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7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6DA6-8493-4CE8-AEF9-5F1265BB875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AB75-CF40-499A-A6CC-07A5ADF5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2A07-F5D5-19DA-9FA5-E0EF0BB9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Resizing (Zooming +/-) – Keeping Aspect Ratio. Zooming k times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4009-EB30-E7E8-DA8C-1467358FBE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746" y="4339389"/>
            <a:ext cx="10353761" cy="1035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Stefanescu Valentin Alexandru</a:t>
            </a:r>
          </a:p>
          <a:p>
            <a:pPr marL="0" indent="0">
              <a:buNone/>
            </a:pPr>
            <a:r>
              <a:rPr lang="en-US" dirty="0" err="1"/>
              <a:t>333AC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6C577-2C90-BC48-9B1F-F521D0C8229E}"/>
              </a:ext>
            </a:extLst>
          </p:cNvPr>
          <p:cNvSpPr txBox="1"/>
          <p:nvPr/>
        </p:nvSpPr>
        <p:spPr>
          <a:xfrm>
            <a:off x="6721643" y="3287326"/>
            <a:ext cx="6195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Cuprins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 err="1"/>
              <a:t>Introducere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Structurală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Funcțională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Procesării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Validare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Concluzii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807702"/>
            <a:ext cx="11097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Introducere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Aplicatia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numita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Resizing (Zooming +/-) – Keeping Aspect Ratio</a:t>
            </a:r>
            <a:r>
              <a:rPr lang="en-US" altLang="en-US" sz="1800" b="1" dirty="0">
                <a:effectLst/>
              </a:rPr>
              <a:t>. Zooming k times method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ca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obiectiv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principal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dezvoltarea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unei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aplicații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Java care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redimensionarea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unei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imagini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BMP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păstrând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raportul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aspect.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Imaginea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fișier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BMP pe 24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biți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(format RGB),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aplicația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zoom la imagine,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funcție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un factor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utilizator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Aplicația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folosește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principiile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programării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orientate pe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obiecte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(POO),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implementând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moștenire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abstractizare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polimorfism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încapsulare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Interfața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“Zoomable”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clasele</a:t>
            </a:r>
            <a:r>
              <a:rPr lang="en-US" sz="1600" dirty="0"/>
              <a:t> </a:t>
            </a:r>
            <a:r>
              <a:rPr lang="en-US" sz="1600" dirty="0" err="1"/>
              <a:t>abstracte</a:t>
            </a:r>
            <a:r>
              <a:rPr lang="en-US" sz="1600" dirty="0"/>
              <a:t> sunt </a:t>
            </a:r>
            <a:r>
              <a:rPr lang="en-US" sz="1600" dirty="0" err="1"/>
              <a:t>utilizate</a:t>
            </a:r>
            <a:r>
              <a:rPr 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flexibilitatea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extensibilitatea</a:t>
            </a:r>
            <a:r>
              <a:rPr lang="en-US" sz="1600" dirty="0"/>
              <a:t> </a:t>
            </a:r>
            <a:r>
              <a:rPr lang="en-US" sz="1600" dirty="0" err="1"/>
              <a:t>codului</a:t>
            </a:r>
            <a:r>
              <a:rPr lang="en-US" sz="16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De </a:t>
            </a:r>
            <a:r>
              <a:rPr lang="en-US" sz="1600" dirty="0" err="1"/>
              <a:t>asemenea</a:t>
            </a:r>
            <a:r>
              <a:rPr lang="en-US" sz="1600" dirty="0"/>
              <a:t>, </a:t>
            </a:r>
            <a:r>
              <a:rPr lang="en-US" sz="1600" dirty="0" err="1"/>
              <a:t>aplicația</a:t>
            </a:r>
            <a:r>
              <a:rPr lang="en-US" sz="1600" dirty="0"/>
              <a:t> </a:t>
            </a:r>
            <a:r>
              <a:rPr lang="en-US" sz="1600" dirty="0" err="1"/>
              <a:t>implementează</a:t>
            </a:r>
            <a:r>
              <a:rPr lang="en-US" sz="1600" dirty="0"/>
              <a:t> un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de design Producer-Consumer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comunicarea</a:t>
            </a:r>
            <a:r>
              <a:rPr lang="en-US" sz="1600" dirty="0"/>
              <a:t> </a:t>
            </a:r>
            <a:r>
              <a:rPr lang="en-US" sz="1600" dirty="0" err="1"/>
              <a:t>între</a:t>
            </a:r>
            <a:r>
              <a:rPr lang="en-US" sz="1600" dirty="0"/>
              <a:t> thread-</a:t>
            </a:r>
            <a:r>
              <a:rPr lang="en-US" sz="1600" dirty="0" err="1"/>
              <a:t>uri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Pipes.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6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260824"/>
            <a:ext cx="11097126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/>
              <a:t>Arhitectura</a:t>
            </a:r>
            <a:r>
              <a:rPr lang="en-US" sz="2800" b="1" dirty="0"/>
              <a:t> </a:t>
            </a:r>
            <a:r>
              <a:rPr lang="en-US" sz="2800" b="1" dirty="0" err="1"/>
              <a:t>Structurală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Aplicatia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structurat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ă în două pachete principale: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en-US" sz="1800" dirty="0" err="1">
                <a:effectLst/>
              </a:rPr>
              <a:t>package1</a:t>
            </a:r>
            <a:r>
              <a:rPr lang="ro-RO" altLang="en-US" sz="1800" dirty="0">
                <a:effectLst/>
              </a:rPr>
              <a:t>: Conține clasa principală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‘</a:t>
            </a:r>
            <a:r>
              <a:rPr lang="ro-RO" altLang="en-US" sz="1800" dirty="0" err="1">
                <a:effectLst/>
              </a:rPr>
              <a:t>Main.Java</a:t>
            </a:r>
            <a:r>
              <a:rPr lang="ro-RO" altLang="en-US" sz="1800" dirty="0">
                <a:effectLst/>
              </a:rPr>
              <a:t>’ si clasa de test ‘</a:t>
            </a:r>
            <a:r>
              <a:rPr lang="ro-RO" altLang="en-US" sz="1800" dirty="0" err="1">
                <a:effectLst/>
              </a:rPr>
              <a:t>TestApplication.java</a:t>
            </a:r>
            <a:r>
              <a:rPr lang="ro-RO" altLang="en-US" sz="1800" dirty="0">
                <a:effectLst/>
              </a:rPr>
              <a:t>’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800" dirty="0"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package2</a:t>
            </a:r>
            <a:r>
              <a:rPr lang="ro-RO" altLang="en-US" sz="1800" dirty="0">
                <a:effectLst/>
              </a:rPr>
              <a:t>: Conține clasele necesare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pentru procesarea imaginilor, implementarea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funcționalității de </a:t>
            </a:r>
            <a:r>
              <a:rPr lang="ro-RO" altLang="en-US" sz="1800" dirty="0" err="1">
                <a:effectLst/>
              </a:rPr>
              <a:t>zoom</a:t>
            </a:r>
            <a:r>
              <a:rPr lang="ro-RO" altLang="en-US" sz="1800" dirty="0">
                <a:effectLst/>
              </a:rPr>
              <a:t> si gestionarea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comunicării între </a:t>
            </a:r>
            <a:r>
              <a:rPr lang="ro-RO" altLang="en-US" sz="1800" dirty="0" err="1">
                <a:effectLst/>
              </a:rPr>
              <a:t>thread</a:t>
            </a:r>
            <a:r>
              <a:rPr lang="ro-RO" altLang="en-US" sz="1800" dirty="0">
                <a:effectLst/>
              </a:rPr>
              <a:t>-uri.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o-RO" altLang="en-US" sz="1800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   Diagrama </a:t>
            </a:r>
            <a:r>
              <a:rPr kumimoji="0" lang="ro-RO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UML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6" name="Picture 4" descr="Output image">
            <a:extLst>
              <a:ext uri="{FF2B5EF4-FFF2-40B4-BE49-F238E27FC236}">
                <a16:creationId xmlns:a16="http://schemas.microsoft.com/office/drawing/2014/main" id="{3D3158DA-EBD4-7F68-BE12-E86E19ED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7" y="2040741"/>
            <a:ext cx="6326522" cy="440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0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-270921"/>
            <a:ext cx="1109712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/>
              <a:t>Arhitectura</a:t>
            </a:r>
            <a:r>
              <a:rPr lang="en-US" sz="2800" b="1" dirty="0"/>
              <a:t> </a:t>
            </a:r>
            <a:r>
              <a:rPr lang="ro-RO" sz="2800" b="1" dirty="0"/>
              <a:t>Funcțională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Fluxul de Execuție: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en-US" sz="1800" dirty="0">
                <a:effectLst/>
              </a:rPr>
              <a:t>Citirea informațiilor de intrare: Aplicația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citește fișierul </a:t>
            </a:r>
            <a:r>
              <a:rPr lang="ro-RO" altLang="en-US" sz="1800" dirty="0" err="1">
                <a:effectLst/>
              </a:rPr>
              <a:t>BMP</a:t>
            </a:r>
            <a:r>
              <a:rPr lang="ro-RO" altLang="en-US" sz="1800" dirty="0">
                <a:effectLst/>
              </a:rPr>
              <a:t> specificat ca parametru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în linia de comandă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Inițializarea procesului de imagini: Se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o-RO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creeaza</a:t>
            </a:r>
            <a:r>
              <a:rPr lang="ro-RO" altLang="en-US" sz="1800" dirty="0">
                <a:effectLst/>
              </a:rPr>
              <a:t> un obiect de tip ‘</a:t>
            </a:r>
            <a:r>
              <a:rPr lang="ro-RO" altLang="en-US" sz="1800" dirty="0" err="1">
                <a:effectLst/>
              </a:rPr>
              <a:t>BMPImageProcessor</a:t>
            </a:r>
            <a:r>
              <a:rPr lang="ro-RO" altLang="en-US" sz="1800" dirty="0">
                <a:effectLst/>
              </a:rPr>
              <a:t>’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Procesarea imaginii</a:t>
            </a:r>
            <a:r>
              <a:rPr lang="ro-RO" altLang="en-US" sz="1800" dirty="0">
                <a:effectLst/>
              </a:rPr>
              <a:t>: Imaginea este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redimensionată in funcție de factorul de </a:t>
            </a:r>
            <a:r>
              <a:rPr lang="ro-RO" altLang="en-US" sz="1800" dirty="0" err="1">
                <a:effectLst/>
              </a:rPr>
              <a:t>zoom</a:t>
            </a:r>
            <a:r>
              <a:rPr lang="ro-RO" altLang="en-US" sz="1800" dirty="0">
                <a:effectLst/>
              </a:rPr>
              <a:t> specificat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Scrierea imaginii:</a:t>
            </a:r>
            <a:r>
              <a:rPr lang="ro-RO" altLang="en-US" sz="1800" dirty="0">
                <a:effectLst/>
              </a:rPr>
              <a:t> Imaginea redimensionată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este salvată în fișierul de ieșire specificat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</a:t>
            </a:r>
            <a:r>
              <a:rPr lang="ro-RO" altLang="en-US" sz="1800" dirty="0">
                <a:effectLst/>
              </a:rPr>
              <a:t>municarea între </a:t>
            </a:r>
            <a:r>
              <a:rPr lang="ro-RO" altLang="en-US" sz="1800" dirty="0" err="1">
                <a:effectLst/>
              </a:rPr>
              <a:t>thread</a:t>
            </a:r>
            <a:r>
              <a:rPr lang="ro-RO" altLang="en-US" sz="1800" dirty="0">
                <a:effectLst/>
              </a:rPr>
              <a:t>-uri: ‘</a:t>
            </a:r>
            <a:r>
              <a:rPr lang="ro-RO" altLang="en-US" sz="1800" dirty="0" err="1">
                <a:effectLst/>
              </a:rPr>
              <a:t>ProducerThread</a:t>
            </a:r>
            <a:r>
              <a:rPr lang="ro-RO" altLang="en-US" sz="1800" dirty="0">
                <a:effectLst/>
              </a:rPr>
              <a:t>’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citește imaginea și notifică ‘</a:t>
            </a:r>
            <a:r>
              <a:rPr lang="ro-RO" altLang="en-US" sz="1800" dirty="0" err="1">
                <a:effectLst/>
              </a:rPr>
              <a:t>ConsumerThread</a:t>
            </a:r>
            <a:r>
              <a:rPr lang="ro-RO" altLang="en-US" sz="1800" dirty="0">
                <a:effectLst/>
              </a:rPr>
              <a:t>’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altLang="en-US" sz="1800" dirty="0">
                <a:effectLst/>
              </a:rPr>
              <a:t>pentru a procesa si salva imaginea</a:t>
            </a: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800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Diagrama de Secvență: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800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04995A5E-9A95-9028-C905-DFAC3059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7893"/>
            <a:ext cx="5652640" cy="342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0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807714"/>
            <a:ext cx="11097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err="1"/>
              <a:t>Descrierea</a:t>
            </a:r>
            <a:r>
              <a:rPr lang="en-US" sz="2800" b="1" dirty="0"/>
              <a:t> </a:t>
            </a:r>
            <a:r>
              <a:rPr lang="en-US" sz="2800" b="1" dirty="0" err="1"/>
              <a:t>Algoritmilor</a:t>
            </a:r>
            <a:r>
              <a:rPr lang="en-US" sz="2800" b="1" dirty="0"/>
              <a:t> </a:t>
            </a:r>
            <a:r>
              <a:rPr lang="en-US" sz="2800" b="1" dirty="0" err="1"/>
              <a:t>și</a:t>
            </a:r>
            <a:r>
              <a:rPr lang="en-US" sz="2800" b="1" dirty="0"/>
              <a:t> </a:t>
            </a:r>
            <a:r>
              <a:rPr lang="en-US" sz="2800" b="1" dirty="0" err="1"/>
              <a:t>Procesării</a:t>
            </a:r>
            <a:r>
              <a:rPr lang="en-US" sz="2800" b="1" dirty="0"/>
              <a:t> </a:t>
            </a:r>
            <a:r>
              <a:rPr lang="en-US" sz="2800" b="1" dirty="0" err="1"/>
              <a:t>Imaginii</a:t>
            </a:r>
            <a:endParaRPr lang="en-US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Algoritmul de </a:t>
            </a:r>
            <a:r>
              <a:rPr kumimoji="0" lang="ro-RO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Zoom</a:t>
            </a:r>
            <a:endParaRPr kumimoji="0" lang="ro-RO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dirty="0">
                <a:effectLst/>
              </a:rPr>
              <a:t>Algoritmul folosește interpolarea </a:t>
            </a:r>
            <a:r>
              <a:rPr lang="ro-RO" altLang="en-US" sz="1800" dirty="0" err="1">
                <a:effectLst/>
              </a:rPr>
              <a:t>bilineară</a:t>
            </a:r>
            <a:r>
              <a:rPr lang="ro-RO" altLang="en-US" sz="1800" dirty="0">
                <a:effectLst/>
              </a:rPr>
              <a:t> pentru a redimensiona imaginea </a:t>
            </a:r>
            <a:r>
              <a:rPr lang="ro-RO" altLang="en-US" sz="1800" dirty="0" err="1">
                <a:effectLst/>
              </a:rPr>
              <a:t>BMP</a:t>
            </a:r>
            <a:r>
              <a:rPr lang="ro-RO" altLang="en-US" sz="1800" dirty="0">
                <a:effectLst/>
              </a:rPr>
              <a:t>, păstrând aspectul original al imaginii. Metoda ‘</a:t>
            </a:r>
            <a:r>
              <a:rPr lang="ro-RO" altLang="en-US" sz="1800" dirty="0" err="1">
                <a:effectLst/>
              </a:rPr>
              <a:t>zoomImageByFactor</a:t>
            </a:r>
            <a:r>
              <a:rPr lang="ro-RO" altLang="en-US" sz="1800" dirty="0">
                <a:effectLst/>
              </a:rPr>
              <a:t>’ este responsabilă pentru aplicarea factorului de </a:t>
            </a:r>
            <a:r>
              <a:rPr lang="ro-RO" altLang="en-US" sz="1800" dirty="0" err="1">
                <a:effectLst/>
              </a:rPr>
              <a:t>zoom</a:t>
            </a:r>
            <a:r>
              <a:rPr lang="ro-RO" altLang="en-US" sz="1800" dirty="0">
                <a:effectLst/>
              </a:rPr>
              <a:t> si ajustarea dimensiunilor imaginii.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b="1" dirty="0">
                <a:effectLst/>
              </a:rPr>
              <a:t>Probleme </a:t>
            </a:r>
            <a:r>
              <a:rPr lang="ro-RO" altLang="en-US" sz="1800" b="1" dirty="0" err="1">
                <a:effectLst/>
              </a:rPr>
              <a:t>întampinate</a:t>
            </a:r>
            <a:r>
              <a:rPr lang="ro-RO" altLang="en-US" sz="1800" b="1" dirty="0">
                <a:effectLst/>
              </a:rPr>
              <a:t> și </a:t>
            </a:r>
            <a:r>
              <a:rPr lang="ro-RO" altLang="en-US" sz="1800" b="1" dirty="0" err="1">
                <a:effectLst/>
              </a:rPr>
              <a:t>solutii</a:t>
            </a:r>
            <a:endParaRPr lang="ro-RO" altLang="en-US" sz="1800" b="1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dirty="0">
                <a:effectLst/>
              </a:rPr>
              <a:t>Una dintre provocările principale a fost menținerea aspectului imaginii in timpul redimensionării. Aceasta a fost soluționata prin calcularea corectă a noilor dimensiuni ale imaginii, asigurându-se că raportul lățime/înălțime rămâne constant.</a:t>
            </a: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o-RO" altLang="en-US" sz="1800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048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946215"/>
            <a:ext cx="1109712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sz="2800" b="1" dirty="0"/>
              <a:t>Testare si Validare</a:t>
            </a:r>
            <a:endParaRPr lang="en-US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Procesul de testare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dirty="0">
                <a:effectLst/>
              </a:rPr>
              <a:t>Aplicația a fost testată folosind diferite scenarii, incluzând factori de </a:t>
            </a:r>
            <a:r>
              <a:rPr lang="ro-RO" altLang="en-US" sz="1800" dirty="0" err="1">
                <a:effectLst/>
              </a:rPr>
              <a:t>zoom</a:t>
            </a:r>
            <a:r>
              <a:rPr lang="ro-RO" altLang="en-US" sz="1800" dirty="0">
                <a:effectLst/>
              </a:rPr>
              <a:t> variabili, imagini de dimensiuni diferite, și testarea comunicării între </a:t>
            </a:r>
            <a:r>
              <a:rPr lang="ro-RO" altLang="en-US" sz="1800" dirty="0" err="1">
                <a:effectLst/>
              </a:rPr>
              <a:t>thread</a:t>
            </a:r>
            <a:r>
              <a:rPr lang="ro-RO" altLang="en-US" sz="1800" dirty="0">
                <a:effectLst/>
              </a:rPr>
              <a:t>-uri. Rezultatele au fost verificate vizual pentru a asigura că imaginea redimensionată </a:t>
            </a:r>
            <a:r>
              <a:rPr lang="ro-RO" altLang="en-US" sz="1800" dirty="0" err="1">
                <a:effectLst/>
              </a:rPr>
              <a:t>păstreaza</a:t>
            </a:r>
            <a:r>
              <a:rPr lang="ro-RO" altLang="en-US" sz="1800" dirty="0">
                <a:effectLst/>
              </a:rPr>
              <a:t> aspectul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b="1" dirty="0">
                <a:effectLst/>
              </a:rPr>
              <a:t>Rezultatele testelor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en-US" sz="1800" dirty="0" err="1">
                <a:effectLst/>
              </a:rPr>
              <a:t>Zoom</a:t>
            </a:r>
            <a:r>
              <a:rPr lang="ro-RO" altLang="en-US" sz="1800" dirty="0">
                <a:effectLst/>
              </a:rPr>
              <a:t> cu factor 0.5: Imaginea a fost redimensionată corect, înjumătățind dimensiunile inițiale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en-US" sz="1800" dirty="0">
                <a:effectLst/>
              </a:rPr>
              <a:t>Comunicație între </a:t>
            </a:r>
            <a:r>
              <a:rPr lang="ro-RO" altLang="en-US" sz="1800" dirty="0" err="1">
                <a:effectLst/>
              </a:rPr>
              <a:t>thread</a:t>
            </a:r>
            <a:r>
              <a:rPr lang="ro-RO" altLang="en-US" sz="1800" dirty="0">
                <a:effectLst/>
              </a:rPr>
              <a:t>-uri: Mesajele de la ‘</a:t>
            </a:r>
            <a:r>
              <a:rPr lang="ro-RO" altLang="en-US" sz="1800" dirty="0" err="1">
                <a:effectLst/>
              </a:rPr>
              <a:t>ProducerThread</a:t>
            </a:r>
            <a:r>
              <a:rPr lang="ro-RO" altLang="en-US" sz="1800" dirty="0">
                <a:effectLst/>
              </a:rPr>
              <a:t>’ și ‘</a:t>
            </a:r>
            <a:r>
              <a:rPr lang="ro-RO" altLang="en-US" sz="1800" dirty="0" err="1">
                <a:effectLst/>
              </a:rPr>
              <a:t>ConsumerThread</a:t>
            </a:r>
            <a:r>
              <a:rPr lang="ro-RO" altLang="en-US" sz="1800" dirty="0">
                <a:effectLst/>
              </a:rPr>
              <a:t>’ au fost sincronizate corect, iar datele au fost transmise fără erori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476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5F63936-982F-3F7A-C074-236A9970E2F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7437" y="1500214"/>
            <a:ext cx="1109712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o-RO" sz="2800" b="1" dirty="0"/>
              <a:t>Concluzii</a:t>
            </a:r>
            <a:endParaRPr lang="en-US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 reușit sa implementez aproximativ toate cerințele temei, oferind o aplicație modulară și funcțională. Aplicarea </a:t>
            </a:r>
            <a:r>
              <a:rPr kumimoji="0" lang="ro-RO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zoom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-ului păstrând aspectul imaginii a fost realizat cu succes, iar comunicarea între </a:t>
            </a:r>
            <a:r>
              <a:rPr kumimoji="0" lang="ro-RO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-uri a fost gestionată corect folosind </a:t>
            </a:r>
            <a:r>
              <a:rPr kumimoji="0" lang="ro-RO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Pipes</a:t>
            </a:r>
            <a:r>
              <a:rPr kumimoji="0" lang="ro-RO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altLang="en-US" sz="1800" b="1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altLang="en-US" sz="1800" b="1" dirty="0">
                <a:effectLst/>
              </a:rPr>
              <a:t>Deși aplicația respectă majoritatea cerințelor, există spațiu pentru îmbunătățiri, cum ar fi optimizarea algoritmului de </a:t>
            </a:r>
            <a:r>
              <a:rPr lang="ro-RO" altLang="en-US" sz="1800" b="1" dirty="0" err="1">
                <a:effectLst/>
              </a:rPr>
              <a:t>zoom</a:t>
            </a:r>
            <a:r>
              <a:rPr lang="ro-RO" altLang="en-US" sz="1800" b="1" dirty="0">
                <a:effectLst/>
              </a:rPr>
              <a:t> și explorarea unor metode </a:t>
            </a:r>
            <a:r>
              <a:rPr lang="ro-RO" altLang="en-US" sz="1800" b="1" dirty="0" err="1">
                <a:effectLst/>
              </a:rPr>
              <a:t>low-level</a:t>
            </a:r>
            <a:r>
              <a:rPr lang="ro-RO" altLang="en-US" sz="1800" b="1" dirty="0">
                <a:effectLst/>
              </a:rPr>
              <a:t> alternative pentru manipularea imaginilor.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38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</TotalTime>
  <Words>533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Image Resizing (Zooming +/-) – Keeping Aspect Ratio. Zooming k times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Valentin-Alexandru ŞTEFĂNESCU (123868)</dc:creator>
  <cp:lastModifiedBy>Valentin-Alexandru ŞTEFĂNESCU (123868)</cp:lastModifiedBy>
  <cp:revision>4</cp:revision>
  <dcterms:created xsi:type="dcterms:W3CDTF">2024-08-25T22:16:06Z</dcterms:created>
  <dcterms:modified xsi:type="dcterms:W3CDTF">2024-08-25T22:47:40Z</dcterms:modified>
</cp:coreProperties>
</file>