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11-Jul-22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8426747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0584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974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11-Jul-22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53785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4D57BDD-E64A-4D27-8978-82FFCA18A12C}" type="datetimeFigureOut">
              <a:rPr lang="en-US" smtClean="0"/>
              <a:t>11-Jul-22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93614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4D57BDD-E64A-4D27-8978-82FFCA18A12C}" type="datetimeFigureOut">
              <a:rPr lang="en-US" smtClean="0"/>
              <a:t>11-Jul-22</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883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4D57BDD-E64A-4D27-8978-82FFCA18A12C}" type="datetimeFigureOut">
              <a:rPr lang="en-US" smtClean="0"/>
              <a:pPr/>
              <a:t>11-Jul-22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3239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11-Jul-22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025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11-Jul-22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7490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4D57BDD-E64A-4D27-8978-82FFCA18A12C}" type="datetimeFigureOut">
              <a:rPr lang="en-US" smtClean="0"/>
              <a:t>11-Jul-22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1222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4D57BDD-E64A-4D27-8978-82FFCA18A12C}" type="datetimeFigureOut">
              <a:rPr lang="en-US" smtClean="0"/>
              <a:t>11-Jul-22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0054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4D57BDD-E64A-4D27-8978-82FFCA18A12C}" type="datetimeFigureOut">
              <a:rPr lang="en-US" smtClean="0"/>
              <a:pPr/>
              <a:t>11-Jul-22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1438415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3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3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665E4-6E55-83D5-5684-3B2A6CB2A939}"/>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US" sz="3500">
                <a:solidFill>
                  <a:schemeClr val="bg1"/>
                </a:solidFill>
              </a:rPr>
              <a:t>Used Car: </a:t>
            </a:r>
            <a:br>
              <a:rPr lang="en-US" sz="3500">
                <a:solidFill>
                  <a:schemeClr val="bg1"/>
                </a:solidFill>
              </a:rPr>
            </a:br>
            <a:r>
              <a:rPr lang="en-US" sz="3500">
                <a:solidFill>
                  <a:schemeClr val="bg1"/>
                </a:solidFill>
              </a:rPr>
              <a:t>price prediction</a:t>
            </a:r>
          </a:p>
        </p:txBody>
      </p:sp>
      <p:pic>
        <p:nvPicPr>
          <p:cNvPr id="1026" name="Picture 2" descr="Case Study: Car price prediction. Multiple Linear regression solved with  the statistical model - Kulin Patel">
            <a:extLst>
              <a:ext uri="{FF2B5EF4-FFF2-40B4-BE49-F238E27FC236}">
                <a16:creationId xmlns:a16="http://schemas.microsoft.com/office/drawing/2014/main" id="{AB252B59-5927-573C-1F8A-92AB130E73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84" r="25891"/>
          <a:stretch/>
        </p:blipFill>
        <p:spPr bwMode="auto">
          <a:xfrm>
            <a:off x="4654297" y="10"/>
            <a:ext cx="7537702" cy="685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44567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41BC85-C109-FBCF-860E-8E66AAFABD62}"/>
              </a:ext>
            </a:extLst>
          </p:cNvPr>
          <p:cNvSpPr txBox="1"/>
          <p:nvPr/>
        </p:nvSpPr>
        <p:spPr>
          <a:xfrm>
            <a:off x="1175147" y="486847"/>
            <a:ext cx="6093618" cy="369332"/>
          </a:xfrm>
          <a:prstGeom prst="rect">
            <a:avLst/>
          </a:prstGeom>
          <a:noFill/>
        </p:spPr>
        <p:txBody>
          <a:bodyPr wrap="square">
            <a:spAutoFit/>
          </a:bodyPr>
          <a:lstStyle/>
          <a:p>
            <a:r>
              <a:rPr lang="en-GB" sz="1800" b="1" dirty="0">
                <a:effectLst/>
                <a:latin typeface="Calibri" panose="020F0502020204030204" pitchFamily="34" charset="0"/>
                <a:ea typeface="Times New Roman" panose="02020603050405020304" pitchFamily="18" charset="0"/>
              </a:rPr>
              <a:t>Bivariate Analysis</a:t>
            </a:r>
            <a:endParaRPr lang="en-US" dirty="0"/>
          </a:p>
        </p:txBody>
      </p:sp>
      <p:pic>
        <p:nvPicPr>
          <p:cNvPr id="5" name="Picture 4" descr="A screen shot of a computer&#10;&#10;Description automatically generated with low confidence">
            <a:extLst>
              <a:ext uri="{FF2B5EF4-FFF2-40B4-BE49-F238E27FC236}">
                <a16:creationId xmlns:a16="http://schemas.microsoft.com/office/drawing/2014/main" id="{2C79475F-6EC3-87B6-2805-9721F3D880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56179"/>
            <a:ext cx="4527550" cy="3671576"/>
          </a:xfrm>
          <a:prstGeom prst="rect">
            <a:avLst/>
          </a:prstGeom>
          <a:noFill/>
          <a:ln>
            <a:noFill/>
          </a:ln>
        </p:spPr>
      </p:pic>
      <p:pic>
        <p:nvPicPr>
          <p:cNvPr id="6" name="Picture 5">
            <a:extLst>
              <a:ext uri="{FF2B5EF4-FFF2-40B4-BE49-F238E27FC236}">
                <a16:creationId xmlns:a16="http://schemas.microsoft.com/office/drawing/2014/main" id="{6E069F8D-A361-C2D7-46C7-DE3FABD853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2986" y="856180"/>
            <a:ext cx="4085492" cy="3671576"/>
          </a:xfrm>
          <a:prstGeom prst="rect">
            <a:avLst/>
          </a:prstGeom>
          <a:noFill/>
          <a:ln>
            <a:noFill/>
          </a:ln>
        </p:spPr>
      </p:pic>
      <p:pic>
        <p:nvPicPr>
          <p:cNvPr id="7" name="Picture 6" descr="Chart, scatter chart&#10;&#10;Description automatically generated">
            <a:extLst>
              <a:ext uri="{FF2B5EF4-FFF2-40B4-BE49-F238E27FC236}">
                <a16:creationId xmlns:a16="http://schemas.microsoft.com/office/drawing/2014/main" id="{54352041-C2BC-AC49-9FA0-28E7DDAF7E9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039" y="4527755"/>
            <a:ext cx="5232400" cy="2511425"/>
          </a:xfrm>
          <a:prstGeom prst="rect">
            <a:avLst/>
          </a:prstGeom>
          <a:noFill/>
          <a:ln>
            <a:noFill/>
          </a:ln>
        </p:spPr>
      </p:pic>
    </p:spTree>
    <p:extLst>
      <p:ext uri="{BB962C8B-B14F-4D97-AF65-F5344CB8AC3E}">
        <p14:creationId xmlns:p14="http://schemas.microsoft.com/office/powerpoint/2010/main" val="148746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screenshot, electronics, display&#10;&#10;Description automatically generated">
            <a:extLst>
              <a:ext uri="{FF2B5EF4-FFF2-40B4-BE49-F238E27FC236}">
                <a16:creationId xmlns:a16="http://schemas.microsoft.com/office/drawing/2014/main" id="{8F8B2223-2DC4-BDC2-C103-22A7FAF591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6688"/>
            <a:ext cx="5418455" cy="3048012"/>
          </a:xfrm>
          <a:prstGeom prst="rect">
            <a:avLst/>
          </a:prstGeom>
          <a:noFill/>
          <a:ln>
            <a:noFill/>
          </a:ln>
        </p:spPr>
      </p:pic>
      <p:pic>
        <p:nvPicPr>
          <p:cNvPr id="4" name="Picture 3" descr="A picture containing shape&#10;&#10;Description automatically generated">
            <a:extLst>
              <a:ext uri="{FF2B5EF4-FFF2-40B4-BE49-F238E27FC236}">
                <a16:creationId xmlns:a16="http://schemas.microsoft.com/office/drawing/2014/main" id="{E2C6F59E-FEB8-8271-6BF0-B1BFB73C3C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702" y="266689"/>
            <a:ext cx="4752975" cy="2676536"/>
          </a:xfrm>
          <a:prstGeom prst="rect">
            <a:avLst/>
          </a:prstGeom>
          <a:noFill/>
          <a:ln>
            <a:noFill/>
          </a:ln>
        </p:spPr>
      </p:pic>
      <p:sp>
        <p:nvSpPr>
          <p:cNvPr id="6" name="TextBox 5">
            <a:extLst>
              <a:ext uri="{FF2B5EF4-FFF2-40B4-BE49-F238E27FC236}">
                <a16:creationId xmlns:a16="http://schemas.microsoft.com/office/drawing/2014/main" id="{764CACFD-D6F2-C6F1-7C7E-6E09502A1D6D}"/>
              </a:ext>
            </a:extLst>
          </p:cNvPr>
          <p:cNvSpPr txBox="1"/>
          <p:nvPr/>
        </p:nvSpPr>
        <p:spPr>
          <a:xfrm>
            <a:off x="89911" y="2836771"/>
            <a:ext cx="12012178" cy="4021229"/>
          </a:xfrm>
          <a:prstGeom prst="rect">
            <a:avLst/>
          </a:prstGeom>
          <a:noFill/>
        </p:spPr>
        <p:txBody>
          <a:bodyPr wrap="square">
            <a:spAutoFit/>
          </a:bodyPr>
          <a:lstStyle/>
          <a:p>
            <a:pPr marL="0" marR="0">
              <a:lnSpc>
                <a:spcPct val="106000"/>
              </a:lnSpc>
              <a:spcBef>
                <a:spcPts val="0"/>
              </a:spcBef>
              <a:spcAft>
                <a:spcPts val="0"/>
              </a:spcAft>
            </a:pPr>
            <a:r>
              <a:rPr lang="en-GB" sz="2000" b="1" dirty="0">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sale price of car is increasing if the car was recently manufactured.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sale price of car is slightly decreasing for the cars which have been driven most.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price for the luxurious car brands like Mercedes-Benz, BMW, Land Rover, Hummer, Bentley are higher compared to other brands.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car price for diesel, and petrol fuelled cars are having higher price compared to other types fuelled cars.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price of car is decreasing as the number of owners of the cars are increasing. Most of the cars.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Maruti is having different fuel type cars which are available for sale. Toyota and Hyundai are also having a variety of cars which are powered by several types of fuel.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Most of the cars which are available for sale are manufactured after 2015 and most of the cars are of brands like KIA, MG which are available for sale were manufactured after the year 2019.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815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87D20E-7B65-B2A8-A591-EF6813287A49}"/>
              </a:ext>
            </a:extLst>
          </p:cNvPr>
          <p:cNvSpPr txBox="1"/>
          <p:nvPr/>
        </p:nvSpPr>
        <p:spPr>
          <a:xfrm>
            <a:off x="3482789" y="355540"/>
            <a:ext cx="3119717" cy="461665"/>
          </a:xfrm>
          <a:prstGeom prst="rect">
            <a:avLst/>
          </a:prstGeom>
          <a:noFill/>
        </p:spPr>
        <p:txBody>
          <a:bodyPr wrap="square">
            <a:spAutoFit/>
          </a:bodyPr>
          <a:lstStyle/>
          <a:p>
            <a:pPr algn="l" rtl="0"/>
            <a:r>
              <a:rPr lang="en-US" sz="2400" b="1" i="0" dirty="0">
                <a:effectLst/>
                <a:latin typeface="Calibri" panose="020F0502020204030204" pitchFamily="34" charset="0"/>
                <a:cs typeface="Calibri" panose="020F0502020204030204" pitchFamily="34" charset="0"/>
              </a:rPr>
              <a:t>Statistical Summary</a:t>
            </a:r>
          </a:p>
        </p:txBody>
      </p:sp>
      <p:sp>
        <p:nvSpPr>
          <p:cNvPr id="7" name="TextBox 6">
            <a:extLst>
              <a:ext uri="{FF2B5EF4-FFF2-40B4-BE49-F238E27FC236}">
                <a16:creationId xmlns:a16="http://schemas.microsoft.com/office/drawing/2014/main" id="{C47AC79C-B3F3-7FF1-87A7-9740CEF3B5A7}"/>
              </a:ext>
            </a:extLst>
          </p:cNvPr>
          <p:cNvSpPr txBox="1"/>
          <p:nvPr/>
        </p:nvSpPr>
        <p:spPr>
          <a:xfrm>
            <a:off x="913795" y="784808"/>
            <a:ext cx="6185646" cy="369332"/>
          </a:xfrm>
          <a:prstGeom prst="rect">
            <a:avLst/>
          </a:prstGeom>
          <a:noFill/>
        </p:spPr>
        <p:txBody>
          <a:bodyPr wrap="square">
            <a:spAutoFit/>
          </a:bodyPr>
          <a:lstStyle/>
          <a:p>
            <a:pPr algn="l" rtl="0"/>
            <a:r>
              <a:rPr lang="en-US" b="1" i="0" dirty="0">
                <a:effectLst/>
                <a:latin typeface="Calibri" panose="020F0502020204030204" pitchFamily="34" charset="0"/>
                <a:cs typeface="Calibri" panose="020F0502020204030204" pitchFamily="34" charset="0"/>
              </a:rPr>
              <a:t>Describe of the data</a:t>
            </a:r>
          </a:p>
        </p:txBody>
      </p:sp>
      <p:pic>
        <p:nvPicPr>
          <p:cNvPr id="8" name="Picture 7" descr="A screenshot of a computer&#10;&#10;Description automatically generated with medium confidence">
            <a:extLst>
              <a:ext uri="{FF2B5EF4-FFF2-40B4-BE49-F238E27FC236}">
                <a16:creationId xmlns:a16="http://schemas.microsoft.com/office/drawing/2014/main" id="{03D0FCDF-73B2-36AB-2EEE-68597D64D7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034" y="1246472"/>
            <a:ext cx="5160505" cy="3911315"/>
          </a:xfrm>
          <a:prstGeom prst="rect">
            <a:avLst/>
          </a:prstGeom>
          <a:noFill/>
          <a:ln>
            <a:noFill/>
          </a:ln>
        </p:spPr>
      </p:pic>
      <p:sp>
        <p:nvSpPr>
          <p:cNvPr id="10" name="TextBox 9">
            <a:extLst>
              <a:ext uri="{FF2B5EF4-FFF2-40B4-BE49-F238E27FC236}">
                <a16:creationId xmlns:a16="http://schemas.microsoft.com/office/drawing/2014/main" id="{80B981DC-5D5D-9C3A-EB30-D9EB5D1E479F}"/>
              </a:ext>
            </a:extLst>
          </p:cNvPr>
          <p:cNvSpPr txBox="1"/>
          <p:nvPr/>
        </p:nvSpPr>
        <p:spPr>
          <a:xfrm>
            <a:off x="6005512" y="1246473"/>
            <a:ext cx="6093618" cy="2824941"/>
          </a:xfrm>
          <a:prstGeom prst="rect">
            <a:avLst/>
          </a:prstGeom>
          <a:noFill/>
        </p:spPr>
        <p:txBody>
          <a:bodyPr wrap="square">
            <a:spAutoFit/>
          </a:bodyPr>
          <a:lstStyle/>
          <a:p>
            <a:pPr marL="0" marR="0">
              <a:lnSpc>
                <a:spcPct val="106000"/>
              </a:lnSpc>
              <a:spcBef>
                <a:spcPts val="0"/>
              </a:spcBef>
              <a:spcAft>
                <a:spcPts val="0"/>
              </a:spcAft>
            </a:pPr>
            <a:r>
              <a:rPr lang="en-GB" sz="1800" b="1" dirty="0">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The mean of the columns ['Kilometers_Driven','</a:t>
            </a:r>
            <a:r>
              <a:rPr lang="en-GB" sz="1800" dirty="0" err="1">
                <a:effectLst/>
                <a:latin typeface="Calibri" panose="020F0502020204030204" pitchFamily="34" charset="0"/>
                <a:ea typeface="Times New Roman" panose="02020603050405020304" pitchFamily="18" charset="0"/>
                <a:cs typeface="Calibri" panose="020F0502020204030204" pitchFamily="34" charset="0"/>
              </a:rPr>
              <a:t>Car_Price</a:t>
            </a:r>
            <a:r>
              <a:rPr lang="en-GB" sz="1800" dirty="0">
                <a:effectLst/>
                <a:latin typeface="Calibri" panose="020F0502020204030204" pitchFamily="34" charset="0"/>
                <a:ea typeface="Times New Roman" panose="02020603050405020304" pitchFamily="18" charset="0"/>
                <a:cs typeface="Calibri" panose="020F0502020204030204" pitchFamily="34" charset="0"/>
              </a:rPr>
              <a:t>'] are higher than the median value. That means the distribution of values in these columns are not normal and skewness is present in the data distribution.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The max value of the columns ['Kilometers_Driven','</a:t>
            </a:r>
            <a:r>
              <a:rPr lang="en-GB" sz="1800" dirty="0" err="1">
                <a:effectLst/>
                <a:latin typeface="Calibri" panose="020F0502020204030204" pitchFamily="34" charset="0"/>
                <a:ea typeface="Times New Roman" panose="02020603050405020304" pitchFamily="18" charset="0"/>
                <a:cs typeface="Calibri" panose="020F0502020204030204" pitchFamily="34" charset="0"/>
              </a:rPr>
              <a:t>Car_Price</a:t>
            </a:r>
            <a:r>
              <a:rPr lang="en-GB" sz="1800" dirty="0">
                <a:effectLst/>
                <a:latin typeface="Calibri" panose="020F0502020204030204" pitchFamily="34" charset="0"/>
                <a:ea typeface="Times New Roman" panose="02020603050405020304" pitchFamily="18" charset="0"/>
                <a:cs typeface="Calibri" panose="020F0502020204030204" pitchFamily="34" charset="0"/>
              </a:rPr>
              <a:t>'] are having enormous difference between the 75%. Possible outliers are present in the data of these columns.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843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56D3EE-AFBF-EE6B-8E30-8068B4AC90E8}"/>
              </a:ext>
            </a:extLst>
          </p:cNvPr>
          <p:cNvSpPr txBox="1">
            <a:spLocks/>
          </p:cNvSpPr>
          <p:nvPr/>
        </p:nvSpPr>
        <p:spPr>
          <a:xfrm>
            <a:off x="913795" y="609600"/>
            <a:ext cx="10353761" cy="6334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effectLst/>
                <a:latin typeface="Calibri" panose="020F0502020204030204" pitchFamily="34" charset="0"/>
                <a:ea typeface="Times New Roman" panose="02020603050405020304" pitchFamily="18" charset="0"/>
                <a:cs typeface="Calibri" panose="020F0502020204030204" pitchFamily="34" charset="0"/>
              </a:rPr>
              <a:t>Encoding the Categorical Columns</a:t>
            </a:r>
            <a:endParaRPr lang="en-US" sz="3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7D2EF93-7228-7F45-4A0C-40448ED0D9E5}"/>
              </a:ext>
            </a:extLst>
          </p:cNvPr>
          <p:cNvPicPr>
            <a:picLocks noChangeAspect="1"/>
          </p:cNvPicPr>
          <p:nvPr/>
        </p:nvPicPr>
        <p:blipFill>
          <a:blip r:embed="rId2"/>
          <a:stretch>
            <a:fillRect/>
          </a:stretch>
        </p:blipFill>
        <p:spPr>
          <a:xfrm>
            <a:off x="1062250" y="1971812"/>
            <a:ext cx="10205306" cy="1113207"/>
          </a:xfrm>
          <a:prstGeom prst="rect">
            <a:avLst/>
          </a:prstGeom>
        </p:spPr>
      </p:pic>
      <p:sp>
        <p:nvSpPr>
          <p:cNvPr id="8" name="TextBox 7">
            <a:extLst>
              <a:ext uri="{FF2B5EF4-FFF2-40B4-BE49-F238E27FC236}">
                <a16:creationId xmlns:a16="http://schemas.microsoft.com/office/drawing/2014/main" id="{8A0E654E-9139-7CA0-647C-7CFAB3795C75}"/>
              </a:ext>
            </a:extLst>
          </p:cNvPr>
          <p:cNvSpPr txBox="1"/>
          <p:nvPr/>
        </p:nvSpPr>
        <p:spPr>
          <a:xfrm>
            <a:off x="3115674" y="3157665"/>
            <a:ext cx="6098458" cy="276999"/>
          </a:xfrm>
          <a:prstGeom prst="rect">
            <a:avLst/>
          </a:prstGeom>
          <a:noFill/>
        </p:spPr>
        <p:txBody>
          <a:bodyPr wrap="square">
            <a:spAutoFit/>
          </a:bodyPr>
          <a:lstStyle/>
          <a:p>
            <a:pPr marL="0" marR="0" algn="ctr">
              <a:spcBef>
                <a:spcPts val="0"/>
              </a:spcBef>
              <a:spcAft>
                <a:spcPts val="1000"/>
              </a:spcAft>
            </a:pPr>
            <a:r>
              <a:rPr lang="en-GB"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Encoding the Categorical Variable data</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B1C35BD9-DCD7-8AEE-C6C1-C98D100F432D}"/>
              </a:ext>
            </a:extLst>
          </p:cNvPr>
          <p:cNvSpPr txBox="1"/>
          <p:nvPr/>
        </p:nvSpPr>
        <p:spPr>
          <a:xfrm>
            <a:off x="1062250" y="4129088"/>
            <a:ext cx="6093618" cy="369332"/>
          </a:xfrm>
          <a:prstGeom prst="rect">
            <a:avLst/>
          </a:prstGeom>
          <a:noFill/>
        </p:spPr>
        <p:txBody>
          <a:bodyPr wrap="square">
            <a:spAutoFit/>
          </a:bodyPr>
          <a:lstStyle/>
          <a:p>
            <a:r>
              <a:rPr lang="en-US" b="0" i="0" dirty="0">
                <a:effectLst/>
                <a:latin typeface="Calibri" panose="020F0502020204030204" pitchFamily="34" charset="0"/>
                <a:cs typeface="Calibri" panose="020F0502020204030204" pitchFamily="34" charset="0"/>
              </a:rPr>
              <a:t>We have encoded the categorical columns of the dataset.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7907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5F4B5A-9AA5-90CC-8E6C-3D5E072CAC8F}"/>
              </a:ext>
            </a:extLst>
          </p:cNvPr>
          <p:cNvSpPr txBox="1"/>
          <p:nvPr/>
        </p:nvSpPr>
        <p:spPr>
          <a:xfrm>
            <a:off x="1174378" y="518782"/>
            <a:ext cx="3026148" cy="584775"/>
          </a:xfrm>
          <a:prstGeom prst="rect">
            <a:avLst/>
          </a:prstGeom>
          <a:noFill/>
        </p:spPr>
        <p:txBody>
          <a:bodyPr wrap="square">
            <a:spAutoFit/>
          </a:bodyPr>
          <a:lstStyle/>
          <a:p>
            <a:pPr algn="l"/>
            <a:r>
              <a:rPr lang="en-US" sz="3200" b="1" i="0" dirty="0">
                <a:effectLst/>
                <a:latin typeface="Calibri" panose="020F0502020204030204" pitchFamily="34" charset="0"/>
                <a:cs typeface="Calibri" panose="020F0502020204030204" pitchFamily="34" charset="0"/>
              </a:rPr>
              <a:t>Correlation</a:t>
            </a:r>
          </a:p>
        </p:txBody>
      </p:sp>
      <p:pic>
        <p:nvPicPr>
          <p:cNvPr id="5" name="Picture 4" descr="Chart, treemap chart&#10;&#10;Description automatically generated">
            <a:extLst>
              <a:ext uri="{FF2B5EF4-FFF2-40B4-BE49-F238E27FC236}">
                <a16:creationId xmlns:a16="http://schemas.microsoft.com/office/drawing/2014/main" id="{1BB0C868-8260-D4C5-F5F3-24EFC30DC2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317" y="1103557"/>
            <a:ext cx="4723765" cy="4781550"/>
          </a:xfrm>
          <a:prstGeom prst="rect">
            <a:avLst/>
          </a:prstGeom>
          <a:noFill/>
          <a:ln>
            <a:noFill/>
          </a:ln>
        </p:spPr>
      </p:pic>
      <p:sp>
        <p:nvSpPr>
          <p:cNvPr id="7" name="TextBox 6">
            <a:extLst>
              <a:ext uri="{FF2B5EF4-FFF2-40B4-BE49-F238E27FC236}">
                <a16:creationId xmlns:a16="http://schemas.microsoft.com/office/drawing/2014/main" id="{F8622501-3E6B-370F-770E-89DBCD84CCFD}"/>
              </a:ext>
            </a:extLst>
          </p:cNvPr>
          <p:cNvSpPr txBox="1"/>
          <p:nvPr/>
        </p:nvSpPr>
        <p:spPr>
          <a:xfrm>
            <a:off x="74970" y="5835134"/>
            <a:ext cx="609845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Correlation of Data Variables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10;&#10;Description automatically generated">
            <a:extLst>
              <a:ext uri="{FF2B5EF4-FFF2-40B4-BE49-F238E27FC236}">
                <a16:creationId xmlns:a16="http://schemas.microsoft.com/office/drawing/2014/main" id="{0D51A873-4AFA-6483-7B6C-5FDFC5558E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1333" y="1103557"/>
            <a:ext cx="5943600" cy="4062095"/>
          </a:xfrm>
          <a:prstGeom prst="rect">
            <a:avLst/>
          </a:prstGeom>
          <a:noFill/>
          <a:ln>
            <a:noFill/>
          </a:ln>
        </p:spPr>
      </p:pic>
      <p:sp>
        <p:nvSpPr>
          <p:cNvPr id="10" name="TextBox 9">
            <a:extLst>
              <a:ext uri="{FF2B5EF4-FFF2-40B4-BE49-F238E27FC236}">
                <a16:creationId xmlns:a16="http://schemas.microsoft.com/office/drawing/2014/main" id="{DCE2D45E-3B00-2367-35F3-E6684D2D2EFE}"/>
              </a:ext>
            </a:extLst>
          </p:cNvPr>
          <p:cNvSpPr txBox="1"/>
          <p:nvPr/>
        </p:nvSpPr>
        <p:spPr>
          <a:xfrm>
            <a:off x="5336065" y="5180208"/>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Correlation of Variables with Target Variable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304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3943EE-80A4-E04F-E061-851F74B5435B}"/>
              </a:ext>
            </a:extLst>
          </p:cNvPr>
          <p:cNvSpPr txBox="1"/>
          <p:nvPr/>
        </p:nvSpPr>
        <p:spPr>
          <a:xfrm>
            <a:off x="1153717" y="1103557"/>
            <a:ext cx="6093618" cy="2130968"/>
          </a:xfrm>
          <a:prstGeom prst="rect">
            <a:avLst/>
          </a:prstGeom>
          <a:noFill/>
        </p:spPr>
        <p:txBody>
          <a:bodyPr wrap="square">
            <a:spAutoFit/>
          </a:bodyPr>
          <a:lstStyle/>
          <a:p>
            <a:pPr marL="0" marR="0"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err="1">
                <a:effectLst/>
                <a:latin typeface="Courier New" panose="02070309020205020404" pitchFamily="49" charset="0"/>
                <a:ea typeface="Times New Roman" panose="02020603050405020304" pitchFamily="18" charset="0"/>
                <a:cs typeface="Times New Roman" panose="02020603050405020304" pitchFamily="18" charset="0"/>
              </a:rPr>
              <a:t>Manufacturing_Year</a:t>
            </a:r>
            <a:r>
              <a:rPr lang="en-GB" sz="1800" dirty="0">
                <a:effectLst/>
                <a:latin typeface="Courier New" panose="02070309020205020404" pitchFamily="49" charset="0"/>
                <a:ea typeface="Times New Roman" panose="02020603050405020304" pitchFamily="18" charset="0"/>
                <a:cs typeface="Times New Roman" panose="02020603050405020304" pitchFamily="18" charset="0"/>
              </a:rPr>
              <a:t>    0.251655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a:effectLst/>
                <a:latin typeface="Courier New" panose="02070309020205020404" pitchFamily="49" charset="0"/>
                <a:ea typeface="Times New Roman" panose="02020603050405020304" pitchFamily="18" charset="0"/>
                <a:cs typeface="Times New Roman" panose="02020603050405020304" pitchFamily="18" charset="0"/>
              </a:rPr>
              <a:t>Model                -0.007641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a:effectLst/>
                <a:latin typeface="Courier New" panose="02070309020205020404" pitchFamily="49" charset="0"/>
                <a:ea typeface="Times New Roman" panose="02020603050405020304" pitchFamily="18" charset="0"/>
                <a:cs typeface="Times New Roman" panose="02020603050405020304" pitchFamily="18" charset="0"/>
              </a:rPr>
              <a:t>Location             -0.024122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a:effectLst/>
                <a:latin typeface="Courier New" panose="02070309020205020404" pitchFamily="49" charset="0"/>
                <a:ea typeface="Times New Roman" panose="02020603050405020304" pitchFamily="18" charset="0"/>
                <a:cs typeface="Times New Roman" panose="02020603050405020304" pitchFamily="18" charset="0"/>
              </a:rPr>
              <a:t>Brand                -0.043915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err="1">
                <a:effectLst/>
                <a:latin typeface="Courier New" panose="02070309020205020404" pitchFamily="49" charset="0"/>
                <a:ea typeface="Times New Roman" panose="02020603050405020304" pitchFamily="18" charset="0"/>
                <a:cs typeface="Times New Roman" panose="02020603050405020304" pitchFamily="18" charset="0"/>
              </a:rPr>
              <a:t>No_of_owners</a:t>
            </a:r>
            <a:r>
              <a:rPr lang="en-GB" sz="1800" dirty="0">
                <a:effectLst/>
                <a:latin typeface="Courier New" panose="02070309020205020404" pitchFamily="49" charset="0"/>
                <a:ea typeface="Times New Roman" panose="02020603050405020304" pitchFamily="18" charset="0"/>
                <a:cs typeface="Times New Roman" panose="02020603050405020304" pitchFamily="18" charset="0"/>
              </a:rPr>
              <a:t>         -0.095251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a:effectLst/>
                <a:latin typeface="Courier New" panose="02070309020205020404" pitchFamily="49" charset="0"/>
                <a:ea typeface="Times New Roman" panose="02020603050405020304" pitchFamily="18" charset="0"/>
                <a:cs typeface="Times New Roman" panose="02020603050405020304" pitchFamily="18" charset="0"/>
              </a:rPr>
              <a:t>Kilometers_Driven    -0.109295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err="1">
                <a:effectLst/>
                <a:latin typeface="Courier New" panose="02070309020205020404" pitchFamily="49" charset="0"/>
                <a:ea typeface="Times New Roman" panose="02020603050405020304" pitchFamily="18" charset="0"/>
              </a:rPr>
              <a:t>Fuel_Type</a:t>
            </a:r>
            <a:r>
              <a:rPr lang="en-GB" sz="1800" dirty="0">
                <a:effectLst/>
                <a:latin typeface="Courier New" panose="02070309020205020404" pitchFamily="49" charset="0"/>
                <a:ea typeface="Times New Roman" panose="02020603050405020304" pitchFamily="18" charset="0"/>
              </a:rPr>
              <a:t>            -0.173148</a:t>
            </a:r>
            <a:endParaRPr lang="en-US" dirty="0"/>
          </a:p>
        </p:txBody>
      </p:sp>
      <p:sp>
        <p:nvSpPr>
          <p:cNvPr id="6" name="TextBox 5">
            <a:extLst>
              <a:ext uri="{FF2B5EF4-FFF2-40B4-BE49-F238E27FC236}">
                <a16:creationId xmlns:a16="http://schemas.microsoft.com/office/drawing/2014/main" id="{EE27DA3D-4B78-C1EC-7E95-B2729209D6B1}"/>
              </a:ext>
            </a:extLst>
          </p:cNvPr>
          <p:cNvSpPr txBox="1"/>
          <p:nvPr/>
        </p:nvSpPr>
        <p:spPr>
          <a:xfrm>
            <a:off x="1174378" y="518782"/>
            <a:ext cx="3026148" cy="584775"/>
          </a:xfrm>
          <a:prstGeom prst="rect">
            <a:avLst/>
          </a:prstGeom>
          <a:noFill/>
        </p:spPr>
        <p:txBody>
          <a:bodyPr wrap="square">
            <a:spAutoFit/>
          </a:bodyPr>
          <a:lstStyle/>
          <a:p>
            <a:pPr algn="l"/>
            <a:r>
              <a:rPr lang="en-US" sz="3200" b="1" i="0" dirty="0">
                <a:effectLst/>
                <a:latin typeface="Calibri" panose="020F0502020204030204" pitchFamily="34" charset="0"/>
                <a:cs typeface="Calibri" panose="020F0502020204030204" pitchFamily="34" charset="0"/>
              </a:rPr>
              <a:t>Correlation</a:t>
            </a:r>
          </a:p>
        </p:txBody>
      </p:sp>
      <p:sp>
        <p:nvSpPr>
          <p:cNvPr id="8" name="TextBox 7">
            <a:extLst>
              <a:ext uri="{FF2B5EF4-FFF2-40B4-BE49-F238E27FC236}">
                <a16:creationId xmlns:a16="http://schemas.microsoft.com/office/drawing/2014/main" id="{19FD10C3-EF34-A8B4-F1EA-607E5D3763FD}"/>
              </a:ext>
            </a:extLst>
          </p:cNvPr>
          <p:cNvSpPr txBox="1"/>
          <p:nvPr/>
        </p:nvSpPr>
        <p:spPr>
          <a:xfrm>
            <a:off x="953691" y="3623476"/>
            <a:ext cx="8347471" cy="2633926"/>
          </a:xfrm>
          <a:prstGeom prst="rect">
            <a:avLst/>
          </a:prstGeom>
          <a:noFill/>
        </p:spPr>
        <p:txBody>
          <a:bodyPr wrap="square">
            <a:spAutoFit/>
          </a:bodyPr>
          <a:lstStyle/>
          <a:p>
            <a:pPr marL="0" marR="0">
              <a:lnSpc>
                <a:spcPct val="106000"/>
              </a:lnSpc>
              <a:spcBef>
                <a:spcPts val="0"/>
              </a:spcBef>
              <a:spcAft>
                <a:spcPts val="0"/>
              </a:spcAft>
            </a:pPr>
            <a:r>
              <a:rPr lang="en-GB" sz="1800" b="1" dirty="0">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Except the column '</a:t>
            </a:r>
            <a:r>
              <a:rPr lang="en-GB" sz="1800" dirty="0" err="1">
                <a:effectLst/>
                <a:latin typeface="Calibri" panose="020F0502020204030204" pitchFamily="34" charset="0"/>
                <a:ea typeface="Times New Roman" panose="02020603050405020304" pitchFamily="18" charset="0"/>
                <a:cs typeface="Calibri" panose="020F0502020204030204" pitchFamily="34" charset="0"/>
              </a:rPr>
              <a:t>Manufacturing_Year</a:t>
            </a:r>
            <a:r>
              <a:rPr lang="en-GB" sz="1800" dirty="0">
                <a:effectLst/>
                <a:latin typeface="Calibri" panose="020F0502020204030204" pitchFamily="34" charset="0"/>
                <a:ea typeface="Times New Roman" panose="02020603050405020304" pitchFamily="18" charset="0"/>
                <a:cs typeface="Calibri" panose="020F0502020204030204" pitchFamily="34" charset="0"/>
              </a:rPr>
              <a:t>', rest of the columns are having a negative correlation to the target variable '</a:t>
            </a:r>
            <a:r>
              <a:rPr lang="en-GB" sz="1800" dirty="0" err="1">
                <a:effectLst/>
                <a:latin typeface="Calibri" panose="020F0502020204030204" pitchFamily="34" charset="0"/>
                <a:ea typeface="Times New Roman" panose="02020603050405020304" pitchFamily="18" charset="0"/>
                <a:cs typeface="Calibri" panose="020F0502020204030204" pitchFamily="34" charset="0"/>
              </a:rPr>
              <a:t>Car_Price</a:t>
            </a:r>
            <a:r>
              <a:rPr lang="en-GB"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The column "</a:t>
            </a:r>
            <a:r>
              <a:rPr lang="en-GB" sz="1800" dirty="0" err="1">
                <a:effectLst/>
                <a:latin typeface="Calibri" panose="020F0502020204030204" pitchFamily="34" charset="0"/>
                <a:ea typeface="Times New Roman" panose="02020603050405020304" pitchFamily="18" charset="0"/>
                <a:cs typeface="Calibri" panose="020F0502020204030204" pitchFamily="34" charset="0"/>
              </a:rPr>
              <a:t>Manufacturing_Year</a:t>
            </a:r>
            <a:r>
              <a:rPr lang="en-GB" sz="1800" dirty="0">
                <a:effectLst/>
                <a:latin typeface="Calibri" panose="020F0502020204030204" pitchFamily="34" charset="0"/>
                <a:ea typeface="Times New Roman" panose="02020603050405020304" pitchFamily="18" charset="0"/>
                <a:cs typeface="Calibri" panose="020F0502020204030204" pitchFamily="34" charset="0"/>
              </a:rPr>
              <a:t>' is having the highest positive correlation to the target variable '</a:t>
            </a:r>
            <a:r>
              <a:rPr lang="en-GB" sz="1800" dirty="0" err="1">
                <a:effectLst/>
                <a:latin typeface="Calibri" panose="020F0502020204030204" pitchFamily="34" charset="0"/>
                <a:ea typeface="Times New Roman" panose="02020603050405020304" pitchFamily="18" charset="0"/>
                <a:cs typeface="Calibri" panose="020F0502020204030204" pitchFamily="34" charset="0"/>
              </a:rPr>
              <a:t>Car_Price</a:t>
            </a:r>
            <a:r>
              <a:rPr lang="en-GB" sz="1800" dirty="0">
                <a:effectLst/>
                <a:latin typeface="Calibri" panose="020F0502020204030204" pitchFamily="34" charset="0"/>
                <a:ea typeface="Times New Roman" panose="02020603050405020304" pitchFamily="18" charset="0"/>
                <a:cs typeface="Calibri" panose="020F0502020204030204" pitchFamily="34" charset="0"/>
              </a:rPr>
              <a:t>'. The column '</a:t>
            </a:r>
            <a:r>
              <a:rPr lang="en-GB" sz="1800" dirty="0" err="1">
                <a:effectLst/>
                <a:latin typeface="Calibri" panose="020F0502020204030204" pitchFamily="34" charset="0"/>
                <a:ea typeface="Times New Roman" panose="02020603050405020304" pitchFamily="18" charset="0"/>
                <a:cs typeface="Calibri" panose="020F0502020204030204" pitchFamily="34" charset="0"/>
              </a:rPr>
              <a:t>Fuel_Type</a:t>
            </a:r>
            <a:r>
              <a:rPr lang="en-GB" sz="1800" dirty="0">
                <a:effectLst/>
                <a:latin typeface="Calibri" panose="020F0502020204030204" pitchFamily="34" charset="0"/>
                <a:ea typeface="Times New Roman" panose="02020603050405020304" pitchFamily="18" charset="0"/>
                <a:cs typeface="Calibri" panose="020F0502020204030204" pitchFamily="34" charset="0"/>
              </a:rPr>
              <a:t>' is having highest negative correlation to the target variable '</a:t>
            </a:r>
            <a:r>
              <a:rPr lang="en-GB" sz="1800" dirty="0" err="1">
                <a:effectLst/>
                <a:latin typeface="Calibri" panose="020F0502020204030204" pitchFamily="34" charset="0"/>
                <a:ea typeface="Times New Roman" panose="02020603050405020304" pitchFamily="18" charset="0"/>
                <a:cs typeface="Calibri" panose="020F0502020204030204" pitchFamily="34" charset="0"/>
              </a:rPr>
              <a:t>Car_Price</a:t>
            </a:r>
            <a:r>
              <a:rPr lang="en-GB"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The column 'Model' is having least negative correlation to the target variable '</a:t>
            </a:r>
            <a:r>
              <a:rPr lang="en-GB" sz="1800" dirty="0" err="1">
                <a:effectLst/>
                <a:latin typeface="Calibri" panose="020F0502020204030204" pitchFamily="34" charset="0"/>
                <a:ea typeface="Times New Roman" panose="02020603050405020304" pitchFamily="18" charset="0"/>
                <a:cs typeface="Calibri" panose="020F0502020204030204" pitchFamily="34" charset="0"/>
              </a:rPr>
              <a:t>Car_Price</a:t>
            </a:r>
            <a:r>
              <a:rPr lang="en-GB"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168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FA0B9D-7C7F-1BA9-4843-937A1ECE0E79}"/>
              </a:ext>
            </a:extLst>
          </p:cNvPr>
          <p:cNvSpPr txBox="1"/>
          <p:nvPr/>
        </p:nvSpPr>
        <p:spPr>
          <a:xfrm>
            <a:off x="2111731" y="353217"/>
            <a:ext cx="6283138" cy="400110"/>
          </a:xfrm>
          <a:prstGeom prst="rect">
            <a:avLst/>
          </a:prstGeom>
          <a:noFill/>
        </p:spPr>
        <p:txBody>
          <a:bodyPr wrap="square">
            <a:spAutoFit/>
          </a:bodyPr>
          <a:lstStyle/>
          <a:p>
            <a:pPr marL="0" marR="0" algn="ctr">
              <a:spcBef>
                <a:spcPts val="0"/>
              </a:spcBef>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Distribution of Data in Numerical Columns</a:t>
            </a:r>
          </a:p>
        </p:txBody>
      </p:sp>
      <p:pic>
        <p:nvPicPr>
          <p:cNvPr id="2050" name="Picture 2">
            <a:extLst>
              <a:ext uri="{FF2B5EF4-FFF2-40B4-BE49-F238E27FC236}">
                <a16:creationId xmlns:a16="http://schemas.microsoft.com/office/drawing/2014/main" id="{12A2A499-BA53-5948-27FD-37C8B821F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400" y="1320284"/>
            <a:ext cx="8153400" cy="2667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54B05E1-5495-F335-0945-876FDAF6E510}"/>
              </a:ext>
            </a:extLst>
          </p:cNvPr>
          <p:cNvSpPr txBox="1"/>
          <p:nvPr/>
        </p:nvSpPr>
        <p:spPr>
          <a:xfrm>
            <a:off x="3243262" y="4157405"/>
            <a:ext cx="5647249" cy="369332"/>
          </a:xfrm>
          <a:prstGeom prst="rect">
            <a:avLst/>
          </a:prstGeom>
          <a:noFill/>
        </p:spPr>
        <p:txBody>
          <a:bodyPr wrap="square">
            <a:spAutoFit/>
          </a:bodyPr>
          <a:lstStyle/>
          <a:p>
            <a:pPr marL="0" marR="0" algn="ctr">
              <a:spcBef>
                <a:spcPts val="0"/>
              </a:spcBef>
              <a:spcAft>
                <a:spcPts val="1000"/>
              </a:spcAft>
            </a:pPr>
            <a:r>
              <a:rPr lang="en-GB" sz="18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Distribution of Data in Numerical Columns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D5DFCBC-6B15-5FBB-9657-18EF3C9E1AFE}"/>
              </a:ext>
            </a:extLst>
          </p:cNvPr>
          <p:cNvSpPr txBox="1"/>
          <p:nvPr/>
        </p:nvSpPr>
        <p:spPr>
          <a:xfrm>
            <a:off x="1303735" y="4911429"/>
            <a:ext cx="6093618" cy="769698"/>
          </a:xfrm>
          <a:prstGeom prst="rect">
            <a:avLst/>
          </a:prstGeom>
          <a:noFill/>
        </p:spPr>
        <p:txBody>
          <a:bodyPr wrap="square">
            <a:spAutoFit/>
          </a:bodyPr>
          <a:lstStyle/>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The data in columns are not normally distributed.</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Skewness is present in the data of all numerical columns.</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498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91466-3B2C-E365-B44B-7410D18F4B79}"/>
              </a:ext>
            </a:extLst>
          </p:cNvPr>
          <p:cNvSpPr txBox="1">
            <a:spLocks/>
          </p:cNvSpPr>
          <p:nvPr/>
        </p:nvSpPr>
        <p:spPr>
          <a:xfrm>
            <a:off x="913795" y="609600"/>
            <a:ext cx="10187593" cy="690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a:latin typeface="Calibri" panose="020F0502020204030204" pitchFamily="34" charset="0"/>
                <a:cs typeface="Calibri" panose="020F0502020204030204" pitchFamily="34" charset="0"/>
              </a:rPr>
              <a:t>Data Cleansing</a:t>
            </a:r>
            <a:endParaRPr lang="en-US" sz="4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59CF741-5C9E-43C2-8392-C25FACB0658E}"/>
              </a:ext>
            </a:extLst>
          </p:cNvPr>
          <p:cNvSpPr txBox="1"/>
          <p:nvPr/>
        </p:nvSpPr>
        <p:spPr>
          <a:xfrm>
            <a:off x="668781" y="2086510"/>
            <a:ext cx="6193630" cy="400110"/>
          </a:xfrm>
          <a:prstGeom prst="rect">
            <a:avLst/>
          </a:prstGeom>
          <a:noFill/>
        </p:spPr>
        <p:txBody>
          <a:bodyPr wrap="square">
            <a:spAutoFit/>
          </a:bodyPr>
          <a:lstStyle/>
          <a:p>
            <a:pPr>
              <a:spcBef>
                <a:spcPts val="1200"/>
              </a:spcBef>
            </a:pPr>
            <a:r>
              <a:rPr lang="en-US" sz="2000" b="1" dirty="0">
                <a:solidFill>
                  <a:prstClr val="white"/>
                </a:solidFill>
                <a:latin typeface="Calibri" panose="020F0502020204030204" pitchFamily="34" charset="0"/>
                <a:ea typeface="Times New Roman" panose="02020603050405020304" pitchFamily="18" charset="0"/>
              </a:rPr>
              <a:t>Removing the skewness with power transform</a:t>
            </a:r>
            <a:endParaRPr lang="en-US" sz="2000" dirty="0">
              <a:solidFill>
                <a:prstClr val="white"/>
              </a:solidFill>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A0AAC458-CE4D-2D60-1ACF-49DB1C0DE6B7}"/>
              </a:ext>
            </a:extLst>
          </p:cNvPr>
          <p:cNvSpPr txBox="1"/>
          <p:nvPr/>
        </p:nvSpPr>
        <p:spPr>
          <a:xfrm>
            <a:off x="668781" y="1388336"/>
            <a:ext cx="7853687" cy="467244"/>
          </a:xfrm>
          <a:prstGeom prst="rect">
            <a:avLst/>
          </a:prstGeom>
          <a:noFill/>
        </p:spPr>
        <p:txBody>
          <a:bodyPr wrap="square">
            <a:spAutoFit/>
          </a:bodyPr>
          <a:lstStyle/>
          <a:p>
            <a:pPr>
              <a:lnSpc>
                <a:spcPct val="106000"/>
              </a:lnSpc>
              <a:spcAft>
                <a:spcPts val="800"/>
              </a:spcAft>
            </a:pPr>
            <a:r>
              <a:rPr lang="en-US" sz="2400" b="1" dirty="0">
                <a:solidFill>
                  <a:prstClr val="white"/>
                </a:solidFill>
                <a:latin typeface="Calibri" panose="020F0502020204030204" pitchFamily="34" charset="0"/>
                <a:ea typeface="Calibri" panose="020F0502020204030204" pitchFamily="34" charset="0"/>
                <a:cs typeface="Times New Roman" panose="02020603050405020304" pitchFamily="18" charset="0"/>
              </a:rPr>
              <a:t>Assumptions Related to the Problem Under Consideration</a:t>
            </a:r>
            <a:endParaRPr lang="en-US" sz="24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E091F2E-F3ED-6C1A-9F1B-7B9ECE7C49B8}"/>
              </a:ext>
            </a:extLst>
          </p:cNvPr>
          <p:cNvPicPr>
            <a:picLocks noChangeAspect="1"/>
          </p:cNvPicPr>
          <p:nvPr/>
        </p:nvPicPr>
        <p:blipFill>
          <a:blip r:embed="rId2"/>
          <a:stretch>
            <a:fillRect/>
          </a:stretch>
        </p:blipFill>
        <p:spPr>
          <a:xfrm>
            <a:off x="804862" y="2703262"/>
            <a:ext cx="2524504" cy="400110"/>
          </a:xfrm>
          <a:prstGeom prst="rect">
            <a:avLst/>
          </a:prstGeom>
        </p:spPr>
      </p:pic>
      <p:sp>
        <p:nvSpPr>
          <p:cNvPr id="10" name="TextBox 9">
            <a:extLst>
              <a:ext uri="{FF2B5EF4-FFF2-40B4-BE49-F238E27FC236}">
                <a16:creationId xmlns:a16="http://schemas.microsoft.com/office/drawing/2014/main" id="{715253BF-A96E-3865-7D39-32F41443CFCE}"/>
              </a:ext>
            </a:extLst>
          </p:cNvPr>
          <p:cNvSpPr txBox="1"/>
          <p:nvPr/>
        </p:nvSpPr>
        <p:spPr>
          <a:xfrm>
            <a:off x="804862" y="3120644"/>
            <a:ext cx="2524504" cy="738664"/>
          </a:xfrm>
          <a:prstGeom prst="rect">
            <a:avLst/>
          </a:prstGeom>
          <a:noFill/>
        </p:spPr>
        <p:txBody>
          <a:bodyPr wrap="square">
            <a:spAutoFit/>
          </a:bodyPr>
          <a:lstStyle/>
          <a:p>
            <a:pPr marL="0" marR="0" algn="ctr">
              <a:spcBef>
                <a:spcPts val="0"/>
              </a:spcBef>
              <a:spcAft>
                <a:spcPts val="1000"/>
              </a:spcAft>
            </a:pPr>
            <a:r>
              <a:rPr lang="en-GB"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Numerical columns in dataset with skewness beyond +/-0.5 standard limit</a:t>
            </a:r>
            <a:endPar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886C114-2828-6BC8-6D82-B8099BB9445A}"/>
              </a:ext>
            </a:extLst>
          </p:cNvPr>
          <p:cNvSpPr txBox="1"/>
          <p:nvPr/>
        </p:nvSpPr>
        <p:spPr>
          <a:xfrm>
            <a:off x="3046771" y="3876580"/>
            <a:ext cx="6098458" cy="646331"/>
          </a:xfrm>
          <a:prstGeom prst="rect">
            <a:avLst/>
          </a:prstGeom>
          <a:noFill/>
        </p:spPr>
        <p:txBody>
          <a:bodyPr wrap="square">
            <a:spAutoFit/>
          </a:bodyPr>
          <a:lstStyle/>
          <a:p>
            <a:pPr marL="0" marR="0">
              <a:spcBef>
                <a:spcPts val="1200"/>
              </a:spcBef>
              <a:spcAft>
                <a:spcPts val="0"/>
              </a:spcAft>
            </a:pPr>
            <a:r>
              <a:rPr lang="en-GB" sz="1800" dirty="0">
                <a:solidFill>
                  <a:srgbClr val="000000"/>
                </a:solidFill>
                <a:effectLst/>
                <a:latin typeface="Calibri" panose="020F0502020204030204" pitchFamily="34" charset="0"/>
                <a:ea typeface="Times New Roman" panose="02020603050405020304" pitchFamily="18" charset="0"/>
              </a:rPr>
              <a:t>After removing the skewness from the data using standard scaler and power transform our data looks like this:</a:t>
            </a:r>
            <a:endParaRPr lang="en-US" sz="20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81B95972-D2A7-C4CD-2287-BBA701AD57CB}"/>
              </a:ext>
            </a:extLst>
          </p:cNvPr>
          <p:cNvPicPr>
            <a:picLocks noChangeAspect="1"/>
          </p:cNvPicPr>
          <p:nvPr/>
        </p:nvPicPr>
        <p:blipFill>
          <a:blip r:embed="rId3"/>
          <a:stretch>
            <a:fillRect/>
          </a:stretch>
        </p:blipFill>
        <p:spPr>
          <a:xfrm>
            <a:off x="8048012" y="4830142"/>
            <a:ext cx="3053376" cy="465977"/>
          </a:xfrm>
          <a:prstGeom prst="rect">
            <a:avLst/>
          </a:prstGeom>
        </p:spPr>
      </p:pic>
      <p:sp>
        <p:nvSpPr>
          <p:cNvPr id="15" name="TextBox 14">
            <a:extLst>
              <a:ext uri="{FF2B5EF4-FFF2-40B4-BE49-F238E27FC236}">
                <a16:creationId xmlns:a16="http://schemas.microsoft.com/office/drawing/2014/main" id="{BF8738CC-4DAA-E230-FC21-1539EC5239BB}"/>
              </a:ext>
            </a:extLst>
          </p:cNvPr>
          <p:cNvSpPr txBox="1"/>
          <p:nvPr/>
        </p:nvSpPr>
        <p:spPr>
          <a:xfrm>
            <a:off x="8048012" y="5296119"/>
            <a:ext cx="3049229" cy="307777"/>
          </a:xfrm>
          <a:prstGeom prst="rect">
            <a:avLst/>
          </a:prstGeom>
          <a:noFill/>
        </p:spPr>
        <p:txBody>
          <a:bodyPr wrap="square">
            <a:spAutoFit/>
          </a:bodyPr>
          <a:lstStyle/>
          <a:p>
            <a:pPr marL="0" marR="0" algn="ctr">
              <a:spcBef>
                <a:spcPts val="0"/>
              </a:spcBef>
              <a:spcAft>
                <a:spcPts val="1000"/>
              </a:spcAft>
            </a:pPr>
            <a:r>
              <a:rPr lang="en-GB"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Skewness of the dataset</a:t>
            </a:r>
            <a:endPar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12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0545DC-EC06-2F68-7F8B-BEBDC9F3D0E2}"/>
              </a:ext>
            </a:extLst>
          </p:cNvPr>
          <p:cNvSpPr txBox="1"/>
          <p:nvPr/>
        </p:nvSpPr>
        <p:spPr>
          <a:xfrm>
            <a:off x="1191745" y="256759"/>
            <a:ext cx="3886199" cy="461665"/>
          </a:xfrm>
          <a:prstGeom prst="rect">
            <a:avLst/>
          </a:prstGeom>
          <a:noFill/>
        </p:spPr>
        <p:txBody>
          <a:bodyPr wrap="square">
            <a:spAutoFit/>
          </a:bodyPr>
          <a:lstStyle/>
          <a:p>
            <a:pPr algn="l"/>
            <a:r>
              <a:rPr lang="en-US" sz="2400" b="1" dirty="0">
                <a:latin typeface="Calibri" panose="020F0502020204030204" pitchFamily="34" charset="0"/>
                <a:cs typeface="Calibri" panose="020F0502020204030204" pitchFamily="34" charset="0"/>
              </a:rPr>
              <a:t>P</a:t>
            </a:r>
            <a:r>
              <a:rPr lang="en-US" sz="2400" b="1" i="0" dirty="0">
                <a:effectLst/>
                <a:latin typeface="Calibri" panose="020F0502020204030204" pitchFamily="34" charset="0"/>
                <a:cs typeface="Calibri" panose="020F0502020204030204" pitchFamily="34" charset="0"/>
              </a:rPr>
              <a:t>resence of Outliers in Data</a:t>
            </a:r>
          </a:p>
        </p:txBody>
      </p:sp>
      <p:pic>
        <p:nvPicPr>
          <p:cNvPr id="5" name="Picture 4" descr="A picture containing graphical user interface&#10;&#10;Description automatically generated">
            <a:extLst>
              <a:ext uri="{FF2B5EF4-FFF2-40B4-BE49-F238E27FC236}">
                <a16:creationId xmlns:a16="http://schemas.microsoft.com/office/drawing/2014/main" id="{DB597881-80F1-9965-B649-1D0FC6CA0D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5349" y="644438"/>
            <a:ext cx="5943600" cy="2937510"/>
          </a:xfrm>
          <a:prstGeom prst="rect">
            <a:avLst/>
          </a:prstGeom>
          <a:noFill/>
          <a:ln>
            <a:noFill/>
          </a:ln>
        </p:spPr>
      </p:pic>
      <p:sp>
        <p:nvSpPr>
          <p:cNvPr id="7" name="TextBox 6">
            <a:extLst>
              <a:ext uri="{FF2B5EF4-FFF2-40B4-BE49-F238E27FC236}">
                <a16:creationId xmlns:a16="http://schemas.microsoft.com/office/drawing/2014/main" id="{36AEABBC-244C-D116-1752-34F389AD1FFA}"/>
              </a:ext>
            </a:extLst>
          </p:cNvPr>
          <p:cNvSpPr txBox="1"/>
          <p:nvPr/>
        </p:nvSpPr>
        <p:spPr>
          <a:xfrm>
            <a:off x="1191745" y="3471569"/>
            <a:ext cx="609845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Presence of Outliers in Numerical Variables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9C53203-FD51-16B2-BEE0-C5FD0BC3817F}"/>
              </a:ext>
            </a:extLst>
          </p:cNvPr>
          <p:cNvSpPr txBox="1"/>
          <p:nvPr/>
        </p:nvSpPr>
        <p:spPr>
          <a:xfrm>
            <a:off x="6978752" y="1109424"/>
            <a:ext cx="5065611" cy="1648721"/>
          </a:xfrm>
          <a:prstGeom prst="rect">
            <a:avLst/>
          </a:prstGeom>
          <a:noFill/>
        </p:spPr>
        <p:txBody>
          <a:bodyPr wrap="square">
            <a:spAutoFit/>
          </a:bodyPr>
          <a:lstStyle/>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Outliers are present in the data of all the numerical columns.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Since the column '</a:t>
            </a:r>
            <a:r>
              <a:rPr lang="en-GB" sz="1800" dirty="0" err="1">
                <a:effectLst/>
                <a:latin typeface="Helvetica" panose="020B0604020202020204" pitchFamily="34" charset="0"/>
                <a:ea typeface="Times New Roman" panose="02020603050405020304" pitchFamily="18" charset="0"/>
                <a:cs typeface="Times New Roman" panose="02020603050405020304" pitchFamily="18" charset="0"/>
              </a:rPr>
              <a:t>Car_Price</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is our target variable, we will not remove the outliers from this column.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E798668-3B01-BAAD-CEAA-FD816B1D4169}"/>
              </a:ext>
            </a:extLst>
          </p:cNvPr>
          <p:cNvSpPr txBox="1"/>
          <p:nvPr/>
        </p:nvSpPr>
        <p:spPr>
          <a:xfrm>
            <a:off x="442913" y="4099855"/>
            <a:ext cx="11601450" cy="2739211"/>
          </a:xfrm>
          <a:prstGeom prst="rect">
            <a:avLst/>
          </a:prstGeom>
          <a:noFill/>
        </p:spPr>
        <p:txBody>
          <a:bodyPr wrap="square">
            <a:spAutoFit/>
          </a:bodyPr>
          <a:lstStyle/>
          <a:p>
            <a:pPr marL="0" marR="0">
              <a:spcBef>
                <a:spcPts val="1200"/>
              </a:spcBef>
              <a:spcAft>
                <a:spcPts val="0"/>
              </a:spcAft>
              <a:tabLst>
                <a:tab pos="2495550" algn="l"/>
              </a:tabLst>
            </a:pPr>
            <a:r>
              <a:rPr lang="en-GB" sz="2400" b="1" dirty="0">
                <a:effectLst/>
                <a:latin typeface="Calibri" panose="020F0502020204030204" pitchFamily="34" charset="0"/>
                <a:ea typeface="Times New Roman" panose="02020603050405020304" pitchFamily="18" charset="0"/>
              </a:rPr>
              <a:t>Removed Outliers in the datasets</a:t>
            </a:r>
            <a:endParaRPr lang="en-US" sz="2000" dirty="0">
              <a:effectLst/>
              <a:latin typeface="Times New Roman" panose="02020603050405020304" pitchFamily="18" charset="0"/>
              <a:ea typeface="Times New Roman" panose="02020603050405020304" pitchFamily="18" charset="0"/>
            </a:endParaRPr>
          </a:p>
          <a:p>
            <a:pPr marL="0" marR="0">
              <a:spcBef>
                <a:spcPts val="1200"/>
              </a:spcBef>
              <a:spcAft>
                <a:spcPts val="0"/>
              </a:spcAft>
              <a:tabLst>
                <a:tab pos="2495550" algn="l"/>
              </a:tabLst>
            </a:pPr>
            <a:r>
              <a:rPr lang="en-GB" sz="1800" dirty="0">
                <a:effectLst/>
                <a:latin typeface="Calibri" panose="020F0502020204030204" pitchFamily="34" charset="0"/>
                <a:ea typeface="Times New Roman" panose="02020603050405020304" pitchFamily="18" charset="0"/>
              </a:rPr>
              <a:t>We have used two methods for outlier removal method:</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Symbol" panose="05050102010706020507" pitchFamily="18" charset="2"/>
              <a:buChar char=""/>
              <a:tabLst>
                <a:tab pos="2495550" algn="l"/>
              </a:tabLst>
            </a:pPr>
            <a:r>
              <a:rPr lang="en-GB" sz="1800" dirty="0">
                <a:effectLst/>
                <a:latin typeface="Calibri" panose="020F0502020204030204" pitchFamily="34" charset="0"/>
                <a:ea typeface="Times New Roman" panose="02020603050405020304" pitchFamily="18" charset="0"/>
              </a:rPr>
              <a:t>Outlier removal using </a:t>
            </a:r>
            <a:r>
              <a:rPr lang="en-GB" sz="1800" dirty="0" err="1">
                <a:effectLst/>
                <a:latin typeface="Calibri" panose="020F0502020204030204" pitchFamily="34" charset="0"/>
                <a:ea typeface="Times New Roman" panose="02020603050405020304" pitchFamily="18" charset="0"/>
              </a:rPr>
              <a:t>ZScore</a:t>
            </a:r>
            <a:r>
              <a:rPr lang="en-GB" sz="1800" dirty="0">
                <a:effectLst/>
                <a:latin typeface="Calibri" panose="020F0502020204030204" pitchFamily="34" charset="0"/>
                <a:ea typeface="Times New Roman" panose="02020603050405020304" pitchFamily="18" charset="0"/>
              </a:rPr>
              <a:t> Technique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1200"/>
              </a:spcBef>
              <a:spcAft>
                <a:spcPts val="0"/>
              </a:spcAft>
              <a:buFont typeface="Symbol" panose="05050102010706020507" pitchFamily="18" charset="2"/>
              <a:buChar char=""/>
              <a:tabLst>
                <a:tab pos="2495550" algn="l"/>
              </a:tabLst>
            </a:pPr>
            <a:r>
              <a:rPr lang="en-GB" sz="1800" dirty="0">
                <a:effectLst/>
                <a:latin typeface="Calibri" panose="020F0502020204030204" pitchFamily="34" charset="0"/>
                <a:ea typeface="Times New Roman" panose="02020603050405020304" pitchFamily="18" charset="0"/>
              </a:rPr>
              <a:t>Outlier removal using IQR (Inter Quartile Range) Technique.</a:t>
            </a:r>
            <a:endParaRPr lang="en-US" sz="2000" dirty="0">
              <a:effectLst/>
              <a:latin typeface="Times New Roman" panose="02020603050405020304" pitchFamily="18" charset="0"/>
              <a:ea typeface="Times New Roman" panose="02020603050405020304" pitchFamily="18" charset="0"/>
            </a:endParaRPr>
          </a:p>
          <a:p>
            <a:pPr marL="0" marR="0">
              <a:spcBef>
                <a:spcPts val="1200"/>
              </a:spcBef>
              <a:spcAft>
                <a:spcPts val="0"/>
              </a:spcAft>
              <a:tabLst>
                <a:tab pos="2495550" algn="l"/>
              </a:tabLst>
            </a:pPr>
            <a:r>
              <a:rPr lang="en-GB" sz="1800" dirty="0">
                <a:effectLst/>
                <a:latin typeface="Calibri" panose="020F0502020204030204" pitchFamily="34" charset="0"/>
                <a:ea typeface="Times New Roman" panose="02020603050405020304" pitchFamily="18" charset="0"/>
              </a:rPr>
              <a:t>0.34% of the data loss is incurred after removing outliers using </a:t>
            </a:r>
            <a:r>
              <a:rPr lang="en-GB" sz="1800" dirty="0" err="1">
                <a:effectLst/>
                <a:latin typeface="Calibri" panose="020F0502020204030204" pitchFamily="34" charset="0"/>
                <a:ea typeface="Times New Roman" panose="02020603050405020304" pitchFamily="18" charset="0"/>
              </a:rPr>
              <a:t>zscore</a:t>
            </a:r>
            <a:r>
              <a:rPr lang="en-GB" sz="1800" dirty="0">
                <a:effectLst/>
                <a:latin typeface="Calibri" panose="020F0502020204030204" pitchFamily="34" charset="0"/>
                <a:ea typeface="Times New Roman" panose="02020603050405020304" pitchFamily="18" charset="0"/>
              </a:rPr>
              <a:t> outlier removal method. 0.27% of data loss is incurring after removing outliers using IQR outlier removal method. So, the IQR method is slightly better as it is losing the less data from the dataset after removing outliers.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300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29F84D-EE8E-E4DF-C88D-8EF19040C0A7}"/>
              </a:ext>
            </a:extLst>
          </p:cNvPr>
          <p:cNvSpPr txBox="1"/>
          <p:nvPr/>
        </p:nvSpPr>
        <p:spPr>
          <a:xfrm>
            <a:off x="1647095" y="969044"/>
            <a:ext cx="7783116" cy="461665"/>
          </a:xfrm>
          <a:prstGeom prst="rect">
            <a:avLst/>
          </a:prstGeom>
          <a:noFill/>
        </p:spPr>
        <p:txBody>
          <a:bodyPr wrap="square">
            <a:spAutoFit/>
          </a:bodyPr>
          <a:lstStyle/>
          <a:p>
            <a:r>
              <a:rPr lang="en-GB" sz="2400" b="1" dirty="0">
                <a:effectLst/>
                <a:latin typeface="Calibri" panose="020F0502020204030204" pitchFamily="34" charset="0"/>
                <a:ea typeface="Calibri" panose="020F0502020204030204" pitchFamily="34" charset="0"/>
              </a:rPr>
              <a:t>Checked and Removed Multicollinearity from the Datasets.</a:t>
            </a:r>
            <a:endParaRPr lang="en-US" sz="2400" dirty="0"/>
          </a:p>
        </p:txBody>
      </p:sp>
      <p:pic>
        <p:nvPicPr>
          <p:cNvPr id="6" name="Picture 5" descr="Graphical user interface, application&#10;&#10;Description automatically generated with medium confidence">
            <a:extLst>
              <a:ext uri="{FF2B5EF4-FFF2-40B4-BE49-F238E27FC236}">
                <a16:creationId xmlns:a16="http://schemas.microsoft.com/office/drawing/2014/main" id="{EB778B80-2750-84C7-30C0-AC138D662A31}"/>
              </a:ext>
            </a:extLst>
          </p:cNvPr>
          <p:cNvPicPr>
            <a:picLocks noChangeAspect="1"/>
          </p:cNvPicPr>
          <p:nvPr/>
        </p:nvPicPr>
        <p:blipFill>
          <a:blip r:embed="rId2"/>
          <a:stretch>
            <a:fillRect/>
          </a:stretch>
        </p:blipFill>
        <p:spPr>
          <a:xfrm>
            <a:off x="1504335" y="1802495"/>
            <a:ext cx="2575881" cy="2292298"/>
          </a:xfrm>
          <a:prstGeom prst="rect">
            <a:avLst/>
          </a:prstGeom>
        </p:spPr>
      </p:pic>
      <p:sp>
        <p:nvSpPr>
          <p:cNvPr id="8" name="TextBox 7">
            <a:extLst>
              <a:ext uri="{FF2B5EF4-FFF2-40B4-BE49-F238E27FC236}">
                <a16:creationId xmlns:a16="http://schemas.microsoft.com/office/drawing/2014/main" id="{42AD13C6-C106-4EC6-9A13-36017F96DC2B}"/>
              </a:ext>
            </a:extLst>
          </p:cNvPr>
          <p:cNvSpPr txBox="1"/>
          <p:nvPr/>
        </p:nvSpPr>
        <p:spPr>
          <a:xfrm>
            <a:off x="-256954" y="4191264"/>
            <a:ext cx="609845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VIF Factor of Variables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FB67C0F-1586-B6CB-5EE9-22E02AFD0ECB}"/>
              </a:ext>
            </a:extLst>
          </p:cNvPr>
          <p:cNvSpPr txBox="1"/>
          <p:nvPr/>
        </p:nvSpPr>
        <p:spPr>
          <a:xfrm>
            <a:off x="4707196" y="2666736"/>
            <a:ext cx="6290186" cy="960712"/>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can see that none of the columns are having variance inflation factor higher than 5. That means there is no or least multicollinearity existing between the variables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885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5CB078D-F1E8-524F-92DC-70679B213A46}"/>
              </a:ext>
            </a:extLst>
          </p:cNvPr>
          <p:cNvSpPr>
            <a:spLocks noGrp="1"/>
          </p:cNvSpPr>
          <p:nvPr>
            <p:ph type="ctrTitle"/>
          </p:nvPr>
        </p:nvSpPr>
        <p:spPr>
          <a:xfrm>
            <a:off x="1108911" y="2057510"/>
            <a:ext cx="9974178" cy="2742980"/>
          </a:xfrm>
        </p:spPr>
        <p:txBody>
          <a:bodyPr>
            <a:normAutofit/>
          </a:bodyPr>
          <a:lstStyle/>
          <a:p>
            <a: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SUBMITTED BY</a:t>
            </a:r>
            <a:b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b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Steffin Varghese</a:t>
            </a:r>
            <a:endParaRPr lang="en-US"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343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BCBA5A-32AE-1235-0013-4932613B5DE8}"/>
              </a:ext>
            </a:extLst>
          </p:cNvPr>
          <p:cNvSpPr txBox="1"/>
          <p:nvPr/>
        </p:nvSpPr>
        <p:spPr>
          <a:xfrm>
            <a:off x="1515397" y="899340"/>
            <a:ext cx="6098458" cy="461665"/>
          </a:xfrm>
          <a:prstGeom prst="rect">
            <a:avLst/>
          </a:prstGeom>
          <a:noFill/>
        </p:spPr>
        <p:txBody>
          <a:bodyPr wrap="square">
            <a:spAutoFit/>
          </a:bodyPr>
          <a:lstStyle/>
          <a:p>
            <a:pPr marL="0" marR="0">
              <a:spcBef>
                <a:spcPts val="1200"/>
              </a:spcBef>
              <a:spcAft>
                <a:spcPts val="0"/>
              </a:spcAft>
              <a:tabLst>
                <a:tab pos="2495550" algn="l"/>
              </a:tabLst>
            </a:pPr>
            <a:r>
              <a:rPr lang="en-GB" sz="2400" b="1" dirty="0">
                <a:effectLst/>
                <a:latin typeface="Calibri" panose="020F0502020204030204" pitchFamily="34" charset="0"/>
                <a:ea typeface="Times New Roman" panose="02020603050405020304" pitchFamily="18" charset="0"/>
              </a:rPr>
              <a:t>Final Dataset</a:t>
            </a:r>
            <a:endParaRPr lang="en-US" sz="2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93DBE58-6B08-4BF0-495E-4BF7B34E9801}"/>
              </a:ext>
            </a:extLst>
          </p:cNvPr>
          <p:cNvPicPr>
            <a:picLocks noChangeAspect="1"/>
          </p:cNvPicPr>
          <p:nvPr/>
        </p:nvPicPr>
        <p:blipFill>
          <a:blip r:embed="rId2"/>
          <a:stretch>
            <a:fillRect/>
          </a:stretch>
        </p:blipFill>
        <p:spPr>
          <a:xfrm>
            <a:off x="1515396" y="1550946"/>
            <a:ext cx="7953069" cy="3124209"/>
          </a:xfrm>
          <a:prstGeom prst="rect">
            <a:avLst/>
          </a:prstGeom>
        </p:spPr>
      </p:pic>
      <p:sp>
        <p:nvSpPr>
          <p:cNvPr id="6" name="TextBox 5">
            <a:extLst>
              <a:ext uri="{FF2B5EF4-FFF2-40B4-BE49-F238E27FC236}">
                <a16:creationId xmlns:a16="http://schemas.microsoft.com/office/drawing/2014/main" id="{C89E9184-DB1F-E6F9-F3A8-0E04521C8E9E}"/>
              </a:ext>
            </a:extLst>
          </p:cNvPr>
          <p:cNvSpPr txBox="1"/>
          <p:nvPr/>
        </p:nvSpPr>
        <p:spPr>
          <a:xfrm>
            <a:off x="1991953" y="4680430"/>
            <a:ext cx="6680559"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Snapshot of final dataset after pre-processing and data cleaning</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0384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CC859D-B0FC-E168-8C78-BEC038FDEA2D}"/>
              </a:ext>
            </a:extLst>
          </p:cNvPr>
          <p:cNvSpPr txBox="1">
            <a:spLocks/>
          </p:cNvSpPr>
          <p:nvPr/>
        </p:nvSpPr>
        <p:spPr>
          <a:xfrm>
            <a:off x="1747512" y="676836"/>
            <a:ext cx="8337781" cy="5334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Model/s Development and Evaluation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Graphical user interface, text, application&#10;&#10;Description automatically generated">
            <a:extLst>
              <a:ext uri="{FF2B5EF4-FFF2-40B4-BE49-F238E27FC236}">
                <a16:creationId xmlns:a16="http://schemas.microsoft.com/office/drawing/2014/main" id="{91CFADE3-22C8-39EB-E709-66EDC1DD9ED3}"/>
              </a:ext>
            </a:extLst>
          </p:cNvPr>
          <p:cNvPicPr>
            <a:picLocks noChangeAspect="1"/>
          </p:cNvPicPr>
          <p:nvPr/>
        </p:nvPicPr>
        <p:blipFill>
          <a:blip r:embed="rId2"/>
          <a:stretch>
            <a:fillRect/>
          </a:stretch>
        </p:blipFill>
        <p:spPr>
          <a:xfrm>
            <a:off x="459407" y="1210237"/>
            <a:ext cx="6934199" cy="5082988"/>
          </a:xfrm>
          <a:prstGeom prst="rect">
            <a:avLst/>
          </a:prstGeom>
        </p:spPr>
      </p:pic>
      <p:sp>
        <p:nvSpPr>
          <p:cNvPr id="7" name="TextBox 6">
            <a:extLst>
              <a:ext uri="{FF2B5EF4-FFF2-40B4-BE49-F238E27FC236}">
                <a16:creationId xmlns:a16="http://schemas.microsoft.com/office/drawing/2014/main" id="{992159C8-B021-FA37-7374-6F72D9DF63AE}"/>
              </a:ext>
            </a:extLst>
          </p:cNvPr>
          <p:cNvSpPr txBox="1"/>
          <p:nvPr/>
        </p:nvSpPr>
        <p:spPr>
          <a:xfrm>
            <a:off x="7494493" y="1887062"/>
            <a:ext cx="4238100" cy="2824941"/>
          </a:xfrm>
          <a:prstGeom prst="rect">
            <a:avLst/>
          </a:prstGeom>
          <a:noFill/>
        </p:spPr>
        <p:txBody>
          <a:bodyPr wrap="square">
            <a:spAutoFit/>
          </a:bodyPr>
          <a:lstStyle/>
          <a:p>
            <a:pPr>
              <a:lnSpc>
                <a:spcPct val="106000"/>
              </a:lnSpc>
              <a:spcAft>
                <a:spcPts val="800"/>
              </a:spcAft>
            </a:pP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We created three functions for testing the model and for cross validations:</a:t>
            </a:r>
          </a:p>
          <a:p>
            <a:pPr marL="342900" indent="-342900">
              <a:lnSpc>
                <a:spcPct val="106000"/>
              </a:lnSpc>
              <a:buFont typeface="Wingdings" panose="05000000000000000000" pitchFamily="2" charset="2"/>
              <a:buChar char=""/>
            </a:pPr>
            <a:r>
              <a:rPr lang="en-US" dirty="0" err="1">
                <a:solidFill>
                  <a:prstClr val="white"/>
                </a:solidFill>
                <a:latin typeface="Calibri" panose="020F0502020204030204" pitchFamily="34" charset="0"/>
                <a:ea typeface="Calibri" panose="020F0502020204030204" pitchFamily="34" charset="0"/>
                <a:cs typeface="Times New Roman" panose="02020603050405020304" pitchFamily="18" charset="0"/>
              </a:rPr>
              <a:t>best_ran</a:t>
            </a: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 : Finding the best random state  for the selected model</a:t>
            </a:r>
          </a:p>
          <a:p>
            <a:pPr marL="342900" indent="-342900">
              <a:lnSpc>
                <a:spcPct val="106000"/>
              </a:lnSpc>
              <a:buFont typeface="Wingdings" panose="05000000000000000000" pitchFamily="2" charset="2"/>
              <a:buChar char=""/>
            </a:pPr>
            <a:r>
              <a:rPr lang="en-US" dirty="0" err="1">
                <a:solidFill>
                  <a:prstClr val="white"/>
                </a:solidFill>
                <a:latin typeface="Calibri" panose="020F0502020204030204" pitchFamily="34" charset="0"/>
                <a:ea typeface="Calibri" panose="020F0502020204030204" pitchFamily="34" charset="0"/>
                <a:cs typeface="Times New Roman" panose="02020603050405020304" pitchFamily="18" charset="0"/>
              </a:rPr>
              <a:t>mod_test</a:t>
            </a: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 : </a:t>
            </a:r>
            <a:r>
              <a:rPr lang="en-US" dirty="0" err="1">
                <a:solidFill>
                  <a:prstClr val="white"/>
                </a:solidFill>
                <a:latin typeface="Calibri" panose="020F0502020204030204" pitchFamily="34" charset="0"/>
                <a:ea typeface="Calibri" panose="020F0502020204030204" pitchFamily="34" charset="0"/>
                <a:cs typeface="Times New Roman" panose="02020603050405020304" pitchFamily="18" charset="0"/>
              </a:rPr>
              <a:t>Ttraining</a:t>
            </a: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 the model with the train data using the best random state.</a:t>
            </a:r>
          </a:p>
          <a:p>
            <a:pPr marL="342900" indent="-342900">
              <a:lnSpc>
                <a:spcPct val="106000"/>
              </a:lnSpc>
              <a:spcAft>
                <a:spcPts val="800"/>
              </a:spcAft>
              <a:buFont typeface="Wingdings" panose="05000000000000000000" pitchFamily="2" charset="2"/>
              <a:buChar char=""/>
            </a:pPr>
            <a:r>
              <a:rPr lang="en-US" dirty="0" err="1">
                <a:solidFill>
                  <a:prstClr val="white"/>
                </a:solidFill>
                <a:latin typeface="Calibri" panose="020F0502020204030204" pitchFamily="34" charset="0"/>
                <a:ea typeface="Calibri" panose="020F0502020204030204" pitchFamily="34" charset="0"/>
                <a:cs typeface="Times New Roman" panose="02020603050405020304" pitchFamily="18" charset="0"/>
              </a:rPr>
              <a:t>cross_val</a:t>
            </a: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 : Finding the best cross validation mean score for each model.</a:t>
            </a:r>
          </a:p>
        </p:txBody>
      </p:sp>
    </p:spTree>
    <p:extLst>
      <p:ext uri="{BB962C8B-B14F-4D97-AF65-F5344CB8AC3E}">
        <p14:creationId xmlns:p14="http://schemas.microsoft.com/office/powerpoint/2010/main" val="1654648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6FAAC6-A353-DAD2-4CD7-EC6FC38D5804}"/>
              </a:ext>
            </a:extLst>
          </p:cNvPr>
          <p:cNvSpPr txBox="1"/>
          <p:nvPr/>
        </p:nvSpPr>
        <p:spPr>
          <a:xfrm>
            <a:off x="911038" y="567399"/>
            <a:ext cx="10397937" cy="467244"/>
          </a:xfrm>
          <a:prstGeom prst="rect">
            <a:avLst/>
          </a:prstGeom>
          <a:noFill/>
        </p:spPr>
        <p:txBody>
          <a:bodyPr wrap="square">
            <a:spAutoFit/>
          </a:bodyPr>
          <a:lstStyle/>
          <a:p>
            <a:pPr>
              <a:lnSpc>
                <a:spcPct val="106000"/>
              </a:lnSpc>
              <a:spcAft>
                <a:spcPts val="800"/>
              </a:spcAft>
            </a:pPr>
            <a:r>
              <a:rPr lang="en-US" sz="2400" b="1" dirty="0">
                <a:solidFill>
                  <a:prstClr val="white"/>
                </a:solidFill>
                <a:latin typeface="Calibri" panose="020F0502020204030204" pitchFamily="34" charset="0"/>
                <a:ea typeface="Calibri" panose="020F0502020204030204" pitchFamily="34" charset="0"/>
                <a:cs typeface="Times New Roman" panose="02020603050405020304" pitchFamily="18" charset="0"/>
              </a:rPr>
              <a:t>Testing of Identified Approaches (Algorithms) and </a:t>
            </a:r>
            <a:r>
              <a:rPr lang="en-IN" sz="2400" b="1" dirty="0">
                <a:solidFill>
                  <a:prstClr val="white"/>
                </a:solidFill>
                <a:latin typeface="Calibri" panose="020F0502020204030204" pitchFamily="34" charset="0"/>
                <a:ea typeface="Calibri" panose="020F0502020204030204" pitchFamily="34" charset="0"/>
                <a:cs typeface="Calibri" panose="020F0502020204030204" pitchFamily="34" charset="0"/>
              </a:rPr>
              <a:t>evaluation of selected models</a:t>
            </a:r>
            <a:r>
              <a:rPr lang="en-IN" sz="2400" dirty="0">
                <a:solidFill>
                  <a:prstClr val="white"/>
                </a:solidFill>
                <a:latin typeface="Calibri" panose="020F0502020204030204" pitchFamily="34" charset="0"/>
                <a:ea typeface="Calibri" panose="020F0502020204030204" pitchFamily="34" charset="0"/>
                <a:cs typeface="Times New Roman" panose="02020603050405020304" pitchFamily="18" charset="0"/>
              </a:rPr>
              <a:t> </a:t>
            </a:r>
            <a:endParaRPr lang="en-US" sz="24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Graphical user interface, text, application, email&#10;&#10;Description automatically generated">
            <a:extLst>
              <a:ext uri="{FF2B5EF4-FFF2-40B4-BE49-F238E27FC236}">
                <a16:creationId xmlns:a16="http://schemas.microsoft.com/office/drawing/2014/main" id="{28C90AAD-50FE-1CF0-E154-AF606C85A5AC}"/>
              </a:ext>
            </a:extLst>
          </p:cNvPr>
          <p:cNvPicPr>
            <a:picLocks noChangeAspect="1"/>
          </p:cNvPicPr>
          <p:nvPr/>
        </p:nvPicPr>
        <p:blipFill>
          <a:blip r:embed="rId2"/>
          <a:stretch>
            <a:fillRect/>
          </a:stretch>
        </p:blipFill>
        <p:spPr>
          <a:xfrm>
            <a:off x="179293" y="1066381"/>
            <a:ext cx="5916708" cy="2041245"/>
          </a:xfrm>
          <a:prstGeom prst="rect">
            <a:avLst/>
          </a:prstGeom>
        </p:spPr>
      </p:pic>
      <p:sp>
        <p:nvSpPr>
          <p:cNvPr id="11" name="TextBox 10">
            <a:extLst>
              <a:ext uri="{FF2B5EF4-FFF2-40B4-BE49-F238E27FC236}">
                <a16:creationId xmlns:a16="http://schemas.microsoft.com/office/drawing/2014/main" id="{FD063E68-E5D1-9D7C-E7F1-322E705C398F}"/>
              </a:ext>
            </a:extLst>
          </p:cNvPr>
          <p:cNvSpPr txBox="1"/>
          <p:nvPr/>
        </p:nvSpPr>
        <p:spPr>
          <a:xfrm>
            <a:off x="179292" y="3139364"/>
            <a:ext cx="6098240" cy="369332"/>
          </a:xfrm>
          <a:prstGeom prst="rect">
            <a:avLst/>
          </a:prstGeom>
          <a:noFill/>
        </p:spPr>
        <p:txBody>
          <a:bodyPr wrap="square">
            <a:spAutoFit/>
          </a:bodyPr>
          <a:lstStyle/>
          <a:p>
            <a:pPr algn="ctr">
              <a:spcAft>
                <a:spcPts val="1000"/>
              </a:spcAft>
            </a:pPr>
            <a:r>
              <a:rPr lang="en-US" i="1" dirty="0">
                <a:solidFill>
                  <a:prstClr val="white"/>
                </a:solidFill>
                <a:latin typeface="Calibri" panose="020F0502020204030204" pitchFamily="34" charset="0"/>
                <a:ea typeface="Calibri" panose="020F0502020204030204" pitchFamily="34" charset="0"/>
                <a:cs typeface="Times New Roman" panose="02020603050405020304" pitchFamily="18" charset="0"/>
              </a:rPr>
              <a:t>Code Snippet for function to find best random state</a:t>
            </a:r>
          </a:p>
        </p:txBody>
      </p:sp>
      <p:pic>
        <p:nvPicPr>
          <p:cNvPr id="12" name="Picture 11" descr="Graphical user interface, text, application&#10;&#10;Description automatically generated">
            <a:extLst>
              <a:ext uri="{FF2B5EF4-FFF2-40B4-BE49-F238E27FC236}">
                <a16:creationId xmlns:a16="http://schemas.microsoft.com/office/drawing/2014/main" id="{E1B00ADF-3011-22F8-809F-12F96A1FD172}"/>
              </a:ext>
            </a:extLst>
          </p:cNvPr>
          <p:cNvPicPr>
            <a:picLocks noChangeAspect="1"/>
          </p:cNvPicPr>
          <p:nvPr/>
        </p:nvPicPr>
        <p:blipFill>
          <a:blip r:embed="rId3"/>
          <a:stretch>
            <a:fillRect/>
          </a:stretch>
        </p:blipFill>
        <p:spPr>
          <a:xfrm>
            <a:off x="179293" y="3540434"/>
            <a:ext cx="6098240" cy="1985645"/>
          </a:xfrm>
          <a:prstGeom prst="rect">
            <a:avLst/>
          </a:prstGeom>
        </p:spPr>
      </p:pic>
      <p:sp>
        <p:nvSpPr>
          <p:cNvPr id="13" name="TextBox 12">
            <a:extLst>
              <a:ext uri="{FF2B5EF4-FFF2-40B4-BE49-F238E27FC236}">
                <a16:creationId xmlns:a16="http://schemas.microsoft.com/office/drawing/2014/main" id="{C7453711-9036-1D25-ADB8-AF0E77C6D3D8}"/>
              </a:ext>
            </a:extLst>
          </p:cNvPr>
          <p:cNvSpPr txBox="1"/>
          <p:nvPr/>
        </p:nvSpPr>
        <p:spPr>
          <a:xfrm>
            <a:off x="-295834" y="5606953"/>
            <a:ext cx="6185646" cy="369332"/>
          </a:xfrm>
          <a:prstGeom prst="rect">
            <a:avLst/>
          </a:prstGeom>
          <a:noFill/>
        </p:spPr>
        <p:txBody>
          <a:bodyPr wrap="square">
            <a:spAutoFit/>
          </a:bodyPr>
          <a:lstStyle/>
          <a:p>
            <a:pPr algn="ctr">
              <a:spcAft>
                <a:spcPts val="1000"/>
              </a:spcAft>
            </a:pPr>
            <a:r>
              <a:rPr lang="en-US" i="1" dirty="0">
                <a:solidFill>
                  <a:prstClr val="white"/>
                </a:solidFill>
                <a:latin typeface="Calibri" panose="020F0502020204030204" pitchFamily="34" charset="0"/>
                <a:ea typeface="Calibri" panose="020F0502020204030204" pitchFamily="34" charset="0"/>
                <a:cs typeface="Times New Roman" panose="02020603050405020304" pitchFamily="18" charset="0"/>
              </a:rPr>
              <a:t>Code Snippet for function to test the model</a:t>
            </a:r>
          </a:p>
        </p:txBody>
      </p:sp>
      <p:pic>
        <p:nvPicPr>
          <p:cNvPr id="14" name="Picture 13" descr="Graphical user interface, text, application&#10;&#10;Description automatically generated">
            <a:extLst>
              <a:ext uri="{FF2B5EF4-FFF2-40B4-BE49-F238E27FC236}">
                <a16:creationId xmlns:a16="http://schemas.microsoft.com/office/drawing/2014/main" id="{783DC025-A82D-8E41-9EAA-E38A1D0928DC}"/>
              </a:ext>
            </a:extLst>
          </p:cNvPr>
          <p:cNvPicPr>
            <a:picLocks noChangeAspect="1"/>
          </p:cNvPicPr>
          <p:nvPr/>
        </p:nvPicPr>
        <p:blipFill>
          <a:blip r:embed="rId4"/>
          <a:stretch>
            <a:fillRect/>
          </a:stretch>
        </p:blipFill>
        <p:spPr>
          <a:xfrm>
            <a:off x="6607098" y="1066381"/>
            <a:ext cx="5405609" cy="2072983"/>
          </a:xfrm>
          <a:prstGeom prst="rect">
            <a:avLst/>
          </a:prstGeom>
        </p:spPr>
      </p:pic>
      <p:sp>
        <p:nvSpPr>
          <p:cNvPr id="15" name="TextBox 14">
            <a:extLst>
              <a:ext uri="{FF2B5EF4-FFF2-40B4-BE49-F238E27FC236}">
                <a16:creationId xmlns:a16="http://schemas.microsoft.com/office/drawing/2014/main" id="{D0CCBB53-95A5-C909-7A00-BDA9DFF7657E}"/>
              </a:ext>
            </a:extLst>
          </p:cNvPr>
          <p:cNvSpPr txBox="1"/>
          <p:nvPr/>
        </p:nvSpPr>
        <p:spPr>
          <a:xfrm>
            <a:off x="6654391" y="3185530"/>
            <a:ext cx="5499848" cy="646331"/>
          </a:xfrm>
          <a:prstGeom prst="rect">
            <a:avLst/>
          </a:prstGeom>
          <a:noFill/>
        </p:spPr>
        <p:txBody>
          <a:bodyPr wrap="square">
            <a:spAutoFit/>
          </a:bodyPr>
          <a:lstStyle/>
          <a:p>
            <a:pPr algn="ctr">
              <a:spcAft>
                <a:spcPts val="1000"/>
              </a:spcAft>
            </a:pPr>
            <a:r>
              <a:rPr lang="en-US" i="1" dirty="0">
                <a:solidFill>
                  <a:prstClr val="white"/>
                </a:solidFill>
                <a:latin typeface="Calibri" panose="020F0502020204030204" pitchFamily="34" charset="0"/>
                <a:ea typeface="Calibri" panose="020F0502020204030204" pitchFamily="34" charset="0"/>
                <a:cs typeface="Times New Roman" panose="02020603050405020304" pitchFamily="18" charset="0"/>
              </a:rPr>
              <a:t>Code Snippet for function to find the cross validation mean score</a:t>
            </a:r>
          </a:p>
        </p:txBody>
      </p:sp>
    </p:spTree>
    <p:extLst>
      <p:ext uri="{BB962C8B-B14F-4D97-AF65-F5344CB8AC3E}">
        <p14:creationId xmlns:p14="http://schemas.microsoft.com/office/powerpoint/2010/main" val="352833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9C3A8-E7C4-221F-12C7-3E1BD6F7A24B}"/>
              </a:ext>
            </a:extLst>
          </p:cNvPr>
          <p:cNvSpPr txBox="1"/>
          <p:nvPr/>
        </p:nvSpPr>
        <p:spPr>
          <a:xfrm>
            <a:off x="1002648" y="341887"/>
            <a:ext cx="2517961" cy="467244"/>
          </a:xfrm>
          <a:prstGeom prst="rect">
            <a:avLst/>
          </a:prstGeom>
          <a:noFill/>
        </p:spPr>
        <p:txBody>
          <a:bodyPr wrap="square">
            <a:spAutoFit/>
          </a:bodyPr>
          <a:lstStyle/>
          <a:p>
            <a:pPr marL="0" marR="0">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Model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DashBoard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2B81A9A-C628-E280-CEE2-BA88A4322649}"/>
              </a:ext>
            </a:extLst>
          </p:cNvPr>
          <p:cNvSpPr txBox="1"/>
          <p:nvPr/>
        </p:nvSpPr>
        <p:spPr>
          <a:xfrm>
            <a:off x="252134" y="1081009"/>
            <a:ext cx="2339787"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p:txBody>
      </p:sp>
      <p:sp>
        <p:nvSpPr>
          <p:cNvPr id="6" name="TextBox 5">
            <a:extLst>
              <a:ext uri="{FF2B5EF4-FFF2-40B4-BE49-F238E27FC236}">
                <a16:creationId xmlns:a16="http://schemas.microsoft.com/office/drawing/2014/main" id="{9A2417F1-8D85-D16F-2614-5EBA1B3CDDEA}"/>
              </a:ext>
            </a:extLst>
          </p:cNvPr>
          <p:cNvSpPr txBox="1"/>
          <p:nvPr/>
        </p:nvSpPr>
        <p:spPr>
          <a:xfrm>
            <a:off x="5557838" y="1081009"/>
            <a:ext cx="2770093"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Table&#10;&#10;Description automatically generated">
            <a:extLst>
              <a:ext uri="{FF2B5EF4-FFF2-40B4-BE49-F238E27FC236}">
                <a16:creationId xmlns:a16="http://schemas.microsoft.com/office/drawing/2014/main" id="{FCA44448-BCA2-1A2B-2761-4369000A4A3E}"/>
              </a:ext>
            </a:extLst>
          </p:cNvPr>
          <p:cNvPicPr>
            <a:picLocks noChangeAspect="1"/>
          </p:cNvPicPr>
          <p:nvPr/>
        </p:nvPicPr>
        <p:blipFill>
          <a:blip r:embed="rId2"/>
          <a:stretch>
            <a:fillRect/>
          </a:stretch>
        </p:blipFill>
        <p:spPr>
          <a:xfrm>
            <a:off x="252134" y="1722119"/>
            <a:ext cx="4777066" cy="1849755"/>
          </a:xfrm>
          <a:prstGeom prst="rect">
            <a:avLst/>
          </a:prstGeom>
        </p:spPr>
      </p:pic>
      <p:sp>
        <p:nvSpPr>
          <p:cNvPr id="9" name="TextBox 8">
            <a:extLst>
              <a:ext uri="{FF2B5EF4-FFF2-40B4-BE49-F238E27FC236}">
                <a16:creationId xmlns:a16="http://schemas.microsoft.com/office/drawing/2014/main" id="{850AE5D8-5B8A-25E4-A596-49103749CF3A}"/>
              </a:ext>
            </a:extLst>
          </p:cNvPr>
          <p:cNvSpPr txBox="1"/>
          <p:nvPr/>
        </p:nvSpPr>
        <p:spPr>
          <a:xfrm>
            <a:off x="252133" y="3583065"/>
            <a:ext cx="3813291"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27C2EA5-64F0-812C-A207-5A46115E9F92}"/>
              </a:ext>
            </a:extLst>
          </p:cNvPr>
          <p:cNvSpPr txBox="1"/>
          <p:nvPr/>
        </p:nvSpPr>
        <p:spPr>
          <a:xfrm>
            <a:off x="252133" y="3952397"/>
            <a:ext cx="5305705" cy="1063304"/>
          </a:xfrm>
          <a:prstGeom prst="rect">
            <a:avLst/>
          </a:prstGeom>
          <a:noFill/>
        </p:spPr>
        <p:txBody>
          <a:bodyPr wrap="square">
            <a:spAutoFit/>
          </a:bodyPr>
          <a:lstStyle/>
          <a:p>
            <a:pPr marL="0" marR="0" indent="457200">
              <a:lnSpc>
                <a:spcPct val="106000"/>
              </a:lnSpc>
              <a:spcBef>
                <a:spcPts val="0"/>
              </a:spcBef>
              <a:spcAft>
                <a:spcPts val="80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7 the cv score is 0.1602592086826202 and the R2 score is 0.21066168609496627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Text&#10;&#10;Description automatically generated with medium confidence">
            <a:extLst>
              <a:ext uri="{FF2B5EF4-FFF2-40B4-BE49-F238E27FC236}">
                <a16:creationId xmlns:a16="http://schemas.microsoft.com/office/drawing/2014/main" id="{C0DE375F-90DC-2008-BCA5-232FC235B30C}"/>
              </a:ext>
            </a:extLst>
          </p:cNvPr>
          <p:cNvPicPr>
            <a:picLocks noChangeAspect="1"/>
          </p:cNvPicPr>
          <p:nvPr/>
        </p:nvPicPr>
        <p:blipFill>
          <a:blip r:embed="rId3"/>
          <a:stretch>
            <a:fillRect/>
          </a:stretch>
        </p:blipFill>
        <p:spPr>
          <a:xfrm>
            <a:off x="5557838" y="1722119"/>
            <a:ext cx="4795190" cy="1860946"/>
          </a:xfrm>
          <a:prstGeom prst="rect">
            <a:avLst/>
          </a:prstGeom>
        </p:spPr>
      </p:pic>
      <p:sp>
        <p:nvSpPr>
          <p:cNvPr id="17" name="TextBox 16">
            <a:extLst>
              <a:ext uri="{FF2B5EF4-FFF2-40B4-BE49-F238E27FC236}">
                <a16:creationId xmlns:a16="http://schemas.microsoft.com/office/drawing/2014/main" id="{B80C4F92-9436-EC5F-76A4-2A42914BA602}"/>
              </a:ext>
            </a:extLst>
          </p:cNvPr>
          <p:cNvSpPr txBox="1"/>
          <p:nvPr/>
        </p:nvSpPr>
        <p:spPr>
          <a:xfrm>
            <a:off x="5557838" y="3604374"/>
            <a:ext cx="3813291"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C6A46B95-491F-A1B0-5A8A-69F25A079022}"/>
              </a:ext>
            </a:extLst>
          </p:cNvPr>
          <p:cNvSpPr txBox="1"/>
          <p:nvPr/>
        </p:nvSpPr>
        <p:spPr>
          <a:xfrm>
            <a:off x="5281122" y="3952397"/>
            <a:ext cx="6093618" cy="1254318"/>
          </a:xfrm>
          <a:prstGeom prst="rect">
            <a:avLst/>
          </a:prstGeom>
          <a:noFill/>
        </p:spPr>
        <p:txBody>
          <a:bodyPr wrap="square">
            <a:spAutoFit/>
          </a:bodyPr>
          <a:lstStyle/>
          <a:p>
            <a:pPr marL="457200" marR="0">
              <a:lnSpc>
                <a:spcPct val="106000"/>
              </a:lnSpc>
              <a:spcBef>
                <a:spcPts val="0"/>
              </a:spcBef>
              <a:spcAft>
                <a:spcPts val="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6 the cv score is 0.06286766980008612 and the R2 score is 0.4090443620841965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243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C6C30-4852-E5ED-8B20-9067A821B288}"/>
              </a:ext>
            </a:extLst>
          </p:cNvPr>
          <p:cNvSpPr txBox="1"/>
          <p:nvPr/>
        </p:nvSpPr>
        <p:spPr>
          <a:xfrm>
            <a:off x="360762" y="400618"/>
            <a:ext cx="109656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SVR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Text&#10;&#10;Description automatically generated with medium confidence">
            <a:extLst>
              <a:ext uri="{FF2B5EF4-FFF2-40B4-BE49-F238E27FC236}">
                <a16:creationId xmlns:a16="http://schemas.microsoft.com/office/drawing/2014/main" id="{DA1DED77-7230-30BD-4B38-17541C9BD02E}"/>
              </a:ext>
            </a:extLst>
          </p:cNvPr>
          <p:cNvPicPr>
            <a:picLocks noChangeAspect="1"/>
          </p:cNvPicPr>
          <p:nvPr/>
        </p:nvPicPr>
        <p:blipFill>
          <a:blip r:embed="rId2"/>
          <a:stretch>
            <a:fillRect/>
          </a:stretch>
        </p:blipFill>
        <p:spPr>
          <a:xfrm>
            <a:off x="360762" y="892167"/>
            <a:ext cx="3724275" cy="1019175"/>
          </a:xfrm>
          <a:prstGeom prst="rect">
            <a:avLst/>
          </a:prstGeom>
        </p:spPr>
      </p:pic>
      <p:sp>
        <p:nvSpPr>
          <p:cNvPr id="6" name="TextBox 5">
            <a:extLst>
              <a:ext uri="{FF2B5EF4-FFF2-40B4-BE49-F238E27FC236}">
                <a16:creationId xmlns:a16="http://schemas.microsoft.com/office/drawing/2014/main" id="{7C5DA3B9-F19B-C6F8-C9C0-4A4353005B67}"/>
              </a:ext>
            </a:extLst>
          </p:cNvPr>
          <p:cNvSpPr txBox="1"/>
          <p:nvPr/>
        </p:nvSpPr>
        <p:spPr>
          <a:xfrm>
            <a:off x="360762" y="1995634"/>
            <a:ext cx="319682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45AAD89-87A0-BD8A-D182-EF095F03367B}"/>
              </a:ext>
            </a:extLst>
          </p:cNvPr>
          <p:cNvSpPr txBox="1"/>
          <p:nvPr/>
        </p:nvSpPr>
        <p:spPr>
          <a:xfrm>
            <a:off x="360762" y="2364966"/>
            <a:ext cx="3854053" cy="1063304"/>
          </a:xfrm>
          <a:prstGeom prst="rect">
            <a:avLst/>
          </a:prstGeom>
          <a:noFill/>
        </p:spPr>
        <p:txBody>
          <a:bodyPr wrap="square">
            <a:spAutoFit/>
          </a:bodyPr>
          <a:lstStyle/>
          <a:p>
            <a:pPr marL="0" marR="0" indent="457200">
              <a:lnSpc>
                <a:spcPct val="106000"/>
              </a:lnSpc>
              <a:spcBef>
                <a:spcPts val="0"/>
              </a:spcBef>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SVR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6000"/>
              </a:lnSpc>
              <a:spcBef>
                <a:spcPts val="0"/>
              </a:spcBef>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At cv fold 0 the cv score is 0 and the R2 score is -0.06913890396706468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0A79B29-E4A3-9495-12D8-6EE87FC61A3B}"/>
              </a:ext>
            </a:extLst>
          </p:cNvPr>
          <p:cNvSpPr txBox="1"/>
          <p:nvPr/>
        </p:nvSpPr>
        <p:spPr>
          <a:xfrm>
            <a:off x="4281487" y="399038"/>
            <a:ext cx="273962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DecisionTree</a:t>
            </a:r>
            <a:r>
              <a:rPr lang="en-GB" sz="1800" dirty="0">
                <a:effectLst/>
                <a:latin typeface="Calibri" panose="020F0502020204030204" pitchFamily="34" charset="0"/>
                <a:ea typeface="Calibri" panose="020F0502020204030204" pitchFamily="34" charset="0"/>
                <a:cs typeface="Times New Roman" panose="02020603050405020304" pitchFamily="18" charset="0"/>
              </a:rPr>
              <a: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Text&#10;&#10;Description automatically generated with low confidence">
            <a:extLst>
              <a:ext uri="{FF2B5EF4-FFF2-40B4-BE49-F238E27FC236}">
                <a16:creationId xmlns:a16="http://schemas.microsoft.com/office/drawing/2014/main" id="{2556B0F9-AB0E-EB51-A7EB-D83A6DD6CAD0}"/>
              </a:ext>
            </a:extLst>
          </p:cNvPr>
          <p:cNvPicPr>
            <a:picLocks noChangeAspect="1"/>
          </p:cNvPicPr>
          <p:nvPr/>
        </p:nvPicPr>
        <p:blipFill>
          <a:blip r:embed="rId3"/>
          <a:stretch>
            <a:fillRect/>
          </a:stretch>
        </p:blipFill>
        <p:spPr>
          <a:xfrm>
            <a:off x="4281487" y="890587"/>
            <a:ext cx="3695700" cy="1000125"/>
          </a:xfrm>
          <a:prstGeom prst="rect">
            <a:avLst/>
          </a:prstGeom>
        </p:spPr>
      </p:pic>
      <p:sp>
        <p:nvSpPr>
          <p:cNvPr id="13" name="TextBox 12">
            <a:extLst>
              <a:ext uri="{FF2B5EF4-FFF2-40B4-BE49-F238E27FC236}">
                <a16:creationId xmlns:a16="http://schemas.microsoft.com/office/drawing/2014/main" id="{3F2A5804-AFAC-70D1-D603-6152A4624B77}"/>
              </a:ext>
            </a:extLst>
          </p:cNvPr>
          <p:cNvSpPr txBox="1"/>
          <p:nvPr/>
        </p:nvSpPr>
        <p:spPr>
          <a:xfrm>
            <a:off x="4888110" y="1989686"/>
            <a:ext cx="2482453"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54CF2877-79A3-97D7-67D5-BDA94A617348}"/>
              </a:ext>
            </a:extLst>
          </p:cNvPr>
          <p:cNvSpPr txBox="1"/>
          <p:nvPr/>
        </p:nvSpPr>
        <p:spPr>
          <a:xfrm>
            <a:off x="4150518" y="2467558"/>
            <a:ext cx="3974902" cy="960712"/>
          </a:xfrm>
          <a:prstGeom prst="rect">
            <a:avLst/>
          </a:prstGeom>
          <a:noFill/>
        </p:spPr>
        <p:txBody>
          <a:bodyPr wrap="square">
            <a:spAutoFit/>
          </a:bodyPr>
          <a:lstStyle/>
          <a:p>
            <a:pPr marL="457200" marR="0">
              <a:lnSpc>
                <a:spcPct val="106000"/>
              </a:lnSpc>
              <a:spcBef>
                <a:spcPts val="0"/>
              </a:spcBef>
              <a:spcAft>
                <a:spcPts val="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0 the cv score is 0 and the R2 score is 0.7638812386427065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641A8216-4FB9-D772-1827-37628AA404A2}"/>
              </a:ext>
            </a:extLst>
          </p:cNvPr>
          <p:cNvSpPr txBox="1"/>
          <p:nvPr/>
        </p:nvSpPr>
        <p:spPr>
          <a:xfrm>
            <a:off x="8125420" y="370463"/>
            <a:ext cx="2899172"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RandomForest</a:t>
            </a:r>
            <a:r>
              <a:rPr lang="en-GB" sz="1800" dirty="0">
                <a:effectLst/>
                <a:latin typeface="Calibri" panose="020F0502020204030204" pitchFamily="34" charset="0"/>
                <a:ea typeface="Calibri" panose="020F0502020204030204" pitchFamily="34" charset="0"/>
                <a:cs typeface="Times New Roman" panose="02020603050405020304" pitchFamily="18" charset="0"/>
              </a:rPr>
              <a: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descr="Text&#10;&#10;Description automatically generated">
            <a:extLst>
              <a:ext uri="{FF2B5EF4-FFF2-40B4-BE49-F238E27FC236}">
                <a16:creationId xmlns:a16="http://schemas.microsoft.com/office/drawing/2014/main" id="{2B1B03D2-1349-2339-761C-8ADEFF77DEEA}"/>
              </a:ext>
            </a:extLst>
          </p:cNvPr>
          <p:cNvPicPr>
            <a:picLocks noChangeAspect="1"/>
          </p:cNvPicPr>
          <p:nvPr/>
        </p:nvPicPr>
        <p:blipFill>
          <a:blip r:embed="rId4"/>
          <a:stretch>
            <a:fillRect/>
          </a:stretch>
        </p:blipFill>
        <p:spPr>
          <a:xfrm>
            <a:off x="8256389" y="862012"/>
            <a:ext cx="3705225" cy="1028700"/>
          </a:xfrm>
          <a:prstGeom prst="rect">
            <a:avLst/>
          </a:prstGeom>
        </p:spPr>
      </p:pic>
      <p:sp>
        <p:nvSpPr>
          <p:cNvPr id="20" name="TextBox 19">
            <a:extLst>
              <a:ext uri="{FF2B5EF4-FFF2-40B4-BE49-F238E27FC236}">
                <a16:creationId xmlns:a16="http://schemas.microsoft.com/office/drawing/2014/main" id="{D90941FA-DFD0-5DDB-6EFA-DF68D05AFFA4}"/>
              </a:ext>
            </a:extLst>
          </p:cNvPr>
          <p:cNvSpPr txBox="1"/>
          <p:nvPr/>
        </p:nvSpPr>
        <p:spPr>
          <a:xfrm>
            <a:off x="7914977" y="2359018"/>
            <a:ext cx="4046637" cy="1254318"/>
          </a:xfrm>
          <a:prstGeom prst="rect">
            <a:avLst/>
          </a:prstGeom>
          <a:noFill/>
        </p:spPr>
        <p:txBody>
          <a:bodyPr wrap="square">
            <a:spAutoFit/>
          </a:bodyPr>
          <a:lstStyle/>
          <a:p>
            <a:pPr marL="457200" marR="0">
              <a:lnSpc>
                <a:spcPct val="106000"/>
              </a:lnSpc>
              <a:spcBef>
                <a:spcPts val="0"/>
              </a:spcBef>
              <a:spcAft>
                <a:spcPts val="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8 the cv score is 0.23267864095587695 and the R2 score is 0.7813948565775681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AEB16E3D-9607-E695-F0F0-EF169EB57914}"/>
              </a:ext>
            </a:extLst>
          </p:cNvPr>
          <p:cNvSpPr txBox="1"/>
          <p:nvPr/>
        </p:nvSpPr>
        <p:spPr>
          <a:xfrm>
            <a:off x="360762" y="3613336"/>
            <a:ext cx="249674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AdaBoostRegressor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descr="Table&#10;&#10;Description automatically generated with medium confidence">
            <a:extLst>
              <a:ext uri="{FF2B5EF4-FFF2-40B4-BE49-F238E27FC236}">
                <a16:creationId xmlns:a16="http://schemas.microsoft.com/office/drawing/2014/main" id="{D2963098-78D8-F484-6372-1DBA0D2AB081}"/>
              </a:ext>
            </a:extLst>
          </p:cNvPr>
          <p:cNvPicPr>
            <a:picLocks noChangeAspect="1"/>
          </p:cNvPicPr>
          <p:nvPr/>
        </p:nvPicPr>
        <p:blipFill>
          <a:blip r:embed="rId5"/>
          <a:stretch>
            <a:fillRect/>
          </a:stretch>
        </p:blipFill>
        <p:spPr>
          <a:xfrm>
            <a:off x="411363" y="4057543"/>
            <a:ext cx="3752850" cy="1009650"/>
          </a:xfrm>
          <a:prstGeom prst="rect">
            <a:avLst/>
          </a:prstGeom>
        </p:spPr>
      </p:pic>
      <p:sp>
        <p:nvSpPr>
          <p:cNvPr id="25" name="TextBox 24">
            <a:extLst>
              <a:ext uri="{FF2B5EF4-FFF2-40B4-BE49-F238E27FC236}">
                <a16:creationId xmlns:a16="http://schemas.microsoft.com/office/drawing/2014/main" id="{4BFC1A02-DDC3-5CC4-E224-3BA0D6BCD28A}"/>
              </a:ext>
            </a:extLst>
          </p:cNvPr>
          <p:cNvSpPr txBox="1"/>
          <p:nvPr/>
        </p:nvSpPr>
        <p:spPr>
          <a:xfrm>
            <a:off x="909044" y="5067193"/>
            <a:ext cx="251846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97B8B9AE-6C3D-73F6-75A8-5D214E09A7DA}"/>
              </a:ext>
            </a:extLst>
          </p:cNvPr>
          <p:cNvSpPr txBox="1"/>
          <p:nvPr/>
        </p:nvSpPr>
        <p:spPr>
          <a:xfrm>
            <a:off x="306585" y="5436525"/>
            <a:ext cx="3974902" cy="960712"/>
          </a:xfrm>
          <a:prstGeom prst="rect">
            <a:avLst/>
          </a:prstGeom>
          <a:noFill/>
        </p:spPr>
        <p:txBody>
          <a:bodyPr wrap="square">
            <a:spAutoFit/>
          </a:bodyPr>
          <a:lstStyle/>
          <a:p>
            <a:pPr marL="457200" marR="0">
              <a:lnSpc>
                <a:spcPct val="106000"/>
              </a:lnSpc>
              <a:spcBef>
                <a:spcPts val="0"/>
              </a:spcBef>
              <a:spcAft>
                <a:spcPts val="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AdaBoostRegressor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0 the cv score is 0 and the R2 score is -1.5142886069794743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582F2DD4-67CC-DFF8-912D-10B05E011C8E}"/>
              </a:ext>
            </a:extLst>
          </p:cNvPr>
          <p:cNvSpPr txBox="1"/>
          <p:nvPr/>
        </p:nvSpPr>
        <p:spPr>
          <a:xfrm>
            <a:off x="4221659" y="3598036"/>
            <a:ext cx="3282553"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 name="Picture 29" descr="Text&#10;&#10;Description automatically generated">
            <a:extLst>
              <a:ext uri="{FF2B5EF4-FFF2-40B4-BE49-F238E27FC236}">
                <a16:creationId xmlns:a16="http://schemas.microsoft.com/office/drawing/2014/main" id="{3652BC47-0166-8B4C-0F9D-A125ED15917F}"/>
              </a:ext>
            </a:extLst>
          </p:cNvPr>
          <p:cNvPicPr>
            <a:picLocks noChangeAspect="1"/>
          </p:cNvPicPr>
          <p:nvPr/>
        </p:nvPicPr>
        <p:blipFill>
          <a:blip r:embed="rId6"/>
          <a:stretch>
            <a:fillRect/>
          </a:stretch>
        </p:blipFill>
        <p:spPr>
          <a:xfrm>
            <a:off x="4281487" y="4066624"/>
            <a:ext cx="3752850" cy="990600"/>
          </a:xfrm>
          <a:prstGeom prst="rect">
            <a:avLst/>
          </a:prstGeom>
        </p:spPr>
      </p:pic>
      <p:sp>
        <p:nvSpPr>
          <p:cNvPr id="31" name="TextBox 30">
            <a:extLst>
              <a:ext uri="{FF2B5EF4-FFF2-40B4-BE49-F238E27FC236}">
                <a16:creationId xmlns:a16="http://schemas.microsoft.com/office/drawing/2014/main" id="{F750F7D7-04DE-F420-9CEA-E2CDE2B6DD55}"/>
              </a:ext>
            </a:extLst>
          </p:cNvPr>
          <p:cNvSpPr txBox="1"/>
          <p:nvPr/>
        </p:nvSpPr>
        <p:spPr>
          <a:xfrm>
            <a:off x="4293994" y="5065613"/>
            <a:ext cx="251846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DB21C8E6-D32B-0F0A-7020-D0115AB075D7}"/>
              </a:ext>
            </a:extLst>
          </p:cNvPr>
          <p:cNvSpPr txBox="1"/>
          <p:nvPr/>
        </p:nvSpPr>
        <p:spPr>
          <a:xfrm>
            <a:off x="8634413" y="1953744"/>
            <a:ext cx="251846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77ADA06D-9F03-0E0F-4E99-889381CD0A7A}"/>
              </a:ext>
            </a:extLst>
          </p:cNvPr>
          <p:cNvSpPr txBox="1"/>
          <p:nvPr/>
        </p:nvSpPr>
        <p:spPr>
          <a:xfrm>
            <a:off x="8849766" y="5171968"/>
            <a:ext cx="251846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E110F09B-FF64-AABC-4BCC-D76308DFC6FD}"/>
              </a:ext>
            </a:extLst>
          </p:cNvPr>
          <p:cNvSpPr txBox="1"/>
          <p:nvPr/>
        </p:nvSpPr>
        <p:spPr>
          <a:xfrm>
            <a:off x="3768105" y="5443334"/>
            <a:ext cx="4189660" cy="1254318"/>
          </a:xfrm>
          <a:prstGeom prst="rect">
            <a:avLst/>
          </a:prstGeom>
          <a:noFill/>
        </p:spPr>
        <p:txBody>
          <a:bodyPr wrap="square">
            <a:spAutoFit/>
          </a:bodyPr>
          <a:lstStyle/>
          <a:p>
            <a:pPr marL="457200" marR="0">
              <a:lnSpc>
                <a:spcPct val="106000"/>
              </a:lnSpc>
              <a:spcBef>
                <a:spcPts val="0"/>
              </a:spcBef>
              <a:spcAft>
                <a:spcPts val="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9 the cv score is 0.38589722085427625 and the R2 score is 0.7843173363863506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B9D228AC-C289-2A2A-0876-F859D23432DC}"/>
              </a:ext>
            </a:extLst>
          </p:cNvPr>
          <p:cNvSpPr txBox="1"/>
          <p:nvPr/>
        </p:nvSpPr>
        <p:spPr>
          <a:xfrm>
            <a:off x="8267700" y="3655243"/>
            <a:ext cx="184130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SGDRegressor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1" name="Picture 40" descr="Table&#10;&#10;Description automatically generated">
            <a:extLst>
              <a:ext uri="{FF2B5EF4-FFF2-40B4-BE49-F238E27FC236}">
                <a16:creationId xmlns:a16="http://schemas.microsoft.com/office/drawing/2014/main" id="{31187EA3-3D00-A790-A1F2-C1A25672572B}"/>
              </a:ext>
            </a:extLst>
          </p:cNvPr>
          <p:cNvPicPr>
            <a:picLocks noChangeAspect="1"/>
          </p:cNvPicPr>
          <p:nvPr/>
        </p:nvPicPr>
        <p:blipFill>
          <a:blip r:embed="rId7"/>
          <a:stretch>
            <a:fillRect/>
          </a:stretch>
        </p:blipFill>
        <p:spPr>
          <a:xfrm>
            <a:off x="8267700" y="4057543"/>
            <a:ext cx="3771900" cy="1114425"/>
          </a:xfrm>
          <a:prstGeom prst="rect">
            <a:avLst/>
          </a:prstGeom>
        </p:spPr>
      </p:pic>
      <p:sp>
        <p:nvSpPr>
          <p:cNvPr id="43" name="TextBox 42">
            <a:extLst>
              <a:ext uri="{FF2B5EF4-FFF2-40B4-BE49-F238E27FC236}">
                <a16:creationId xmlns:a16="http://schemas.microsoft.com/office/drawing/2014/main" id="{5674C7B6-B9C3-8739-D6B5-81F73EAE3088}"/>
              </a:ext>
            </a:extLst>
          </p:cNvPr>
          <p:cNvSpPr txBox="1"/>
          <p:nvPr/>
        </p:nvSpPr>
        <p:spPr>
          <a:xfrm>
            <a:off x="7743007" y="5510512"/>
            <a:ext cx="3974902" cy="1254318"/>
          </a:xfrm>
          <a:prstGeom prst="rect">
            <a:avLst/>
          </a:prstGeom>
          <a:noFill/>
        </p:spPr>
        <p:txBody>
          <a:bodyPr wrap="square">
            <a:spAutoFit/>
          </a:bodyPr>
          <a:lstStyle/>
          <a:p>
            <a:pPr marL="457200" marR="0">
              <a:lnSpc>
                <a:spcPct val="106000"/>
              </a:lnSpc>
              <a:spcBef>
                <a:spcPts val="0"/>
              </a:spcBef>
              <a:spcAft>
                <a:spcPts val="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SGDRegressor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7 the cv score is 0.17142521509148537 and the R2 score is 0.21093491106151396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1364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719AE3CA-7617-F7FA-A913-AB90F06E17E3}"/>
              </a:ext>
            </a:extLst>
          </p:cNvPr>
          <p:cNvSpPr txBox="1"/>
          <p:nvPr/>
        </p:nvSpPr>
        <p:spPr>
          <a:xfrm>
            <a:off x="315597" y="147544"/>
            <a:ext cx="2082403"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VotingRegressor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4" name="Picture 33" descr="Text&#10;&#10;Description automatically generated">
            <a:extLst>
              <a:ext uri="{FF2B5EF4-FFF2-40B4-BE49-F238E27FC236}">
                <a16:creationId xmlns:a16="http://schemas.microsoft.com/office/drawing/2014/main" id="{B67A8739-BD39-16F4-029E-B30E85CCB8BA}"/>
              </a:ext>
            </a:extLst>
          </p:cNvPr>
          <p:cNvPicPr>
            <a:picLocks noChangeAspect="1"/>
          </p:cNvPicPr>
          <p:nvPr/>
        </p:nvPicPr>
        <p:blipFill>
          <a:blip r:embed="rId2"/>
          <a:stretch>
            <a:fillRect/>
          </a:stretch>
        </p:blipFill>
        <p:spPr>
          <a:xfrm>
            <a:off x="315597" y="521044"/>
            <a:ext cx="4601210" cy="1657350"/>
          </a:xfrm>
          <a:prstGeom prst="rect">
            <a:avLst/>
          </a:prstGeom>
        </p:spPr>
      </p:pic>
      <p:sp>
        <p:nvSpPr>
          <p:cNvPr id="36" name="TextBox 35">
            <a:extLst>
              <a:ext uri="{FF2B5EF4-FFF2-40B4-BE49-F238E27FC236}">
                <a16:creationId xmlns:a16="http://schemas.microsoft.com/office/drawing/2014/main" id="{9983CE44-549F-E2CA-02D3-D0E6EF6CEF8F}"/>
              </a:ext>
            </a:extLst>
          </p:cNvPr>
          <p:cNvSpPr txBox="1"/>
          <p:nvPr/>
        </p:nvSpPr>
        <p:spPr>
          <a:xfrm>
            <a:off x="140575" y="2551894"/>
            <a:ext cx="4776232" cy="1254318"/>
          </a:xfrm>
          <a:prstGeom prst="rect">
            <a:avLst/>
          </a:prstGeom>
          <a:noFill/>
        </p:spPr>
        <p:txBody>
          <a:bodyPr wrap="square">
            <a:spAutoFit/>
          </a:bodyPr>
          <a:lstStyle/>
          <a:p>
            <a:pPr marL="457200" marR="0">
              <a:lnSpc>
                <a:spcPct val="106000"/>
              </a:lnSpc>
              <a:spcBef>
                <a:spcPts val="0"/>
              </a:spcBef>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VotingRegressor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At cv fold 6 the cv score is 0.4911523166557685 and the R2 score is 0.6396968402159033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BC01C0E8-D4F8-7C27-D416-16A158FA917B}"/>
              </a:ext>
            </a:extLst>
          </p:cNvPr>
          <p:cNvSpPr txBox="1"/>
          <p:nvPr/>
        </p:nvSpPr>
        <p:spPr>
          <a:xfrm>
            <a:off x="529912" y="2178394"/>
            <a:ext cx="319682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9DA91986-033E-2549-76F6-6F8083554E84}"/>
              </a:ext>
            </a:extLst>
          </p:cNvPr>
          <p:cNvSpPr txBox="1"/>
          <p:nvPr/>
        </p:nvSpPr>
        <p:spPr>
          <a:xfrm>
            <a:off x="5050916" y="152248"/>
            <a:ext cx="245387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TextBox 43">
            <a:extLst>
              <a:ext uri="{FF2B5EF4-FFF2-40B4-BE49-F238E27FC236}">
                <a16:creationId xmlns:a16="http://schemas.microsoft.com/office/drawing/2014/main" id="{0BA09983-F204-378E-BF64-5EB85DA79DDB}"/>
              </a:ext>
            </a:extLst>
          </p:cNvPr>
          <p:cNvSpPr txBox="1"/>
          <p:nvPr/>
        </p:nvSpPr>
        <p:spPr>
          <a:xfrm>
            <a:off x="4718446" y="2797316"/>
            <a:ext cx="5509897" cy="960712"/>
          </a:xfrm>
          <a:prstGeom prst="rect">
            <a:avLst/>
          </a:prstGeom>
          <a:noFill/>
        </p:spPr>
        <p:txBody>
          <a:bodyPr wrap="square">
            <a:spAutoFit/>
          </a:bodyPr>
          <a:lstStyle/>
          <a:p>
            <a:pPr marL="457200" marR="0">
              <a:lnSpc>
                <a:spcPct val="106000"/>
              </a:lnSpc>
              <a:spcBef>
                <a:spcPts val="0"/>
              </a:spcBef>
              <a:spcAft>
                <a:spcPts val="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8 the cv score is 0.4693459414674942 and the R2 score is 0.8497629094009553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5" name="Picture 44" descr="Text, letter&#10;&#10;Description automatically generated">
            <a:extLst>
              <a:ext uri="{FF2B5EF4-FFF2-40B4-BE49-F238E27FC236}">
                <a16:creationId xmlns:a16="http://schemas.microsoft.com/office/drawing/2014/main" id="{5E5B7EB4-237D-6AE4-3979-F9DB63A96162}"/>
              </a:ext>
            </a:extLst>
          </p:cNvPr>
          <p:cNvPicPr>
            <a:picLocks noChangeAspect="1"/>
          </p:cNvPicPr>
          <p:nvPr/>
        </p:nvPicPr>
        <p:blipFill>
          <a:blip r:embed="rId3"/>
          <a:stretch>
            <a:fillRect/>
          </a:stretch>
        </p:blipFill>
        <p:spPr>
          <a:xfrm>
            <a:off x="5185808" y="486847"/>
            <a:ext cx="5042535" cy="2076450"/>
          </a:xfrm>
          <a:prstGeom prst="rect">
            <a:avLst/>
          </a:prstGeom>
        </p:spPr>
      </p:pic>
      <p:sp>
        <p:nvSpPr>
          <p:cNvPr id="46" name="TextBox 45">
            <a:extLst>
              <a:ext uri="{FF2B5EF4-FFF2-40B4-BE49-F238E27FC236}">
                <a16:creationId xmlns:a16="http://schemas.microsoft.com/office/drawing/2014/main" id="{5A813D8E-C6F9-D0B2-2D5D-4FB49BD6C884}"/>
              </a:ext>
            </a:extLst>
          </p:cNvPr>
          <p:cNvSpPr txBox="1"/>
          <p:nvPr/>
        </p:nvSpPr>
        <p:spPr>
          <a:xfrm>
            <a:off x="157163" y="3838407"/>
            <a:ext cx="240260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ExtraTreesRegressor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7" name="Picture 46" descr="Text&#10;&#10;Description automatically generated with medium confidence">
            <a:extLst>
              <a:ext uri="{FF2B5EF4-FFF2-40B4-BE49-F238E27FC236}">
                <a16:creationId xmlns:a16="http://schemas.microsoft.com/office/drawing/2014/main" id="{D65361A2-53FD-1396-2AA2-71529B4AE48C}"/>
              </a:ext>
            </a:extLst>
          </p:cNvPr>
          <p:cNvPicPr>
            <a:picLocks noChangeAspect="1"/>
          </p:cNvPicPr>
          <p:nvPr/>
        </p:nvPicPr>
        <p:blipFill>
          <a:blip r:embed="rId4"/>
          <a:stretch>
            <a:fillRect/>
          </a:stretch>
        </p:blipFill>
        <p:spPr>
          <a:xfrm>
            <a:off x="256662" y="4244102"/>
            <a:ext cx="3743325" cy="1038225"/>
          </a:xfrm>
          <a:prstGeom prst="rect">
            <a:avLst/>
          </a:prstGeom>
        </p:spPr>
      </p:pic>
      <p:sp>
        <p:nvSpPr>
          <p:cNvPr id="48" name="TextBox 47">
            <a:extLst>
              <a:ext uri="{FF2B5EF4-FFF2-40B4-BE49-F238E27FC236}">
                <a16:creationId xmlns:a16="http://schemas.microsoft.com/office/drawing/2014/main" id="{EC65F71A-FC6C-3453-DB97-AC3EBEF29A94}"/>
              </a:ext>
            </a:extLst>
          </p:cNvPr>
          <p:cNvSpPr txBox="1"/>
          <p:nvPr/>
        </p:nvSpPr>
        <p:spPr>
          <a:xfrm>
            <a:off x="-314520" y="5603682"/>
            <a:ext cx="4314507" cy="1254318"/>
          </a:xfrm>
          <a:prstGeom prst="rect">
            <a:avLst/>
          </a:prstGeom>
          <a:noFill/>
        </p:spPr>
        <p:txBody>
          <a:bodyPr wrap="square">
            <a:spAutoFit/>
          </a:bodyPr>
          <a:lstStyle/>
          <a:p>
            <a:pPr marL="457200" marR="0">
              <a:lnSpc>
                <a:spcPct val="106000"/>
              </a:lnSpc>
              <a:spcBef>
                <a:spcPts val="0"/>
              </a:spcBef>
              <a:spcAft>
                <a:spcPts val="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ExtraTreesRegressor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8 the cv score is 0.223767983819791 and the R2 score is 0.7168263341404635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8">
            <a:extLst>
              <a:ext uri="{FF2B5EF4-FFF2-40B4-BE49-F238E27FC236}">
                <a16:creationId xmlns:a16="http://schemas.microsoft.com/office/drawing/2014/main" id="{E1065F75-9638-6C88-1FBF-749D4998BFB8}"/>
              </a:ext>
            </a:extLst>
          </p:cNvPr>
          <p:cNvSpPr txBox="1"/>
          <p:nvPr/>
        </p:nvSpPr>
        <p:spPr>
          <a:xfrm>
            <a:off x="303610" y="5250659"/>
            <a:ext cx="319682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TextBox 49">
            <a:extLst>
              <a:ext uri="{FF2B5EF4-FFF2-40B4-BE49-F238E27FC236}">
                <a16:creationId xmlns:a16="http://schemas.microsoft.com/office/drawing/2014/main" id="{F06FCE90-5B97-3249-70DD-414FA903D05E}"/>
              </a:ext>
            </a:extLst>
          </p:cNvPr>
          <p:cNvSpPr txBox="1"/>
          <p:nvPr/>
        </p:nvSpPr>
        <p:spPr>
          <a:xfrm>
            <a:off x="5874980" y="2589069"/>
            <a:ext cx="319682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TextBox 50">
            <a:extLst>
              <a:ext uri="{FF2B5EF4-FFF2-40B4-BE49-F238E27FC236}">
                <a16:creationId xmlns:a16="http://schemas.microsoft.com/office/drawing/2014/main" id="{4F18B2C0-EC2C-ACF3-EF30-3FA5E041BE8F}"/>
              </a:ext>
            </a:extLst>
          </p:cNvPr>
          <p:cNvSpPr txBox="1"/>
          <p:nvPr/>
        </p:nvSpPr>
        <p:spPr>
          <a:xfrm>
            <a:off x="4251999" y="3840491"/>
            <a:ext cx="1775222" cy="369332"/>
          </a:xfrm>
          <a:prstGeom prst="rect">
            <a:avLst/>
          </a:prstGeom>
          <a:noFill/>
        </p:spPr>
        <p:txBody>
          <a:bodyPr wrap="square">
            <a:spAutoFit/>
          </a:bodyPr>
          <a:lstStyle/>
          <a:p>
            <a:r>
              <a:rPr lang="en-GB" sz="1800" dirty="0" err="1">
                <a:effectLst/>
                <a:latin typeface="Calibri" panose="020F0502020204030204" pitchFamily="34" charset="0"/>
                <a:ea typeface="Calibri" panose="020F0502020204030204" pitchFamily="34" charset="0"/>
                <a:cs typeface="Times New Roman" panose="02020603050405020304" pitchFamily="18" charset="0"/>
              </a:rPr>
              <a:t>LGBMRegressor</a:t>
            </a:r>
            <a:endParaRPr lang="en-US" dirty="0"/>
          </a:p>
        </p:txBody>
      </p:sp>
      <p:pic>
        <p:nvPicPr>
          <p:cNvPr id="52" name="Picture 51" descr="Text&#10;&#10;Description automatically generated with medium confidence">
            <a:extLst>
              <a:ext uri="{FF2B5EF4-FFF2-40B4-BE49-F238E27FC236}">
                <a16:creationId xmlns:a16="http://schemas.microsoft.com/office/drawing/2014/main" id="{EE0B342F-4005-8E95-D53D-982C29311AC1}"/>
              </a:ext>
            </a:extLst>
          </p:cNvPr>
          <p:cNvPicPr>
            <a:picLocks noChangeAspect="1"/>
          </p:cNvPicPr>
          <p:nvPr/>
        </p:nvPicPr>
        <p:blipFill>
          <a:blip r:embed="rId5"/>
          <a:stretch>
            <a:fillRect/>
          </a:stretch>
        </p:blipFill>
        <p:spPr>
          <a:xfrm>
            <a:off x="4251999" y="4275000"/>
            <a:ext cx="3790950" cy="1038225"/>
          </a:xfrm>
          <a:prstGeom prst="rect">
            <a:avLst/>
          </a:prstGeom>
        </p:spPr>
      </p:pic>
      <p:sp>
        <p:nvSpPr>
          <p:cNvPr id="53" name="TextBox 52">
            <a:extLst>
              <a:ext uri="{FF2B5EF4-FFF2-40B4-BE49-F238E27FC236}">
                <a16:creationId xmlns:a16="http://schemas.microsoft.com/office/drawing/2014/main" id="{D47C28F6-14A8-37AA-4703-E5E82A12AC47}"/>
              </a:ext>
            </a:extLst>
          </p:cNvPr>
          <p:cNvSpPr txBox="1"/>
          <p:nvPr/>
        </p:nvSpPr>
        <p:spPr>
          <a:xfrm>
            <a:off x="3709318" y="5601598"/>
            <a:ext cx="4482697" cy="1254318"/>
          </a:xfrm>
          <a:prstGeom prst="rect">
            <a:avLst/>
          </a:prstGeom>
          <a:noFill/>
        </p:spPr>
        <p:txBody>
          <a:bodyPr wrap="square">
            <a:spAutoFit/>
          </a:bodyPr>
          <a:lstStyle/>
          <a:p>
            <a:pPr marL="457200" marR="0">
              <a:lnSpc>
                <a:spcPct val="106000"/>
              </a:lnSpc>
              <a:spcBef>
                <a:spcPts val="0"/>
              </a:spcBef>
              <a:spcAft>
                <a:spcPts val="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LGBMRegressor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9 the cv score is 0.4218253298532209 and the R2 score is 0.7442745416456197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 name="TextBox 53">
            <a:extLst>
              <a:ext uri="{FF2B5EF4-FFF2-40B4-BE49-F238E27FC236}">
                <a16:creationId xmlns:a16="http://schemas.microsoft.com/office/drawing/2014/main" id="{7A884356-A67A-30BC-45D3-19DA3082F4E9}"/>
              </a:ext>
            </a:extLst>
          </p:cNvPr>
          <p:cNvSpPr txBox="1"/>
          <p:nvPr/>
        </p:nvSpPr>
        <p:spPr>
          <a:xfrm>
            <a:off x="4307967" y="5328525"/>
            <a:ext cx="319682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TextBox 54">
            <a:extLst>
              <a:ext uri="{FF2B5EF4-FFF2-40B4-BE49-F238E27FC236}">
                <a16:creationId xmlns:a16="http://schemas.microsoft.com/office/drawing/2014/main" id="{A31858BA-8D82-7005-DB68-36A1965C80FA}"/>
              </a:ext>
            </a:extLst>
          </p:cNvPr>
          <p:cNvSpPr txBox="1"/>
          <p:nvPr/>
        </p:nvSpPr>
        <p:spPr>
          <a:xfrm>
            <a:off x="8192015" y="3809309"/>
            <a:ext cx="2272546"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CatBoostRegressor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6" name="Picture 55" descr="Text&#10;&#10;Description automatically generated">
            <a:extLst>
              <a:ext uri="{FF2B5EF4-FFF2-40B4-BE49-F238E27FC236}">
                <a16:creationId xmlns:a16="http://schemas.microsoft.com/office/drawing/2014/main" id="{3E975476-37D0-8CB9-3267-2EFA9A85D06E}"/>
              </a:ext>
            </a:extLst>
          </p:cNvPr>
          <p:cNvPicPr>
            <a:picLocks noChangeAspect="1"/>
          </p:cNvPicPr>
          <p:nvPr/>
        </p:nvPicPr>
        <p:blipFill>
          <a:blip r:embed="rId6"/>
          <a:stretch>
            <a:fillRect/>
          </a:stretch>
        </p:blipFill>
        <p:spPr>
          <a:xfrm>
            <a:off x="8314909" y="4234090"/>
            <a:ext cx="3790950" cy="1066800"/>
          </a:xfrm>
          <a:prstGeom prst="rect">
            <a:avLst/>
          </a:prstGeom>
        </p:spPr>
      </p:pic>
      <p:sp>
        <p:nvSpPr>
          <p:cNvPr id="57" name="TextBox 56">
            <a:extLst>
              <a:ext uri="{FF2B5EF4-FFF2-40B4-BE49-F238E27FC236}">
                <a16:creationId xmlns:a16="http://schemas.microsoft.com/office/drawing/2014/main" id="{741CAE23-CB7B-769E-CE7D-8D5F8964C549}"/>
              </a:ext>
            </a:extLst>
          </p:cNvPr>
          <p:cNvSpPr txBox="1"/>
          <p:nvPr/>
        </p:nvSpPr>
        <p:spPr>
          <a:xfrm>
            <a:off x="8294961" y="5232493"/>
            <a:ext cx="319682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118EB3AC-F475-2BAD-5B28-633D84775318}"/>
              </a:ext>
            </a:extLst>
          </p:cNvPr>
          <p:cNvSpPr txBox="1"/>
          <p:nvPr/>
        </p:nvSpPr>
        <p:spPr>
          <a:xfrm>
            <a:off x="7707077" y="5513191"/>
            <a:ext cx="4314507" cy="1356910"/>
          </a:xfrm>
          <a:prstGeom prst="rect">
            <a:avLst/>
          </a:prstGeom>
          <a:noFill/>
        </p:spPr>
        <p:txBody>
          <a:bodyPr wrap="square">
            <a:spAutoFit/>
          </a:bodyPr>
          <a:lstStyle/>
          <a:p>
            <a:pPr marL="0" marR="0" indent="457200">
              <a:lnSpc>
                <a:spcPct val="106000"/>
              </a:lnSpc>
              <a:spcBef>
                <a:spcPts val="0"/>
              </a:spcBef>
              <a:spcAft>
                <a:spcPts val="80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CatBoostRegressor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6 the cv score is 0.5064668304560532 and the R2 score is 0.8336599047513329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118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788F61-4D31-C10E-F588-3D77E9A2394C}"/>
              </a:ext>
            </a:extLst>
          </p:cNvPr>
          <p:cNvSpPr txBox="1"/>
          <p:nvPr/>
        </p:nvSpPr>
        <p:spPr>
          <a:xfrm>
            <a:off x="846324" y="390195"/>
            <a:ext cx="3711387" cy="461665"/>
          </a:xfrm>
          <a:prstGeom prst="rect">
            <a:avLst/>
          </a:prstGeom>
          <a:noFill/>
        </p:spPr>
        <p:txBody>
          <a:bodyPr wrap="square">
            <a:spAutoFit/>
          </a:bodyPr>
          <a:lstStyle/>
          <a:p>
            <a:r>
              <a:rPr lang="en-US" sz="2400" b="1">
                <a:effectLst/>
                <a:latin typeface="Calibri" panose="020F0502020204030204" pitchFamily="34" charset="0"/>
                <a:ea typeface="Calibri" panose="020F0502020204030204" pitchFamily="34" charset="0"/>
              </a:rPr>
              <a:t>Finalized Model</a:t>
            </a:r>
            <a:endParaRPr lang="en-US" sz="2400" dirty="0"/>
          </a:p>
        </p:txBody>
      </p:sp>
      <p:sp>
        <p:nvSpPr>
          <p:cNvPr id="4" name="TextBox 3">
            <a:extLst>
              <a:ext uri="{FF2B5EF4-FFF2-40B4-BE49-F238E27FC236}">
                <a16:creationId xmlns:a16="http://schemas.microsoft.com/office/drawing/2014/main" id="{A24A66D0-401B-EED3-51D1-584CCEAAF0C3}"/>
              </a:ext>
            </a:extLst>
          </p:cNvPr>
          <p:cNvSpPr txBox="1"/>
          <p:nvPr/>
        </p:nvSpPr>
        <p:spPr>
          <a:xfrm>
            <a:off x="846323" y="967085"/>
            <a:ext cx="9326377" cy="646331"/>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After all the tests, cross validations, regularization and hyperparameter tuning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GB" sz="1800" dirty="0">
                <a:effectLst/>
                <a:latin typeface="Calibri" panose="020F0502020204030204" pitchFamily="34" charset="0"/>
                <a:ea typeface="Calibri" panose="020F0502020204030204" pitchFamily="34" charset="0"/>
                <a:cs typeface="Times New Roman" panose="02020603050405020304" pitchFamily="18" charset="0"/>
              </a:rPr>
              <a:t> model is performing well. So, we can consider this model as the best performing model.</a:t>
            </a: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14281FB8-E459-7116-BDDF-0F3D60A361F2}"/>
              </a:ext>
            </a:extLst>
          </p:cNvPr>
          <p:cNvPicPr>
            <a:picLocks noChangeAspect="1"/>
          </p:cNvPicPr>
          <p:nvPr/>
        </p:nvPicPr>
        <p:blipFill>
          <a:blip r:embed="rId2"/>
          <a:stretch>
            <a:fillRect/>
          </a:stretch>
        </p:blipFill>
        <p:spPr>
          <a:xfrm>
            <a:off x="846323" y="1572087"/>
            <a:ext cx="8875883" cy="2066298"/>
          </a:xfrm>
          <a:prstGeom prst="rect">
            <a:avLst/>
          </a:prstGeom>
        </p:spPr>
      </p:pic>
      <p:sp>
        <p:nvSpPr>
          <p:cNvPr id="7" name="TextBox 6">
            <a:extLst>
              <a:ext uri="{FF2B5EF4-FFF2-40B4-BE49-F238E27FC236}">
                <a16:creationId xmlns:a16="http://schemas.microsoft.com/office/drawing/2014/main" id="{69BAA88D-42EB-CBA1-3690-CEA06FABC470}"/>
              </a:ext>
            </a:extLst>
          </p:cNvPr>
          <p:cNvSpPr txBox="1"/>
          <p:nvPr/>
        </p:nvSpPr>
        <p:spPr>
          <a:xfrm>
            <a:off x="2587497" y="3688319"/>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Snapshot of performance of the final prediction model</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72FB291-4386-6546-6DDC-21EBF1A9786D}"/>
              </a:ext>
            </a:extLst>
          </p:cNvPr>
          <p:cNvSpPr txBox="1"/>
          <p:nvPr/>
        </p:nvSpPr>
        <p:spPr>
          <a:xfrm>
            <a:off x="846323" y="4480783"/>
            <a:ext cx="2339578" cy="369332"/>
          </a:xfrm>
          <a:prstGeom prst="rect">
            <a:avLst/>
          </a:prstGeom>
          <a:noFill/>
        </p:spPr>
        <p:txBody>
          <a:bodyPr wrap="square">
            <a:spAutoFit/>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Saving the best model</a:t>
            </a:r>
            <a:endParaRPr lang="en-US" dirty="0"/>
          </a:p>
        </p:txBody>
      </p:sp>
      <p:pic>
        <p:nvPicPr>
          <p:cNvPr id="9" name="Picture 8" descr="Graphical user interface, text, application&#10;&#10;Description automatically generated">
            <a:extLst>
              <a:ext uri="{FF2B5EF4-FFF2-40B4-BE49-F238E27FC236}">
                <a16:creationId xmlns:a16="http://schemas.microsoft.com/office/drawing/2014/main" id="{C7356BF4-0D84-D7E0-5F9C-0A3C8437287A}"/>
              </a:ext>
            </a:extLst>
          </p:cNvPr>
          <p:cNvPicPr>
            <a:picLocks noChangeAspect="1"/>
          </p:cNvPicPr>
          <p:nvPr/>
        </p:nvPicPr>
        <p:blipFill>
          <a:blip r:embed="rId3"/>
          <a:stretch>
            <a:fillRect/>
          </a:stretch>
        </p:blipFill>
        <p:spPr>
          <a:xfrm>
            <a:off x="834765" y="5084715"/>
            <a:ext cx="4674746" cy="1066801"/>
          </a:xfrm>
          <a:prstGeom prst="rect">
            <a:avLst/>
          </a:prstGeom>
        </p:spPr>
      </p:pic>
      <p:sp>
        <p:nvSpPr>
          <p:cNvPr id="10" name="TextBox 9">
            <a:extLst>
              <a:ext uri="{FF2B5EF4-FFF2-40B4-BE49-F238E27FC236}">
                <a16:creationId xmlns:a16="http://schemas.microsoft.com/office/drawing/2014/main" id="{51A8D5CA-6202-6EF7-8DC4-80B8EDEB1609}"/>
              </a:ext>
            </a:extLst>
          </p:cNvPr>
          <p:cNvSpPr txBox="1"/>
          <p:nvPr/>
        </p:nvSpPr>
        <p:spPr>
          <a:xfrm>
            <a:off x="5781675" y="5084715"/>
            <a:ext cx="6093618" cy="1254318"/>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saved the machine learning model for future predictions. We have serialized and saved the binary file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Used_car_price_prediction_model.pkl</a:t>
            </a:r>
            <a:r>
              <a:rPr lang="en-GB" sz="1800" dirty="0">
                <a:effectLst/>
                <a:latin typeface="Calibri" panose="020F0502020204030204" pitchFamily="34" charset="0"/>
                <a:ea typeface="Calibri" panose="020F0502020204030204" pitchFamily="34" charset="0"/>
                <a:cs typeface="Times New Roman" panose="02020603050405020304" pitchFamily="18" charset="0"/>
              </a:rPr>
              <a:t>” using the pickle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8802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039D16-01DB-6192-E4BC-41507DF84F4D}"/>
              </a:ext>
            </a:extLst>
          </p:cNvPr>
          <p:cNvSpPr txBox="1"/>
          <p:nvPr/>
        </p:nvSpPr>
        <p:spPr>
          <a:xfrm>
            <a:off x="603648" y="551509"/>
            <a:ext cx="10726340"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To test the accuracy of the model, we have made predictions on the dataset with the features of cars. Since the target variable (car price) is already available, we can cross verify the predicted values with the actual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Table&#10;&#10;Description automatically generated">
            <a:extLst>
              <a:ext uri="{FF2B5EF4-FFF2-40B4-BE49-F238E27FC236}">
                <a16:creationId xmlns:a16="http://schemas.microsoft.com/office/drawing/2014/main" id="{5A7624BB-8618-7330-23A3-0E0C93506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1279746"/>
            <a:ext cx="3100388" cy="4710461"/>
          </a:xfrm>
          <a:prstGeom prst="rect">
            <a:avLst/>
          </a:prstGeom>
        </p:spPr>
      </p:pic>
      <p:pic>
        <p:nvPicPr>
          <p:cNvPr id="6" name="Picture 5" descr="Chart, scatter chart&#10;&#10;Description automatically generated">
            <a:extLst>
              <a:ext uri="{FF2B5EF4-FFF2-40B4-BE49-F238E27FC236}">
                <a16:creationId xmlns:a16="http://schemas.microsoft.com/office/drawing/2014/main" id="{F1C0C009-93C4-F7D9-17C8-A374646BFA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3173" y="1218906"/>
            <a:ext cx="5332413" cy="3852396"/>
          </a:xfrm>
          <a:prstGeom prst="rect">
            <a:avLst/>
          </a:prstGeom>
          <a:noFill/>
          <a:ln>
            <a:noFill/>
          </a:ln>
        </p:spPr>
      </p:pic>
      <p:sp>
        <p:nvSpPr>
          <p:cNvPr id="10" name="TextBox 9">
            <a:extLst>
              <a:ext uri="{FF2B5EF4-FFF2-40B4-BE49-F238E27FC236}">
                <a16:creationId xmlns:a16="http://schemas.microsoft.com/office/drawing/2014/main" id="{AB8CEACB-CA68-24E2-93BD-6E5006EE1AF9}"/>
              </a:ext>
            </a:extLst>
          </p:cNvPr>
          <p:cNvSpPr txBox="1"/>
          <p:nvPr/>
        </p:nvSpPr>
        <p:spPr>
          <a:xfrm>
            <a:off x="872134" y="6051338"/>
            <a:ext cx="3100388" cy="369332"/>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Actual and Predicted Values</a:t>
            </a:r>
            <a:endParaRPr lang="en-US" dirty="0"/>
          </a:p>
        </p:txBody>
      </p:sp>
      <p:sp>
        <p:nvSpPr>
          <p:cNvPr id="12" name="TextBox 11">
            <a:extLst>
              <a:ext uri="{FF2B5EF4-FFF2-40B4-BE49-F238E27FC236}">
                <a16:creationId xmlns:a16="http://schemas.microsoft.com/office/drawing/2014/main" id="{64CA68DD-9290-566F-8B6E-19DE3FE4793C}"/>
              </a:ext>
            </a:extLst>
          </p:cNvPr>
          <p:cNvSpPr txBox="1"/>
          <p:nvPr/>
        </p:nvSpPr>
        <p:spPr>
          <a:xfrm>
            <a:off x="7236025" y="5071302"/>
            <a:ext cx="1639490" cy="369332"/>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Line of Best Fit</a:t>
            </a:r>
            <a:endParaRPr lang="en-US" dirty="0"/>
          </a:p>
        </p:txBody>
      </p:sp>
      <p:sp>
        <p:nvSpPr>
          <p:cNvPr id="14" name="TextBox 13">
            <a:extLst>
              <a:ext uri="{FF2B5EF4-FFF2-40B4-BE49-F238E27FC236}">
                <a16:creationId xmlns:a16="http://schemas.microsoft.com/office/drawing/2014/main" id="{5EA9E70E-3971-C138-D5E3-18F2DE2DD4F5}"/>
              </a:ext>
            </a:extLst>
          </p:cNvPr>
          <p:cNvSpPr txBox="1"/>
          <p:nvPr/>
        </p:nvSpPr>
        <p:spPr>
          <a:xfrm>
            <a:off x="4101706" y="5639094"/>
            <a:ext cx="7908128"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model is performing well with predictions and provided almost accurate results.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GB" sz="1800" dirty="0">
                <a:effectLst/>
                <a:latin typeface="Calibri" panose="020F0502020204030204" pitchFamily="34" charset="0"/>
                <a:ea typeface="Calibri" panose="020F0502020204030204" pitchFamily="34" charset="0"/>
                <a:cs typeface="Times New Roman" panose="02020603050405020304" pitchFamily="18" charset="0"/>
              </a:rPr>
              <a:t> Regressor model(</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providing a final R2 Score of 84.98%.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7AE58708-53CB-E76B-AA63-593ECDFEA700}"/>
              </a:ext>
            </a:extLst>
          </p:cNvPr>
          <p:cNvSpPr txBox="1"/>
          <p:nvPr/>
        </p:nvSpPr>
        <p:spPr>
          <a:xfrm>
            <a:off x="2745722" y="193873"/>
            <a:ext cx="6185646" cy="467244"/>
          </a:xfrm>
          <a:prstGeom prst="rect">
            <a:avLst/>
          </a:prstGeom>
          <a:noFill/>
        </p:spPr>
        <p:txBody>
          <a:bodyPr wrap="square">
            <a:spAutoFit/>
          </a:bodyPr>
          <a:lstStyle/>
          <a:p>
            <a:pPr marL="0" marR="0" algn="ctr">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9936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3C33D194-77D8-50C3-0C7E-610CD822EF0E}"/>
              </a:ext>
            </a:extLst>
          </p:cNvPr>
          <p:cNvSpPr>
            <a:spLocks noChangeArrowheads="1"/>
          </p:cNvSpPr>
          <p:nvPr/>
        </p:nvSpPr>
        <p:spPr bwMode="auto">
          <a:xfrm>
            <a:off x="442912" y="365585"/>
            <a:ext cx="1145857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Key Findings and Conclusions of the Study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With the help of data science and machine learning, we were able to create a machine learning model using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XGBoost</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algorithm, which can predict the used car price. </a:t>
            </a:r>
            <a:endPar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Now this model can be used to predict the price of used cars in India with the following variable information about the house. (Important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Brand 		Model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Manufacturing_Year</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Kilometers_Driven </a:t>
            </a:r>
            <a:endPar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Fuel_Type</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No_of_owners</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Location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Car_Price</a:t>
            </a:r>
            <a:endPar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Impact of Variables on Target Variable (Correlation)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The column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Manufacturing_Year</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is having the highest positive correlation to the target variable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Car_Price</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The column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Fuel_Type</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is having highest negative correlation to the target variable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Car_Price</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a:t>
            </a:r>
            <a:endParaRPr lang="en-US" altLang="en-US" dirty="0">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The column 'Model' is having least negative correlation to the target variable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Car_Price</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a:t>
            </a:r>
            <a:endParaRPr lang="en-US" altLang="en-US" dirty="0">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Except the column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Manufacturing_Year</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rest of the columns are having a negative correlation to the target variable '</a:t>
            </a:r>
            <a:r>
              <a:rPr kumimoji="0" lang="en-GB" altLang="en-US" b="0" i="0" u="none" strike="noStrike" cap="none" normalizeH="0" baseline="0" dirty="0" err="1">
                <a:ln>
                  <a:noFill/>
                </a:ln>
                <a:effectLst/>
                <a:latin typeface="Calibri" panose="020F0502020204030204" pitchFamily="34" charset="0"/>
                <a:ea typeface="Times New Roman" panose="02020603050405020304" pitchFamily="18" charset="0"/>
                <a:cs typeface="Calibri" panose="020F0502020204030204" pitchFamily="34" charset="0"/>
              </a:rPr>
              <a:t>Car_Price</a:t>
            </a:r>
            <a:r>
              <a:rPr kumimoji="0" lang="en-GB"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Higher the contribution of these variables for a car will result in the decrease in the car price.</a:t>
            </a:r>
            <a:endParaRPr kumimoji="0" lang="en-US" altLang="en-US"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591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C1627-F936-7E94-5A00-E3A43359AF30}"/>
              </a:ext>
            </a:extLst>
          </p:cNvPr>
          <p:cNvSpPr txBox="1"/>
          <p:nvPr/>
        </p:nvSpPr>
        <p:spPr>
          <a:xfrm>
            <a:off x="142875" y="0"/>
            <a:ext cx="11530013" cy="6841360"/>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Limitations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700" dirty="0">
                <a:effectLst/>
                <a:latin typeface="Calibri" panose="020F0502020204030204" pitchFamily="34" charset="0"/>
                <a:ea typeface="Times New Roman" panose="02020603050405020304" pitchFamily="18" charset="0"/>
                <a:cs typeface="Calibri" panose="020F0502020204030204" pitchFamily="34" charset="0"/>
              </a:rPr>
              <a:t>The dataset included many key features about the used cars which helped us in the prediction of car price. But still there are many other features that has been left out which could help to improve the efficiency of the model such as milage, engine power etc.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700" dirty="0">
                <a:effectLst/>
                <a:latin typeface="Calibri" panose="020F0502020204030204" pitchFamily="34" charset="0"/>
                <a:ea typeface="Times New Roman" panose="02020603050405020304" pitchFamily="18" charset="0"/>
                <a:cs typeface="Calibri" panose="020F0502020204030204" pitchFamily="34" charset="0"/>
              </a:rPr>
              <a:t>The used car markets are always fluctuating and always prone to changes. Even though we have included many salient features, there are other factors such as economic conditions, availability of cars service centres, spare parts prices and availability, inflation etc.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700" dirty="0">
                <a:effectLst/>
                <a:latin typeface="Calibri" panose="020F0502020204030204" pitchFamily="34" charset="0"/>
                <a:ea typeface="Times New Roman" panose="02020603050405020304" pitchFamily="18" charset="0"/>
                <a:cs typeface="Calibri" panose="020F0502020204030204" pitchFamily="34" charset="0"/>
              </a:rPr>
              <a:t>The source of dataset was limited to three websites and popular cities. The prices may vary for other websites, and remote areas.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700" dirty="0">
                <a:effectLst/>
                <a:latin typeface="Calibri" panose="020F0502020204030204" pitchFamily="34" charset="0"/>
                <a:ea typeface="Times New Roman" panose="02020603050405020304" pitchFamily="18" charset="0"/>
                <a:cs typeface="Calibri" panose="020F0502020204030204" pitchFamily="34" charset="0"/>
              </a:rPr>
              <a:t>The data was noisy, and we had to remove several data while the process of cleaning and pre-processing. This has altered the true nature of the data.</a:t>
            </a:r>
          </a:p>
          <a:p>
            <a:pPr marR="0" lvl="0">
              <a:lnSpc>
                <a:spcPct val="106000"/>
              </a:lnSpc>
              <a:spcBef>
                <a:spcPts val="0"/>
              </a:spcBef>
              <a:spcAft>
                <a:spcPts val="800"/>
              </a:spcAft>
              <a:buSzPts val="1000"/>
              <a:tabLst>
                <a:tab pos="457200" algn="l"/>
              </a:tabLst>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Scope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700" dirty="0">
                <a:effectLst/>
                <a:latin typeface="Calibri" panose="020F0502020204030204" pitchFamily="34" charset="0"/>
                <a:ea typeface="Times New Roman" panose="02020603050405020304" pitchFamily="18" charset="0"/>
                <a:cs typeface="Calibri" panose="020F0502020204030204" pitchFamily="34" charset="0"/>
              </a:rPr>
              <a:t>The used car market is volatile to market and economic conditions, the trends, and patterns in this market changes over time. Since we have created a machine learning model for forecasting the used car price valuation, there is always an option for recalibration. So, we can always analyse the market and include the latest trends or features that are affecting the price of the used cars.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700" dirty="0">
                <a:effectLst/>
                <a:latin typeface="Calibri" panose="020F0502020204030204" pitchFamily="34" charset="0"/>
                <a:ea typeface="Times New Roman" panose="02020603050405020304" pitchFamily="18" charset="0"/>
                <a:cs typeface="Calibri" panose="020F0502020204030204" pitchFamily="34" charset="0"/>
              </a:rPr>
              <a:t>Our model is scalable and can be improved by including more data and adding more features. We can also collect data from various websites and include many other unpopular cities for improving the model accuracy in prediction.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700" dirty="0">
                <a:effectLst/>
                <a:latin typeface="Calibri" panose="020F0502020204030204" pitchFamily="34" charset="0"/>
                <a:ea typeface="Times New Roman" panose="02020603050405020304" pitchFamily="18" charset="0"/>
                <a:cs typeface="Calibri" panose="020F0502020204030204" pitchFamily="34" charset="0"/>
              </a:rPr>
              <a:t>Since the data science is growing over time, we can adapt to new features and possibilities that will help us creating a powerful model in predictions. With automation using machine learning, we are saving time, effort and incurring less errors.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662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393900E-46D6-4E39-5A16-5F63909325E3}"/>
              </a:ext>
            </a:extLst>
          </p:cNvPr>
          <p:cNvSpPr txBox="1">
            <a:spLocks/>
          </p:cNvSpPr>
          <p:nvPr/>
        </p:nvSpPr>
        <p:spPr>
          <a:xfrm>
            <a:off x="1107391" y="700417"/>
            <a:ext cx="9974178" cy="68547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solidFill>
                  <a:srgbClr val="FFFFFF"/>
                </a:solidFill>
                <a:latin typeface="Calibri" panose="020F0502020204030204" pitchFamily="34" charset="0"/>
                <a:cs typeface="Calibri" panose="020F0502020204030204" pitchFamily="34" charset="0"/>
              </a:rPr>
              <a:t>INTRODUCTION</a:t>
            </a:r>
            <a:endParaRPr lang="en-US" dirty="0">
              <a:solidFill>
                <a:srgbClr val="FFFFFF"/>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744916C-D0E9-0A67-A3AB-AEE18B5BB7E1}"/>
              </a:ext>
            </a:extLst>
          </p:cNvPr>
          <p:cNvSpPr txBox="1"/>
          <p:nvPr/>
        </p:nvSpPr>
        <p:spPr>
          <a:xfrm>
            <a:off x="1107391" y="1757362"/>
            <a:ext cx="6179234"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Business Problem Framing</a:t>
            </a:r>
          </a:p>
        </p:txBody>
      </p:sp>
      <p:sp>
        <p:nvSpPr>
          <p:cNvPr id="11" name="TextBox 10">
            <a:extLst>
              <a:ext uri="{FF2B5EF4-FFF2-40B4-BE49-F238E27FC236}">
                <a16:creationId xmlns:a16="http://schemas.microsoft.com/office/drawing/2014/main" id="{9731B51C-7F83-56B2-B722-412380CB8727}"/>
              </a:ext>
            </a:extLst>
          </p:cNvPr>
          <p:cNvSpPr txBox="1"/>
          <p:nvPr/>
        </p:nvSpPr>
        <p:spPr>
          <a:xfrm>
            <a:off x="1107391" y="2657475"/>
            <a:ext cx="10408334" cy="2424831"/>
          </a:xfrm>
          <a:prstGeom prst="rect">
            <a:avLst/>
          </a:prstGeom>
          <a:noFill/>
        </p:spPr>
        <p:txBody>
          <a:bodyPr wrap="square" rtlCol="0">
            <a:spAutoFit/>
          </a:bodyPr>
          <a:lstStyle/>
          <a:p>
            <a:pPr marL="0" marR="0">
              <a:lnSpc>
                <a:spcPct val="106000"/>
              </a:lnSpc>
              <a:spcBef>
                <a:spcPts val="0"/>
              </a:spcBef>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7852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BCDCD-895E-FDC8-8E5B-0006B5EC0450}"/>
              </a:ext>
            </a:extLst>
          </p:cNvPr>
          <p:cNvSpPr txBox="1"/>
          <p:nvPr/>
        </p:nvSpPr>
        <p:spPr>
          <a:xfrm>
            <a:off x="3025587" y="2605712"/>
            <a:ext cx="6750424" cy="1446550"/>
          </a:xfrm>
          <a:prstGeom prst="rect">
            <a:avLst/>
          </a:prstGeom>
          <a:noFill/>
        </p:spPr>
        <p:txBody>
          <a:bodyPr wrap="square" rtlCol="0">
            <a:spAutoFit/>
          </a:bodyPr>
          <a:lstStyle/>
          <a:p>
            <a:r>
              <a:rPr lang="en-US" sz="8800" dirty="0">
                <a:latin typeface="Galano Grotesque Heavy Italic" panose="00000900000000000000" pitchFamily="50" charset="0"/>
              </a:rPr>
              <a:t>Thank You</a:t>
            </a:r>
          </a:p>
        </p:txBody>
      </p:sp>
    </p:spTree>
    <p:extLst>
      <p:ext uri="{BB962C8B-B14F-4D97-AF65-F5344CB8AC3E}">
        <p14:creationId xmlns:p14="http://schemas.microsoft.com/office/powerpoint/2010/main" val="301201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25B58BD-D8A4-FC8B-44B2-BAB957F0B3F5}"/>
              </a:ext>
            </a:extLst>
          </p:cNvPr>
          <p:cNvSpPr txBox="1">
            <a:spLocks/>
          </p:cNvSpPr>
          <p:nvPr/>
        </p:nvSpPr>
        <p:spPr>
          <a:xfrm>
            <a:off x="950228" y="671622"/>
            <a:ext cx="9974178" cy="65711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latin typeface="Calibri" panose="020F0502020204030204" pitchFamily="34" charset="0"/>
                <a:cs typeface="Calibri" panose="020F0502020204030204" pitchFamily="34" charset="0"/>
              </a:rPr>
              <a:t>Understanding the Problem</a:t>
            </a:r>
            <a:endParaRPr lang="en-US" dirty="0">
              <a:solidFill>
                <a:srgbClr val="FFFFFF"/>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4D7D4CF-F3E2-E411-A5AC-59CB9AB84F9C}"/>
              </a:ext>
            </a:extLst>
          </p:cNvPr>
          <p:cNvSpPr txBox="1"/>
          <p:nvPr/>
        </p:nvSpPr>
        <p:spPr>
          <a:xfrm>
            <a:off x="1057275" y="1328737"/>
            <a:ext cx="10165666" cy="4101957"/>
          </a:xfrm>
          <a:prstGeom prst="rect">
            <a:avLst/>
          </a:prstGeom>
          <a:noFill/>
        </p:spPr>
        <p:txBody>
          <a:bodyPr wrap="square" rtlCol="0">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Used car selling market was always a booming market. With the rise to auto owners, the market for the used cars always increased. Thus, there is always a demand and supply of cars in the used car market. Everything was running smoothly before the wide spread of Covid 19. After the pandemic, every market including the automobile industry became the victim and incurred a knock. Due to the inflation, economic instability, etc., the car prices have been varying in short span of time. So, buyers and sellers are not able to analyse the market condition or make the proper valuation of car price. This has been resulting in over-pricing and under-pricing of the cars in the used car market.  </a:t>
            </a:r>
          </a:p>
          <a:p>
            <a:pPr marL="0" marR="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Data Science as always, will be a great way to analyse and identify the changing trends in the domain This will be helpful in identifying the patterns for the proper valuation and making predictions of car price according to various crucial factors which are affecting the car price using the historical data and theory of probability. With the help of machine learning, we can create a model that can predict the price of car by using several inputs which consists of prominent features of the cars.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376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45D87C-7217-8CC0-9923-767F4C0AD615}"/>
              </a:ext>
            </a:extLst>
          </p:cNvPr>
          <p:cNvSpPr txBox="1">
            <a:spLocks/>
          </p:cNvSpPr>
          <p:nvPr/>
        </p:nvSpPr>
        <p:spPr>
          <a:xfrm>
            <a:off x="950228" y="671622"/>
            <a:ext cx="9974178" cy="65711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solidFill>
                  <a:srgbClr val="FFFFFF"/>
                </a:solidFill>
                <a:latin typeface="Calibri" panose="020F0502020204030204" pitchFamily="34" charset="0"/>
                <a:cs typeface="Calibri" panose="020F0502020204030204" pitchFamily="34" charset="0"/>
              </a:rPr>
              <a:t>Steps in Exploratory Data Analysis</a:t>
            </a:r>
            <a:endParaRPr lang="en-US" dirty="0">
              <a:solidFill>
                <a:srgbClr val="FFFFFF"/>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7D4E6A43-3B34-114E-EC3E-2B69111E6ADE}"/>
              </a:ext>
            </a:extLst>
          </p:cNvPr>
          <p:cNvSpPr/>
          <p:nvPr/>
        </p:nvSpPr>
        <p:spPr>
          <a:xfrm>
            <a:off x="981074" y="169624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Loading the Dataset</a:t>
            </a:r>
          </a:p>
        </p:txBody>
      </p:sp>
      <p:sp>
        <p:nvSpPr>
          <p:cNvPr id="17" name="Rectangle 16">
            <a:extLst>
              <a:ext uri="{FF2B5EF4-FFF2-40B4-BE49-F238E27FC236}">
                <a16:creationId xmlns:a16="http://schemas.microsoft.com/office/drawing/2014/main" id="{78BE6BCA-3122-7458-1A8C-1B33CE4C7334}"/>
              </a:ext>
            </a:extLst>
          </p:cNvPr>
          <p:cNvSpPr/>
          <p:nvPr/>
        </p:nvSpPr>
        <p:spPr>
          <a:xfrm>
            <a:off x="4572985" y="1696243"/>
            <a:ext cx="2648607"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Handling the Null Values</a:t>
            </a:r>
          </a:p>
        </p:txBody>
      </p:sp>
      <p:sp>
        <p:nvSpPr>
          <p:cNvPr id="18" name="Rectangle 17">
            <a:extLst>
              <a:ext uri="{FF2B5EF4-FFF2-40B4-BE49-F238E27FC236}">
                <a16:creationId xmlns:a16="http://schemas.microsoft.com/office/drawing/2014/main" id="{C3E494E2-4B4D-5504-6026-B4B20D766106}"/>
              </a:ext>
            </a:extLst>
          </p:cNvPr>
          <p:cNvSpPr/>
          <p:nvPr/>
        </p:nvSpPr>
        <p:spPr>
          <a:xfrm>
            <a:off x="981074" y="3871912"/>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Applying the PCA Techniques</a:t>
            </a:r>
          </a:p>
        </p:txBody>
      </p:sp>
      <p:sp>
        <p:nvSpPr>
          <p:cNvPr id="19" name="Rectangle 18">
            <a:extLst>
              <a:ext uri="{FF2B5EF4-FFF2-40B4-BE49-F238E27FC236}">
                <a16:creationId xmlns:a16="http://schemas.microsoft.com/office/drawing/2014/main" id="{27F63701-3A89-7706-3500-19DDBC5EE4C0}"/>
              </a:ext>
            </a:extLst>
          </p:cNvPr>
          <p:cNvSpPr/>
          <p:nvPr/>
        </p:nvSpPr>
        <p:spPr>
          <a:xfrm>
            <a:off x="8464440" y="3871912"/>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Encoding the categorical variables</a:t>
            </a:r>
          </a:p>
        </p:txBody>
      </p:sp>
      <p:sp>
        <p:nvSpPr>
          <p:cNvPr id="20" name="Rectangle 19">
            <a:extLst>
              <a:ext uri="{FF2B5EF4-FFF2-40B4-BE49-F238E27FC236}">
                <a16:creationId xmlns:a16="http://schemas.microsoft.com/office/drawing/2014/main" id="{9D60E7B0-034C-36E7-639F-901C08EAE202}"/>
              </a:ext>
            </a:extLst>
          </p:cNvPr>
          <p:cNvSpPr/>
          <p:nvPr/>
        </p:nvSpPr>
        <p:spPr>
          <a:xfrm>
            <a:off x="8506480" y="169624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Visualization</a:t>
            </a:r>
          </a:p>
        </p:txBody>
      </p:sp>
      <p:sp>
        <p:nvSpPr>
          <p:cNvPr id="21" name="Rectangle 20">
            <a:extLst>
              <a:ext uri="{FF2B5EF4-FFF2-40B4-BE49-F238E27FC236}">
                <a16:creationId xmlns:a16="http://schemas.microsoft.com/office/drawing/2014/main" id="{BBDB1318-A8BC-0335-E640-4EA6609B71EE}"/>
              </a:ext>
            </a:extLst>
          </p:cNvPr>
          <p:cNvSpPr/>
          <p:nvPr/>
        </p:nvSpPr>
        <p:spPr>
          <a:xfrm>
            <a:off x="4722757" y="3871912"/>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Data Cleaning</a:t>
            </a:r>
          </a:p>
        </p:txBody>
      </p:sp>
      <p:sp>
        <p:nvSpPr>
          <p:cNvPr id="27" name="Arrow: Chevron 26">
            <a:extLst>
              <a:ext uri="{FF2B5EF4-FFF2-40B4-BE49-F238E27FC236}">
                <a16:creationId xmlns:a16="http://schemas.microsoft.com/office/drawing/2014/main" id="{E58C20E3-A3A3-0723-8B65-F09AE8FBD8F6}"/>
              </a:ext>
            </a:extLst>
          </p:cNvPr>
          <p:cNvSpPr/>
          <p:nvPr/>
        </p:nvSpPr>
        <p:spPr>
          <a:xfrm>
            <a:off x="3676030" y="1843548"/>
            <a:ext cx="726161" cy="8378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hevron 27">
            <a:extLst>
              <a:ext uri="{FF2B5EF4-FFF2-40B4-BE49-F238E27FC236}">
                <a16:creationId xmlns:a16="http://schemas.microsoft.com/office/drawing/2014/main" id="{172D9B04-D2CC-E68E-54C3-DE242237C378}"/>
              </a:ext>
            </a:extLst>
          </p:cNvPr>
          <p:cNvSpPr/>
          <p:nvPr/>
        </p:nvSpPr>
        <p:spPr>
          <a:xfrm>
            <a:off x="7489971" y="1807047"/>
            <a:ext cx="726161" cy="8378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hevron 28">
            <a:extLst>
              <a:ext uri="{FF2B5EF4-FFF2-40B4-BE49-F238E27FC236}">
                <a16:creationId xmlns:a16="http://schemas.microsoft.com/office/drawing/2014/main" id="{912CDC16-1E72-741A-63E4-92F27AE9BB6F}"/>
              </a:ext>
            </a:extLst>
          </p:cNvPr>
          <p:cNvSpPr/>
          <p:nvPr/>
        </p:nvSpPr>
        <p:spPr>
          <a:xfrm rot="5400000">
            <a:off x="9361286" y="2887378"/>
            <a:ext cx="726161" cy="8378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Arrow: Chevron 29">
            <a:extLst>
              <a:ext uri="{FF2B5EF4-FFF2-40B4-BE49-F238E27FC236}">
                <a16:creationId xmlns:a16="http://schemas.microsoft.com/office/drawing/2014/main" id="{1C64B915-4275-952C-33D4-B5C0EC0D7084}"/>
              </a:ext>
            </a:extLst>
          </p:cNvPr>
          <p:cNvSpPr/>
          <p:nvPr/>
        </p:nvSpPr>
        <p:spPr>
          <a:xfrm rot="10800000">
            <a:off x="7489970" y="3978154"/>
            <a:ext cx="726161" cy="8378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hevron 30">
            <a:extLst>
              <a:ext uri="{FF2B5EF4-FFF2-40B4-BE49-F238E27FC236}">
                <a16:creationId xmlns:a16="http://schemas.microsoft.com/office/drawing/2014/main" id="{2317072A-3B50-366D-03E9-CA2591BA9F58}"/>
              </a:ext>
            </a:extLst>
          </p:cNvPr>
          <p:cNvSpPr/>
          <p:nvPr/>
        </p:nvSpPr>
        <p:spPr>
          <a:xfrm rot="10800000">
            <a:off x="3748287" y="3978155"/>
            <a:ext cx="726161" cy="8378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137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DF2DEB4-F336-AE4E-A8CF-74ED1D76BE53}"/>
              </a:ext>
            </a:extLst>
          </p:cNvPr>
          <p:cNvSpPr txBox="1">
            <a:spLocks/>
          </p:cNvSpPr>
          <p:nvPr/>
        </p:nvSpPr>
        <p:spPr>
          <a:xfrm>
            <a:off x="950228" y="671622"/>
            <a:ext cx="9974178" cy="657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Data Sources and their formats </a:t>
            </a:r>
          </a:p>
        </p:txBody>
      </p:sp>
      <p:pic>
        <p:nvPicPr>
          <p:cNvPr id="4" name="Picture 3">
            <a:extLst>
              <a:ext uri="{FF2B5EF4-FFF2-40B4-BE49-F238E27FC236}">
                <a16:creationId xmlns:a16="http://schemas.microsoft.com/office/drawing/2014/main" id="{7EBA8A13-7672-1847-2DA6-8C10D0BE0082}"/>
              </a:ext>
            </a:extLst>
          </p:cNvPr>
          <p:cNvPicPr>
            <a:picLocks noChangeAspect="1"/>
          </p:cNvPicPr>
          <p:nvPr/>
        </p:nvPicPr>
        <p:blipFill>
          <a:blip r:embed="rId2"/>
          <a:stretch>
            <a:fillRect/>
          </a:stretch>
        </p:blipFill>
        <p:spPr>
          <a:xfrm>
            <a:off x="478739" y="1451897"/>
            <a:ext cx="6807887" cy="3062953"/>
          </a:xfrm>
          <a:prstGeom prst="rect">
            <a:avLst/>
          </a:prstGeom>
        </p:spPr>
      </p:pic>
      <p:sp>
        <p:nvSpPr>
          <p:cNvPr id="6" name="TextBox 5">
            <a:extLst>
              <a:ext uri="{FF2B5EF4-FFF2-40B4-BE49-F238E27FC236}">
                <a16:creationId xmlns:a16="http://schemas.microsoft.com/office/drawing/2014/main" id="{523505E5-0AF7-0BAE-87CC-68A79C95D8DF}"/>
              </a:ext>
            </a:extLst>
          </p:cNvPr>
          <p:cNvSpPr txBox="1"/>
          <p:nvPr/>
        </p:nvSpPr>
        <p:spPr>
          <a:xfrm>
            <a:off x="7286626" y="1457139"/>
            <a:ext cx="4643438" cy="5393143"/>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project requirement consists of two phases: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 Data Collection Phase 	b. Model Building Phase.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scraped used cars data for 5270 cars from three websites: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  Olx.in	b. Cardekho.com	c. Cars24.com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data has included all types of cars such as SUV, Sedans, Coupe, minivan, Hatchback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With the help of Selenium Web Scraping Library, we were able to scrape the required details about every car which helped us to gather the information from the three websites.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Dataset – used_cars.csv. We have to test and train the algorithm with this dataset to create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4CFAA62-BFB7-A7FA-CA0B-975247F85409}"/>
              </a:ext>
            </a:extLst>
          </p:cNvPr>
          <p:cNvSpPr txBox="1"/>
          <p:nvPr/>
        </p:nvSpPr>
        <p:spPr>
          <a:xfrm>
            <a:off x="478739" y="4909501"/>
            <a:ext cx="6093618" cy="1546129"/>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We have 5270 rows and 8 columns in the dataset.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We have string, float, and integer type of data in the dataset.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6000"/>
              </a:lnSpc>
              <a:spcBef>
                <a:spcPts val="0"/>
              </a:spcBef>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We have 5270 non null values in columns ['Brand', '</a:t>
            </a:r>
            <a:r>
              <a:rPr lang="en-GB" sz="1800" dirty="0" err="1">
                <a:effectLst/>
                <a:latin typeface="Calibri" panose="020F0502020204030204" pitchFamily="34" charset="0"/>
                <a:ea typeface="Calibri" panose="020F0502020204030204" pitchFamily="34" charset="0"/>
                <a:cs typeface="Calibri" panose="020F0502020204030204" pitchFamily="34" charset="0"/>
              </a:rPr>
              <a:t>Car_Price</a:t>
            </a:r>
            <a:r>
              <a:rPr lang="en-GB" sz="1800" dirty="0">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49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15C612-4BE2-04A0-BBFF-4B57FE97151E}"/>
              </a:ext>
            </a:extLst>
          </p:cNvPr>
          <p:cNvSpPr txBox="1">
            <a:spLocks/>
          </p:cNvSpPr>
          <p:nvPr/>
        </p:nvSpPr>
        <p:spPr>
          <a:xfrm>
            <a:off x="950228" y="671622"/>
            <a:ext cx="9974178"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a:effectLst/>
                <a:latin typeface="Calibri" panose="020F0502020204030204" pitchFamily="34" charset="0"/>
                <a:ea typeface="Calibri" panose="020F0502020204030204" pitchFamily="34" charset="0"/>
              </a:rPr>
              <a:t>Data Preprocessing</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9808210-04E1-C5F7-4170-57F9DAB098FB}"/>
              </a:ext>
            </a:extLst>
          </p:cNvPr>
          <p:cNvSpPr txBox="1"/>
          <p:nvPr/>
        </p:nvSpPr>
        <p:spPr>
          <a:xfrm>
            <a:off x="1339543" y="1646277"/>
            <a:ext cx="7432981" cy="461665"/>
          </a:xfrm>
          <a:prstGeom prst="rect">
            <a:avLst/>
          </a:prstGeom>
          <a:noFill/>
        </p:spPr>
        <p:txBody>
          <a:bodyPr wrap="square" rtlCol="0">
            <a:spAutoFit/>
          </a:bodyPr>
          <a:lstStyle/>
          <a:p>
            <a:pPr marL="0" marR="0"/>
            <a:r>
              <a:rPr lang="en-US" sz="2400" b="1" dirty="0">
                <a:effectLst/>
                <a:latin typeface="Calibri" panose="020F0502020204030204" pitchFamily="34" charset="0"/>
                <a:ea typeface="Times New Roman" panose="02020603050405020304" pitchFamily="18" charset="0"/>
              </a:rPr>
              <a:t>Checking and removing missing Values</a:t>
            </a:r>
            <a:endParaRPr lang="en-US" sz="2400" dirty="0">
              <a:effectLst/>
              <a:latin typeface="Times New Roman" panose="02020603050405020304" pitchFamily="18" charset="0"/>
              <a:ea typeface="Times New Roman" panose="02020603050405020304" pitchFamily="18" charset="0"/>
            </a:endParaRPr>
          </a:p>
        </p:txBody>
      </p:sp>
      <p:pic>
        <p:nvPicPr>
          <p:cNvPr id="5" name="Picture 4" descr="Text&#10;&#10;Description automatically generated with low confidence">
            <a:extLst>
              <a:ext uri="{FF2B5EF4-FFF2-40B4-BE49-F238E27FC236}">
                <a16:creationId xmlns:a16="http://schemas.microsoft.com/office/drawing/2014/main" id="{1126277F-C987-5E72-7C03-A3B15AEBBB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684" y="2286000"/>
            <a:ext cx="5531918" cy="4229100"/>
          </a:xfrm>
          <a:prstGeom prst="rect">
            <a:avLst/>
          </a:prstGeom>
          <a:noFill/>
          <a:ln>
            <a:noFill/>
          </a:ln>
        </p:spPr>
      </p:pic>
      <p:pic>
        <p:nvPicPr>
          <p:cNvPr id="6" name="Picture 5" descr="A picture containing text&#10;&#10;Description automatically generated">
            <a:extLst>
              <a:ext uri="{FF2B5EF4-FFF2-40B4-BE49-F238E27FC236}">
                <a16:creationId xmlns:a16="http://schemas.microsoft.com/office/drawing/2014/main" id="{38A125CD-52EC-B33F-141C-19C718A4A13A}"/>
              </a:ext>
            </a:extLst>
          </p:cNvPr>
          <p:cNvPicPr>
            <a:picLocks noChangeAspect="1"/>
          </p:cNvPicPr>
          <p:nvPr/>
        </p:nvPicPr>
        <p:blipFill>
          <a:blip r:embed="rId3"/>
          <a:stretch>
            <a:fillRect/>
          </a:stretch>
        </p:blipFill>
        <p:spPr>
          <a:xfrm>
            <a:off x="6096000" y="2425482"/>
            <a:ext cx="5943600" cy="743585"/>
          </a:xfrm>
          <a:prstGeom prst="rect">
            <a:avLst/>
          </a:prstGeom>
        </p:spPr>
      </p:pic>
      <p:sp>
        <p:nvSpPr>
          <p:cNvPr id="7" name="TextBox 6">
            <a:extLst>
              <a:ext uri="{FF2B5EF4-FFF2-40B4-BE49-F238E27FC236}">
                <a16:creationId xmlns:a16="http://schemas.microsoft.com/office/drawing/2014/main" id="{B2D1FE1A-E77D-B0F9-0465-F7687E74301C}"/>
              </a:ext>
            </a:extLst>
          </p:cNvPr>
          <p:cNvSpPr txBox="1"/>
          <p:nvPr/>
        </p:nvSpPr>
        <p:spPr>
          <a:xfrm>
            <a:off x="1433512" y="6508492"/>
            <a:ext cx="3057526"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Missing data in train dataset</a:t>
            </a:r>
            <a:endParaRPr lang="en-US" dirty="0"/>
          </a:p>
        </p:txBody>
      </p:sp>
      <p:sp>
        <p:nvSpPr>
          <p:cNvPr id="9" name="TextBox 8">
            <a:extLst>
              <a:ext uri="{FF2B5EF4-FFF2-40B4-BE49-F238E27FC236}">
                <a16:creationId xmlns:a16="http://schemas.microsoft.com/office/drawing/2014/main" id="{1D01BAF7-510D-53B9-D968-CB1533DEDE92}"/>
              </a:ext>
            </a:extLst>
          </p:cNvPr>
          <p:cNvSpPr txBox="1"/>
          <p:nvPr/>
        </p:nvSpPr>
        <p:spPr>
          <a:xfrm>
            <a:off x="6030515" y="3204687"/>
            <a:ext cx="6161485" cy="338554"/>
          </a:xfrm>
          <a:prstGeom prst="rect">
            <a:avLst/>
          </a:prstGeom>
          <a:noFill/>
        </p:spPr>
        <p:txBody>
          <a:bodyPr wrap="square">
            <a:spAutoFit/>
          </a:bodyPr>
          <a:lstStyle/>
          <a:p>
            <a:pPr marL="0" marR="0" algn="ctr">
              <a:spcBef>
                <a:spcPts val="0"/>
              </a:spcBef>
              <a:spcAft>
                <a:spcPts val="10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Imputation of mean and mode value for missing values in dataset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0694B899-52AE-1646-DC54-9629D029D13C}"/>
              </a:ext>
            </a:extLst>
          </p:cNvPr>
          <p:cNvSpPr txBox="1"/>
          <p:nvPr/>
        </p:nvSpPr>
        <p:spPr>
          <a:xfrm>
            <a:off x="6098382" y="4400550"/>
            <a:ext cx="6093618" cy="923330"/>
          </a:xfrm>
          <a:prstGeom prst="rect">
            <a:avLst/>
          </a:prstGeom>
          <a:noFill/>
        </p:spPr>
        <p:txBody>
          <a:bodyPr wrap="square">
            <a:spAutoFit/>
          </a:bodyPr>
          <a:lstStyle/>
          <a:p>
            <a:pPr marL="0" marR="0">
              <a:spcBef>
                <a:spcPts val="1200"/>
              </a:spcBef>
              <a:spcAft>
                <a:spcPts val="0"/>
              </a:spcAft>
            </a:pPr>
            <a:r>
              <a:rPr lang="en-GB" sz="1800" dirty="0">
                <a:effectLst/>
                <a:latin typeface="Calibri" panose="020F0502020204030204" pitchFamily="34" charset="0"/>
                <a:ea typeface="Times New Roman" panose="02020603050405020304" pitchFamily="18" charset="0"/>
              </a:rPr>
              <a:t>We imputed the mean value for missing values in numerical columns and mode value of column for missing values in categorical columns in dataset.</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648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7B236C7-A23C-E5A2-6479-0C56A51705CF}"/>
              </a:ext>
            </a:extLst>
          </p:cNvPr>
          <p:cNvSpPr txBox="1">
            <a:spLocks/>
          </p:cNvSpPr>
          <p:nvPr/>
        </p:nvSpPr>
        <p:spPr>
          <a:xfrm>
            <a:off x="913795" y="6096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a:ln>
                  <a:noFill/>
                </a:ln>
                <a:solidFill>
                  <a:sysClr val="window" lastClr="FFFFFF"/>
                </a:solidFill>
                <a:effectLst>
                  <a:outerShdw blurRad="50800" dist="63500" dir="2700000" algn="tl" rotWithShape="0">
                    <a:srgbClr val="000000">
                      <a:alpha val="48000"/>
                    </a:srgbClr>
                  </a:outerShdw>
                </a:effectLst>
                <a:uLnTx/>
                <a:uFillTx/>
                <a:latin typeface="Bookman Old Style" panose="02050604050505020204"/>
                <a:ea typeface="+mj-ea"/>
                <a:cs typeface="+mj-cs"/>
              </a:rPr>
              <a:t>Data Visualization</a:t>
            </a:r>
            <a:endParaRPr kumimoji="0" lang="en-US" sz="3400" b="1" i="0" u="none" strike="noStrike" kern="1200" cap="all" spc="0" normalizeH="0" baseline="0" noProof="0" dirty="0">
              <a:ln>
                <a:noFill/>
              </a:ln>
              <a:solidFill>
                <a:sysClr val="window" lastClr="FFFFFF"/>
              </a:solidFill>
              <a:effectLst>
                <a:outerShdw blurRad="50800" dist="63500" dir="2700000" algn="tl" rotWithShape="0">
                  <a:srgbClr val="000000">
                    <a:alpha val="48000"/>
                  </a:srgbClr>
                </a:outerShdw>
              </a:effectLst>
              <a:uLnTx/>
              <a:uFillTx/>
              <a:latin typeface="Bookman Old Style" panose="02050604050505020204"/>
              <a:ea typeface="+mj-ea"/>
              <a:cs typeface="+mj-cs"/>
            </a:endParaRPr>
          </a:p>
        </p:txBody>
      </p:sp>
      <p:sp>
        <p:nvSpPr>
          <p:cNvPr id="4" name="Content Placeholder 2">
            <a:extLst>
              <a:ext uri="{FF2B5EF4-FFF2-40B4-BE49-F238E27FC236}">
                <a16:creationId xmlns:a16="http://schemas.microsoft.com/office/drawing/2014/main" id="{0FDE90AD-1867-1B90-19A9-DB76763F837E}"/>
              </a:ext>
            </a:extLst>
          </p:cNvPr>
          <p:cNvSpPr txBox="1">
            <a:spLocks/>
          </p:cNvSpPr>
          <p:nvPr/>
        </p:nvSpPr>
        <p:spPr>
          <a:xfrm>
            <a:off x="924443" y="1426650"/>
            <a:ext cx="4319069" cy="449447"/>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1800" b="1" dirty="0">
                <a:latin typeface="Calibri" panose="020F0502020204030204" pitchFamily="34" charset="0"/>
                <a:ea typeface="Calibri" panose="020F0502020204030204" pitchFamily="34" charset="0"/>
                <a:cs typeface="Times New Roman" panose="02020603050405020304" pitchFamily="18" charset="0"/>
              </a:rPr>
              <a:t>Univariate Analysis- Categorical Variables</a:t>
            </a:r>
          </a:p>
          <a:p>
            <a:endParaRPr lang="en-US" dirty="0"/>
          </a:p>
        </p:txBody>
      </p:sp>
      <p:pic>
        <p:nvPicPr>
          <p:cNvPr id="5" name="Picture 4" descr="Chart&#10;&#10;Description automatically generated">
            <a:extLst>
              <a:ext uri="{FF2B5EF4-FFF2-40B4-BE49-F238E27FC236}">
                <a16:creationId xmlns:a16="http://schemas.microsoft.com/office/drawing/2014/main" id="{07F8510E-DED1-DFA8-B9C5-969248AED2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0440" y="1935921"/>
            <a:ext cx="2619375" cy="2320925"/>
          </a:xfrm>
          <a:prstGeom prst="rect">
            <a:avLst/>
          </a:prstGeom>
          <a:noFill/>
          <a:ln>
            <a:noFill/>
          </a:ln>
        </p:spPr>
      </p:pic>
      <p:pic>
        <p:nvPicPr>
          <p:cNvPr id="6" name="Picture 5" descr="Chart&#10;&#10;Description automatically generated">
            <a:extLst>
              <a:ext uri="{FF2B5EF4-FFF2-40B4-BE49-F238E27FC236}">
                <a16:creationId xmlns:a16="http://schemas.microsoft.com/office/drawing/2014/main" id="{4DEA6134-3BEE-94E4-3844-23107F9DFD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7150" y="1876097"/>
            <a:ext cx="2973070" cy="2209800"/>
          </a:xfrm>
          <a:prstGeom prst="rect">
            <a:avLst/>
          </a:prstGeom>
          <a:noFill/>
          <a:ln>
            <a:noFill/>
          </a:ln>
        </p:spPr>
      </p:pic>
      <p:pic>
        <p:nvPicPr>
          <p:cNvPr id="7" name="Picture 6" descr="Chart, histogram&#10;&#10;Description automatically generated">
            <a:extLst>
              <a:ext uri="{FF2B5EF4-FFF2-40B4-BE49-F238E27FC236}">
                <a16:creationId xmlns:a16="http://schemas.microsoft.com/office/drawing/2014/main" id="{C252F71F-52A7-B405-F50B-231F7AEEAB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1793" y="1935921"/>
            <a:ext cx="3341278" cy="2140585"/>
          </a:xfrm>
          <a:prstGeom prst="rect">
            <a:avLst/>
          </a:prstGeom>
          <a:noFill/>
          <a:ln>
            <a:noFill/>
          </a:ln>
        </p:spPr>
      </p:pic>
      <p:sp>
        <p:nvSpPr>
          <p:cNvPr id="8" name="TextBox 7">
            <a:extLst>
              <a:ext uri="{FF2B5EF4-FFF2-40B4-BE49-F238E27FC236}">
                <a16:creationId xmlns:a16="http://schemas.microsoft.com/office/drawing/2014/main" id="{64112442-9B65-D829-327E-30359DBC2F30}"/>
              </a:ext>
            </a:extLst>
          </p:cNvPr>
          <p:cNvSpPr txBox="1"/>
          <p:nvPr/>
        </p:nvSpPr>
        <p:spPr>
          <a:xfrm>
            <a:off x="1058653" y="4388861"/>
            <a:ext cx="10208903" cy="2046714"/>
          </a:xfrm>
          <a:prstGeom prst="rect">
            <a:avLst/>
          </a:prstGeom>
          <a:noFill/>
        </p:spPr>
        <p:txBody>
          <a:bodyPr wrap="square">
            <a:spAutoFit/>
          </a:bodyPr>
          <a:lstStyle/>
          <a:p>
            <a:pPr marL="0" marR="0">
              <a:lnSpc>
                <a:spcPct val="106000"/>
              </a:lnSpc>
              <a:spcBef>
                <a:spcPts val="0"/>
              </a:spcBef>
              <a:spcAft>
                <a:spcPts val="0"/>
              </a:spcAft>
            </a:pPr>
            <a:r>
              <a:rPr lang="en-GB" sz="1800" b="1" dirty="0">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Most of the cars which are available for sale is from Brand "Maruti". Second highest cars which are available for sale is from 'Hyundai'. These are the two major car sellers in the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Most of the cars which are available for sale are petrol powered. Second most cars which are available for sale are using diesel fuel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Most of the cars which are available for sale are single owner vehicles.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383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1B980-9D8E-0734-8915-769EE5AECCF5}"/>
              </a:ext>
            </a:extLst>
          </p:cNvPr>
          <p:cNvSpPr txBox="1"/>
          <p:nvPr/>
        </p:nvSpPr>
        <p:spPr>
          <a:xfrm>
            <a:off x="1303735" y="658296"/>
            <a:ext cx="6093618" cy="369332"/>
          </a:xfrm>
          <a:prstGeom prst="rect">
            <a:avLst/>
          </a:prstGeom>
          <a:noFill/>
        </p:spPr>
        <p:txBody>
          <a:bodyPr wrap="square">
            <a:spAutoFit/>
          </a:bodyPr>
          <a:lstStyle/>
          <a:p>
            <a:r>
              <a:rPr lang="en-GB" sz="1800" b="1" dirty="0" err="1">
                <a:effectLst/>
                <a:latin typeface="Calibri" panose="020F0502020204030204" pitchFamily="34" charset="0"/>
                <a:ea typeface="Calibri" panose="020F0502020204030204" pitchFamily="34" charset="0"/>
                <a:cs typeface="Times New Roman" panose="02020603050405020304" pitchFamily="18" charset="0"/>
              </a:rPr>
              <a:t>Histogramplot</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 Numerical Variables</a:t>
            </a:r>
            <a:endParaRPr lang="en-US" dirty="0"/>
          </a:p>
        </p:txBody>
      </p:sp>
      <p:pic>
        <p:nvPicPr>
          <p:cNvPr id="9218" name="Picture 39" descr="Chart, histogram&#10;&#10;Description automatically generated">
            <a:extLst>
              <a:ext uri="{FF2B5EF4-FFF2-40B4-BE49-F238E27FC236}">
                <a16:creationId xmlns:a16="http://schemas.microsoft.com/office/drawing/2014/main" id="{991636DB-381C-16AF-8D2D-506201B11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924" y="1083467"/>
            <a:ext cx="3476935" cy="2713419"/>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49" descr="Chart, histogram&#10;&#10;Description automatically generated">
            <a:extLst>
              <a:ext uri="{FF2B5EF4-FFF2-40B4-BE49-F238E27FC236}">
                <a16:creationId xmlns:a16="http://schemas.microsoft.com/office/drawing/2014/main" id="{10375DAE-B14D-7980-05D3-141C9BE7A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1078706"/>
            <a:ext cx="3486150" cy="2695956"/>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8" descr="A picture containing histogram&#10;&#10;Description automatically generated">
            <a:extLst>
              <a:ext uri="{FF2B5EF4-FFF2-40B4-BE49-F238E27FC236}">
                <a16:creationId xmlns:a16="http://schemas.microsoft.com/office/drawing/2014/main" id="{6E18BFDB-3BD5-2AB8-5640-50C39D02F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1061243"/>
            <a:ext cx="3399993" cy="27134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71CE5E30-1D84-9AF2-8D24-12257681A4F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a:extLst>
              <a:ext uri="{FF2B5EF4-FFF2-40B4-BE49-F238E27FC236}">
                <a16:creationId xmlns:a16="http://schemas.microsoft.com/office/drawing/2014/main" id="{FD35697A-1232-B05E-0AED-0AA9C1DA4161}"/>
              </a:ext>
            </a:extLst>
          </p:cNvPr>
          <p:cNvSpPr>
            <a:spLocks noChangeArrowheads="1"/>
          </p:cNvSpPr>
          <p:nvPr/>
        </p:nvSpPr>
        <p:spPr bwMode="auto">
          <a:xfrm>
            <a:off x="0" y="3114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C4DC3139-301D-68F5-7299-2D11CCAAACBC}"/>
              </a:ext>
            </a:extLst>
          </p:cNvPr>
          <p:cNvSpPr>
            <a:spLocks noChangeArrowheads="1"/>
          </p:cNvSpPr>
          <p:nvPr/>
        </p:nvSpPr>
        <p:spPr bwMode="auto">
          <a:xfrm>
            <a:off x="0" y="5781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B40F39F8-B8AC-3034-EDEF-6273155424AE}"/>
              </a:ext>
            </a:extLst>
          </p:cNvPr>
          <p:cNvSpPr txBox="1"/>
          <p:nvPr/>
        </p:nvSpPr>
        <p:spPr>
          <a:xfrm>
            <a:off x="683798" y="4200702"/>
            <a:ext cx="10319145" cy="1458220"/>
          </a:xfrm>
          <a:prstGeom prst="rect">
            <a:avLst/>
          </a:prstGeom>
          <a:noFill/>
        </p:spPr>
        <p:txBody>
          <a:bodyPr wrap="square">
            <a:spAutoFit/>
          </a:bodyPr>
          <a:lstStyle/>
          <a:p>
            <a:pPr marL="0" marR="0">
              <a:lnSpc>
                <a:spcPct val="106000"/>
              </a:lnSpc>
              <a:spcBef>
                <a:spcPts val="0"/>
              </a:spcBef>
              <a:spcAft>
                <a:spcPts val="0"/>
              </a:spcAft>
            </a:pPr>
            <a:r>
              <a:rPr lang="en-GB" sz="1800" b="1" dirty="0">
                <a:effectLst/>
                <a:latin typeface="Calibri" panose="020F0502020204030204" pitchFamily="34" charset="0"/>
                <a:ea typeface="Times New Roman" panose="02020603050405020304" pitchFamily="18" charset="0"/>
                <a:cs typeface="Calibri" panose="020F0502020204030204" pitchFamily="34" charset="0"/>
              </a:rPr>
              <a:t>Observations</a:t>
            </a:r>
            <a:r>
              <a:rPr lang="en-GB"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Most of the cars which are available for sale are manufactured from 2008 to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Most of the cars which are available for sale have been driven less than 1.67 lakh Kilometres.</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Times New Roman" panose="02020603050405020304" pitchFamily="18" charset="0"/>
              </a:rPr>
              <a:t>Most of the cars which are available for sale are having a price ranging between Rs15,000 to Rs36.3 Lakh.</a:t>
            </a:r>
            <a:endParaRPr lang="en-US" dirty="0"/>
          </a:p>
        </p:txBody>
      </p:sp>
    </p:spTree>
    <p:extLst>
      <p:ext uri="{BB962C8B-B14F-4D97-AF65-F5344CB8AC3E}">
        <p14:creationId xmlns:p14="http://schemas.microsoft.com/office/powerpoint/2010/main" val="24435202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150</TotalTime>
  <Words>2472</Words>
  <Application>Microsoft Office PowerPoint</Application>
  <PresentationFormat>Widescreen</PresentationFormat>
  <Paragraphs>197</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Bookman Old Style</vt:lpstr>
      <vt:lpstr>Calibri</vt:lpstr>
      <vt:lpstr>Courier New</vt:lpstr>
      <vt:lpstr>Galano Grotesque Heavy Italic</vt:lpstr>
      <vt:lpstr>Gill Sans MT</vt:lpstr>
      <vt:lpstr>Helvetica</vt:lpstr>
      <vt:lpstr>Rockwell</vt:lpstr>
      <vt:lpstr>Symbol</vt:lpstr>
      <vt:lpstr>Times New Roman</vt:lpstr>
      <vt:lpstr>Wingdings</vt:lpstr>
      <vt:lpstr>Parcel</vt:lpstr>
      <vt:lpstr>Used Car:  price prediction</vt:lpstr>
      <vt:lpstr>SUBMITTED BY  Steffin Varghese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Steffin Varghese</dc:creator>
  <cp:lastModifiedBy>Steffin Varghese</cp:lastModifiedBy>
  <cp:revision>1</cp:revision>
  <dcterms:created xsi:type="dcterms:W3CDTF">2022-07-11T14:27:36Z</dcterms:created>
  <dcterms:modified xsi:type="dcterms:W3CDTF">2022-07-11T16:58:34Z</dcterms:modified>
</cp:coreProperties>
</file>