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3" r:id="rId8"/>
    <p:sldId id="264" r:id="rId9"/>
    <p:sldId id="270" r:id="rId10"/>
    <p:sldId id="283" r:id="rId11"/>
    <p:sldId id="284" r:id="rId12"/>
    <p:sldId id="285" r:id="rId13"/>
    <p:sldId id="287" r:id="rId14"/>
    <p:sldId id="288" r:id="rId15"/>
    <p:sldId id="289" r:id="rId16"/>
    <p:sldId id="265" r:id="rId17"/>
    <p:sldId id="291" r:id="rId18"/>
    <p:sldId id="266" r:id="rId19"/>
    <p:sldId id="273" r:id="rId20"/>
    <p:sldId id="267" r:id="rId21"/>
    <p:sldId id="272" r:id="rId22"/>
    <p:sldId id="268" r:id="rId23"/>
    <p:sldId id="269" r:id="rId24"/>
    <p:sldId id="274" r:id="rId25"/>
    <p:sldId id="275" r:id="rId26"/>
    <p:sldId id="276" r:id="rId27"/>
    <p:sldId id="277" r:id="rId28"/>
    <p:sldId id="292" r:id="rId29"/>
    <p:sldId id="293" r:id="rId30"/>
    <p:sldId id="294" r:id="rId31"/>
    <p:sldId id="295" r:id="rId32"/>
    <p:sldId id="296" r:id="rId33"/>
    <p:sldId id="297" r:id="rId34"/>
    <p:sldId id="298" r:id="rId35"/>
    <p:sldId id="299" r:id="rId36"/>
    <p:sldId id="30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173" autoAdjust="0"/>
  </p:normalViewPr>
  <p:slideViewPr>
    <p:cSldViewPr snapToGrid="0">
      <p:cViewPr varScale="1">
        <p:scale>
          <a:sx n="71" d="100"/>
          <a:sy n="71" d="100"/>
        </p:scale>
        <p:origin x="67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9670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20010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75107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69577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3848013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20853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24-Jun-22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51912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662774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38772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68984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2868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1648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24-Jun-22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810689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24-Jun-22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690878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24-Jun-22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0500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78416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39981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208048B-57AF-4F53-BC84-8E0A1033FBEC}" type="datetimeFigureOut">
              <a:rPr lang="en-US" smtClean="0"/>
              <a:pPr/>
              <a:t>24-Jun-22</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94848429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image" Target="../media/image50.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28.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9.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1026" name="Picture 2" descr="Predicting House prices using Classical Machine Learning and Deep Learning  techniques | by Subham Sarkar | Analytics Vidhya | Medium">
            <a:extLst>
              <a:ext uri="{FF2B5EF4-FFF2-40B4-BE49-F238E27FC236}">
                <a16:creationId xmlns:a16="http://schemas.microsoft.com/office/drawing/2014/main" id="{32D97A6D-A896-4C33-4B6E-C0C07E81E8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66" r="38718" b="1"/>
          <a:stretch/>
        </p:blipFill>
        <p:spPr bwMode="auto">
          <a:xfrm>
            <a:off x="20" y="2030"/>
            <a:ext cx="6095980" cy="685597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4"/>
          <a:srcRect l="13575" r="27074" b="1"/>
          <a:stretch/>
        </p:blipFill>
        <p:spPr>
          <a:xfrm>
            <a:off x="6096000" y="2030"/>
            <a:ext cx="6096000" cy="6855970"/>
          </a:xfrm>
          <a:prstGeom prst="rect">
            <a:avLst/>
          </a:prstGeom>
        </p:spPr>
      </p:pic>
      <p:sp>
        <p:nvSpPr>
          <p:cNvPr id="1031" name="Rectangle 1030">
            <a:extLst>
              <a:ext uri="{FF2B5EF4-FFF2-40B4-BE49-F238E27FC236}">
                <a16:creationId xmlns:a16="http://schemas.microsoft.com/office/drawing/2014/main" id="{D89040B6-74F3-4BED-9FF4-C61706E2B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033" name="Rectangle 1032">
            <a:extLst>
              <a:ext uri="{FF2B5EF4-FFF2-40B4-BE49-F238E27FC236}">
                <a16:creationId xmlns:a16="http://schemas.microsoft.com/office/drawing/2014/main" id="{11D8002E-DEE3-47D2-B0A1-1F8D3D7A0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5955651" y="2235200"/>
            <a:ext cx="6236349" cy="2387600"/>
          </a:xfrm>
        </p:spPr>
        <p:txBody>
          <a:bodyPr>
            <a:normAutofit/>
          </a:bodyPr>
          <a:lstStyle/>
          <a:p>
            <a:r>
              <a:rPr lang="en-US" b="1" i="0" dirty="0">
                <a:effectLst/>
                <a:latin typeface="Helvetica Neue"/>
              </a:rPr>
              <a:t>HOUSING: </a:t>
            </a:r>
            <a:br>
              <a:rPr lang="en-US" b="1" i="0" dirty="0">
                <a:effectLst/>
                <a:latin typeface="Helvetica Neue"/>
              </a:rPr>
            </a:br>
            <a:r>
              <a:rPr lang="en-US" b="1" i="0" dirty="0">
                <a:effectLst/>
                <a:latin typeface="Helvetica Neue"/>
              </a:rPr>
              <a:t>PRICE PREDICTION</a:t>
            </a:r>
            <a:br>
              <a:rPr lang="en-US" b="1" i="0" dirty="0">
                <a:effectLst/>
                <a:latin typeface="Helvetica Neue"/>
              </a:rPr>
            </a:br>
            <a:endParaRPr lang="en-US" dirty="0"/>
          </a:p>
        </p:txBody>
      </p:sp>
    </p:spTree>
    <p:extLst>
      <p:ext uri="{BB962C8B-B14F-4D97-AF65-F5344CB8AC3E}">
        <p14:creationId xmlns:p14="http://schemas.microsoft.com/office/powerpoint/2010/main" val="313099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48770" y="56592"/>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913795" y="609601"/>
            <a:ext cx="10353761" cy="745674"/>
          </a:xfrm>
        </p:spPr>
        <p:txBody>
          <a:bodyPr/>
          <a:lstStyle/>
          <a:p>
            <a:pPr algn="l"/>
            <a:r>
              <a:rPr lang="en-US" sz="1800" b="1" dirty="0">
                <a:effectLst/>
                <a:latin typeface="Calibri" panose="020F0502020204030204" pitchFamily="34" charset="0"/>
                <a:ea typeface="Calibri" panose="020F0502020204030204" pitchFamily="34" charset="0"/>
                <a:cs typeface="Times New Roman" panose="02020603050405020304" pitchFamily="18" charset="0"/>
              </a:rPr>
              <a:t>Categorical Variables</a:t>
            </a:r>
            <a:endParaRPr lang="en-US" dirty="0"/>
          </a:p>
        </p:txBody>
      </p:sp>
      <p:pic>
        <p:nvPicPr>
          <p:cNvPr id="27650" name="Picture 61" descr="A picture containing chart&#10;&#10;Description automatically generated">
            <a:extLst>
              <a:ext uri="{FF2B5EF4-FFF2-40B4-BE49-F238E27FC236}">
                <a16:creationId xmlns:a16="http://schemas.microsoft.com/office/drawing/2014/main" id="{3823DF72-F42B-5656-F6FC-73F9E52F7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0" y="1495984"/>
            <a:ext cx="2450753" cy="1106792"/>
          </a:xfrm>
          <a:prstGeom prst="rect">
            <a:avLst/>
          </a:prstGeom>
          <a:noFill/>
          <a:extLst>
            <a:ext uri="{909E8E84-426E-40DD-AFC4-6F175D3DCCD1}">
              <a14:hiddenFill xmlns:a14="http://schemas.microsoft.com/office/drawing/2010/main">
                <a:solidFill>
                  <a:srgbClr val="FFFFFF"/>
                </a:solidFill>
              </a14:hiddenFill>
            </a:ext>
          </a:extLst>
        </p:spPr>
      </p:pic>
      <p:pic>
        <p:nvPicPr>
          <p:cNvPr id="27649" name="Picture 62" descr="Shape, rectangle&#10;&#10;Description automatically generated with medium confidence">
            <a:extLst>
              <a:ext uri="{FF2B5EF4-FFF2-40B4-BE49-F238E27FC236}">
                <a16:creationId xmlns:a16="http://schemas.microsoft.com/office/drawing/2014/main" id="{EA4209B4-86AD-ECF2-9FD8-B9576DE40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03" y="2561989"/>
            <a:ext cx="2450754" cy="10588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02033DE7-1D35-A628-6BD1-57A8C6C68A4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a:extLst>
              <a:ext uri="{FF2B5EF4-FFF2-40B4-BE49-F238E27FC236}">
                <a16:creationId xmlns:a16="http://schemas.microsoft.com/office/drawing/2014/main" id="{107FB8D5-A2EE-C09E-6AA2-BF19BC366CE6}"/>
              </a:ext>
            </a:extLst>
          </p:cNvPr>
          <p:cNvSpPr>
            <a:spLocks noChangeArrowheads="1"/>
          </p:cNvSpPr>
          <p:nvPr/>
        </p:nvSpPr>
        <p:spPr bwMode="auto">
          <a:xfrm>
            <a:off x="0" y="16573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7662" name="Picture 63" descr="A picture containing shape&#10;&#10;Description automatically generated">
            <a:extLst>
              <a:ext uri="{FF2B5EF4-FFF2-40B4-BE49-F238E27FC236}">
                <a16:creationId xmlns:a16="http://schemas.microsoft.com/office/drawing/2014/main" id="{2E002935-B814-2ED4-A6C0-6F37F324DE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7948" y="2065735"/>
            <a:ext cx="2035182" cy="821532"/>
          </a:xfrm>
          <a:prstGeom prst="rect">
            <a:avLst/>
          </a:prstGeom>
          <a:noFill/>
          <a:extLst>
            <a:ext uri="{909E8E84-426E-40DD-AFC4-6F175D3DCCD1}">
              <a14:hiddenFill xmlns:a14="http://schemas.microsoft.com/office/drawing/2010/main">
                <a:solidFill>
                  <a:srgbClr val="FFFFFF"/>
                </a:solidFill>
              </a14:hiddenFill>
            </a:ext>
          </a:extLst>
        </p:spPr>
      </p:pic>
      <p:pic>
        <p:nvPicPr>
          <p:cNvPr id="27660" name="Picture 65" descr="Chart, histogram&#10;&#10;Description automatically generated">
            <a:extLst>
              <a:ext uri="{FF2B5EF4-FFF2-40B4-BE49-F238E27FC236}">
                <a16:creationId xmlns:a16="http://schemas.microsoft.com/office/drawing/2014/main" id="{ECE1067B-9025-A626-E64C-28C3AC2010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879555"/>
            <a:ext cx="2324097" cy="1138006"/>
          </a:xfrm>
          <a:prstGeom prst="rect">
            <a:avLst/>
          </a:prstGeom>
          <a:noFill/>
          <a:extLst>
            <a:ext uri="{909E8E84-426E-40DD-AFC4-6F175D3DCCD1}">
              <a14:hiddenFill xmlns:a14="http://schemas.microsoft.com/office/drawing/2010/main">
                <a:solidFill>
                  <a:srgbClr val="FFFFFF"/>
                </a:solidFill>
              </a14:hiddenFill>
            </a:ext>
          </a:extLst>
        </p:spPr>
      </p:pic>
      <p:pic>
        <p:nvPicPr>
          <p:cNvPr id="27659" name="Picture 66" descr="Shape, rectangle&#10;&#10;Description automatically generated">
            <a:extLst>
              <a:ext uri="{FF2B5EF4-FFF2-40B4-BE49-F238E27FC236}">
                <a16:creationId xmlns:a16="http://schemas.microsoft.com/office/drawing/2014/main" id="{062DF4C8-3870-2385-FF94-A189AAF8FB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50203" y="1038151"/>
            <a:ext cx="2190672" cy="988221"/>
          </a:xfrm>
          <a:prstGeom prst="rect">
            <a:avLst/>
          </a:prstGeom>
          <a:noFill/>
          <a:extLst>
            <a:ext uri="{909E8E84-426E-40DD-AFC4-6F175D3DCCD1}">
              <a14:hiddenFill xmlns:a14="http://schemas.microsoft.com/office/drawing/2010/main">
                <a:solidFill>
                  <a:srgbClr val="FFFFFF"/>
                </a:solidFill>
              </a14:hiddenFill>
            </a:ext>
          </a:extLst>
        </p:spPr>
      </p:pic>
      <p:pic>
        <p:nvPicPr>
          <p:cNvPr id="27658" name="Picture 67" descr="Chart&#10;&#10;Description automatically generated">
            <a:extLst>
              <a:ext uri="{FF2B5EF4-FFF2-40B4-BE49-F238E27FC236}">
                <a16:creationId xmlns:a16="http://schemas.microsoft.com/office/drawing/2014/main" id="{59537E65-2C0A-2ADB-1E59-F1B2779C1C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02" y="3553393"/>
            <a:ext cx="2450754" cy="1179057"/>
          </a:xfrm>
          <a:prstGeom prst="rect">
            <a:avLst/>
          </a:prstGeom>
          <a:noFill/>
          <a:extLst>
            <a:ext uri="{909E8E84-426E-40DD-AFC4-6F175D3DCCD1}">
              <a14:hiddenFill xmlns:a14="http://schemas.microsoft.com/office/drawing/2010/main">
                <a:solidFill>
                  <a:srgbClr val="FFFFFF"/>
                </a:solidFill>
              </a14:hiddenFill>
            </a:ext>
          </a:extLst>
        </p:spPr>
      </p:pic>
      <p:pic>
        <p:nvPicPr>
          <p:cNvPr id="27657" name="Picture 68" descr="Chart, bar chart&#10;&#10;Description automatically generated">
            <a:extLst>
              <a:ext uri="{FF2B5EF4-FFF2-40B4-BE49-F238E27FC236}">
                <a16:creationId xmlns:a16="http://schemas.microsoft.com/office/drawing/2014/main" id="{9323E1BE-4FC8-491F-EBCE-34C8CF306E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20365" y="5896818"/>
            <a:ext cx="2155916" cy="1090052"/>
          </a:xfrm>
          <a:prstGeom prst="rect">
            <a:avLst/>
          </a:prstGeom>
          <a:noFill/>
          <a:extLst>
            <a:ext uri="{909E8E84-426E-40DD-AFC4-6F175D3DCCD1}">
              <a14:hiddenFill xmlns:a14="http://schemas.microsoft.com/office/drawing/2010/main">
                <a:solidFill>
                  <a:srgbClr val="FFFFFF"/>
                </a:solidFill>
              </a14:hiddenFill>
            </a:ext>
          </a:extLst>
        </p:spPr>
      </p:pic>
      <p:pic>
        <p:nvPicPr>
          <p:cNvPr id="27656" name="Picture 69" descr="Chart&#10;&#10;Description automatically generated">
            <a:extLst>
              <a:ext uri="{FF2B5EF4-FFF2-40B4-BE49-F238E27FC236}">
                <a16:creationId xmlns:a16="http://schemas.microsoft.com/office/drawing/2014/main" id="{34C16E4F-96FB-AB33-348C-725B040844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303" y="4696387"/>
            <a:ext cx="2450754" cy="1071134"/>
          </a:xfrm>
          <a:prstGeom prst="rect">
            <a:avLst/>
          </a:prstGeom>
          <a:noFill/>
          <a:extLst>
            <a:ext uri="{909E8E84-426E-40DD-AFC4-6F175D3DCCD1}">
              <a14:hiddenFill xmlns:a14="http://schemas.microsoft.com/office/drawing/2010/main">
                <a:solidFill>
                  <a:srgbClr val="FFFFFF"/>
                </a:solidFill>
              </a14:hiddenFill>
            </a:ext>
          </a:extLst>
        </p:spPr>
      </p:pic>
      <p:pic>
        <p:nvPicPr>
          <p:cNvPr id="27655" name="Picture 70" descr="Chart&#10;&#10;Description automatically generated">
            <a:extLst>
              <a:ext uri="{FF2B5EF4-FFF2-40B4-BE49-F238E27FC236}">
                <a16:creationId xmlns:a16="http://schemas.microsoft.com/office/drawing/2014/main" id="{1A8EB216-915E-6802-FC3E-1754928A89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38031" y="4914060"/>
            <a:ext cx="2073619" cy="975114"/>
          </a:xfrm>
          <a:prstGeom prst="rect">
            <a:avLst/>
          </a:prstGeom>
          <a:noFill/>
          <a:extLst>
            <a:ext uri="{909E8E84-426E-40DD-AFC4-6F175D3DCCD1}">
              <a14:hiddenFill xmlns:a14="http://schemas.microsoft.com/office/drawing/2010/main">
                <a:solidFill>
                  <a:srgbClr val="FFFFFF"/>
                </a:solidFill>
              </a14:hiddenFill>
            </a:ext>
          </a:extLst>
        </p:spPr>
      </p:pic>
      <p:pic>
        <p:nvPicPr>
          <p:cNvPr id="27654" name="Picture 71" descr="Shape, rectangle&#10;&#10;Description automatically generated">
            <a:extLst>
              <a:ext uri="{FF2B5EF4-FFF2-40B4-BE49-F238E27FC236}">
                <a16:creationId xmlns:a16="http://schemas.microsoft.com/office/drawing/2014/main" id="{D30C7E51-7616-907C-4142-BFC6A382600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67232" y="3887985"/>
            <a:ext cx="2152857" cy="1057275"/>
          </a:xfrm>
          <a:prstGeom prst="rect">
            <a:avLst/>
          </a:prstGeom>
          <a:noFill/>
          <a:extLst>
            <a:ext uri="{909E8E84-426E-40DD-AFC4-6F175D3DCCD1}">
              <a14:hiddenFill xmlns:a14="http://schemas.microsoft.com/office/drawing/2010/main">
                <a:solidFill>
                  <a:srgbClr val="FFFFFF"/>
                </a:solidFill>
              </a14:hiddenFill>
            </a:ext>
          </a:extLst>
        </p:spPr>
      </p:pic>
      <p:pic>
        <p:nvPicPr>
          <p:cNvPr id="27653" name="Picture 72" descr="Chart&#10;&#10;Description automatically generated">
            <a:extLst>
              <a:ext uri="{FF2B5EF4-FFF2-40B4-BE49-F238E27FC236}">
                <a16:creationId xmlns:a16="http://schemas.microsoft.com/office/drawing/2014/main" id="{7ACB2705-78DB-957D-6A13-BFEBD63D702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71277" y="2977754"/>
            <a:ext cx="2177476" cy="8643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6">
            <a:extLst>
              <a:ext uri="{FF2B5EF4-FFF2-40B4-BE49-F238E27FC236}">
                <a16:creationId xmlns:a16="http://schemas.microsoft.com/office/drawing/2014/main" id="{40DCE4EC-7D8D-7CB6-C505-8CEB33305681}"/>
              </a:ext>
            </a:extLst>
          </p:cNvPr>
          <p:cNvSpPr>
            <a:spLocks noChangeArrowheads="1"/>
          </p:cNvSpPr>
          <p:nvPr/>
        </p:nvSpPr>
        <p:spPr bwMode="auto">
          <a:xfrm>
            <a:off x="0" y="1819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8">
            <a:extLst>
              <a:ext uri="{FF2B5EF4-FFF2-40B4-BE49-F238E27FC236}">
                <a16:creationId xmlns:a16="http://schemas.microsoft.com/office/drawing/2014/main" id="{CFA0F66F-1A15-0BB4-DCAA-3A19AB64CB62}"/>
              </a:ext>
            </a:extLst>
          </p:cNvPr>
          <p:cNvSpPr>
            <a:spLocks noChangeArrowheads="1"/>
          </p:cNvSpPr>
          <p:nvPr/>
        </p:nvSpPr>
        <p:spPr bwMode="auto">
          <a:xfrm>
            <a:off x="0" y="4991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9">
            <a:extLst>
              <a:ext uri="{FF2B5EF4-FFF2-40B4-BE49-F238E27FC236}">
                <a16:creationId xmlns:a16="http://schemas.microsoft.com/office/drawing/2014/main" id="{4F1FB265-1A94-5F46-990A-1AE3F57498B7}"/>
              </a:ext>
            </a:extLst>
          </p:cNvPr>
          <p:cNvSpPr>
            <a:spLocks noChangeArrowheads="1"/>
          </p:cNvSpPr>
          <p:nvPr/>
        </p:nvSpPr>
        <p:spPr bwMode="auto">
          <a:xfrm>
            <a:off x="0" y="63531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24">
            <a:extLst>
              <a:ext uri="{FF2B5EF4-FFF2-40B4-BE49-F238E27FC236}">
                <a16:creationId xmlns:a16="http://schemas.microsoft.com/office/drawing/2014/main" id="{71D6F1A9-883C-7D67-71B5-488FFB840B41}"/>
              </a:ext>
            </a:extLst>
          </p:cNvPr>
          <p:cNvSpPr>
            <a:spLocks noChangeArrowheads="1"/>
          </p:cNvSpPr>
          <p:nvPr/>
        </p:nvSpPr>
        <p:spPr bwMode="auto">
          <a:xfrm>
            <a:off x="0" y="141065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TextBox 47">
            <a:extLst>
              <a:ext uri="{FF2B5EF4-FFF2-40B4-BE49-F238E27FC236}">
                <a16:creationId xmlns:a16="http://schemas.microsoft.com/office/drawing/2014/main" id="{AFE0D102-C637-5C23-0D8E-F7EB46769490}"/>
              </a:ext>
            </a:extLst>
          </p:cNvPr>
          <p:cNvSpPr txBox="1"/>
          <p:nvPr/>
        </p:nvSpPr>
        <p:spPr>
          <a:xfrm>
            <a:off x="2394896" y="1090479"/>
            <a:ext cx="7744535" cy="5346335"/>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Observations:</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We can see that most of the properties are in low density residential areas. That means, most of the properties are having high prospect. Because since the area is low </a:t>
            </a:r>
            <a:r>
              <a:rPr lang="en-US" sz="1800" dirty="0" err="1">
                <a:effectLst/>
                <a:latin typeface="Calibri" panose="020F0502020204030204" pitchFamily="34" charset="0"/>
                <a:ea typeface="Calibri" panose="020F0502020204030204" pitchFamily="34" charset="0"/>
                <a:cs typeface="Calibri" panose="020F0502020204030204" pitchFamily="34" charset="0"/>
              </a:rPr>
              <a:t>densed</a:t>
            </a:r>
            <a:r>
              <a:rPr lang="en-US" sz="1800" dirty="0">
                <a:effectLst/>
                <a:latin typeface="Calibri" panose="020F0502020204030204" pitchFamily="34" charset="0"/>
                <a:ea typeface="Calibri" panose="020F0502020204030204" pitchFamily="34" charset="0"/>
                <a:cs typeface="Calibri" panose="020F0502020204030204" pitchFamily="34" charset="0"/>
              </a:rPr>
              <a:t> and residential area, most of the people will be attracted to the area. So, there will be demand for these properties.</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have paved road access to the property.</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Most of the house properties are not close to any conditions like railroad, arterial street or feeder street etc. Most of the properties are residing in the normal areas.</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properties are 1 story building which is suitable for 1 family.</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house properties are having gable roof style.</a:t>
            </a:r>
          </a:p>
          <a:p>
            <a:pPr marL="342900" marR="0" lvl="0" indent="-342900">
              <a:lnSpc>
                <a:spcPct val="106000"/>
              </a:lnSpc>
              <a:spcBef>
                <a:spcPts val="0"/>
              </a:spcBef>
              <a:spcAft>
                <a:spcPts val="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houses were having roof tops made of standard(composite) shingle.</a:t>
            </a:r>
          </a:p>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From the above observations, most of the properties are having Vinyl Siding for exterior covering of the house.</a:t>
            </a:r>
          </a:p>
          <a:p>
            <a:pPr marL="342900" indent="-342900">
              <a:lnSpc>
                <a:spcPct val="106000"/>
              </a:lnSpc>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Most of the houses have been rated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avearge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typical in quality of exterior material.</a:t>
            </a:r>
          </a:p>
        </p:txBody>
      </p:sp>
    </p:spTree>
    <p:extLst>
      <p:ext uri="{BB962C8B-B14F-4D97-AF65-F5344CB8AC3E}">
        <p14:creationId xmlns:p14="http://schemas.microsoft.com/office/powerpoint/2010/main" val="209738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pic>
        <p:nvPicPr>
          <p:cNvPr id="26633" name="Picture 73" descr="A picture containing shape&#10;&#10;Description automatically generated">
            <a:extLst>
              <a:ext uri="{FF2B5EF4-FFF2-40B4-BE49-F238E27FC236}">
                <a16:creationId xmlns:a16="http://schemas.microsoft.com/office/drawing/2014/main" id="{A50AB25C-AF75-1CAF-4E9A-0ACCB712F5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7" y="1328176"/>
            <a:ext cx="2428875" cy="1257300"/>
          </a:xfrm>
          <a:prstGeom prst="rect">
            <a:avLst/>
          </a:prstGeom>
          <a:noFill/>
          <a:extLst>
            <a:ext uri="{909E8E84-426E-40DD-AFC4-6F175D3DCCD1}">
              <a14:hiddenFill xmlns:a14="http://schemas.microsoft.com/office/drawing/2010/main">
                <a:solidFill>
                  <a:srgbClr val="FFFFFF"/>
                </a:solidFill>
              </a14:hiddenFill>
            </a:ext>
          </a:extLst>
        </p:spPr>
      </p:pic>
      <p:pic>
        <p:nvPicPr>
          <p:cNvPr id="26632" name="Picture 74" descr="Chart&#10;&#10;Description automatically generated">
            <a:extLst>
              <a:ext uri="{FF2B5EF4-FFF2-40B4-BE49-F238E27FC236}">
                <a16:creationId xmlns:a16="http://schemas.microsoft.com/office/drawing/2014/main" id="{6975BB7E-5BBE-08DE-E883-5D015CCBBF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37" y="2647950"/>
            <a:ext cx="250298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26631" name="Picture 75" descr="A picture containing shape&#10;&#10;Description automatically generated">
            <a:extLst>
              <a:ext uri="{FF2B5EF4-FFF2-40B4-BE49-F238E27FC236}">
                <a16:creationId xmlns:a16="http://schemas.microsoft.com/office/drawing/2014/main" id="{F571BC43-24F0-FD0F-BEFD-DC759E1FB2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7394" y="5409661"/>
            <a:ext cx="268605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76" descr="Shape&#10;&#10;Description automatically generated">
            <a:extLst>
              <a:ext uri="{FF2B5EF4-FFF2-40B4-BE49-F238E27FC236}">
                <a16:creationId xmlns:a16="http://schemas.microsoft.com/office/drawing/2014/main" id="{F707E5DA-CB5F-F7B3-085D-960DD5CA9A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237" y="3938587"/>
            <a:ext cx="258731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26629" name="Picture 77" descr="Shape&#10;&#10;Description automatically generated">
            <a:extLst>
              <a:ext uri="{FF2B5EF4-FFF2-40B4-BE49-F238E27FC236}">
                <a16:creationId xmlns:a16="http://schemas.microsoft.com/office/drawing/2014/main" id="{BE1CE907-507C-87C3-93DE-2E5C10162D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83" y="5426869"/>
            <a:ext cx="2428875" cy="127635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78" descr="A picture containing chart&#10;&#10;Description automatically generated">
            <a:extLst>
              <a:ext uri="{FF2B5EF4-FFF2-40B4-BE49-F238E27FC236}">
                <a16:creationId xmlns:a16="http://schemas.microsoft.com/office/drawing/2014/main" id="{C6275C9C-F485-B151-90BB-8D23441A08C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12776" y="119040"/>
            <a:ext cx="2870668" cy="1247775"/>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79" descr="Whiteboard&#10;&#10;Description automatically generated">
            <a:extLst>
              <a:ext uri="{FF2B5EF4-FFF2-40B4-BE49-F238E27FC236}">
                <a16:creationId xmlns:a16="http://schemas.microsoft.com/office/drawing/2014/main" id="{C7F5C37E-2BE0-86DF-4A13-F09DE90869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05204" y="1448339"/>
            <a:ext cx="277824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80" descr="Shape&#10;&#10;Description automatically generated">
            <a:extLst>
              <a:ext uri="{FF2B5EF4-FFF2-40B4-BE49-F238E27FC236}">
                <a16:creationId xmlns:a16="http://schemas.microsoft.com/office/drawing/2014/main" id="{84F46D68-D679-B1F5-81BA-A3DC0E0CA5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97394" y="3981989"/>
            <a:ext cx="2686050" cy="1247775"/>
          </a:xfrm>
          <a:prstGeom prst="rect">
            <a:avLst/>
          </a:prstGeom>
          <a:noFill/>
          <a:extLst>
            <a:ext uri="{909E8E84-426E-40DD-AFC4-6F175D3DCCD1}">
              <a14:hiddenFill xmlns:a14="http://schemas.microsoft.com/office/drawing/2010/main">
                <a:solidFill>
                  <a:srgbClr val="FFFFFF"/>
                </a:solidFill>
              </a14:hiddenFill>
            </a:ext>
          </a:extLst>
        </p:spPr>
      </p:pic>
      <p:pic>
        <p:nvPicPr>
          <p:cNvPr id="26625" name="Picture 81" descr="Chart&#10;&#10;Description automatically generated">
            <a:extLst>
              <a:ext uri="{FF2B5EF4-FFF2-40B4-BE49-F238E27FC236}">
                <a16:creationId xmlns:a16="http://schemas.microsoft.com/office/drawing/2014/main" id="{B265454A-C8C7-98FD-B51E-47275C99DD8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90810" y="2595562"/>
            <a:ext cx="2692634" cy="12668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0">
            <a:extLst>
              <a:ext uri="{FF2B5EF4-FFF2-40B4-BE49-F238E27FC236}">
                <a16:creationId xmlns:a16="http://schemas.microsoft.com/office/drawing/2014/main" id="{F5AFECAB-38DE-F193-BA4E-A521C6A4373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1">
            <a:extLst>
              <a:ext uri="{FF2B5EF4-FFF2-40B4-BE49-F238E27FC236}">
                <a16:creationId xmlns:a16="http://schemas.microsoft.com/office/drawing/2014/main" id="{73F4A1F3-A7FA-4BD9-710F-BD0294838276}"/>
              </a:ext>
            </a:extLst>
          </p:cNvPr>
          <p:cNvSpPr>
            <a:spLocks noChangeArrowheads="1"/>
          </p:cNvSpPr>
          <p:nvPr/>
        </p:nvSpPr>
        <p:spPr bwMode="auto">
          <a:xfrm>
            <a:off x="0" y="1714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13">
            <a:extLst>
              <a:ext uri="{FF2B5EF4-FFF2-40B4-BE49-F238E27FC236}">
                <a16:creationId xmlns:a16="http://schemas.microsoft.com/office/drawing/2014/main" id="{D7343162-AF9C-1224-38B9-1438DA3B58CA}"/>
              </a:ext>
            </a:extLst>
          </p:cNvPr>
          <p:cNvSpPr>
            <a:spLocks noChangeArrowheads="1"/>
          </p:cNvSpPr>
          <p:nvPr/>
        </p:nvSpPr>
        <p:spPr bwMode="auto">
          <a:xfrm>
            <a:off x="0" y="4543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3" name="Picture 64" descr="Chart, histogram&#10;&#10;Description automatically generated">
            <a:extLst>
              <a:ext uri="{FF2B5EF4-FFF2-40B4-BE49-F238E27FC236}">
                <a16:creationId xmlns:a16="http://schemas.microsoft.com/office/drawing/2014/main" id="{75A59545-F711-583C-177C-0FC66E4150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18578"/>
            <a:ext cx="2368098" cy="111910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01302832-8702-EF71-ED20-0B6ACE938569}"/>
              </a:ext>
            </a:extLst>
          </p:cNvPr>
          <p:cNvSpPr txBox="1"/>
          <p:nvPr/>
        </p:nvSpPr>
        <p:spPr>
          <a:xfrm>
            <a:off x="2415297" y="196686"/>
            <a:ext cx="6972453" cy="5822556"/>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were having Cinder Block or Poured Concrete as material for foundation.</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80 to 99 inches basement height. Which are good and typical</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gas forced warm air furnace for heating.</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excellent or typical heating quality and condition.</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Standard Circuit Breaker and Romex electrical system.</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good and typical or average quality rating for kitchen.</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Good - Masonry Fireplace in main level for the fireplace quality.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typical or average rating for garage available in the house property.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typical or average rating for the condition of the garage available in the house property.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are having paved house driveway.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a:t>
            </a:r>
            <a:r>
              <a:rPr lang="en-US" sz="1600" dirty="0" err="1">
                <a:effectLst/>
                <a:latin typeface="Calibri" panose="020F0502020204030204" pitchFamily="34" charset="0"/>
                <a:ea typeface="Calibri" panose="020F0502020204030204" pitchFamily="34" charset="0"/>
                <a:cs typeface="Calibri" panose="020F0502020204030204" pitchFamily="34" charset="0"/>
              </a:rPr>
              <a:t>hosues</a:t>
            </a:r>
            <a:r>
              <a:rPr lang="en-US" sz="1600" dirty="0">
                <a:effectLst/>
                <a:latin typeface="Calibri" panose="020F0502020204030204" pitchFamily="34" charset="0"/>
                <a:ea typeface="Calibri" panose="020F0502020204030204" pitchFamily="34" charset="0"/>
                <a:cs typeface="Calibri" panose="020F0502020204030204" pitchFamily="34" charset="0"/>
              </a:rPr>
              <a:t> are getting minimum privacy from the quality of the fence on the property.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are sold on warranty deed(Conventional)</a:t>
            </a:r>
          </a:p>
          <a:p>
            <a:pPr marL="342900" marR="0" lvl="0" indent="-342900">
              <a:lnSpc>
                <a:spcPct val="106000"/>
              </a:lnSpc>
              <a:spcBef>
                <a:spcPts val="0"/>
              </a:spcBef>
              <a:spcAft>
                <a:spcPts val="80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were normally sold.</a:t>
            </a:r>
          </a:p>
        </p:txBody>
      </p:sp>
    </p:spTree>
    <p:extLst>
      <p:ext uri="{BB962C8B-B14F-4D97-AF65-F5344CB8AC3E}">
        <p14:creationId xmlns:p14="http://schemas.microsoft.com/office/powerpoint/2010/main" val="111877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6098" y="32987"/>
            <a:ext cx="7329252" cy="437382"/>
          </a:xfrm>
        </p:spPr>
        <p:txBody>
          <a:bodyPr>
            <a:normAutofit/>
          </a:bodyPr>
          <a:lstStyle/>
          <a:p>
            <a:pPr algn="l"/>
            <a:r>
              <a:rPr lang="en-US" sz="1800" b="1" dirty="0">
                <a:effectLst/>
                <a:latin typeface="Calibri" panose="020F0502020204030204" pitchFamily="34" charset="0"/>
                <a:ea typeface="Calibri" panose="020F0502020204030204" pitchFamily="34" charset="0"/>
                <a:cs typeface="Times New Roman" panose="02020603050405020304" pitchFamily="18" charset="0"/>
              </a:rPr>
              <a:t>Multivariate Analysis - </a:t>
            </a:r>
            <a:r>
              <a:rPr lang="en-US" sz="1800" dirty="0">
                <a:effectLst/>
                <a:latin typeface="Calibri" panose="020F0502020204030204" pitchFamily="34" charset="0"/>
                <a:ea typeface="Calibri" panose="020F0502020204030204" pitchFamily="34" charset="0"/>
                <a:cs typeface="Times New Roman" panose="02020603050405020304" pitchFamily="18" charset="0"/>
              </a:rPr>
              <a:t>numerical variables with target variable</a:t>
            </a:r>
            <a:endParaRPr lang="en-US" dirty="0"/>
          </a:p>
        </p:txBody>
      </p:sp>
      <p:pic>
        <p:nvPicPr>
          <p:cNvPr id="5" name="Picture 4" descr="A picture containing window, building&#10;&#10;Description automatically generated">
            <a:extLst>
              <a:ext uri="{FF2B5EF4-FFF2-40B4-BE49-F238E27FC236}">
                <a16:creationId xmlns:a16="http://schemas.microsoft.com/office/drawing/2014/main" id="{B5E0D8B6-F437-FB46-EF80-F12A380461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 y="470368"/>
            <a:ext cx="4961962" cy="4208859"/>
          </a:xfrm>
          <a:prstGeom prst="rect">
            <a:avLst/>
          </a:prstGeom>
          <a:noFill/>
          <a:ln>
            <a:noFill/>
          </a:ln>
        </p:spPr>
      </p:pic>
      <p:sp>
        <p:nvSpPr>
          <p:cNvPr id="7" name="TextBox 6">
            <a:extLst>
              <a:ext uri="{FF2B5EF4-FFF2-40B4-BE49-F238E27FC236}">
                <a16:creationId xmlns:a16="http://schemas.microsoft.com/office/drawing/2014/main" id="{CF728287-F2F3-982A-A67C-AE268408E6CC}"/>
              </a:ext>
            </a:extLst>
          </p:cNvPr>
          <p:cNvSpPr txBox="1"/>
          <p:nvPr/>
        </p:nvSpPr>
        <p:spPr>
          <a:xfrm>
            <a:off x="4961964" y="326645"/>
            <a:ext cx="7226975" cy="7067512"/>
          </a:xfrm>
          <a:prstGeom prst="rect">
            <a:avLst/>
          </a:prstGeom>
          <a:noFill/>
        </p:spPr>
        <p:txBody>
          <a:bodyPr wrap="square">
            <a:spAutoFit/>
          </a:bodyPr>
          <a:lstStyle/>
          <a:p>
            <a:pPr marL="0" marR="0">
              <a:lnSpc>
                <a:spcPct val="106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Observations: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It is visible that, as the distance from the street connected to the property increases, the sale price is also increasing. </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house sale price is increasing as the lot area of the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propoerties</a:t>
            </a:r>
            <a:r>
              <a:rPr lang="en-US" sz="1500" dirty="0">
                <a:effectLst/>
                <a:latin typeface="Calibri" panose="020F0502020204030204" pitchFamily="34" charset="0"/>
                <a:ea typeface="Calibri" panose="020F0502020204030204" pitchFamily="34" charset="0"/>
                <a:cs typeface="Times New Roman" panose="02020603050405020304" pitchFamily="18" charset="0"/>
              </a:rPr>
              <a:t> increases.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Houses that were built recently are having higher sale price. The sale price of the house is reducing for older house properties.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Most of the houses which were recently remodeled are having slightly higher sale price.</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increasing as the square feet of type 1 finished basement of house increases.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decreasing as the square feet of type 2 finished basement of house increases.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increasing as the square feet of unfinished basement is increasing.</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increasing as the total square feet of the basement of house is increasing.</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It shows that the price of house is increasing as the first floor and second floor square feet is increased.</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high for houses with larger above grade living area.</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Houses with 1 basement full bathroom is sold more but price of house increases as there is two full bathrooms in basements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house of price is increasing as the number of above grade full bathroom increases.</a:t>
            </a:r>
          </a:p>
          <a:p>
            <a:pPr marL="342900" indent="-342900">
              <a:lnSpc>
                <a:spcPct val="106000"/>
              </a:lnSpc>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increasing as there are more number of above grade bedrooms and total rooms above grade available in the house.</a:t>
            </a:r>
          </a:p>
          <a:p>
            <a:pPr marL="342900" indent="-342900">
              <a:lnSpc>
                <a:spcPct val="106000"/>
              </a:lnSpc>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decreasing as the number of above grade kitchens are increased in the house.</a:t>
            </a:r>
          </a:p>
          <a:p>
            <a:pPr marL="342900" indent="-342900">
              <a:lnSpc>
                <a:spcPct val="106000"/>
              </a:lnSpc>
              <a:buFont typeface="Wingdings" panose="05000000000000000000" pitchFamily="2"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B9568E9-699B-D6AD-7C18-F879A24C71EC}"/>
              </a:ext>
            </a:extLst>
          </p:cNvPr>
          <p:cNvSpPr txBox="1"/>
          <p:nvPr/>
        </p:nvSpPr>
        <p:spPr>
          <a:xfrm>
            <a:off x="-6098" y="4748912"/>
            <a:ext cx="4968060" cy="2039404"/>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house price is increasing as the number of fireplaces in house is increased. </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house price is higher for houses with higher garage area and/or pool area.</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price of house is reducing as $value of miscellaneous features is increased.</a:t>
            </a:r>
          </a:p>
          <a:p>
            <a:pPr marL="342900" marR="0" lvl="0" indent="-342900">
              <a:lnSpc>
                <a:spcPct val="106000"/>
              </a:lnSpc>
              <a:spcBef>
                <a:spcPts val="0"/>
              </a:spcBef>
              <a:spcAft>
                <a:spcPts val="80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Most of the houses were sold in the month between May - August and in the year 2009.</a:t>
            </a:r>
          </a:p>
        </p:txBody>
      </p:sp>
    </p:spTree>
    <p:extLst>
      <p:ext uri="{BB962C8B-B14F-4D97-AF65-F5344CB8AC3E}">
        <p14:creationId xmlns:p14="http://schemas.microsoft.com/office/powerpoint/2010/main" val="899960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6" name="TextBox 5">
            <a:extLst>
              <a:ext uri="{FF2B5EF4-FFF2-40B4-BE49-F238E27FC236}">
                <a16:creationId xmlns:a16="http://schemas.microsoft.com/office/drawing/2014/main" id="{CB9BDB99-3E58-CEF4-BBE0-05BC2CE18D22}"/>
              </a:ext>
            </a:extLst>
          </p:cNvPr>
          <p:cNvSpPr txBox="1"/>
          <p:nvPr/>
        </p:nvSpPr>
        <p:spPr>
          <a:xfrm>
            <a:off x="2255344" y="26894"/>
            <a:ext cx="7678271" cy="6546279"/>
          </a:xfrm>
          <a:prstGeom prst="rect">
            <a:avLst/>
          </a:prstGeom>
          <a:noFill/>
        </p:spPr>
        <p:txBody>
          <a:bodyPr wrap="square">
            <a:spAutoFit/>
          </a:bodyPr>
          <a:lstStyle/>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Observations:</a:t>
            </a: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having 2-STORY 1946 &amp; NEWER as dwelling type were sold for higher price. Also 1-STORY 1946 &amp; NEWER ALL STYLES dwelling type houses were most sold.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house properties residing in residential and low </a:t>
            </a:r>
            <a:r>
              <a:rPr lang="en-US" sz="1500" dirty="0" err="1">
                <a:effectLst/>
                <a:latin typeface="Calibri" panose="020F0502020204030204" pitchFamily="34" charset="0"/>
                <a:ea typeface="Calibri" panose="020F0502020204030204" pitchFamily="34" charset="0"/>
                <a:cs typeface="Calibri" panose="020F0502020204030204" pitchFamily="34" charset="0"/>
              </a:rPr>
              <a:t>densed</a:t>
            </a:r>
            <a:r>
              <a:rPr lang="en-US" sz="1500" dirty="0">
                <a:effectLst/>
                <a:latin typeface="Calibri" panose="020F0502020204030204" pitchFamily="34" charset="0"/>
                <a:ea typeface="Calibri" panose="020F0502020204030204" pitchFamily="34" charset="0"/>
                <a:cs typeface="Calibri" panose="020F0502020204030204" pitchFamily="34" charset="0"/>
              </a:rPr>
              <a:t> area were sold for higher price and mostly sold compared to houses residing in other </a:t>
            </a:r>
            <a:r>
              <a:rPr lang="en-US" sz="1500" dirty="0" err="1">
                <a:effectLst/>
                <a:latin typeface="Calibri" panose="020F0502020204030204" pitchFamily="34" charset="0"/>
                <a:ea typeface="Calibri" panose="020F0502020204030204" pitchFamily="34" charset="0"/>
                <a:cs typeface="Calibri" panose="020F0502020204030204" pitchFamily="34" charset="0"/>
              </a:rPr>
              <a:t>zoing</a:t>
            </a:r>
            <a:r>
              <a:rPr lang="en-US" sz="1500" dirty="0">
                <a:effectLst/>
                <a:latin typeface="Calibri" panose="020F0502020204030204" pitchFamily="34" charset="0"/>
                <a:ea typeface="Calibri" panose="020F0502020204030204" pitchFamily="34" charset="0"/>
                <a:cs typeface="Calibri" panose="020F0502020204030204" pitchFamily="34" charset="0"/>
              </a:rPr>
              <a:t> classifications.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From the above observations, most of the houses sold are having paved type of road access to the property.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From the above observations, slightly irregular shaped property were sold for higher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sold were having flat or nearly flat property. The price for these types of houses were also </a:t>
            </a:r>
            <a:r>
              <a:rPr lang="en-US" sz="1500" dirty="0" err="1">
                <a:effectLst/>
                <a:latin typeface="Calibri" panose="020F0502020204030204" pitchFamily="34" charset="0"/>
                <a:ea typeface="Calibri" panose="020F0502020204030204" pitchFamily="34" charset="0"/>
                <a:cs typeface="Calibri" panose="020F0502020204030204" pitchFamily="34" charset="0"/>
              </a:rPr>
              <a:t>comparitively</a:t>
            </a:r>
            <a:r>
              <a:rPr lang="en-US" sz="1500" dirty="0">
                <a:effectLst/>
                <a:latin typeface="Calibri" panose="020F0502020204030204" pitchFamily="34" charset="0"/>
                <a:ea typeface="Calibri" panose="020F0502020204030204" pitchFamily="34" charset="0"/>
                <a:cs typeface="Calibri" panose="020F0502020204030204" pitchFamily="34" charset="0"/>
              </a:rPr>
              <a:t> high.</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sold and which were having higher sale price were gentle slopped property.</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in Northridge and Northridge heights are sold for higher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which are in normal conditions and which are not in proximity to arterial street, feeder street or </a:t>
            </a:r>
            <a:r>
              <a:rPr lang="en-US" sz="1500" dirty="0" err="1">
                <a:effectLst/>
                <a:latin typeface="Calibri" panose="020F0502020204030204" pitchFamily="34" charset="0"/>
                <a:ea typeface="Calibri" panose="020F0502020204030204" pitchFamily="34" charset="0"/>
                <a:cs typeface="Calibri" panose="020F0502020204030204" pitchFamily="34" charset="0"/>
              </a:rPr>
              <a:t>railrods</a:t>
            </a:r>
            <a:r>
              <a:rPr lang="en-US" sz="1500" dirty="0">
                <a:effectLst/>
                <a:latin typeface="Calibri" panose="020F0502020204030204" pitchFamily="34" charset="0"/>
                <a:ea typeface="Calibri" panose="020F0502020204030204" pitchFamily="34" charset="0"/>
                <a:cs typeface="Calibri" panose="020F0502020204030204" pitchFamily="34" charset="0"/>
              </a:rPr>
              <a:t> </a:t>
            </a:r>
            <a:r>
              <a:rPr lang="en-US" sz="1500" dirty="0" err="1">
                <a:effectLst/>
                <a:latin typeface="Calibri" panose="020F0502020204030204" pitchFamily="34" charset="0"/>
                <a:ea typeface="Calibri" panose="020F0502020204030204" pitchFamily="34" charset="0"/>
                <a:cs typeface="Calibri" panose="020F0502020204030204" pitchFamily="34" charset="0"/>
              </a:rPr>
              <a:t>etc</a:t>
            </a:r>
            <a:r>
              <a:rPr lang="en-US" sz="1500" dirty="0">
                <a:effectLst/>
                <a:latin typeface="Calibri" panose="020F0502020204030204" pitchFamily="34" charset="0"/>
                <a:ea typeface="Calibri" panose="020F0502020204030204" pitchFamily="34" charset="0"/>
                <a:cs typeface="Calibri" panose="020F0502020204030204" pitchFamily="34" charset="0"/>
              </a:rPr>
              <a:t> are sold for higher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having single family detached or town house end unit as dwelling type are sold for higher price compared to other type of dwelling houses.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sold were one or two story dwelling style. These were also the categories having higher sale price houses.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house price is increasing for the properties with high rating for overall material and finish of the house.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properties sold were having 5-6 as rating for the overall condition of the house. Also houses with rating 5 were sold for higher prices compared to other rating houses.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houses having gable or hip roof type were sold more compared to other roof type houses. Houses with these type of roofs were also sold for higher prices.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price of house is higher for houses with exterior covering of wood siding and hardboard.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84" descr="Chart, scatter chart&#10;&#10;Description automatically generated">
            <a:extLst>
              <a:ext uri="{FF2B5EF4-FFF2-40B4-BE49-F238E27FC236}">
                <a16:creationId xmlns:a16="http://schemas.microsoft.com/office/drawing/2014/main" id="{E3366756-096E-D2EA-529C-471E33D1E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4" y="1371352"/>
            <a:ext cx="1726616" cy="12403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5" descr="Scatter chart&#10;&#10;Description automatically generated">
            <a:extLst>
              <a:ext uri="{FF2B5EF4-FFF2-40B4-BE49-F238E27FC236}">
                <a16:creationId xmlns:a16="http://schemas.microsoft.com/office/drawing/2014/main" id="{E5F0E886-C419-641A-CD45-89353BA516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8" y="2615797"/>
            <a:ext cx="1834344" cy="11782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6" descr="A picture containing text&#10;&#10;Description automatically generated">
            <a:extLst>
              <a:ext uri="{FF2B5EF4-FFF2-40B4-BE49-F238E27FC236}">
                <a16:creationId xmlns:a16="http://schemas.microsoft.com/office/drawing/2014/main" id="{F09C8276-D297-EAD0-0C2C-EDF13C038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655" y="3791767"/>
            <a:ext cx="1923513" cy="1231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7" descr="Chart, scatter chart&#10;&#10;Description automatically generated">
            <a:extLst>
              <a:ext uri="{FF2B5EF4-FFF2-40B4-BE49-F238E27FC236}">
                <a16:creationId xmlns:a16="http://schemas.microsoft.com/office/drawing/2014/main" id="{97202A6E-F1E1-3D5B-6E6F-874B0FA20C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87" y="5023680"/>
            <a:ext cx="1870470" cy="123191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8" descr="Chart, scatter chart&#10;&#10;Description automatically generated">
            <a:extLst>
              <a:ext uri="{FF2B5EF4-FFF2-40B4-BE49-F238E27FC236}">
                <a16:creationId xmlns:a16="http://schemas.microsoft.com/office/drawing/2014/main" id="{AFFF8E98-FF4A-0E25-10FF-DD91AA10CA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1" y="138537"/>
            <a:ext cx="1726615" cy="124759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1" descr="Chart, scatter chart&#10;&#10;Description automatically generated">
            <a:extLst>
              <a:ext uri="{FF2B5EF4-FFF2-40B4-BE49-F238E27FC236}">
                <a16:creationId xmlns:a16="http://schemas.microsoft.com/office/drawing/2014/main" id="{59D65B40-BCD4-AE2F-C17A-EBD1A5B278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87290" y="3746627"/>
            <a:ext cx="2034924" cy="11652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2" descr="Chart&#10;&#10;Description automatically generated">
            <a:extLst>
              <a:ext uri="{FF2B5EF4-FFF2-40B4-BE49-F238E27FC236}">
                <a16:creationId xmlns:a16="http://schemas.microsoft.com/office/drawing/2014/main" id="{3B9F01FF-1026-6E9A-E1E2-4A7383A512F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7290" y="2525905"/>
            <a:ext cx="2010114" cy="112339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4" descr="Chart, scatter chart&#10;&#10;Description automatically generated">
            <a:extLst>
              <a:ext uri="{FF2B5EF4-FFF2-40B4-BE49-F238E27FC236}">
                <a16:creationId xmlns:a16="http://schemas.microsoft.com/office/drawing/2014/main" id="{33615025-C96A-F0FC-D62A-15FA2D7421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19677" y="1386128"/>
            <a:ext cx="1969290" cy="9919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9" descr="A picture containing shape&#10;&#10;Description automatically generated">
            <a:extLst>
              <a:ext uri="{FF2B5EF4-FFF2-40B4-BE49-F238E27FC236}">
                <a16:creationId xmlns:a16="http://schemas.microsoft.com/office/drawing/2014/main" id="{0E0FD6DA-9528-DF5F-B8E0-409C71D6F54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7290" y="-2521"/>
            <a:ext cx="2001677" cy="12842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90" descr="Chart, scatter chart&#10;&#10;Description automatically generated">
            <a:extLst>
              <a:ext uri="{FF2B5EF4-FFF2-40B4-BE49-F238E27FC236}">
                <a16:creationId xmlns:a16="http://schemas.microsoft.com/office/drawing/2014/main" id="{8502CAAF-6C09-13C4-A591-0A5B30260C1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46978" y="5023680"/>
            <a:ext cx="1738597" cy="128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10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118533" y="10"/>
            <a:ext cx="12188921" cy="6857990"/>
          </a:xfrm>
          <a:prstGeom prst="rect">
            <a:avLst/>
          </a:prstGeom>
        </p:spPr>
      </p:pic>
      <p:sp>
        <p:nvSpPr>
          <p:cNvPr id="6" name="TextBox 5">
            <a:extLst>
              <a:ext uri="{FF2B5EF4-FFF2-40B4-BE49-F238E27FC236}">
                <a16:creationId xmlns:a16="http://schemas.microsoft.com/office/drawing/2014/main" id="{AB525491-262C-6857-1851-47F675E88B17}"/>
              </a:ext>
            </a:extLst>
          </p:cNvPr>
          <p:cNvSpPr txBox="1"/>
          <p:nvPr/>
        </p:nvSpPr>
        <p:spPr>
          <a:xfrm>
            <a:off x="1922437" y="286152"/>
            <a:ext cx="7517919" cy="4486228"/>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Houses with Stone as Masonry veneer type were priced higher.</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which were rated as excellent in quality of </a:t>
            </a:r>
            <a:r>
              <a:rPr lang="en-US" sz="1500" dirty="0" err="1">
                <a:effectLst/>
                <a:latin typeface="Calibri" panose="020F0502020204030204" pitchFamily="34" charset="0"/>
                <a:ea typeface="Calibri" panose="020F0502020204030204" pitchFamily="34" charset="0"/>
                <a:cs typeface="Calibri" panose="020F0502020204030204" pitchFamily="34" charset="0"/>
              </a:rPr>
              <a:t>exterial</a:t>
            </a:r>
            <a:r>
              <a:rPr lang="en-US" sz="1500" dirty="0">
                <a:effectLst/>
                <a:latin typeface="Calibri" panose="020F0502020204030204" pitchFamily="34" charset="0"/>
                <a:ea typeface="Calibri" panose="020F0502020204030204" pitchFamily="34" charset="0"/>
                <a:cs typeface="Calibri" panose="020F0502020204030204" pitchFamily="34" charset="0"/>
              </a:rPr>
              <a:t> material are having high sale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with poured concrete as foundation are having higher sale volume and higher sale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Houses with 100+ inches basement height are having higher sale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house price is higher for houses with heating type as Gas forced warm air furnace.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The sale price is higher for houses with central air conditioning.</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sold and were having higher sale price is for houses with Standard Circuit Breakers &amp; Romex as electrical system.</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that are having paved driveway are having higher sale price and are mostly sold.</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with minimum fence quality privacy are having higher sale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sold with warranty deed(Conventional) or sold after construction were having higher sale price.</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US" sz="1500" dirty="0">
                <a:effectLst/>
                <a:latin typeface="Calibri" panose="020F0502020204030204" pitchFamily="34" charset="0"/>
                <a:ea typeface="Calibri" panose="020F0502020204030204" pitchFamily="34" charset="0"/>
                <a:cs typeface="Calibri" panose="020F0502020204030204" pitchFamily="34" charset="0"/>
              </a:rPr>
              <a:t>Most of the houses which are normally sold are more in the dataset. But the sale price is higher for houses which were not completed </a:t>
            </a:r>
            <a:r>
              <a:rPr lang="en-US" sz="1500" dirty="0" err="1">
                <a:effectLst/>
                <a:latin typeface="Calibri" panose="020F0502020204030204" pitchFamily="34" charset="0"/>
                <a:ea typeface="Calibri" panose="020F0502020204030204" pitchFamily="34" charset="0"/>
                <a:cs typeface="Calibri" panose="020F0502020204030204" pitchFamily="34" charset="0"/>
              </a:rPr>
              <a:t>wehn</a:t>
            </a:r>
            <a:r>
              <a:rPr lang="en-US" sz="1500" dirty="0">
                <a:effectLst/>
                <a:latin typeface="Calibri" panose="020F0502020204030204" pitchFamily="34" charset="0"/>
                <a:ea typeface="Calibri" panose="020F0502020204030204" pitchFamily="34" charset="0"/>
                <a:cs typeface="Calibri" panose="020F0502020204030204" pitchFamily="34" charset="0"/>
              </a:rPr>
              <a:t> last assessed(associated with new homes).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97" descr="Chart, scatter chart&#10;&#10;Description automatically generated">
            <a:extLst>
              <a:ext uri="{FF2B5EF4-FFF2-40B4-BE49-F238E27FC236}">
                <a16:creationId xmlns:a16="http://schemas.microsoft.com/office/drawing/2014/main" id="{5F48D2C4-C636-1EB7-53F8-8DB601076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869" y="5204626"/>
            <a:ext cx="2306528" cy="14720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8" descr="A picture containing shape&#10;&#10;Description automatically generated">
            <a:extLst>
              <a:ext uri="{FF2B5EF4-FFF2-40B4-BE49-F238E27FC236}">
                <a16:creationId xmlns:a16="http://schemas.microsoft.com/office/drawing/2014/main" id="{24EA495B-82EB-C93A-2E9F-E667425CF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5430139"/>
            <a:ext cx="3532898" cy="14720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5" descr="Chart, line chart&#10;&#10;Description automatically generated">
            <a:extLst>
              <a:ext uri="{FF2B5EF4-FFF2-40B4-BE49-F238E27FC236}">
                <a16:creationId xmlns:a16="http://schemas.microsoft.com/office/drawing/2014/main" id="{39DA2374-667E-0FD6-F158-4B63E9A6A1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13" y="85791"/>
            <a:ext cx="2169664" cy="13380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6" descr="Chart, scatter chart&#10;&#10;Description automatically generated">
            <a:extLst>
              <a:ext uri="{FF2B5EF4-FFF2-40B4-BE49-F238E27FC236}">
                <a16:creationId xmlns:a16="http://schemas.microsoft.com/office/drawing/2014/main" id="{3C564602-0237-8FD6-8B37-9103AAE4A6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8725" y="5216589"/>
            <a:ext cx="2246801" cy="1528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9" descr="Chart&#10;&#10;Description automatically generated with medium confidence">
            <a:extLst>
              <a:ext uri="{FF2B5EF4-FFF2-40B4-BE49-F238E27FC236}">
                <a16:creationId xmlns:a16="http://schemas.microsoft.com/office/drawing/2014/main" id="{654B98FD-97FC-CC1D-8B11-CC74CB06BBB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636" y="3068859"/>
            <a:ext cx="2064109" cy="115669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0" descr="Chart, scatter chart&#10;&#10;Description automatically generated">
            <a:extLst>
              <a:ext uri="{FF2B5EF4-FFF2-40B4-BE49-F238E27FC236}">
                <a16:creationId xmlns:a16="http://schemas.microsoft.com/office/drawing/2014/main" id="{2C644AB5-98CE-D9B6-2CFD-044943E23D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4229265"/>
            <a:ext cx="2016801" cy="115669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1" descr="Chart, scatter chart&#10;&#10;Description automatically generated">
            <a:extLst>
              <a:ext uri="{FF2B5EF4-FFF2-40B4-BE49-F238E27FC236}">
                <a16:creationId xmlns:a16="http://schemas.microsoft.com/office/drawing/2014/main" id="{889D099E-7B7A-3A93-FFB2-BA0DEDC259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39635" y="5259445"/>
            <a:ext cx="1971562" cy="15287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2" descr="Chart, line chart&#10;&#10;Description automatically generated">
            <a:extLst>
              <a:ext uri="{FF2B5EF4-FFF2-40B4-BE49-F238E27FC236}">
                <a16:creationId xmlns:a16="http://schemas.microsoft.com/office/drawing/2014/main" id="{54547554-192B-4D9D-A709-02B278BC38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008" y="1509576"/>
            <a:ext cx="2064109" cy="14720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4" descr="Shape&#10;&#10;Description automatically generated">
            <a:extLst>
              <a:ext uri="{FF2B5EF4-FFF2-40B4-BE49-F238E27FC236}">
                <a16:creationId xmlns:a16="http://schemas.microsoft.com/office/drawing/2014/main" id="{0F51801E-8B1F-3363-318E-DF23F8C050F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74686" y="102867"/>
            <a:ext cx="2581083"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5" descr="Icon&#10;&#10;Description automatically generated">
            <a:extLst>
              <a:ext uri="{FF2B5EF4-FFF2-40B4-BE49-F238E27FC236}">
                <a16:creationId xmlns:a16="http://schemas.microsoft.com/office/drawing/2014/main" id="{343BA6CF-82A9-AF9B-AEDA-D01C731E1B8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487664" y="1901607"/>
            <a:ext cx="2523533" cy="1472041"/>
          </a:xfrm>
          <a:prstGeom prst="rect">
            <a:avLst/>
          </a:prstGeom>
          <a:noFill/>
          <a:extLst>
            <a:ext uri="{909E8E84-426E-40DD-AFC4-6F175D3DCCD1}">
              <a14:hiddenFill xmlns:a14="http://schemas.microsoft.com/office/drawing/2010/main">
                <a:solidFill>
                  <a:srgbClr val="FFFFFF"/>
                </a:solidFill>
              </a14:hiddenFill>
            </a:ext>
          </a:extLst>
        </p:spPr>
      </p:pic>
      <p:pic>
        <p:nvPicPr>
          <p:cNvPr id="22534" name="Picture 108" descr="Chart, scatter chart&#10;&#10;Description automatically generated">
            <a:extLst>
              <a:ext uri="{FF2B5EF4-FFF2-40B4-BE49-F238E27FC236}">
                <a16:creationId xmlns:a16="http://schemas.microsoft.com/office/drawing/2014/main" id="{80E6C772-6741-1175-8E71-8541A6146B9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41541" y="3373667"/>
            <a:ext cx="2369656" cy="1528715"/>
          </a:xfrm>
          <a:prstGeom prst="rect">
            <a:avLst/>
          </a:prstGeom>
          <a:noFill/>
          <a:extLst>
            <a:ext uri="{909E8E84-426E-40DD-AFC4-6F175D3DCCD1}">
              <a14:hiddenFill xmlns:a14="http://schemas.microsoft.com/office/drawing/2010/main">
                <a:solidFill>
                  <a:srgbClr val="FFFFFF"/>
                </a:solidFill>
              </a14:hiddenFill>
            </a:ext>
          </a:extLst>
        </p:spPr>
      </p:pic>
      <p:pic>
        <p:nvPicPr>
          <p:cNvPr id="22533" name="Picture 109" descr="Chart, scatter chart&#10;&#10;Description automatically generated">
            <a:extLst>
              <a:ext uri="{FF2B5EF4-FFF2-40B4-BE49-F238E27FC236}">
                <a16:creationId xmlns:a16="http://schemas.microsoft.com/office/drawing/2014/main" id="{9E625D8E-2514-3BD3-A2D8-C535FE5F22E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75526" y="5233925"/>
            <a:ext cx="2064109" cy="1511342"/>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7">
            <a:extLst>
              <a:ext uri="{FF2B5EF4-FFF2-40B4-BE49-F238E27FC236}">
                <a16:creationId xmlns:a16="http://schemas.microsoft.com/office/drawing/2014/main" id="{AB3BCEB9-FEF4-4578-1D41-607A61F859E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 name="Rectangle 8">
            <a:extLst>
              <a:ext uri="{FF2B5EF4-FFF2-40B4-BE49-F238E27FC236}">
                <a16:creationId xmlns:a16="http://schemas.microsoft.com/office/drawing/2014/main" id="{668AFDE3-6556-ABEA-FEBA-5E72E86E4640}"/>
              </a:ext>
            </a:extLst>
          </p:cNvPr>
          <p:cNvSpPr>
            <a:spLocks noChangeArrowheads="1"/>
          </p:cNvSpPr>
          <p:nvPr/>
        </p:nvSpPr>
        <p:spPr bwMode="auto">
          <a:xfrm>
            <a:off x="0" y="2619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7642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33F8C0FD-AD30-1D3C-C3AF-54A85521EEAF}"/>
              </a:ext>
            </a:extLst>
          </p:cNvPr>
          <p:cNvSpPr txBox="1"/>
          <p:nvPr/>
        </p:nvSpPr>
        <p:spPr>
          <a:xfrm>
            <a:off x="3482789" y="355540"/>
            <a:ext cx="3119717" cy="461665"/>
          </a:xfrm>
          <a:prstGeom prst="rect">
            <a:avLst/>
          </a:prstGeom>
          <a:noFill/>
        </p:spPr>
        <p:txBody>
          <a:bodyPr wrap="square">
            <a:spAutoFit/>
          </a:bodyPr>
          <a:lstStyle/>
          <a:p>
            <a:pPr algn="l" rtl="0"/>
            <a:r>
              <a:rPr lang="en-US" sz="2400" b="1" i="0" dirty="0">
                <a:effectLst/>
                <a:latin typeface="Calibri" panose="020F0502020204030204" pitchFamily="34" charset="0"/>
                <a:cs typeface="Calibri" panose="020F0502020204030204" pitchFamily="34" charset="0"/>
              </a:rPr>
              <a:t>Statistical Summary</a:t>
            </a:r>
          </a:p>
        </p:txBody>
      </p:sp>
      <p:sp>
        <p:nvSpPr>
          <p:cNvPr id="7" name="TextBox 6">
            <a:extLst>
              <a:ext uri="{FF2B5EF4-FFF2-40B4-BE49-F238E27FC236}">
                <a16:creationId xmlns:a16="http://schemas.microsoft.com/office/drawing/2014/main" id="{3594382C-760D-E4A1-3CCA-8989FC0487E5}"/>
              </a:ext>
            </a:extLst>
          </p:cNvPr>
          <p:cNvSpPr txBox="1"/>
          <p:nvPr/>
        </p:nvSpPr>
        <p:spPr>
          <a:xfrm>
            <a:off x="913795" y="784808"/>
            <a:ext cx="6185646" cy="369332"/>
          </a:xfrm>
          <a:prstGeom prst="rect">
            <a:avLst/>
          </a:prstGeom>
          <a:noFill/>
        </p:spPr>
        <p:txBody>
          <a:bodyPr wrap="square">
            <a:spAutoFit/>
          </a:bodyPr>
          <a:lstStyle/>
          <a:p>
            <a:pPr algn="l" rtl="0"/>
            <a:r>
              <a:rPr lang="en-US" b="1" i="0" dirty="0">
                <a:effectLst/>
                <a:latin typeface="Calibri" panose="020F0502020204030204" pitchFamily="34" charset="0"/>
                <a:cs typeface="Calibri" panose="020F0502020204030204" pitchFamily="34" charset="0"/>
              </a:rPr>
              <a:t>Describe of the data</a:t>
            </a:r>
          </a:p>
        </p:txBody>
      </p:sp>
      <p:pic>
        <p:nvPicPr>
          <p:cNvPr id="28674" name="Picture 2">
            <a:extLst>
              <a:ext uri="{FF2B5EF4-FFF2-40B4-BE49-F238E27FC236}">
                <a16:creationId xmlns:a16="http://schemas.microsoft.com/office/drawing/2014/main" id="{7B2489D0-DF53-6F5B-73AE-2F0846BFA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 y="1172735"/>
            <a:ext cx="7998759" cy="50673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8161C16-2E02-8203-3B0C-3FA6B84A4E01}"/>
              </a:ext>
            </a:extLst>
          </p:cNvPr>
          <p:cNvSpPr txBox="1"/>
          <p:nvPr/>
        </p:nvSpPr>
        <p:spPr>
          <a:xfrm>
            <a:off x="8175811" y="902277"/>
            <a:ext cx="3836783" cy="4939814"/>
          </a:xfrm>
          <a:prstGeom prst="rect">
            <a:avLst/>
          </a:prstGeom>
          <a:noFill/>
        </p:spPr>
        <p:txBody>
          <a:bodyPr wrap="square">
            <a:spAutoFit/>
          </a:bodyPr>
          <a:lstStyle/>
          <a:p>
            <a:r>
              <a:rPr lang="en-US" sz="1500" dirty="0">
                <a:latin typeface="Calibri" panose="020F0502020204030204" pitchFamily="34" charset="0"/>
                <a:cs typeface="Calibri" panose="020F0502020204030204" pitchFamily="34" charset="0"/>
              </a:rPr>
              <a:t>Observations:</a:t>
            </a:r>
          </a:p>
          <a:p>
            <a:endParaRPr lang="en-US" sz="15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The columns ['</a:t>
            </a:r>
            <a:r>
              <a:rPr lang="en-US" sz="1500" dirty="0" err="1">
                <a:latin typeface="Calibri" panose="020F0502020204030204" pitchFamily="34" charset="0"/>
                <a:cs typeface="Calibri" panose="020F0502020204030204" pitchFamily="34" charset="0"/>
              </a:rPr>
              <a:t>MSSubClass</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LotArea</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OverallQual</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OverallCond</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MasVnrArea</a:t>
            </a:r>
            <a:r>
              <a:rPr lang="en-US" sz="1500" dirty="0">
                <a:latin typeface="Calibri" panose="020F0502020204030204" pitchFamily="34" charset="0"/>
                <a:cs typeface="Calibri" panose="020F0502020204030204" pitchFamily="34" charset="0"/>
              </a:rPr>
              <a:t>', 'BsmtFinSF1'. 'BsmtFinSF2', '</a:t>
            </a:r>
            <a:r>
              <a:rPr lang="en-US" sz="1500" dirty="0" err="1">
                <a:latin typeface="Calibri" panose="020F0502020204030204" pitchFamily="34" charset="0"/>
                <a:cs typeface="Calibri" panose="020F0502020204030204" pitchFamily="34" charset="0"/>
              </a:rPr>
              <a:t>BsmtUnfSF</a:t>
            </a:r>
            <a:r>
              <a:rPr lang="en-US" sz="1500" dirty="0">
                <a:latin typeface="Calibri" panose="020F0502020204030204" pitchFamily="34" charset="0"/>
                <a:cs typeface="Calibri" panose="020F0502020204030204" pitchFamily="34" charset="0"/>
              </a:rPr>
              <a:t>','</a:t>
            </a:r>
            <a:r>
              <a:rPr lang="en-US" sz="1500" dirty="0" err="1">
                <a:latin typeface="Calibri" panose="020F0502020204030204" pitchFamily="34" charset="0"/>
                <a:cs typeface="Calibri" panose="020F0502020204030204" pitchFamily="34" charset="0"/>
              </a:rPr>
              <a:t>TotalBsmtSF</a:t>
            </a:r>
            <a:r>
              <a:rPr lang="en-US" sz="1500" dirty="0">
                <a:latin typeface="Calibri" panose="020F0502020204030204" pitchFamily="34" charset="0"/>
                <a:cs typeface="Calibri" panose="020F0502020204030204" pitchFamily="34" charset="0"/>
              </a:rPr>
              <a:t>', '1stFlrSF', '2ndFlrSF', '</a:t>
            </a:r>
            <a:r>
              <a:rPr lang="en-US" sz="1500" dirty="0" err="1">
                <a:latin typeface="Calibri" panose="020F0502020204030204" pitchFamily="34" charset="0"/>
                <a:cs typeface="Calibri" panose="020F0502020204030204" pitchFamily="34" charset="0"/>
              </a:rPr>
              <a:t>LowQualFinSF</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GrLivArea</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BsmtFullBath</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BsmtHalfBath</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HalfBath</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KitchenAbvGr</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TotRmsAbvGrd</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WoodDeckSF</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OpenPorchSF</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EnclosedPorch</a:t>
            </a:r>
            <a:r>
              <a:rPr lang="en-US" sz="1500" dirty="0">
                <a:latin typeface="Calibri" panose="020F0502020204030204" pitchFamily="34" charset="0"/>
                <a:cs typeface="Calibri" panose="020F0502020204030204" pitchFamily="34" charset="0"/>
              </a:rPr>
              <a:t>', '3SsnPorch', '</a:t>
            </a:r>
            <a:r>
              <a:rPr lang="en-US" sz="1500" dirty="0" err="1">
                <a:latin typeface="Calibri" panose="020F0502020204030204" pitchFamily="34" charset="0"/>
                <a:cs typeface="Calibri" panose="020F0502020204030204" pitchFamily="34" charset="0"/>
              </a:rPr>
              <a:t>ScreenPorch</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PoolArea</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MiscVal</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MoSold</a:t>
            </a:r>
            <a:r>
              <a:rPr lang="en-US" sz="1500" dirty="0">
                <a:latin typeface="Calibri" panose="020F0502020204030204" pitchFamily="34" charset="0"/>
                <a:cs typeface="Calibri" panose="020F0502020204030204" pitchFamily="34" charset="0"/>
              </a:rPr>
              <a:t>', '</a:t>
            </a:r>
            <a:r>
              <a:rPr lang="en-US" sz="1500" dirty="0" err="1">
                <a:latin typeface="Calibri" panose="020F0502020204030204" pitchFamily="34" charset="0"/>
                <a:cs typeface="Calibri" panose="020F0502020204030204" pitchFamily="34" charset="0"/>
              </a:rPr>
              <a:t>SalePrice</a:t>
            </a:r>
            <a:r>
              <a:rPr lang="en-US" sz="1500" dirty="0">
                <a:latin typeface="Calibri" panose="020F0502020204030204" pitchFamily="34" charset="0"/>
                <a:cs typeface="Calibri" panose="020F0502020204030204" pitchFamily="34" charset="0"/>
              </a:rPr>
              <a:t>'] are having higher mean value than the median value. That means skewness is present in the distribution of data of these columns.</a:t>
            </a:r>
          </a:p>
          <a:p>
            <a:pPr marL="285750" indent="-285750">
              <a:buFont typeface="Arial" panose="020B0604020202020204" pitchFamily="34" charset="0"/>
              <a:buChar char="•"/>
            </a:pPr>
            <a:r>
              <a:rPr lang="en-US" sz="1500" dirty="0">
                <a:latin typeface="Calibri" panose="020F0502020204030204" pitchFamily="34" charset="0"/>
                <a:cs typeface="Calibri" panose="020F0502020204030204" pitchFamily="34" charset="0"/>
              </a:rPr>
              <a:t>Most of the columns are having high amount of difference between the 75% and the maximum value of the columns. That means, outliers are present in the data of these columns.</a:t>
            </a:r>
          </a:p>
        </p:txBody>
      </p:sp>
    </p:spTree>
    <p:extLst>
      <p:ext uri="{BB962C8B-B14F-4D97-AF65-F5344CB8AC3E}">
        <p14:creationId xmlns:p14="http://schemas.microsoft.com/office/powerpoint/2010/main" val="193859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913795" y="609600"/>
            <a:ext cx="10353761" cy="633413"/>
          </a:xfrm>
        </p:spPr>
        <p:txBody>
          <a:bodyPr>
            <a:normAutofit/>
          </a:bodyPr>
          <a:lstStyle/>
          <a:p>
            <a:r>
              <a:rPr lang="en-US" sz="3600" b="1" dirty="0">
                <a:effectLst/>
                <a:latin typeface="Calibri" panose="020F0502020204030204" pitchFamily="34" charset="0"/>
                <a:ea typeface="Times New Roman" panose="02020603050405020304" pitchFamily="18" charset="0"/>
                <a:cs typeface="Calibri" panose="020F0502020204030204" pitchFamily="34" charset="0"/>
              </a:rPr>
              <a:t>Encoded the Categorical Columns</a:t>
            </a:r>
            <a:endParaRPr lang="en-US" sz="3600" dirty="0">
              <a:latin typeface="Calibri" panose="020F0502020204030204" pitchFamily="34" charset="0"/>
              <a:cs typeface="Calibri" panose="020F0502020204030204" pitchFamily="34" charset="0"/>
            </a:endParaRPr>
          </a:p>
        </p:txBody>
      </p:sp>
      <p:pic>
        <p:nvPicPr>
          <p:cNvPr id="5" name="Content Placeholder 4" descr="Text&#10;&#10;Description automatically generated">
            <a:extLst>
              <a:ext uri="{FF2B5EF4-FFF2-40B4-BE49-F238E27FC236}">
                <a16:creationId xmlns:a16="http://schemas.microsoft.com/office/drawing/2014/main" id="{F65C9FF9-2B92-9860-4837-B0D3192BBEB9}"/>
              </a:ext>
            </a:extLst>
          </p:cNvPr>
          <p:cNvPicPr>
            <a:picLocks noGrp="1" noChangeAspect="1"/>
          </p:cNvPicPr>
          <p:nvPr>
            <p:ph idx="1"/>
          </p:nvPr>
        </p:nvPicPr>
        <p:blipFill>
          <a:blip r:embed="rId3"/>
          <a:stretch>
            <a:fillRect/>
          </a:stretch>
        </p:blipFill>
        <p:spPr>
          <a:xfrm>
            <a:off x="1151854" y="1404774"/>
            <a:ext cx="9621593" cy="2333951"/>
          </a:xfrm>
          <a:prstGeom prst="rect">
            <a:avLst/>
          </a:prstGeom>
        </p:spPr>
      </p:pic>
    </p:spTree>
    <p:extLst>
      <p:ext uri="{BB962C8B-B14F-4D97-AF65-F5344CB8AC3E}">
        <p14:creationId xmlns:p14="http://schemas.microsoft.com/office/powerpoint/2010/main" val="287479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0" y="0"/>
            <a:ext cx="12188921" cy="6857990"/>
          </a:xfrm>
          <a:prstGeom prst="rect">
            <a:avLst/>
          </a:prstGeom>
        </p:spPr>
      </p:pic>
      <p:sp>
        <p:nvSpPr>
          <p:cNvPr id="5" name="TextBox 4">
            <a:extLst>
              <a:ext uri="{FF2B5EF4-FFF2-40B4-BE49-F238E27FC236}">
                <a16:creationId xmlns:a16="http://schemas.microsoft.com/office/drawing/2014/main" id="{15C9FBF5-FAC4-1C80-9440-50C937D1B53E}"/>
              </a:ext>
            </a:extLst>
          </p:cNvPr>
          <p:cNvSpPr txBox="1"/>
          <p:nvPr/>
        </p:nvSpPr>
        <p:spPr>
          <a:xfrm>
            <a:off x="766483" y="333045"/>
            <a:ext cx="4921623" cy="369332"/>
          </a:xfrm>
          <a:prstGeom prst="rect">
            <a:avLst/>
          </a:prstGeom>
          <a:noFill/>
        </p:spPr>
        <p:txBody>
          <a:bodyPr wrap="square">
            <a:spAutoFit/>
          </a:bodyPr>
          <a:lstStyle/>
          <a:p>
            <a:pPr algn="l"/>
            <a:r>
              <a:rPr lang="en-US" b="1" i="0" dirty="0">
                <a:solidFill>
                  <a:srgbClr val="000000"/>
                </a:solidFill>
                <a:effectLst/>
                <a:latin typeface="Calibri" panose="020F0502020204030204" pitchFamily="34" charset="0"/>
                <a:cs typeface="Calibri" panose="020F0502020204030204" pitchFamily="34" charset="0"/>
              </a:rPr>
              <a:t>Correlation with Target Variable</a:t>
            </a:r>
          </a:p>
        </p:txBody>
      </p:sp>
      <p:pic>
        <p:nvPicPr>
          <p:cNvPr id="8" name="Picture 7">
            <a:extLst>
              <a:ext uri="{FF2B5EF4-FFF2-40B4-BE49-F238E27FC236}">
                <a16:creationId xmlns:a16="http://schemas.microsoft.com/office/drawing/2014/main" id="{BAC1111F-4E92-DA48-5055-81308E0283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702377"/>
            <a:ext cx="8223298" cy="4057882"/>
          </a:xfrm>
          <a:prstGeom prst="rect">
            <a:avLst/>
          </a:prstGeom>
          <a:noFill/>
          <a:ln>
            <a:noFill/>
          </a:ln>
        </p:spPr>
      </p:pic>
      <p:sp>
        <p:nvSpPr>
          <p:cNvPr id="10" name="TextBox 9">
            <a:extLst>
              <a:ext uri="{FF2B5EF4-FFF2-40B4-BE49-F238E27FC236}">
                <a16:creationId xmlns:a16="http://schemas.microsoft.com/office/drawing/2014/main" id="{84009889-0436-0D72-8A6D-D4DC216DE00E}"/>
              </a:ext>
            </a:extLst>
          </p:cNvPr>
          <p:cNvSpPr txBox="1"/>
          <p:nvPr/>
        </p:nvSpPr>
        <p:spPr>
          <a:xfrm>
            <a:off x="8223298" y="702377"/>
            <a:ext cx="3968702" cy="5909951"/>
          </a:xfrm>
          <a:prstGeom prst="rect">
            <a:avLst/>
          </a:prstGeom>
          <a:noFill/>
        </p:spPr>
        <p:txBody>
          <a:bodyPr wrap="square">
            <a:spAutoFit/>
          </a:bodyPr>
          <a:lstStyle/>
          <a:p>
            <a:pPr marL="0" marR="0">
              <a:lnSpc>
                <a:spcPct val="106000"/>
              </a:lnSpc>
              <a:spcBef>
                <a:spcPts val="0"/>
              </a:spcBef>
              <a:spcAft>
                <a:spcPts val="800"/>
              </a:spcAft>
            </a:pPr>
            <a:r>
              <a:rPr lang="en-US" sz="1500" b="1"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columns ['BsmtFinSF2',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BsmtHalfBath</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MiscVal</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LowQualFinSF</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YrSold</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MSSubClass</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OverallCond</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BldgType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'BsmtFinType1', 'Heating',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KitchenAbvGr</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MSZoning</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LotShape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BsmtExposure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HeatingQC</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GarageFinish</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KitchenQual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ExterQual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are negatively correlated to the target variable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6000"/>
              </a:lnSpc>
              <a:buFont typeface="Symbol" panose="05050102010706020507" pitchFamily="18" charset="2"/>
              <a:buChar char=""/>
            </a:pPr>
            <a:r>
              <a:rPr lang="en-US" sz="1500" dirty="0">
                <a:effectLst/>
                <a:latin typeface="Calibri" panose="020F0502020204030204" pitchFamily="34" charset="0"/>
                <a:ea typeface="Calibri" panose="020F0502020204030204" pitchFamily="34" charset="0"/>
                <a:cs typeface="Times New Roman" panose="02020603050405020304" pitchFamily="18" charset="0"/>
              </a:rPr>
              <a:t>The column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is having highest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positve</a:t>
            </a:r>
            <a:r>
              <a:rPr lang="en-US" sz="1500" dirty="0">
                <a:effectLst/>
                <a:latin typeface="Calibri" panose="020F0502020204030204" pitchFamily="34" charset="0"/>
                <a:ea typeface="Calibri" panose="020F0502020204030204" pitchFamily="34" charset="0"/>
                <a:cs typeface="Times New Roman" panose="02020603050405020304" pitchFamily="18" charset="0"/>
              </a:rPr>
              <a:t> correlation to the target variable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500" dirty="0">
                <a:effectLst/>
                <a:latin typeface="Calibri" panose="020F0502020204030204" pitchFamily="34" charset="0"/>
                <a:ea typeface="Calibri" panose="020F0502020204030204" pitchFamily="34" charset="0"/>
                <a:cs typeface="Times New Roman" panose="02020603050405020304" pitchFamily="18" charset="0"/>
              </a:rPr>
              <a:t>', while the column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is having highest negative correlation to the target variable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6000"/>
              </a:lnSpc>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column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MasVnrType</a:t>
            </a:r>
            <a:r>
              <a:rPr lang="en-US" sz="1600" dirty="0">
                <a:effectLst/>
                <a:latin typeface="Calibri" panose="020F0502020204030204" pitchFamily="34" charset="0"/>
                <a:ea typeface="Calibri" panose="020F0502020204030204" pitchFamily="34" charset="0"/>
                <a:cs typeface="Times New Roman" panose="02020603050405020304" pitchFamily="18" charset="0"/>
              </a:rPr>
              <a:t>' is having the least positive correlation to the target variable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600" dirty="0">
                <a:effectLst/>
                <a:latin typeface="Calibri" panose="020F0502020204030204" pitchFamily="34" charset="0"/>
                <a:ea typeface="Calibri" panose="020F0502020204030204" pitchFamily="34" charset="0"/>
                <a:cs typeface="Times New Roman" panose="02020603050405020304" pitchFamily="18" charset="0"/>
              </a:rPr>
              <a:t>' and the column 'BsmtFinSF2' is having the least negative correlation to the target variable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342900" indent="-342900">
              <a:lnSpc>
                <a:spcPct val="106000"/>
              </a:lnSpc>
              <a:buFont typeface="Symbol" panose="05050102010706020507" pitchFamily="18"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204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913795" y="609600"/>
            <a:ext cx="10187593" cy="690563"/>
          </a:xfrm>
        </p:spPr>
        <p:txBody>
          <a:bodyPr>
            <a:normAutofit/>
          </a:bodyPr>
          <a:lstStyle/>
          <a:p>
            <a:r>
              <a:rPr lang="en-US" sz="4000" dirty="0">
                <a:latin typeface="Calibri" panose="020F0502020204030204" pitchFamily="34" charset="0"/>
                <a:cs typeface="Calibri" panose="020F0502020204030204" pitchFamily="34" charset="0"/>
              </a:rPr>
              <a:t>Data Cleansing</a:t>
            </a:r>
          </a:p>
        </p:txBody>
      </p:sp>
      <p:sp>
        <p:nvSpPr>
          <p:cNvPr id="9" name="TextBox 8">
            <a:extLst>
              <a:ext uri="{FF2B5EF4-FFF2-40B4-BE49-F238E27FC236}">
                <a16:creationId xmlns:a16="http://schemas.microsoft.com/office/drawing/2014/main" id="{95DDEA46-B279-D2BA-47D7-8DBCB53FC11C}"/>
              </a:ext>
            </a:extLst>
          </p:cNvPr>
          <p:cNvSpPr txBox="1"/>
          <p:nvPr/>
        </p:nvSpPr>
        <p:spPr>
          <a:xfrm>
            <a:off x="668781" y="2086510"/>
            <a:ext cx="6193630" cy="400110"/>
          </a:xfrm>
          <a:prstGeom prst="rect">
            <a:avLst/>
          </a:prstGeom>
          <a:noFill/>
        </p:spPr>
        <p:txBody>
          <a:bodyPr wrap="square">
            <a:spAutoFit/>
          </a:bodyPr>
          <a:lstStyle/>
          <a:p>
            <a:pPr marL="0" marR="0">
              <a:spcBef>
                <a:spcPts val="1200"/>
              </a:spcBef>
              <a:spcAft>
                <a:spcPts val="0"/>
              </a:spcAft>
            </a:pPr>
            <a:r>
              <a:rPr lang="en-US" sz="2000" b="1" dirty="0">
                <a:effectLst/>
                <a:latin typeface="Calibri" panose="020F0502020204030204" pitchFamily="34" charset="0"/>
                <a:ea typeface="Times New Roman" panose="02020603050405020304" pitchFamily="18" charset="0"/>
              </a:rPr>
              <a:t>Removing the skewness with power transform</a:t>
            </a:r>
            <a:endParaRPr lang="en-US" sz="2000" dirty="0">
              <a:effectLst/>
              <a:latin typeface="Times New Roman" panose="02020603050405020304" pitchFamily="18" charset="0"/>
              <a:ea typeface="Times New Roman" panose="02020603050405020304" pitchFamily="18" charset="0"/>
            </a:endParaRPr>
          </a:p>
        </p:txBody>
      </p:sp>
      <p:pic>
        <p:nvPicPr>
          <p:cNvPr id="10" name="Content Placeholder 9" descr="Text&#10;&#10;Description automatically generated with medium confidence">
            <a:extLst>
              <a:ext uri="{FF2B5EF4-FFF2-40B4-BE49-F238E27FC236}">
                <a16:creationId xmlns:a16="http://schemas.microsoft.com/office/drawing/2014/main" id="{CD36FAE6-14E2-572E-0B3F-2EA386DA6B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2443" y="2616429"/>
            <a:ext cx="2095792" cy="3448531"/>
          </a:xfrm>
          <a:prstGeom prst="rect">
            <a:avLst/>
          </a:prstGeom>
        </p:spPr>
      </p:pic>
      <p:pic>
        <p:nvPicPr>
          <p:cNvPr id="11" name="Picture 10" descr="Text&#10;&#10;Description automatically generated">
            <a:extLst>
              <a:ext uri="{FF2B5EF4-FFF2-40B4-BE49-F238E27FC236}">
                <a16:creationId xmlns:a16="http://schemas.microsoft.com/office/drawing/2014/main" id="{0240B94F-88B3-7497-CD64-AF34AD64457A}"/>
              </a:ext>
            </a:extLst>
          </p:cNvPr>
          <p:cNvPicPr>
            <a:picLocks noChangeAspect="1"/>
          </p:cNvPicPr>
          <p:nvPr/>
        </p:nvPicPr>
        <p:blipFill>
          <a:blip r:embed="rId4"/>
          <a:stretch>
            <a:fillRect/>
          </a:stretch>
        </p:blipFill>
        <p:spPr>
          <a:xfrm>
            <a:off x="7400293" y="2654295"/>
            <a:ext cx="2505496" cy="2725450"/>
          </a:xfrm>
          <a:prstGeom prst="rect">
            <a:avLst/>
          </a:prstGeom>
        </p:spPr>
      </p:pic>
      <p:sp>
        <p:nvSpPr>
          <p:cNvPr id="13" name="TextBox 12">
            <a:extLst>
              <a:ext uri="{FF2B5EF4-FFF2-40B4-BE49-F238E27FC236}">
                <a16:creationId xmlns:a16="http://schemas.microsoft.com/office/drawing/2014/main" id="{25EC1764-B91B-935C-128C-1D1D86645126}"/>
              </a:ext>
            </a:extLst>
          </p:cNvPr>
          <p:cNvSpPr txBox="1"/>
          <p:nvPr/>
        </p:nvSpPr>
        <p:spPr>
          <a:xfrm>
            <a:off x="449426" y="6284163"/>
            <a:ext cx="5988842" cy="369332"/>
          </a:xfrm>
          <a:prstGeom prst="rect">
            <a:avLst/>
          </a:prstGeom>
          <a:noFill/>
        </p:spPr>
        <p:txBody>
          <a:bodyPr wrap="square">
            <a:spAutoFit/>
          </a:bodyPr>
          <a:lstStyle/>
          <a:p>
            <a:pPr marL="0" marR="0">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Numerical columns in train data with skewness beyond +/-0.7</a:t>
            </a:r>
          </a:p>
        </p:txBody>
      </p:sp>
      <p:sp>
        <p:nvSpPr>
          <p:cNvPr id="15" name="TextBox 14">
            <a:extLst>
              <a:ext uri="{FF2B5EF4-FFF2-40B4-BE49-F238E27FC236}">
                <a16:creationId xmlns:a16="http://schemas.microsoft.com/office/drawing/2014/main" id="{7A06682F-ABF3-8783-887F-9A1C7CC165A2}"/>
              </a:ext>
            </a:extLst>
          </p:cNvPr>
          <p:cNvSpPr txBox="1"/>
          <p:nvPr/>
        </p:nvSpPr>
        <p:spPr>
          <a:xfrm>
            <a:off x="5280397" y="5467918"/>
            <a:ext cx="6193630" cy="369332"/>
          </a:xfrm>
          <a:prstGeom prst="rect">
            <a:avLst/>
          </a:prstGeom>
          <a:noFill/>
        </p:spPr>
        <p:txBody>
          <a:bodyPr wrap="square">
            <a:spAutoFit/>
          </a:bodyPr>
          <a:lstStyle/>
          <a:p>
            <a:pPr marL="0" marR="0" algn="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Numerical columns in test data with skewness beyond +/-0.7</a:t>
            </a:r>
          </a:p>
        </p:txBody>
      </p:sp>
      <p:sp>
        <p:nvSpPr>
          <p:cNvPr id="17" name="TextBox 16">
            <a:extLst>
              <a:ext uri="{FF2B5EF4-FFF2-40B4-BE49-F238E27FC236}">
                <a16:creationId xmlns:a16="http://schemas.microsoft.com/office/drawing/2014/main" id="{E3DFC773-635A-8AEC-3802-5B9FB86F7862}"/>
              </a:ext>
            </a:extLst>
          </p:cNvPr>
          <p:cNvSpPr txBox="1"/>
          <p:nvPr/>
        </p:nvSpPr>
        <p:spPr>
          <a:xfrm>
            <a:off x="668781" y="1388336"/>
            <a:ext cx="7853687" cy="467244"/>
          </a:xfrm>
          <a:prstGeom prst="rect">
            <a:avLst/>
          </a:prstGeom>
          <a:noFill/>
        </p:spPr>
        <p:txBody>
          <a:bodyPr wrap="square">
            <a:spAutoFit/>
          </a:bodyPr>
          <a:lstStyle/>
          <a:p>
            <a:pPr marL="0" marR="0">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Assumptions Related to the Problem Under Consideration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0654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pic>
        <p:nvPicPr>
          <p:cNvPr id="5" name="Picture 4" descr="Calendar&#10;&#10;Description automatically generated with medium confidence">
            <a:extLst>
              <a:ext uri="{FF2B5EF4-FFF2-40B4-BE49-F238E27FC236}">
                <a16:creationId xmlns:a16="http://schemas.microsoft.com/office/drawing/2014/main" id="{6FF55CAA-3294-FAEB-CCC9-5464F311B6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0311" y="887355"/>
            <a:ext cx="8365812" cy="5617428"/>
          </a:xfrm>
          <a:prstGeom prst="rect">
            <a:avLst/>
          </a:prstGeom>
          <a:noFill/>
          <a:ln>
            <a:noFill/>
          </a:ln>
        </p:spPr>
      </p:pic>
      <p:sp>
        <p:nvSpPr>
          <p:cNvPr id="9" name="TextBox 8">
            <a:extLst>
              <a:ext uri="{FF2B5EF4-FFF2-40B4-BE49-F238E27FC236}">
                <a16:creationId xmlns:a16="http://schemas.microsoft.com/office/drawing/2014/main" id="{48D0622E-2459-B606-84DC-2FFC7F4DF3CB}"/>
              </a:ext>
            </a:extLst>
          </p:cNvPr>
          <p:cNvSpPr txBox="1"/>
          <p:nvPr/>
        </p:nvSpPr>
        <p:spPr>
          <a:xfrm>
            <a:off x="695886" y="353217"/>
            <a:ext cx="6283138" cy="400110"/>
          </a:xfrm>
          <a:prstGeom prst="rect">
            <a:avLst/>
          </a:prstGeom>
          <a:noFill/>
        </p:spPr>
        <p:txBody>
          <a:bodyPr wrap="square">
            <a:spAutoFit/>
          </a:bodyPr>
          <a:lstStyle/>
          <a:p>
            <a:pPr marL="0" marR="0" algn="ctr">
              <a:spcBef>
                <a:spcPts val="0"/>
              </a:spcBef>
              <a:spcAft>
                <a:spcPts val="1000"/>
              </a:spcAft>
            </a:pPr>
            <a:r>
              <a:rPr lang="en-US" sz="2000" b="1" dirty="0">
                <a:effectLst/>
                <a:latin typeface="Calibri" panose="020F0502020204030204" pitchFamily="34" charset="0"/>
                <a:ea typeface="Calibri" panose="020F0502020204030204" pitchFamily="34" charset="0"/>
                <a:cs typeface="Times New Roman" panose="02020603050405020304" pitchFamily="18" charset="0"/>
              </a:rPr>
              <a:t>Distribution of Data in Numerical Columns</a:t>
            </a:r>
          </a:p>
        </p:txBody>
      </p:sp>
      <p:sp>
        <p:nvSpPr>
          <p:cNvPr id="11" name="TextBox 10">
            <a:extLst>
              <a:ext uri="{FF2B5EF4-FFF2-40B4-BE49-F238E27FC236}">
                <a16:creationId xmlns:a16="http://schemas.microsoft.com/office/drawing/2014/main" id="{F2139273-FDB1-68B5-0DD0-863BB24E4303}"/>
              </a:ext>
            </a:extLst>
          </p:cNvPr>
          <p:cNvSpPr txBox="1"/>
          <p:nvPr/>
        </p:nvSpPr>
        <p:spPr>
          <a:xfrm>
            <a:off x="6750425" y="5146123"/>
            <a:ext cx="4787151" cy="960712"/>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numerical columns in the dataset are not having a normal distribution. </a:t>
            </a:r>
            <a:r>
              <a:rPr lang="en-US" dirty="0">
                <a:latin typeface="Calibri" panose="020F0502020204030204" pitchFamily="34" charset="0"/>
                <a:ea typeface="Calibri" panose="020F0502020204030204" pitchFamily="34" charset="0"/>
                <a:cs typeface="Times New Roman" panose="02020603050405020304" pitchFamily="18" charset="0"/>
              </a:rPr>
              <a:t>That means,</a:t>
            </a:r>
            <a:r>
              <a:rPr lang="en-US" sz="1800" dirty="0">
                <a:effectLst/>
                <a:latin typeface="Calibri" panose="020F0502020204030204" pitchFamily="34" charset="0"/>
                <a:ea typeface="Calibri" panose="020F0502020204030204" pitchFamily="34" charset="0"/>
                <a:cs typeface="Times New Roman" panose="02020603050405020304" pitchFamily="18" charset="0"/>
              </a:rPr>
              <a:t> skewness is present in the data distribution.</a:t>
            </a:r>
          </a:p>
        </p:txBody>
      </p:sp>
    </p:spTree>
    <p:extLst>
      <p:ext uri="{BB962C8B-B14F-4D97-AF65-F5344CB8AC3E}">
        <p14:creationId xmlns:p14="http://schemas.microsoft.com/office/powerpoint/2010/main" val="561846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1107391" y="2057510"/>
            <a:ext cx="9974178" cy="2742980"/>
          </a:xfrm>
        </p:spPr>
        <p:txBody>
          <a:bodyPr>
            <a:normAutofit/>
          </a:bodyPr>
          <a:lstStyle/>
          <a:p>
            <a: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SUBMITTED BY</a:t>
            </a: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b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br>
            <a:r>
              <a:rPr lang="en-US" sz="48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Steffin Varghese</a:t>
            </a:r>
            <a:endParaRPr lang="en-US" dirty="0">
              <a:solidFill>
                <a:srgbClr val="FFFF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0693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913795" y="609601"/>
            <a:ext cx="10353761" cy="776288"/>
          </a:xfrm>
        </p:spPr>
        <p:txBody>
          <a:bodyPr/>
          <a:lstStyle/>
          <a:p>
            <a:r>
              <a:rPr lang="en-GB" sz="1800" dirty="0">
                <a:effectLst/>
                <a:latin typeface="Calibri" panose="020F0502020204030204" pitchFamily="34" charset="0"/>
                <a:ea typeface="Times New Roman" panose="02020603050405020304" pitchFamily="18" charset="0"/>
                <a:cs typeface="Calibri" panose="020F0502020204030204" pitchFamily="34" charset="0"/>
              </a:rPr>
              <a:t>After removing the skewness from the data using standard scaler and power transform our data looks like this:</a:t>
            </a:r>
            <a:endParaRPr lang="en-US" dirty="0">
              <a:latin typeface="Calibri" panose="020F0502020204030204" pitchFamily="34" charset="0"/>
              <a:cs typeface="Calibri" panose="020F0502020204030204" pitchFamily="34" charset="0"/>
            </a:endParaRPr>
          </a:p>
        </p:txBody>
      </p:sp>
      <p:pic>
        <p:nvPicPr>
          <p:cNvPr id="5" name="Picture 4" descr="Text&#10;&#10;Description automatically generated">
            <a:extLst>
              <a:ext uri="{FF2B5EF4-FFF2-40B4-BE49-F238E27FC236}">
                <a16:creationId xmlns:a16="http://schemas.microsoft.com/office/drawing/2014/main" id="{1C65878D-021C-A530-469B-BBF59A6E58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5887" y="1452444"/>
            <a:ext cx="2019300" cy="3400425"/>
          </a:xfrm>
          <a:prstGeom prst="rect">
            <a:avLst/>
          </a:prstGeom>
        </p:spPr>
      </p:pic>
      <p:sp>
        <p:nvSpPr>
          <p:cNvPr id="7" name="TextBox 6">
            <a:extLst>
              <a:ext uri="{FF2B5EF4-FFF2-40B4-BE49-F238E27FC236}">
                <a16:creationId xmlns:a16="http://schemas.microsoft.com/office/drawing/2014/main" id="{2DDBC96A-B9A7-9B6F-DCA5-A43DBF028E7E}"/>
              </a:ext>
            </a:extLst>
          </p:cNvPr>
          <p:cNvSpPr txBox="1"/>
          <p:nvPr/>
        </p:nvSpPr>
        <p:spPr>
          <a:xfrm>
            <a:off x="1153716" y="4919425"/>
            <a:ext cx="3875484"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Skewness of Train data</a:t>
            </a:r>
            <a:endParaRPr lang="en-US" dirty="0"/>
          </a:p>
        </p:txBody>
      </p:sp>
      <p:pic>
        <p:nvPicPr>
          <p:cNvPr id="8" name="Picture 7" descr="Text&#10;&#10;Description automatically generated">
            <a:extLst>
              <a:ext uri="{FF2B5EF4-FFF2-40B4-BE49-F238E27FC236}">
                <a16:creationId xmlns:a16="http://schemas.microsoft.com/office/drawing/2014/main" id="{A6596BCC-A482-C48E-94AA-664437A4B19F}"/>
              </a:ext>
            </a:extLst>
          </p:cNvPr>
          <p:cNvPicPr>
            <a:picLocks noChangeAspect="1"/>
          </p:cNvPicPr>
          <p:nvPr/>
        </p:nvPicPr>
        <p:blipFill>
          <a:blip r:embed="rId4"/>
          <a:stretch>
            <a:fillRect/>
          </a:stretch>
        </p:blipFill>
        <p:spPr>
          <a:xfrm>
            <a:off x="6892189" y="1395414"/>
            <a:ext cx="1809750" cy="3390900"/>
          </a:xfrm>
          <a:prstGeom prst="rect">
            <a:avLst/>
          </a:prstGeom>
        </p:spPr>
      </p:pic>
      <p:sp>
        <p:nvSpPr>
          <p:cNvPr id="10" name="TextBox 9">
            <a:extLst>
              <a:ext uri="{FF2B5EF4-FFF2-40B4-BE49-F238E27FC236}">
                <a16:creationId xmlns:a16="http://schemas.microsoft.com/office/drawing/2014/main" id="{E33E615A-320F-DABA-AFEE-AFE3AE56C3EC}"/>
              </a:ext>
            </a:extLst>
          </p:cNvPr>
          <p:cNvSpPr txBox="1"/>
          <p:nvPr/>
        </p:nvSpPr>
        <p:spPr>
          <a:xfrm>
            <a:off x="6657976" y="4852869"/>
            <a:ext cx="2500312"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Skewness of Test  data</a:t>
            </a:r>
            <a:endParaRPr lang="en-US" dirty="0"/>
          </a:p>
        </p:txBody>
      </p:sp>
    </p:spTree>
    <p:extLst>
      <p:ext uri="{BB962C8B-B14F-4D97-AF65-F5344CB8AC3E}">
        <p14:creationId xmlns:p14="http://schemas.microsoft.com/office/powerpoint/2010/main" val="1690470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pic>
        <p:nvPicPr>
          <p:cNvPr id="13314" name="Picture 2">
            <a:extLst>
              <a:ext uri="{FF2B5EF4-FFF2-40B4-BE49-F238E27FC236}">
                <a16:creationId xmlns:a16="http://schemas.microsoft.com/office/drawing/2014/main" id="{528BE53C-3C7E-81FF-BADE-C431AE18A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793"/>
            <a:ext cx="7781645" cy="64772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FCD92AD-3033-D1B1-6043-2123081E7CAA}"/>
              </a:ext>
            </a:extLst>
          </p:cNvPr>
          <p:cNvSpPr txBox="1"/>
          <p:nvPr/>
        </p:nvSpPr>
        <p:spPr>
          <a:xfrm>
            <a:off x="7906870" y="2504745"/>
            <a:ext cx="3886199" cy="461665"/>
          </a:xfrm>
          <a:prstGeom prst="rect">
            <a:avLst/>
          </a:prstGeom>
          <a:noFill/>
        </p:spPr>
        <p:txBody>
          <a:bodyPr wrap="square">
            <a:spAutoFit/>
          </a:bodyPr>
          <a:lstStyle/>
          <a:p>
            <a:pPr algn="l"/>
            <a:r>
              <a:rPr lang="en-US" sz="2400" b="1" dirty="0">
                <a:latin typeface="Calibri" panose="020F0502020204030204" pitchFamily="34" charset="0"/>
                <a:cs typeface="Calibri" panose="020F0502020204030204" pitchFamily="34" charset="0"/>
              </a:rPr>
              <a:t>P</a:t>
            </a:r>
            <a:r>
              <a:rPr lang="en-US" sz="2400" b="1" i="0" dirty="0">
                <a:effectLst/>
                <a:latin typeface="Calibri" panose="020F0502020204030204" pitchFamily="34" charset="0"/>
                <a:cs typeface="Calibri" panose="020F0502020204030204" pitchFamily="34" charset="0"/>
              </a:rPr>
              <a:t>resence of Outliers in Data</a:t>
            </a:r>
          </a:p>
        </p:txBody>
      </p:sp>
    </p:spTree>
    <p:extLst>
      <p:ext uri="{BB962C8B-B14F-4D97-AF65-F5344CB8AC3E}">
        <p14:creationId xmlns:p14="http://schemas.microsoft.com/office/powerpoint/2010/main" val="2208947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p:txBody>
          <a:bodyPr>
            <a:normAutofit/>
          </a:bodyPr>
          <a:lstStyle/>
          <a:p>
            <a:pPr marL="0" marR="0">
              <a:spcBef>
                <a:spcPts val="1200"/>
              </a:spcBef>
              <a:spcAft>
                <a:spcPts val="0"/>
              </a:spcAft>
              <a:tabLst>
                <a:tab pos="2495550" algn="l"/>
              </a:tabLst>
            </a:pPr>
            <a:r>
              <a:rPr lang="en-GB" sz="2800" b="1" dirty="0">
                <a:effectLst/>
                <a:latin typeface="Calibri" panose="020F0502020204030204" pitchFamily="34" charset="0"/>
                <a:ea typeface="Times New Roman" panose="02020603050405020304" pitchFamily="18" charset="0"/>
              </a:rPr>
              <a:t>Removed Outliers in the datasets</a:t>
            </a:r>
            <a:endParaRPr lang="en-US" sz="2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48FAE972-022D-F94C-28DC-B77E654DC79A}"/>
              </a:ext>
            </a:extLst>
          </p:cNvPr>
          <p:cNvSpPr>
            <a:spLocks noGrp="1"/>
          </p:cNvSpPr>
          <p:nvPr>
            <p:ph idx="1"/>
          </p:nvPr>
        </p:nvSpPr>
        <p:spPr/>
        <p:txBody>
          <a:bodyPr>
            <a:normAutofit/>
          </a:bodyPr>
          <a:lstStyle/>
          <a:p>
            <a:pPr marL="0" indent="0">
              <a:buNone/>
            </a:pPr>
            <a:r>
              <a:rPr lang="en-GB" dirty="0">
                <a:effectLst/>
                <a:latin typeface="Calibri" panose="020F0502020204030204" pitchFamily="34" charset="0"/>
                <a:ea typeface="Times New Roman" panose="02020603050405020304" pitchFamily="18" charset="0"/>
                <a:cs typeface="Calibri" panose="020F0502020204030204" pitchFamily="34" charset="0"/>
              </a:rPr>
              <a:t>We have used two methods for outlier removal method:</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1200"/>
              </a:spcBef>
              <a:spcAft>
                <a:spcPts val="0"/>
              </a:spcAft>
              <a:buFont typeface="Symbol" panose="05050102010706020507" pitchFamily="18" charset="2"/>
              <a:buChar char=""/>
              <a:tabLst>
                <a:tab pos="2495550" algn="l"/>
              </a:tabLst>
            </a:pPr>
            <a:r>
              <a:rPr lang="en-GB" dirty="0">
                <a:effectLst/>
                <a:latin typeface="Calibri" panose="020F0502020204030204" pitchFamily="34" charset="0"/>
                <a:ea typeface="Times New Roman" panose="02020603050405020304" pitchFamily="18" charset="0"/>
                <a:cs typeface="Calibri" panose="020F0502020204030204" pitchFamily="34" charset="0"/>
              </a:rPr>
              <a:t>Outlier removal using </a:t>
            </a:r>
            <a:r>
              <a:rPr lang="en-GB" dirty="0" err="1">
                <a:effectLst/>
                <a:latin typeface="Calibri" panose="020F0502020204030204" pitchFamily="34" charset="0"/>
                <a:ea typeface="Times New Roman" panose="02020603050405020304" pitchFamily="18" charset="0"/>
                <a:cs typeface="Calibri" panose="020F0502020204030204" pitchFamily="34" charset="0"/>
              </a:rPr>
              <a:t>ZScore</a:t>
            </a:r>
            <a:r>
              <a:rPr lang="en-GB" dirty="0">
                <a:effectLst/>
                <a:latin typeface="Calibri" panose="020F0502020204030204" pitchFamily="34" charset="0"/>
                <a:ea typeface="Times New Roman" panose="02020603050405020304" pitchFamily="18" charset="0"/>
                <a:cs typeface="Calibri" panose="020F0502020204030204" pitchFamily="34" charset="0"/>
              </a:rPr>
              <a:t> Technique</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spcBef>
                <a:spcPts val="1200"/>
              </a:spcBef>
              <a:spcAft>
                <a:spcPts val="0"/>
              </a:spcAft>
              <a:buFont typeface="Symbol" panose="05050102010706020507" pitchFamily="18" charset="2"/>
              <a:buChar char=""/>
              <a:tabLst>
                <a:tab pos="2495550" algn="l"/>
              </a:tabLst>
            </a:pPr>
            <a:r>
              <a:rPr lang="en-GB" dirty="0">
                <a:effectLst/>
                <a:latin typeface="Calibri" panose="020F0502020204030204" pitchFamily="34" charset="0"/>
                <a:ea typeface="Calibri" panose="020F0502020204030204" pitchFamily="34" charset="0"/>
                <a:cs typeface="Calibri" panose="020F0502020204030204" pitchFamily="34" charset="0"/>
              </a:rPr>
              <a:t>Outlier removal using IQR(Inter Quartile Range) Technique</a:t>
            </a:r>
          </a:p>
          <a:p>
            <a:pPr marL="0" indent="0">
              <a:spcBef>
                <a:spcPts val="1200"/>
              </a:spcBef>
              <a:buNone/>
              <a:tabLst>
                <a:tab pos="2495550" algn="l"/>
              </a:tabLst>
            </a:pPr>
            <a:r>
              <a:rPr lang="en-GB" dirty="0">
                <a:effectLst/>
                <a:latin typeface="Calibri" panose="020F0502020204030204" pitchFamily="34" charset="0"/>
                <a:ea typeface="Times New Roman" panose="02020603050405020304" pitchFamily="18" charset="0"/>
                <a:cs typeface="Calibri" panose="020F0502020204030204" pitchFamily="34" charset="0"/>
              </a:rPr>
              <a:t>By using the IQR method for outlier removal from the dataset, we have incurred a loss of data of 28% which is not acceptable as we are losing a major portion of the data. This would make our data biased. But after using the </a:t>
            </a:r>
            <a:r>
              <a:rPr lang="en-GB" dirty="0" err="1">
                <a:effectLst/>
                <a:latin typeface="Calibri" panose="020F0502020204030204" pitchFamily="34" charset="0"/>
                <a:ea typeface="Times New Roman" panose="02020603050405020304" pitchFamily="18" charset="0"/>
                <a:cs typeface="Calibri" panose="020F0502020204030204" pitchFamily="34" charset="0"/>
              </a:rPr>
              <a:t>ZScore</a:t>
            </a:r>
            <a:r>
              <a:rPr lang="en-GB" dirty="0">
                <a:effectLst/>
                <a:latin typeface="Calibri" panose="020F0502020204030204" pitchFamily="34" charset="0"/>
                <a:ea typeface="Times New Roman" panose="02020603050405020304" pitchFamily="18" charset="0"/>
                <a:cs typeface="Calibri" panose="020F0502020204030204" pitchFamily="34" charset="0"/>
              </a:rPr>
              <a:t> outlier removal method we are losing only 10.87% of data from the train dataset and 4.11% of data from test dataset. So, we are considering this method for removing outliers from our train and test dataset.</a:t>
            </a:r>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spcBef>
                <a:spcPts val="1200"/>
              </a:spcBef>
              <a:spcAft>
                <a:spcPts val="0"/>
              </a:spcAft>
              <a:buNone/>
              <a:tabLst>
                <a:tab pos="2495550" algn="l"/>
              </a:tabLst>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941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p:txBody>
          <a:bodyPr/>
          <a:lstStyle/>
          <a:p>
            <a:r>
              <a:rPr lang="en-GB" sz="1800" b="1" dirty="0">
                <a:effectLst/>
                <a:latin typeface="Calibri" panose="020F0502020204030204" pitchFamily="34" charset="0"/>
                <a:ea typeface="Times New Roman" panose="02020603050405020304" pitchFamily="18" charset="0"/>
                <a:cs typeface="Calibri" panose="020F0502020204030204" pitchFamily="34" charset="0"/>
              </a:rPr>
              <a:t>Checked and Removed Multicollinearity from the Datasets.</a:t>
            </a:r>
            <a:br>
              <a:rPr lang="en-US" sz="1800" dirty="0">
                <a:effectLst/>
                <a:latin typeface="Calibri" panose="020F0502020204030204" pitchFamily="34" charset="0"/>
                <a:ea typeface="Times New Roman" panose="02020603050405020304" pitchFamily="18"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pic>
        <p:nvPicPr>
          <p:cNvPr id="7" name="Picture 6" descr="Text&#10;&#10;Description automatically generated">
            <a:extLst>
              <a:ext uri="{FF2B5EF4-FFF2-40B4-BE49-F238E27FC236}">
                <a16:creationId xmlns:a16="http://schemas.microsoft.com/office/drawing/2014/main" id="{C830906A-DCFD-A673-8B3D-E5EEA216E46D}"/>
              </a:ext>
            </a:extLst>
          </p:cNvPr>
          <p:cNvPicPr>
            <a:picLocks noChangeAspect="1"/>
          </p:cNvPicPr>
          <p:nvPr/>
        </p:nvPicPr>
        <p:blipFill>
          <a:blip r:embed="rId3"/>
          <a:stretch>
            <a:fillRect/>
          </a:stretch>
        </p:blipFill>
        <p:spPr>
          <a:xfrm>
            <a:off x="1157826" y="1272760"/>
            <a:ext cx="9411562" cy="2619350"/>
          </a:xfrm>
          <a:prstGeom prst="rect">
            <a:avLst/>
          </a:prstGeom>
        </p:spPr>
      </p:pic>
      <p:sp>
        <p:nvSpPr>
          <p:cNvPr id="9" name="TextBox 8">
            <a:extLst>
              <a:ext uri="{FF2B5EF4-FFF2-40B4-BE49-F238E27FC236}">
                <a16:creationId xmlns:a16="http://schemas.microsoft.com/office/drawing/2014/main" id="{A7F8EC75-F8DA-072A-8480-BF5CE7195950}"/>
              </a:ext>
            </a:extLst>
          </p:cNvPr>
          <p:cNvSpPr txBox="1"/>
          <p:nvPr/>
        </p:nvSpPr>
        <p:spPr>
          <a:xfrm>
            <a:off x="1157826" y="4343400"/>
            <a:ext cx="9693950" cy="923330"/>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After calculating the VIF of the variables in the datasets, we found that the columns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GrLivArea</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TotalBsmtSF</a:t>
            </a:r>
            <a:r>
              <a:rPr lang="en-US" sz="1800" dirty="0">
                <a:effectLst/>
                <a:latin typeface="Calibri" panose="020F0502020204030204" pitchFamily="34" charset="0"/>
                <a:ea typeface="Calibri" panose="020F0502020204030204" pitchFamily="34" charset="0"/>
                <a:cs typeface="Times New Roman" panose="02020603050405020304" pitchFamily="18" charset="0"/>
              </a:rPr>
              <a:t>', 'YearBuilt','2ndFlrSF', 'BsmtFinSF1',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GarageCars</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having high variance of inflation. Thus, we had to drop these columns from the test and train dataset.</a:t>
            </a:r>
            <a:endParaRPr lang="en-US" dirty="0"/>
          </a:p>
        </p:txBody>
      </p:sp>
    </p:spTree>
    <p:extLst>
      <p:ext uri="{BB962C8B-B14F-4D97-AF65-F5344CB8AC3E}">
        <p14:creationId xmlns:p14="http://schemas.microsoft.com/office/powerpoint/2010/main" val="1876977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pic>
        <p:nvPicPr>
          <p:cNvPr id="5" name="Picture 4" descr="Table&#10;&#10;Description automatically generated">
            <a:extLst>
              <a:ext uri="{FF2B5EF4-FFF2-40B4-BE49-F238E27FC236}">
                <a16:creationId xmlns:a16="http://schemas.microsoft.com/office/drawing/2014/main" id="{9FC987C9-C9A4-88B5-A6D0-F8962F8182C2}"/>
              </a:ext>
            </a:extLst>
          </p:cNvPr>
          <p:cNvPicPr>
            <a:picLocks noChangeAspect="1"/>
          </p:cNvPicPr>
          <p:nvPr/>
        </p:nvPicPr>
        <p:blipFill>
          <a:blip r:embed="rId3"/>
          <a:stretch>
            <a:fillRect/>
          </a:stretch>
        </p:blipFill>
        <p:spPr>
          <a:xfrm>
            <a:off x="378932" y="1413901"/>
            <a:ext cx="5483986" cy="2485746"/>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6239116D-2BBB-769F-0941-F79F1AB7EC9E}"/>
              </a:ext>
            </a:extLst>
          </p:cNvPr>
          <p:cNvPicPr>
            <a:picLocks noChangeAspect="1"/>
          </p:cNvPicPr>
          <p:nvPr/>
        </p:nvPicPr>
        <p:blipFill>
          <a:blip r:embed="rId4"/>
          <a:stretch>
            <a:fillRect/>
          </a:stretch>
        </p:blipFill>
        <p:spPr>
          <a:xfrm>
            <a:off x="6094480" y="1413901"/>
            <a:ext cx="5943600" cy="2485746"/>
          </a:xfrm>
          <a:prstGeom prst="rect">
            <a:avLst/>
          </a:prstGeom>
        </p:spPr>
      </p:pic>
      <p:sp>
        <p:nvSpPr>
          <p:cNvPr id="8" name="TextBox 7">
            <a:extLst>
              <a:ext uri="{FF2B5EF4-FFF2-40B4-BE49-F238E27FC236}">
                <a16:creationId xmlns:a16="http://schemas.microsoft.com/office/drawing/2014/main" id="{1899B7A7-1383-B023-29CF-06161DDAEB87}"/>
              </a:ext>
            </a:extLst>
          </p:cNvPr>
          <p:cNvSpPr txBox="1"/>
          <p:nvPr/>
        </p:nvSpPr>
        <p:spPr>
          <a:xfrm>
            <a:off x="-154726" y="4004024"/>
            <a:ext cx="6098344"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Snapshot of Final Train Dataset</a:t>
            </a:r>
          </a:p>
        </p:txBody>
      </p:sp>
      <p:sp>
        <p:nvSpPr>
          <p:cNvPr id="10" name="TextBox 9">
            <a:extLst>
              <a:ext uri="{FF2B5EF4-FFF2-40B4-BE49-F238E27FC236}">
                <a16:creationId xmlns:a16="http://schemas.microsoft.com/office/drawing/2014/main" id="{115678D8-847D-3A61-72E3-BFE1C0AE9724}"/>
              </a:ext>
            </a:extLst>
          </p:cNvPr>
          <p:cNvSpPr txBox="1"/>
          <p:nvPr/>
        </p:nvSpPr>
        <p:spPr>
          <a:xfrm>
            <a:off x="1089161" y="727648"/>
            <a:ext cx="1724585" cy="400110"/>
          </a:xfrm>
          <a:prstGeom prst="rect">
            <a:avLst/>
          </a:prstGeom>
          <a:noFill/>
        </p:spPr>
        <p:txBody>
          <a:bodyPr wrap="square">
            <a:spAutoFit/>
          </a:bodyPr>
          <a:lstStyle/>
          <a:p>
            <a:pPr marL="0" marR="0">
              <a:spcBef>
                <a:spcPts val="1200"/>
              </a:spcBef>
              <a:spcAft>
                <a:spcPts val="0"/>
              </a:spcAft>
              <a:tabLst>
                <a:tab pos="2495550" algn="l"/>
              </a:tabLst>
            </a:pPr>
            <a:r>
              <a:rPr lang="en-GB" sz="2000" b="1">
                <a:effectLst/>
                <a:latin typeface="Calibri" panose="020F0502020204030204" pitchFamily="34" charset="0"/>
                <a:ea typeface="Times New Roman" panose="02020603050405020304" pitchFamily="18" charset="0"/>
              </a:rPr>
              <a:t>Final Dataset</a:t>
            </a:r>
            <a:endParaRPr lang="en-US" sz="20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45CE2FED-07B0-50C2-960C-1008F3574815}"/>
              </a:ext>
            </a:extLst>
          </p:cNvPr>
          <p:cNvSpPr txBox="1"/>
          <p:nvPr/>
        </p:nvSpPr>
        <p:spPr>
          <a:xfrm>
            <a:off x="6379670" y="4004024"/>
            <a:ext cx="5373219"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Snapshot of Final Test Dataset</a:t>
            </a:r>
          </a:p>
        </p:txBody>
      </p:sp>
    </p:spTree>
    <p:extLst>
      <p:ext uri="{BB962C8B-B14F-4D97-AF65-F5344CB8AC3E}">
        <p14:creationId xmlns:p14="http://schemas.microsoft.com/office/powerpoint/2010/main" val="88441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a:xfrm>
            <a:off x="1747512" y="676836"/>
            <a:ext cx="8337781" cy="533400"/>
          </a:xfrm>
        </p:spPr>
        <p:txBody>
          <a:bodyPr>
            <a:normAutofit/>
          </a:bodyPr>
          <a:lstStyle/>
          <a:p>
            <a:pPr marL="0" marR="0">
              <a:lnSpc>
                <a:spcPct val="106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8267E945-8FE6-BF4B-1C1F-7F376FBD269C}"/>
              </a:ext>
            </a:extLst>
          </p:cNvPr>
          <p:cNvPicPr>
            <a:picLocks noChangeAspect="1"/>
          </p:cNvPicPr>
          <p:nvPr/>
        </p:nvPicPr>
        <p:blipFill>
          <a:blip r:embed="rId3"/>
          <a:stretch>
            <a:fillRect/>
          </a:stretch>
        </p:blipFill>
        <p:spPr>
          <a:xfrm>
            <a:off x="459407" y="1210237"/>
            <a:ext cx="6934199" cy="5082988"/>
          </a:xfrm>
          <a:prstGeom prst="rect">
            <a:avLst/>
          </a:prstGeom>
        </p:spPr>
      </p:pic>
      <p:sp>
        <p:nvSpPr>
          <p:cNvPr id="7" name="TextBox 6">
            <a:extLst>
              <a:ext uri="{FF2B5EF4-FFF2-40B4-BE49-F238E27FC236}">
                <a16:creationId xmlns:a16="http://schemas.microsoft.com/office/drawing/2014/main" id="{DAB7C2E4-A7F9-C83B-E16C-AB9D09CC2640}"/>
              </a:ext>
            </a:extLst>
          </p:cNvPr>
          <p:cNvSpPr txBox="1"/>
          <p:nvPr/>
        </p:nvSpPr>
        <p:spPr>
          <a:xfrm>
            <a:off x="7494493" y="1887062"/>
            <a:ext cx="4238100" cy="2824941"/>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created three functions for testing the model and for cross validations:</a:t>
            </a:r>
          </a:p>
          <a:p>
            <a:pPr marL="342900" marR="0" lvl="0" indent="-342900">
              <a:lnSpc>
                <a:spcPct val="106000"/>
              </a:lnSpc>
              <a:spcBef>
                <a:spcPts val="0"/>
              </a:spcBef>
              <a:spcAft>
                <a:spcPts val="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best_ran</a:t>
            </a:r>
            <a:r>
              <a:rPr lang="en-US" sz="1800" dirty="0">
                <a:effectLst/>
                <a:latin typeface="Calibri" panose="020F0502020204030204" pitchFamily="34" charset="0"/>
                <a:ea typeface="Calibri" panose="020F0502020204030204" pitchFamily="34" charset="0"/>
                <a:cs typeface="Times New Roman" panose="02020603050405020304" pitchFamily="18" charset="0"/>
              </a:rPr>
              <a:t> : Finding the best random state  for the selected model</a:t>
            </a:r>
          </a:p>
          <a:p>
            <a:pPr marL="342900" marR="0" lvl="0" indent="-342900">
              <a:lnSpc>
                <a:spcPct val="106000"/>
              </a:lnSpc>
              <a:spcBef>
                <a:spcPts val="0"/>
              </a:spcBef>
              <a:spcAft>
                <a:spcPts val="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mod_test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Ttraining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 model with the train data using the best random state.</a:t>
            </a:r>
          </a:p>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cross_val</a:t>
            </a:r>
            <a:r>
              <a:rPr lang="en-US" sz="1800" dirty="0">
                <a:effectLst/>
                <a:latin typeface="Calibri" panose="020F0502020204030204" pitchFamily="34" charset="0"/>
                <a:ea typeface="Calibri" panose="020F0502020204030204" pitchFamily="34" charset="0"/>
                <a:cs typeface="Times New Roman" panose="02020603050405020304" pitchFamily="18" charset="0"/>
              </a:rPr>
              <a:t> : Finding the best cross validation mean score for each model.</a:t>
            </a:r>
          </a:p>
        </p:txBody>
      </p:sp>
    </p:spTree>
    <p:extLst>
      <p:ext uri="{BB962C8B-B14F-4D97-AF65-F5344CB8AC3E}">
        <p14:creationId xmlns:p14="http://schemas.microsoft.com/office/powerpoint/2010/main" val="80322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0" y="-104965"/>
            <a:ext cx="12188921" cy="6857990"/>
          </a:xfrm>
          <a:prstGeom prst="rect">
            <a:avLst/>
          </a:prstGeom>
        </p:spPr>
      </p:pic>
      <p:sp>
        <p:nvSpPr>
          <p:cNvPr id="6" name="TextBox 5">
            <a:extLst>
              <a:ext uri="{FF2B5EF4-FFF2-40B4-BE49-F238E27FC236}">
                <a16:creationId xmlns:a16="http://schemas.microsoft.com/office/drawing/2014/main" id="{89629B19-4270-78A9-2FD1-651D6C30F272}"/>
              </a:ext>
            </a:extLst>
          </p:cNvPr>
          <p:cNvSpPr txBox="1"/>
          <p:nvPr/>
        </p:nvSpPr>
        <p:spPr>
          <a:xfrm>
            <a:off x="911038" y="567399"/>
            <a:ext cx="10397937" cy="467244"/>
          </a:xfrm>
          <a:prstGeom prst="rect">
            <a:avLst/>
          </a:prstGeom>
          <a:noFill/>
        </p:spPr>
        <p:txBody>
          <a:bodyPr wrap="square">
            <a:spAutoFit/>
          </a:bodyPr>
          <a:lstStyle/>
          <a:p>
            <a:pPr marL="0" marR="0">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IN" sz="2400" b="1" dirty="0">
                <a:effectLst/>
                <a:latin typeface="Calibri" panose="020F0502020204030204" pitchFamily="34" charset="0"/>
                <a:ea typeface="Calibri" panose="020F0502020204030204" pitchFamily="34" charset="0"/>
                <a:cs typeface="Calibri" panose="020F0502020204030204" pitchFamily="34" charset="0"/>
              </a:rPr>
              <a:t>evaluation of selected models</a:t>
            </a: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Graphical user interface, text, application, email&#10;&#10;Description automatically generated">
            <a:extLst>
              <a:ext uri="{FF2B5EF4-FFF2-40B4-BE49-F238E27FC236}">
                <a16:creationId xmlns:a16="http://schemas.microsoft.com/office/drawing/2014/main" id="{0933DA9E-98BC-CACD-E654-E5D271BB4D43}"/>
              </a:ext>
            </a:extLst>
          </p:cNvPr>
          <p:cNvPicPr>
            <a:picLocks noChangeAspect="1"/>
          </p:cNvPicPr>
          <p:nvPr/>
        </p:nvPicPr>
        <p:blipFill>
          <a:blip r:embed="rId3"/>
          <a:stretch>
            <a:fillRect/>
          </a:stretch>
        </p:blipFill>
        <p:spPr>
          <a:xfrm>
            <a:off x="179293" y="1066381"/>
            <a:ext cx="5916708" cy="2041245"/>
          </a:xfrm>
          <a:prstGeom prst="rect">
            <a:avLst/>
          </a:prstGeom>
        </p:spPr>
      </p:pic>
      <p:sp>
        <p:nvSpPr>
          <p:cNvPr id="9" name="TextBox 8">
            <a:extLst>
              <a:ext uri="{FF2B5EF4-FFF2-40B4-BE49-F238E27FC236}">
                <a16:creationId xmlns:a16="http://schemas.microsoft.com/office/drawing/2014/main" id="{555D688F-A85D-8DF4-C5FC-4A2AED0E313D}"/>
              </a:ext>
            </a:extLst>
          </p:cNvPr>
          <p:cNvSpPr txBox="1"/>
          <p:nvPr/>
        </p:nvSpPr>
        <p:spPr>
          <a:xfrm>
            <a:off x="179292" y="3139364"/>
            <a:ext cx="6098240"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find best random state</a:t>
            </a:r>
          </a:p>
        </p:txBody>
      </p:sp>
      <p:pic>
        <p:nvPicPr>
          <p:cNvPr id="10" name="Picture 9" descr="Graphical user interface, text, application&#10;&#10;Description automatically generated">
            <a:extLst>
              <a:ext uri="{FF2B5EF4-FFF2-40B4-BE49-F238E27FC236}">
                <a16:creationId xmlns:a16="http://schemas.microsoft.com/office/drawing/2014/main" id="{03B5ED18-8511-14ED-278F-503DB43BBBD7}"/>
              </a:ext>
            </a:extLst>
          </p:cNvPr>
          <p:cNvPicPr>
            <a:picLocks noChangeAspect="1"/>
          </p:cNvPicPr>
          <p:nvPr/>
        </p:nvPicPr>
        <p:blipFill>
          <a:blip r:embed="rId4"/>
          <a:stretch>
            <a:fillRect/>
          </a:stretch>
        </p:blipFill>
        <p:spPr>
          <a:xfrm>
            <a:off x="179293" y="3540434"/>
            <a:ext cx="6098240" cy="1985645"/>
          </a:xfrm>
          <a:prstGeom prst="rect">
            <a:avLst/>
          </a:prstGeom>
        </p:spPr>
      </p:pic>
      <p:sp>
        <p:nvSpPr>
          <p:cNvPr id="14" name="TextBox 13">
            <a:extLst>
              <a:ext uri="{FF2B5EF4-FFF2-40B4-BE49-F238E27FC236}">
                <a16:creationId xmlns:a16="http://schemas.microsoft.com/office/drawing/2014/main" id="{E2CDB280-6F07-A38A-93EF-C004A055DFEA}"/>
              </a:ext>
            </a:extLst>
          </p:cNvPr>
          <p:cNvSpPr txBox="1"/>
          <p:nvPr/>
        </p:nvSpPr>
        <p:spPr>
          <a:xfrm>
            <a:off x="-295834" y="5606953"/>
            <a:ext cx="6185646"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test the model</a:t>
            </a:r>
          </a:p>
        </p:txBody>
      </p:sp>
      <p:pic>
        <p:nvPicPr>
          <p:cNvPr id="15" name="Picture 14" descr="Graphical user interface, text, application&#10;&#10;Description automatically generated">
            <a:extLst>
              <a:ext uri="{FF2B5EF4-FFF2-40B4-BE49-F238E27FC236}">
                <a16:creationId xmlns:a16="http://schemas.microsoft.com/office/drawing/2014/main" id="{7CDE7CFE-7777-D76F-86CE-F4B7FDDD52BA}"/>
              </a:ext>
            </a:extLst>
          </p:cNvPr>
          <p:cNvPicPr>
            <a:picLocks noChangeAspect="1"/>
          </p:cNvPicPr>
          <p:nvPr/>
        </p:nvPicPr>
        <p:blipFill>
          <a:blip r:embed="rId5"/>
          <a:stretch>
            <a:fillRect/>
          </a:stretch>
        </p:blipFill>
        <p:spPr>
          <a:xfrm>
            <a:off x="6607098" y="1066381"/>
            <a:ext cx="5405609" cy="2072983"/>
          </a:xfrm>
          <a:prstGeom prst="rect">
            <a:avLst/>
          </a:prstGeom>
        </p:spPr>
      </p:pic>
      <p:sp>
        <p:nvSpPr>
          <p:cNvPr id="17" name="TextBox 16">
            <a:extLst>
              <a:ext uri="{FF2B5EF4-FFF2-40B4-BE49-F238E27FC236}">
                <a16:creationId xmlns:a16="http://schemas.microsoft.com/office/drawing/2014/main" id="{7F5C1959-9923-9632-4703-F43F4DA8C2C8}"/>
              </a:ext>
            </a:extLst>
          </p:cNvPr>
          <p:cNvSpPr txBox="1"/>
          <p:nvPr/>
        </p:nvSpPr>
        <p:spPr>
          <a:xfrm>
            <a:off x="6654391" y="3185530"/>
            <a:ext cx="5499848" cy="646331"/>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Code Snippet for function to find the cross validation mean score</a:t>
            </a:r>
          </a:p>
        </p:txBody>
      </p:sp>
    </p:spTree>
    <p:extLst>
      <p:ext uri="{BB962C8B-B14F-4D97-AF65-F5344CB8AC3E}">
        <p14:creationId xmlns:p14="http://schemas.microsoft.com/office/powerpoint/2010/main" val="150426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6" name="TextBox 5">
            <a:extLst>
              <a:ext uri="{FF2B5EF4-FFF2-40B4-BE49-F238E27FC236}">
                <a16:creationId xmlns:a16="http://schemas.microsoft.com/office/drawing/2014/main" id="{53E141AD-04A8-129F-DD1B-88CD6DA33705}"/>
              </a:ext>
            </a:extLst>
          </p:cNvPr>
          <p:cNvSpPr txBox="1"/>
          <p:nvPr/>
        </p:nvSpPr>
        <p:spPr>
          <a:xfrm>
            <a:off x="1045510" y="499050"/>
            <a:ext cx="2517961" cy="467244"/>
          </a:xfrm>
          <a:prstGeom prst="rect">
            <a:avLst/>
          </a:prstGeom>
          <a:noFill/>
        </p:spPr>
        <p:txBody>
          <a:bodyPr wrap="square">
            <a:spAutoFit/>
          </a:bodyPr>
          <a:lstStyle/>
          <a:p>
            <a:pPr marL="0" marR="0">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Model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DashBoard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86EFA0EA-6FC9-94EF-2E74-D88ED5FD7783}"/>
              </a:ext>
            </a:extLst>
          </p:cNvPr>
          <p:cNvSpPr txBox="1"/>
          <p:nvPr/>
        </p:nvSpPr>
        <p:spPr>
          <a:xfrm>
            <a:off x="252134" y="1081009"/>
            <a:ext cx="233978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p:txBody>
      </p:sp>
      <p:pic>
        <p:nvPicPr>
          <p:cNvPr id="9" name="Picture 8" descr="Graphical user interface, table&#10;&#10;Description automatically generated">
            <a:extLst>
              <a:ext uri="{FF2B5EF4-FFF2-40B4-BE49-F238E27FC236}">
                <a16:creationId xmlns:a16="http://schemas.microsoft.com/office/drawing/2014/main" id="{EAB94679-D160-B8CD-010F-7A097A71FE23}"/>
              </a:ext>
            </a:extLst>
          </p:cNvPr>
          <p:cNvPicPr>
            <a:picLocks noChangeAspect="1"/>
          </p:cNvPicPr>
          <p:nvPr/>
        </p:nvPicPr>
        <p:blipFill>
          <a:blip r:embed="rId3"/>
          <a:stretch>
            <a:fillRect/>
          </a:stretch>
        </p:blipFill>
        <p:spPr>
          <a:xfrm>
            <a:off x="542328" y="1486392"/>
            <a:ext cx="4563110" cy="3305175"/>
          </a:xfrm>
          <a:prstGeom prst="rect">
            <a:avLst/>
          </a:prstGeom>
        </p:spPr>
      </p:pic>
      <p:sp>
        <p:nvSpPr>
          <p:cNvPr id="11" name="TextBox 10">
            <a:extLst>
              <a:ext uri="{FF2B5EF4-FFF2-40B4-BE49-F238E27FC236}">
                <a16:creationId xmlns:a16="http://schemas.microsoft.com/office/drawing/2014/main" id="{332CFAA4-1270-C962-9036-EE31C0B57B82}"/>
              </a:ext>
            </a:extLst>
          </p:cNvPr>
          <p:cNvSpPr txBox="1"/>
          <p:nvPr/>
        </p:nvSpPr>
        <p:spPr>
          <a:xfrm>
            <a:off x="542328" y="4823450"/>
            <a:ext cx="4563110"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13" name="TextBox 12">
            <a:extLst>
              <a:ext uri="{FF2B5EF4-FFF2-40B4-BE49-F238E27FC236}">
                <a16:creationId xmlns:a16="http://schemas.microsoft.com/office/drawing/2014/main" id="{238884C4-754C-038A-3E91-9C0B136081EE}"/>
              </a:ext>
            </a:extLst>
          </p:cNvPr>
          <p:cNvSpPr txBox="1"/>
          <p:nvPr/>
        </p:nvSpPr>
        <p:spPr>
          <a:xfrm>
            <a:off x="0" y="5214645"/>
            <a:ext cx="5105438" cy="1063304"/>
          </a:xfrm>
          <a:prstGeom prst="rect">
            <a:avLst/>
          </a:prstGeom>
          <a:noFill/>
        </p:spPr>
        <p:txBody>
          <a:bodyPr wrap="square">
            <a:spAutoFit/>
          </a:bodyPr>
          <a:lstStyle/>
          <a:p>
            <a:pPr marL="0" marR="0" indent="457200">
              <a:lnSpc>
                <a:spcPct val="106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LinearRegression()</a:t>
            </a:r>
          </a:p>
          <a:p>
            <a:pPr marL="0" marR="0" indent="457200">
              <a:lnSpc>
                <a:spcPct val="106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cv fold 4  the cv score is  0.841956481601463 and the R2 score  is  0.8897643210612932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383B935A-4615-6EB5-5795-C201EFB06B57}"/>
              </a:ext>
            </a:extLst>
          </p:cNvPr>
          <p:cNvSpPr txBox="1"/>
          <p:nvPr/>
        </p:nvSpPr>
        <p:spPr>
          <a:xfrm>
            <a:off x="5298142" y="1112892"/>
            <a:ext cx="277009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Text&#10;&#10;Description automatically generated with medium confidence">
            <a:extLst>
              <a:ext uri="{FF2B5EF4-FFF2-40B4-BE49-F238E27FC236}">
                <a16:creationId xmlns:a16="http://schemas.microsoft.com/office/drawing/2014/main" id="{BD029F4C-ED69-EDF0-2EBE-951A247326D7}"/>
              </a:ext>
            </a:extLst>
          </p:cNvPr>
          <p:cNvPicPr>
            <a:picLocks noChangeAspect="1"/>
          </p:cNvPicPr>
          <p:nvPr/>
        </p:nvPicPr>
        <p:blipFill>
          <a:blip r:embed="rId4"/>
          <a:stretch>
            <a:fillRect/>
          </a:stretch>
        </p:blipFill>
        <p:spPr>
          <a:xfrm>
            <a:off x="5475364" y="1608673"/>
            <a:ext cx="4795190" cy="1497597"/>
          </a:xfrm>
          <a:prstGeom prst="rect">
            <a:avLst/>
          </a:prstGeom>
        </p:spPr>
      </p:pic>
      <p:sp>
        <p:nvSpPr>
          <p:cNvPr id="18" name="TextBox 17">
            <a:extLst>
              <a:ext uri="{FF2B5EF4-FFF2-40B4-BE49-F238E27FC236}">
                <a16:creationId xmlns:a16="http://schemas.microsoft.com/office/drawing/2014/main" id="{44EF2E09-F202-4C20-E491-2109D9230ABF}"/>
              </a:ext>
            </a:extLst>
          </p:cNvPr>
          <p:cNvSpPr txBox="1"/>
          <p:nvPr/>
        </p:nvSpPr>
        <p:spPr>
          <a:xfrm>
            <a:off x="5298142" y="3228551"/>
            <a:ext cx="4867854"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20" name="TextBox 19">
            <a:extLst>
              <a:ext uri="{FF2B5EF4-FFF2-40B4-BE49-F238E27FC236}">
                <a16:creationId xmlns:a16="http://schemas.microsoft.com/office/drawing/2014/main" id="{17CC29BC-27F9-9A92-772A-E9E0E08B59CA}"/>
              </a:ext>
            </a:extLst>
          </p:cNvPr>
          <p:cNvSpPr txBox="1"/>
          <p:nvPr/>
        </p:nvSpPr>
        <p:spPr>
          <a:xfrm>
            <a:off x="5298142" y="3544575"/>
            <a:ext cx="6185646"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KNeighborsRegressor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0.7671794540397973 and the R2 score  is  0.8298351804588169</a:t>
            </a:r>
          </a:p>
        </p:txBody>
      </p:sp>
    </p:spTree>
    <p:extLst>
      <p:ext uri="{BB962C8B-B14F-4D97-AF65-F5344CB8AC3E}">
        <p14:creationId xmlns:p14="http://schemas.microsoft.com/office/powerpoint/2010/main" val="3679602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BC954172-1879-7793-3221-DA43DE3216CB}"/>
              </a:ext>
            </a:extLst>
          </p:cNvPr>
          <p:cNvSpPr txBox="1"/>
          <p:nvPr/>
        </p:nvSpPr>
        <p:spPr>
          <a:xfrm>
            <a:off x="270565" y="133778"/>
            <a:ext cx="111946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SVR</a:t>
            </a:r>
          </a:p>
        </p:txBody>
      </p:sp>
      <p:pic>
        <p:nvPicPr>
          <p:cNvPr id="6" name="Picture 5" descr="Text&#10;&#10;Description automatically generated">
            <a:extLst>
              <a:ext uri="{FF2B5EF4-FFF2-40B4-BE49-F238E27FC236}">
                <a16:creationId xmlns:a16="http://schemas.microsoft.com/office/drawing/2014/main" id="{8BFFAA6B-DA3A-8411-FC1D-24FBCE2B2F97}"/>
              </a:ext>
            </a:extLst>
          </p:cNvPr>
          <p:cNvPicPr>
            <a:picLocks noChangeAspect="1"/>
          </p:cNvPicPr>
          <p:nvPr/>
        </p:nvPicPr>
        <p:blipFill>
          <a:blip r:embed="rId3"/>
          <a:stretch>
            <a:fillRect/>
          </a:stretch>
        </p:blipFill>
        <p:spPr>
          <a:xfrm>
            <a:off x="429079" y="716048"/>
            <a:ext cx="3057525" cy="981075"/>
          </a:xfrm>
          <a:prstGeom prst="rect">
            <a:avLst/>
          </a:prstGeom>
        </p:spPr>
      </p:pic>
      <p:sp>
        <p:nvSpPr>
          <p:cNvPr id="7" name="TextBox 6">
            <a:extLst>
              <a:ext uri="{FF2B5EF4-FFF2-40B4-BE49-F238E27FC236}">
                <a16:creationId xmlns:a16="http://schemas.microsoft.com/office/drawing/2014/main" id="{E5786890-4294-8AD7-343E-9F74A6825BB1}"/>
              </a:ext>
            </a:extLst>
          </p:cNvPr>
          <p:cNvSpPr txBox="1"/>
          <p:nvPr/>
        </p:nvSpPr>
        <p:spPr>
          <a:xfrm>
            <a:off x="-1235506" y="1697123"/>
            <a:ext cx="6098240"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9" name="TextBox 8">
            <a:extLst>
              <a:ext uri="{FF2B5EF4-FFF2-40B4-BE49-F238E27FC236}">
                <a16:creationId xmlns:a16="http://schemas.microsoft.com/office/drawing/2014/main" id="{A093733B-E72A-6064-EC97-AEDB7989D1B6}"/>
              </a:ext>
            </a:extLst>
          </p:cNvPr>
          <p:cNvSpPr txBox="1"/>
          <p:nvPr/>
        </p:nvSpPr>
        <p:spPr>
          <a:xfrm>
            <a:off x="-116037" y="2086818"/>
            <a:ext cx="3939987" cy="1254318"/>
          </a:xfrm>
          <a:prstGeom prst="rect">
            <a:avLst/>
          </a:prstGeom>
          <a:noFill/>
        </p:spPr>
        <p:txBody>
          <a:bodyPr wrap="square">
            <a:spAutoFit/>
          </a:bodyPr>
          <a:lstStyle/>
          <a:p>
            <a:pPr marL="4572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SVR()</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0  the cv score is  0 and the R2 score  is  -0.042319237303369395</a:t>
            </a:r>
          </a:p>
        </p:txBody>
      </p:sp>
      <p:sp>
        <p:nvSpPr>
          <p:cNvPr id="11" name="TextBox 10">
            <a:extLst>
              <a:ext uri="{FF2B5EF4-FFF2-40B4-BE49-F238E27FC236}">
                <a16:creationId xmlns:a16="http://schemas.microsoft.com/office/drawing/2014/main" id="{A7034CC2-2D88-701B-F7B4-D6D485A8951A}"/>
              </a:ext>
            </a:extLst>
          </p:cNvPr>
          <p:cNvSpPr txBox="1"/>
          <p:nvPr/>
        </p:nvSpPr>
        <p:spPr>
          <a:xfrm>
            <a:off x="4253009" y="198662"/>
            <a:ext cx="6642846"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DecisionTree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Regressor</a:t>
            </a:r>
          </a:p>
        </p:txBody>
      </p:sp>
      <p:pic>
        <p:nvPicPr>
          <p:cNvPr id="12" name="Picture 11" descr="Text&#10;&#10;Description automatically generated">
            <a:extLst>
              <a:ext uri="{FF2B5EF4-FFF2-40B4-BE49-F238E27FC236}">
                <a16:creationId xmlns:a16="http://schemas.microsoft.com/office/drawing/2014/main" id="{D8681348-D0B3-6BF2-D9DA-A641EEA1B95C}"/>
              </a:ext>
            </a:extLst>
          </p:cNvPr>
          <p:cNvPicPr>
            <a:picLocks noChangeAspect="1"/>
          </p:cNvPicPr>
          <p:nvPr/>
        </p:nvPicPr>
        <p:blipFill>
          <a:blip r:embed="rId4"/>
          <a:stretch>
            <a:fillRect/>
          </a:stretch>
        </p:blipFill>
        <p:spPr>
          <a:xfrm>
            <a:off x="4253009" y="678508"/>
            <a:ext cx="3086100" cy="962025"/>
          </a:xfrm>
          <a:prstGeom prst="rect">
            <a:avLst/>
          </a:prstGeom>
        </p:spPr>
      </p:pic>
      <p:sp>
        <p:nvSpPr>
          <p:cNvPr id="14" name="TextBox 13">
            <a:extLst>
              <a:ext uri="{FF2B5EF4-FFF2-40B4-BE49-F238E27FC236}">
                <a16:creationId xmlns:a16="http://schemas.microsoft.com/office/drawing/2014/main" id="{1C1C2CDC-0065-2474-A02C-5AA79CF67F49}"/>
              </a:ext>
            </a:extLst>
          </p:cNvPr>
          <p:cNvSpPr txBox="1"/>
          <p:nvPr/>
        </p:nvSpPr>
        <p:spPr>
          <a:xfrm>
            <a:off x="2457416" y="1660896"/>
            <a:ext cx="6602504"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16" name="TextBox 15">
            <a:extLst>
              <a:ext uri="{FF2B5EF4-FFF2-40B4-BE49-F238E27FC236}">
                <a16:creationId xmlns:a16="http://schemas.microsoft.com/office/drawing/2014/main" id="{A683976F-9A5E-FA8A-0415-168BA2DBFB32}"/>
              </a:ext>
            </a:extLst>
          </p:cNvPr>
          <p:cNvSpPr txBox="1"/>
          <p:nvPr/>
        </p:nvSpPr>
        <p:spPr>
          <a:xfrm>
            <a:off x="3822702" y="2060876"/>
            <a:ext cx="4034117"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DecisionTreeRegressor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5  the cv score is  0.6701646628382395 and the R2 score  is  0.6746053292322107</a:t>
            </a:r>
          </a:p>
        </p:txBody>
      </p:sp>
      <p:sp>
        <p:nvSpPr>
          <p:cNvPr id="18" name="TextBox 17">
            <a:extLst>
              <a:ext uri="{FF2B5EF4-FFF2-40B4-BE49-F238E27FC236}">
                <a16:creationId xmlns:a16="http://schemas.microsoft.com/office/drawing/2014/main" id="{3A794C29-FAA8-843B-9C7F-788A3ADB1919}"/>
              </a:ext>
            </a:extLst>
          </p:cNvPr>
          <p:cNvSpPr txBox="1"/>
          <p:nvPr/>
        </p:nvSpPr>
        <p:spPr>
          <a:xfrm>
            <a:off x="7574432" y="230113"/>
            <a:ext cx="6642846"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RandomForest</a:t>
            </a:r>
            <a:r>
              <a:rPr lang="en-US" sz="1800" dirty="0">
                <a:effectLst/>
                <a:latin typeface="Calibri" panose="020F0502020204030204" pitchFamily="34" charset="0"/>
                <a:ea typeface="Calibri" panose="020F0502020204030204" pitchFamily="34" charset="0"/>
                <a:cs typeface="Times New Roman" panose="02020603050405020304" pitchFamily="18" charset="0"/>
              </a:rPr>
              <a:t> Regressor</a:t>
            </a:r>
          </a:p>
        </p:txBody>
      </p:sp>
      <p:pic>
        <p:nvPicPr>
          <p:cNvPr id="19" name="Picture 18" descr="Text&#10;&#10;Description automatically generated">
            <a:extLst>
              <a:ext uri="{FF2B5EF4-FFF2-40B4-BE49-F238E27FC236}">
                <a16:creationId xmlns:a16="http://schemas.microsoft.com/office/drawing/2014/main" id="{6484268B-884F-BCB0-0743-7E2270ECA10B}"/>
              </a:ext>
            </a:extLst>
          </p:cNvPr>
          <p:cNvPicPr>
            <a:picLocks noChangeAspect="1"/>
          </p:cNvPicPr>
          <p:nvPr/>
        </p:nvPicPr>
        <p:blipFill>
          <a:blip r:embed="rId5"/>
          <a:stretch>
            <a:fillRect/>
          </a:stretch>
        </p:blipFill>
        <p:spPr>
          <a:xfrm>
            <a:off x="7716614" y="703641"/>
            <a:ext cx="3067050" cy="981075"/>
          </a:xfrm>
          <a:prstGeom prst="rect">
            <a:avLst/>
          </a:prstGeom>
        </p:spPr>
      </p:pic>
      <p:sp>
        <p:nvSpPr>
          <p:cNvPr id="21" name="TextBox 20">
            <a:extLst>
              <a:ext uri="{FF2B5EF4-FFF2-40B4-BE49-F238E27FC236}">
                <a16:creationId xmlns:a16="http://schemas.microsoft.com/office/drawing/2014/main" id="{9CB86050-00A6-B7A7-BE94-FF7C6FBBEB69}"/>
              </a:ext>
            </a:extLst>
          </p:cNvPr>
          <p:cNvSpPr txBox="1"/>
          <p:nvPr/>
        </p:nvSpPr>
        <p:spPr>
          <a:xfrm>
            <a:off x="6701123" y="1692347"/>
            <a:ext cx="4717593"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23" name="TextBox 22">
            <a:extLst>
              <a:ext uri="{FF2B5EF4-FFF2-40B4-BE49-F238E27FC236}">
                <a16:creationId xmlns:a16="http://schemas.microsoft.com/office/drawing/2014/main" id="{008CBE69-0739-ED3C-3914-7661BC2A9F2B}"/>
              </a:ext>
            </a:extLst>
          </p:cNvPr>
          <p:cNvSpPr txBox="1"/>
          <p:nvPr/>
        </p:nvSpPr>
        <p:spPr>
          <a:xfrm>
            <a:off x="7286745" y="2074861"/>
            <a:ext cx="4131972"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RandomForestRegressor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0.843297454804246 and the R2 score  is  0.8953098729820348</a:t>
            </a:r>
          </a:p>
        </p:txBody>
      </p:sp>
      <p:sp>
        <p:nvSpPr>
          <p:cNvPr id="52" name="TextBox 51">
            <a:extLst>
              <a:ext uri="{FF2B5EF4-FFF2-40B4-BE49-F238E27FC236}">
                <a16:creationId xmlns:a16="http://schemas.microsoft.com/office/drawing/2014/main" id="{5F561B9A-4A58-6E13-99E3-A195FE52AF89}"/>
              </a:ext>
            </a:extLst>
          </p:cNvPr>
          <p:cNvSpPr txBox="1"/>
          <p:nvPr/>
        </p:nvSpPr>
        <p:spPr>
          <a:xfrm>
            <a:off x="270565" y="3496277"/>
            <a:ext cx="3438989"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AdaBoostRegressor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3" name="Picture 52" descr="Text&#10;&#10;Description automatically generated">
            <a:extLst>
              <a:ext uri="{FF2B5EF4-FFF2-40B4-BE49-F238E27FC236}">
                <a16:creationId xmlns:a16="http://schemas.microsoft.com/office/drawing/2014/main" id="{BBBC997D-E47C-83EC-2B68-EEFFF9543331}"/>
              </a:ext>
            </a:extLst>
          </p:cNvPr>
          <p:cNvPicPr>
            <a:picLocks noChangeAspect="1"/>
          </p:cNvPicPr>
          <p:nvPr/>
        </p:nvPicPr>
        <p:blipFill>
          <a:blip r:embed="rId6"/>
          <a:stretch>
            <a:fillRect/>
          </a:stretch>
        </p:blipFill>
        <p:spPr>
          <a:xfrm>
            <a:off x="585354" y="4024918"/>
            <a:ext cx="3124200" cy="1000125"/>
          </a:xfrm>
          <a:prstGeom prst="rect">
            <a:avLst/>
          </a:prstGeom>
        </p:spPr>
      </p:pic>
      <p:sp>
        <p:nvSpPr>
          <p:cNvPr id="55" name="TextBox 54">
            <a:extLst>
              <a:ext uri="{FF2B5EF4-FFF2-40B4-BE49-F238E27FC236}">
                <a16:creationId xmlns:a16="http://schemas.microsoft.com/office/drawing/2014/main" id="{F28EA7AA-A771-695D-45FC-A6D4F6DB0CB4}"/>
              </a:ext>
            </a:extLst>
          </p:cNvPr>
          <p:cNvSpPr txBox="1"/>
          <p:nvPr/>
        </p:nvSpPr>
        <p:spPr>
          <a:xfrm>
            <a:off x="-1944257" y="5073593"/>
            <a:ext cx="7723908" cy="369332"/>
          </a:xfrm>
          <a:prstGeom prst="rect">
            <a:avLst/>
          </a:prstGeom>
          <a:noFill/>
        </p:spPr>
        <p:txBody>
          <a:bodyPr wrap="square">
            <a:spAutoFit/>
          </a:bodyPr>
          <a:lstStyle/>
          <a:p>
            <a:pPr marL="0" marR="0" algn="ctr">
              <a:spcBef>
                <a:spcPts val="0"/>
              </a:spcBef>
              <a:spcAft>
                <a:spcPts val="1000"/>
              </a:spcAft>
            </a:pPr>
            <a:r>
              <a:rPr lang="en-US" sz="1800" i="1">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7" name="TextBox 56">
            <a:extLst>
              <a:ext uri="{FF2B5EF4-FFF2-40B4-BE49-F238E27FC236}">
                <a16:creationId xmlns:a16="http://schemas.microsoft.com/office/drawing/2014/main" id="{FCCC16A9-BDC3-A63C-C7A3-68BB2EBF144B}"/>
              </a:ext>
            </a:extLst>
          </p:cNvPr>
          <p:cNvSpPr txBox="1"/>
          <p:nvPr/>
        </p:nvSpPr>
        <p:spPr>
          <a:xfrm>
            <a:off x="-91820" y="5392423"/>
            <a:ext cx="4422663"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AdaBoostRegressor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2  the cv score is  0.7855981890265346 and the R2 score  is  0.8233835066834014</a:t>
            </a:r>
          </a:p>
        </p:txBody>
      </p:sp>
      <p:sp>
        <p:nvSpPr>
          <p:cNvPr id="59" name="TextBox 58">
            <a:extLst>
              <a:ext uri="{FF2B5EF4-FFF2-40B4-BE49-F238E27FC236}">
                <a16:creationId xmlns:a16="http://schemas.microsoft.com/office/drawing/2014/main" id="{17FC7D11-2CF0-2534-5840-A189895513D5}"/>
              </a:ext>
            </a:extLst>
          </p:cNvPr>
          <p:cNvSpPr txBox="1"/>
          <p:nvPr/>
        </p:nvSpPr>
        <p:spPr>
          <a:xfrm>
            <a:off x="4226718" y="3524310"/>
            <a:ext cx="333616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GradientBoostingRegressor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0" name="Picture 59" descr="Text&#10;&#10;Description automatically generated">
            <a:extLst>
              <a:ext uri="{FF2B5EF4-FFF2-40B4-BE49-F238E27FC236}">
                <a16:creationId xmlns:a16="http://schemas.microsoft.com/office/drawing/2014/main" id="{FC41D0FB-E4DA-E047-4539-23A7AF84CC32}"/>
              </a:ext>
            </a:extLst>
          </p:cNvPr>
          <p:cNvPicPr>
            <a:picLocks noChangeAspect="1"/>
          </p:cNvPicPr>
          <p:nvPr/>
        </p:nvPicPr>
        <p:blipFill>
          <a:blip r:embed="rId7"/>
          <a:stretch>
            <a:fillRect/>
          </a:stretch>
        </p:blipFill>
        <p:spPr>
          <a:xfrm>
            <a:off x="4356512" y="4015393"/>
            <a:ext cx="3076575" cy="1009650"/>
          </a:xfrm>
          <a:prstGeom prst="rect">
            <a:avLst/>
          </a:prstGeom>
        </p:spPr>
      </p:pic>
      <p:sp>
        <p:nvSpPr>
          <p:cNvPr id="62" name="TextBox 61">
            <a:extLst>
              <a:ext uri="{FF2B5EF4-FFF2-40B4-BE49-F238E27FC236}">
                <a16:creationId xmlns:a16="http://schemas.microsoft.com/office/drawing/2014/main" id="{6E027F9A-D12C-427C-EB8B-A784D8A63F79}"/>
              </a:ext>
            </a:extLst>
          </p:cNvPr>
          <p:cNvSpPr txBox="1"/>
          <p:nvPr/>
        </p:nvSpPr>
        <p:spPr>
          <a:xfrm>
            <a:off x="3685762" y="5061636"/>
            <a:ext cx="4015292" cy="369332"/>
          </a:xfrm>
          <a:prstGeom prst="rect">
            <a:avLst/>
          </a:prstGeom>
          <a:noFill/>
        </p:spPr>
        <p:txBody>
          <a:bodyPr wrap="square">
            <a:spAutoFit/>
          </a:bodyPr>
          <a:lstStyle/>
          <a:p>
            <a:pPr marL="0" marR="0" algn="ctr">
              <a:spcBef>
                <a:spcPts val="0"/>
              </a:spcBef>
              <a:spcAft>
                <a:spcPts val="1000"/>
              </a:spcAft>
            </a:pPr>
            <a:r>
              <a:rPr lang="en-US" sz="1800" i="1">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4" name="TextBox 63">
            <a:extLst>
              <a:ext uri="{FF2B5EF4-FFF2-40B4-BE49-F238E27FC236}">
                <a16:creationId xmlns:a16="http://schemas.microsoft.com/office/drawing/2014/main" id="{96886290-5AB3-4DA8-5C09-B2BD3B3FF7D3}"/>
              </a:ext>
            </a:extLst>
          </p:cNvPr>
          <p:cNvSpPr txBox="1"/>
          <p:nvPr/>
        </p:nvSpPr>
        <p:spPr>
          <a:xfrm>
            <a:off x="3822702" y="5417674"/>
            <a:ext cx="4238074" cy="1254318"/>
          </a:xfrm>
          <a:prstGeom prst="rect">
            <a:avLst/>
          </a:prstGeom>
          <a:noFill/>
        </p:spPr>
        <p:txBody>
          <a:bodyPr wrap="square">
            <a:spAutoFit/>
          </a:bodyPr>
          <a:lstStyle/>
          <a:p>
            <a:pPr marL="457200" marR="0">
              <a:lnSpc>
                <a:spcPct val="106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GradientBoostingRegressor()</a:t>
            </a:r>
          </a:p>
          <a:p>
            <a:pPr marL="457200" marR="0">
              <a:lnSpc>
                <a:spcPct val="106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cv fold 9  the cv score is  0.8707080769738818 and the R2 score  is  0.9111654918760981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6" name="TextBox 65">
            <a:extLst>
              <a:ext uri="{FF2B5EF4-FFF2-40B4-BE49-F238E27FC236}">
                <a16:creationId xmlns:a16="http://schemas.microsoft.com/office/drawing/2014/main" id="{C9A04722-1A16-E30C-65CB-D455826EBAAE}"/>
              </a:ext>
            </a:extLst>
          </p:cNvPr>
          <p:cNvSpPr txBox="1"/>
          <p:nvPr/>
        </p:nvSpPr>
        <p:spPr>
          <a:xfrm>
            <a:off x="7565455" y="3549561"/>
            <a:ext cx="321821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VotingRegressor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7" name="Picture 66" descr="Text&#10;&#10;Description automatically generated">
            <a:extLst>
              <a:ext uri="{FF2B5EF4-FFF2-40B4-BE49-F238E27FC236}">
                <a16:creationId xmlns:a16="http://schemas.microsoft.com/office/drawing/2014/main" id="{3FAC86A9-EE99-BBA3-1CCE-8C4DF34E57C8}"/>
              </a:ext>
            </a:extLst>
          </p:cNvPr>
          <p:cNvPicPr>
            <a:picLocks noChangeAspect="1"/>
          </p:cNvPicPr>
          <p:nvPr/>
        </p:nvPicPr>
        <p:blipFill>
          <a:blip r:embed="rId8"/>
          <a:stretch>
            <a:fillRect/>
          </a:stretch>
        </p:blipFill>
        <p:spPr>
          <a:xfrm>
            <a:off x="7904529" y="4027830"/>
            <a:ext cx="2945670" cy="1169274"/>
          </a:xfrm>
          <a:prstGeom prst="rect">
            <a:avLst/>
          </a:prstGeom>
        </p:spPr>
      </p:pic>
      <p:sp>
        <p:nvSpPr>
          <p:cNvPr id="71" name="TextBox 70">
            <a:extLst>
              <a:ext uri="{FF2B5EF4-FFF2-40B4-BE49-F238E27FC236}">
                <a16:creationId xmlns:a16="http://schemas.microsoft.com/office/drawing/2014/main" id="{65FD7031-1198-52FA-6379-D094FBB5F96D}"/>
              </a:ext>
            </a:extLst>
          </p:cNvPr>
          <p:cNvSpPr txBox="1"/>
          <p:nvPr/>
        </p:nvSpPr>
        <p:spPr>
          <a:xfrm>
            <a:off x="7716614" y="5197090"/>
            <a:ext cx="3470564"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73" name="TextBox 72">
            <a:extLst>
              <a:ext uri="{FF2B5EF4-FFF2-40B4-BE49-F238E27FC236}">
                <a16:creationId xmlns:a16="http://schemas.microsoft.com/office/drawing/2014/main" id="{8C80111D-9E49-D0D8-F721-3513AB48938F}"/>
              </a:ext>
            </a:extLst>
          </p:cNvPr>
          <p:cNvSpPr txBox="1"/>
          <p:nvPr/>
        </p:nvSpPr>
        <p:spPr>
          <a:xfrm>
            <a:off x="7459081" y="5481364"/>
            <a:ext cx="3985629"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VotingRegressor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0.7954568264992761 and the R2 score  is  0.867350264164061</a:t>
            </a:r>
          </a:p>
        </p:txBody>
      </p:sp>
    </p:spTree>
    <p:extLst>
      <p:ext uri="{BB962C8B-B14F-4D97-AF65-F5344CB8AC3E}">
        <p14:creationId xmlns:p14="http://schemas.microsoft.com/office/powerpoint/2010/main" val="3008243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6" name="TextBox 5">
            <a:extLst>
              <a:ext uri="{FF2B5EF4-FFF2-40B4-BE49-F238E27FC236}">
                <a16:creationId xmlns:a16="http://schemas.microsoft.com/office/drawing/2014/main" id="{80A850DB-2844-1E99-0532-5D97C640E307}"/>
              </a:ext>
            </a:extLst>
          </p:cNvPr>
          <p:cNvSpPr txBox="1"/>
          <p:nvPr/>
        </p:nvSpPr>
        <p:spPr>
          <a:xfrm>
            <a:off x="178173" y="202677"/>
            <a:ext cx="1912844"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SGDRegressor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3C65F6B2-F32B-3060-A81C-9D63F36EE4D8}"/>
              </a:ext>
            </a:extLst>
          </p:cNvPr>
          <p:cNvPicPr>
            <a:picLocks noChangeAspect="1"/>
          </p:cNvPicPr>
          <p:nvPr/>
        </p:nvPicPr>
        <p:blipFill>
          <a:blip r:embed="rId3"/>
          <a:stretch>
            <a:fillRect/>
          </a:stretch>
        </p:blipFill>
        <p:spPr>
          <a:xfrm>
            <a:off x="389121" y="695488"/>
            <a:ext cx="3076575" cy="952500"/>
          </a:xfrm>
          <a:prstGeom prst="rect">
            <a:avLst/>
          </a:prstGeom>
        </p:spPr>
      </p:pic>
      <p:sp>
        <p:nvSpPr>
          <p:cNvPr id="9" name="TextBox 8">
            <a:extLst>
              <a:ext uri="{FF2B5EF4-FFF2-40B4-BE49-F238E27FC236}">
                <a16:creationId xmlns:a16="http://schemas.microsoft.com/office/drawing/2014/main" id="{DC6BFBB7-B49D-E6C0-2F39-EF682EFE3BD4}"/>
              </a:ext>
            </a:extLst>
          </p:cNvPr>
          <p:cNvSpPr txBox="1"/>
          <p:nvPr/>
        </p:nvSpPr>
        <p:spPr>
          <a:xfrm>
            <a:off x="654928" y="1652287"/>
            <a:ext cx="2544959"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11" name="TextBox 10">
            <a:extLst>
              <a:ext uri="{FF2B5EF4-FFF2-40B4-BE49-F238E27FC236}">
                <a16:creationId xmlns:a16="http://schemas.microsoft.com/office/drawing/2014/main" id="{5EBDA4C6-99FF-2813-3199-C39C7F8B6163}"/>
              </a:ext>
            </a:extLst>
          </p:cNvPr>
          <p:cNvSpPr txBox="1"/>
          <p:nvPr/>
        </p:nvSpPr>
        <p:spPr>
          <a:xfrm>
            <a:off x="0" y="2021619"/>
            <a:ext cx="4182034" cy="1254318"/>
          </a:xfrm>
          <a:prstGeom prst="rect">
            <a:avLst/>
          </a:prstGeom>
          <a:noFill/>
        </p:spPr>
        <p:txBody>
          <a:bodyPr wrap="square">
            <a:spAutoFit/>
          </a:bodyPr>
          <a:lstStyle/>
          <a:p>
            <a:pPr marL="457200" marR="0">
              <a:lnSpc>
                <a:spcPct val="106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SGDRegressor()</a:t>
            </a:r>
          </a:p>
          <a:p>
            <a:pPr marL="457200" marR="0">
              <a:lnSpc>
                <a:spcPct val="106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cv fold 8  the cv score is  0.8423369543752157 and the R2 score  is  0.8882865363787905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9785C5ED-70FE-E5D3-0F38-21D1B2127015}"/>
              </a:ext>
            </a:extLst>
          </p:cNvPr>
          <p:cNvSpPr txBox="1"/>
          <p:nvPr/>
        </p:nvSpPr>
        <p:spPr>
          <a:xfrm>
            <a:off x="3990415" y="202677"/>
            <a:ext cx="2679326"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ExtraTreesRegressor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descr="Text&#10;&#10;Description automatically generated">
            <a:extLst>
              <a:ext uri="{FF2B5EF4-FFF2-40B4-BE49-F238E27FC236}">
                <a16:creationId xmlns:a16="http://schemas.microsoft.com/office/drawing/2014/main" id="{FAD1204D-C361-6028-0BA4-E0796422223B}"/>
              </a:ext>
            </a:extLst>
          </p:cNvPr>
          <p:cNvPicPr>
            <a:picLocks noChangeAspect="1"/>
          </p:cNvPicPr>
          <p:nvPr/>
        </p:nvPicPr>
        <p:blipFill>
          <a:blip r:embed="rId4"/>
          <a:stretch>
            <a:fillRect/>
          </a:stretch>
        </p:blipFill>
        <p:spPr>
          <a:xfrm>
            <a:off x="4098753" y="662150"/>
            <a:ext cx="3133725" cy="1019175"/>
          </a:xfrm>
          <a:prstGeom prst="rect">
            <a:avLst/>
          </a:prstGeom>
        </p:spPr>
      </p:pic>
      <p:sp>
        <p:nvSpPr>
          <p:cNvPr id="18" name="TextBox 17">
            <a:extLst>
              <a:ext uri="{FF2B5EF4-FFF2-40B4-BE49-F238E27FC236}">
                <a16:creationId xmlns:a16="http://schemas.microsoft.com/office/drawing/2014/main" id="{52982EEA-446E-473B-9BB0-205EF4ABC5FD}"/>
              </a:ext>
            </a:extLst>
          </p:cNvPr>
          <p:cNvSpPr txBox="1"/>
          <p:nvPr/>
        </p:nvSpPr>
        <p:spPr>
          <a:xfrm>
            <a:off x="4038728" y="1681325"/>
            <a:ext cx="3133726" cy="369332"/>
          </a:xfrm>
          <a:prstGeom prst="rect">
            <a:avLst/>
          </a:prstGeom>
          <a:noFill/>
        </p:spPr>
        <p:txBody>
          <a:bodyPr wrap="square">
            <a:spAutoFit/>
          </a:bodyPr>
          <a:lstStyle/>
          <a:p>
            <a:pPr marL="0" marR="0" algn="ctr">
              <a:spcBef>
                <a:spcPts val="0"/>
              </a:spcBef>
              <a:spcAft>
                <a:spcPts val="1000"/>
              </a:spcAft>
            </a:pPr>
            <a:r>
              <a:rPr lang="en-US" sz="1800" i="1">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FF5D43B7-9E2D-AC35-88D9-4FC607138423}"/>
              </a:ext>
            </a:extLst>
          </p:cNvPr>
          <p:cNvSpPr txBox="1"/>
          <p:nvPr/>
        </p:nvSpPr>
        <p:spPr>
          <a:xfrm>
            <a:off x="3576918" y="2030995"/>
            <a:ext cx="3899647" cy="1254318"/>
          </a:xfrm>
          <a:prstGeom prst="rect">
            <a:avLst/>
          </a:prstGeom>
          <a:noFill/>
        </p:spPr>
        <p:txBody>
          <a:bodyPr wrap="square">
            <a:spAutoFit/>
          </a:bodyPr>
          <a:lstStyle/>
          <a:p>
            <a:pPr marL="457200" marR="0">
              <a:lnSpc>
                <a:spcPct val="106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ExtraTreesRegressor()</a:t>
            </a:r>
          </a:p>
          <a:p>
            <a:pPr marL="457200" marR="0">
              <a:lnSpc>
                <a:spcPct val="106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At cv fold 8  the cv score is  0.8399658063380535 and the R2 score  is  0.9067967751346855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9711A490-2FD3-27F2-E17A-94C4A9DA1F97}"/>
              </a:ext>
            </a:extLst>
          </p:cNvPr>
          <p:cNvSpPr txBox="1"/>
          <p:nvPr/>
        </p:nvSpPr>
        <p:spPr>
          <a:xfrm>
            <a:off x="7476565" y="202677"/>
            <a:ext cx="2501153"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3" name="Picture 22" descr="A screenshot of a computer&#10;&#10;Description automatically generated with medium confidence">
            <a:extLst>
              <a:ext uri="{FF2B5EF4-FFF2-40B4-BE49-F238E27FC236}">
                <a16:creationId xmlns:a16="http://schemas.microsoft.com/office/drawing/2014/main" id="{BC7913E5-4BD5-400D-D05B-5047113B87E7}"/>
              </a:ext>
            </a:extLst>
          </p:cNvPr>
          <p:cNvPicPr>
            <a:picLocks noChangeAspect="1"/>
          </p:cNvPicPr>
          <p:nvPr/>
        </p:nvPicPr>
        <p:blipFill>
          <a:blip r:embed="rId5"/>
          <a:stretch>
            <a:fillRect/>
          </a:stretch>
        </p:blipFill>
        <p:spPr>
          <a:xfrm>
            <a:off x="7446423" y="662151"/>
            <a:ext cx="4356456" cy="1502826"/>
          </a:xfrm>
          <a:prstGeom prst="rect">
            <a:avLst/>
          </a:prstGeom>
        </p:spPr>
      </p:pic>
      <p:sp>
        <p:nvSpPr>
          <p:cNvPr id="25" name="TextBox 24">
            <a:extLst>
              <a:ext uri="{FF2B5EF4-FFF2-40B4-BE49-F238E27FC236}">
                <a16:creationId xmlns:a16="http://schemas.microsoft.com/office/drawing/2014/main" id="{BF6C2054-0865-4688-2DBE-B1594AD8240A}"/>
              </a:ext>
            </a:extLst>
          </p:cNvPr>
          <p:cNvSpPr txBox="1"/>
          <p:nvPr/>
        </p:nvSpPr>
        <p:spPr>
          <a:xfrm>
            <a:off x="7736963" y="2164977"/>
            <a:ext cx="3805517" cy="369332"/>
          </a:xfrm>
          <a:prstGeom prst="rect">
            <a:avLst/>
          </a:prstGeom>
          <a:noFill/>
        </p:spPr>
        <p:txBody>
          <a:bodyPr wrap="square">
            <a:spAutoFit/>
          </a:bodyPr>
          <a:lstStyle/>
          <a:p>
            <a:pPr marL="0" marR="0" algn="ctr">
              <a:spcBef>
                <a:spcPts val="0"/>
              </a:spcBef>
              <a:spcAft>
                <a:spcPts val="1000"/>
              </a:spcAft>
            </a:pPr>
            <a:r>
              <a:rPr lang="en-US" sz="1800" i="1">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TextBox 26">
            <a:extLst>
              <a:ext uri="{FF2B5EF4-FFF2-40B4-BE49-F238E27FC236}">
                <a16:creationId xmlns:a16="http://schemas.microsoft.com/office/drawing/2014/main" id="{9FA30B9F-D123-0C4E-55A9-93500EF24A53}"/>
              </a:ext>
            </a:extLst>
          </p:cNvPr>
          <p:cNvSpPr txBox="1"/>
          <p:nvPr/>
        </p:nvSpPr>
        <p:spPr>
          <a:xfrm>
            <a:off x="7116407" y="2454162"/>
            <a:ext cx="5016487" cy="1547924"/>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XGBRegressor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9  the cv score is  0.8533124887375951 and the R2 score  is  0.8932252246721848</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29" name="TextBox 28">
            <a:extLst>
              <a:ext uri="{FF2B5EF4-FFF2-40B4-BE49-F238E27FC236}">
                <a16:creationId xmlns:a16="http://schemas.microsoft.com/office/drawing/2014/main" id="{13D91298-E93B-9698-C975-920D24C07D15}"/>
              </a:ext>
            </a:extLst>
          </p:cNvPr>
          <p:cNvSpPr txBox="1"/>
          <p:nvPr/>
        </p:nvSpPr>
        <p:spPr>
          <a:xfrm>
            <a:off x="107064" y="3679104"/>
            <a:ext cx="3469854"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LGBMRegressor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 name="Picture 29" descr="Text&#10;&#10;Description automatically generated">
            <a:extLst>
              <a:ext uri="{FF2B5EF4-FFF2-40B4-BE49-F238E27FC236}">
                <a16:creationId xmlns:a16="http://schemas.microsoft.com/office/drawing/2014/main" id="{582431EE-2663-499A-C8BE-E497CD0303E8}"/>
              </a:ext>
            </a:extLst>
          </p:cNvPr>
          <p:cNvPicPr>
            <a:picLocks noChangeAspect="1"/>
          </p:cNvPicPr>
          <p:nvPr/>
        </p:nvPicPr>
        <p:blipFill>
          <a:blip r:embed="rId6"/>
          <a:stretch>
            <a:fillRect/>
          </a:stretch>
        </p:blipFill>
        <p:spPr>
          <a:xfrm>
            <a:off x="472205" y="4205588"/>
            <a:ext cx="3009900" cy="1000125"/>
          </a:xfrm>
          <a:prstGeom prst="rect">
            <a:avLst/>
          </a:prstGeom>
        </p:spPr>
      </p:pic>
      <p:sp>
        <p:nvSpPr>
          <p:cNvPr id="32" name="TextBox 31">
            <a:extLst>
              <a:ext uri="{FF2B5EF4-FFF2-40B4-BE49-F238E27FC236}">
                <a16:creationId xmlns:a16="http://schemas.microsoft.com/office/drawing/2014/main" id="{54D727E4-13B9-F9F8-20EA-D552D1159554}"/>
              </a:ext>
            </a:extLst>
          </p:cNvPr>
          <p:cNvSpPr txBox="1"/>
          <p:nvPr/>
        </p:nvSpPr>
        <p:spPr>
          <a:xfrm>
            <a:off x="178173" y="5231996"/>
            <a:ext cx="3130565" cy="369332"/>
          </a:xfrm>
          <a:prstGeom prst="rect">
            <a:avLst/>
          </a:prstGeom>
          <a:noFill/>
        </p:spPr>
        <p:txBody>
          <a:bodyPr wrap="square">
            <a:spAutoFit/>
          </a:bodyPr>
          <a:lstStyle/>
          <a:p>
            <a:pPr marL="0" marR="0" algn="ctr">
              <a:spcBef>
                <a:spcPts val="0"/>
              </a:spcBef>
              <a:spcAft>
                <a:spcPts val="1000"/>
              </a:spcAft>
            </a:pPr>
            <a:r>
              <a:rPr lang="en-US" sz="1800" i="1">
                <a:effectLst/>
                <a:latin typeface="Calibri" panose="020F0502020204030204" pitchFamily="34" charset="0"/>
                <a:ea typeface="Calibri" panose="020F0502020204030204" pitchFamily="34" charset="0"/>
                <a:cs typeface="Times New Roman" panose="02020603050405020304" pitchFamily="18" charset="0"/>
              </a:rPr>
              <a:t>Model Test  Performance</a:t>
            </a:r>
            <a:endParaRPr lang="en-US" sz="18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E756FCD8-7437-1672-D3C6-84735025D3B3}"/>
              </a:ext>
            </a:extLst>
          </p:cNvPr>
          <p:cNvSpPr txBox="1"/>
          <p:nvPr/>
        </p:nvSpPr>
        <p:spPr>
          <a:xfrm>
            <a:off x="-104613" y="5603748"/>
            <a:ext cx="3802554" cy="1254318"/>
          </a:xfrm>
          <a:prstGeom prst="rect">
            <a:avLst/>
          </a:prstGeom>
          <a:noFill/>
        </p:spPr>
        <p:txBody>
          <a:bodyPr wrap="square">
            <a:spAutoFit/>
          </a:bodyPr>
          <a:lstStyle/>
          <a:p>
            <a:pPr marL="457200" marR="0">
              <a:lnSpc>
                <a:spcPct val="106000"/>
              </a:lnSpc>
              <a:spcBef>
                <a:spcPts val="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LGBMRegressor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0.8706445896499 and the R2 score  is  0.9220590015749883</a:t>
            </a:r>
          </a:p>
        </p:txBody>
      </p:sp>
      <p:sp>
        <p:nvSpPr>
          <p:cNvPr id="36" name="TextBox 35">
            <a:extLst>
              <a:ext uri="{FF2B5EF4-FFF2-40B4-BE49-F238E27FC236}">
                <a16:creationId xmlns:a16="http://schemas.microsoft.com/office/drawing/2014/main" id="{0C6E8BFD-F1D4-779E-9526-6E12927ECF26}"/>
              </a:ext>
            </a:extLst>
          </p:cNvPr>
          <p:cNvSpPr txBox="1"/>
          <p:nvPr/>
        </p:nvSpPr>
        <p:spPr>
          <a:xfrm>
            <a:off x="3967906" y="3689818"/>
            <a:ext cx="3264572"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CatBoostRegressor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7" name="Picture 36" descr="Text&#10;&#10;Description automatically generated">
            <a:extLst>
              <a:ext uri="{FF2B5EF4-FFF2-40B4-BE49-F238E27FC236}">
                <a16:creationId xmlns:a16="http://schemas.microsoft.com/office/drawing/2014/main" id="{91667B07-2F6B-690D-6EC2-810083DB961D}"/>
              </a:ext>
            </a:extLst>
          </p:cNvPr>
          <p:cNvPicPr>
            <a:picLocks noChangeAspect="1"/>
          </p:cNvPicPr>
          <p:nvPr/>
        </p:nvPicPr>
        <p:blipFill>
          <a:blip r:embed="rId7"/>
          <a:stretch>
            <a:fillRect/>
          </a:stretch>
        </p:blipFill>
        <p:spPr>
          <a:xfrm>
            <a:off x="4012688" y="4215929"/>
            <a:ext cx="3724275" cy="933450"/>
          </a:xfrm>
          <a:prstGeom prst="rect">
            <a:avLst/>
          </a:prstGeom>
        </p:spPr>
      </p:pic>
      <p:sp>
        <p:nvSpPr>
          <p:cNvPr id="39" name="TextBox 38">
            <a:extLst>
              <a:ext uri="{FF2B5EF4-FFF2-40B4-BE49-F238E27FC236}">
                <a16:creationId xmlns:a16="http://schemas.microsoft.com/office/drawing/2014/main" id="{BFB88888-4E23-4BB1-7BAC-5E0E815DF27B}"/>
              </a:ext>
            </a:extLst>
          </p:cNvPr>
          <p:cNvSpPr txBox="1"/>
          <p:nvPr/>
        </p:nvSpPr>
        <p:spPr>
          <a:xfrm>
            <a:off x="3967906" y="5214761"/>
            <a:ext cx="3769057"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Model Test  Performance</a:t>
            </a:r>
          </a:p>
        </p:txBody>
      </p:sp>
      <p:sp>
        <p:nvSpPr>
          <p:cNvPr id="41" name="TextBox 40">
            <a:extLst>
              <a:ext uri="{FF2B5EF4-FFF2-40B4-BE49-F238E27FC236}">
                <a16:creationId xmlns:a16="http://schemas.microsoft.com/office/drawing/2014/main" id="{BB04C4AD-E22B-A689-529E-722D92267E77}"/>
              </a:ext>
            </a:extLst>
          </p:cNvPr>
          <p:cNvSpPr txBox="1"/>
          <p:nvPr/>
        </p:nvSpPr>
        <p:spPr>
          <a:xfrm>
            <a:off x="3458172" y="5525813"/>
            <a:ext cx="4679870" cy="1356910"/>
          </a:xfrm>
          <a:prstGeom prst="rect">
            <a:avLst/>
          </a:prstGeom>
          <a:noFill/>
        </p:spPr>
        <p:txBody>
          <a:bodyPr wrap="square">
            <a:spAutoFit/>
          </a:bodyPr>
          <a:lstStyle/>
          <a:p>
            <a:pPr marL="0" marR="0" indent="457200">
              <a:lnSpc>
                <a:spcPct val="106000"/>
              </a:lnSpc>
              <a:spcBef>
                <a:spcPts val="0"/>
              </a:spcBef>
              <a:spcAft>
                <a:spcPts val="80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CatBoostRegressor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L="45720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At cv fold 4  the cv score is  0.8760469431105571 and the R2 score  is  0.9299114722099123</a:t>
            </a:r>
          </a:p>
        </p:txBody>
      </p:sp>
    </p:spTree>
    <p:extLst>
      <p:ext uri="{BB962C8B-B14F-4D97-AF65-F5344CB8AC3E}">
        <p14:creationId xmlns:p14="http://schemas.microsoft.com/office/powerpoint/2010/main" val="136444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1107391" y="700417"/>
            <a:ext cx="9974178" cy="685471"/>
          </a:xfrm>
        </p:spPr>
        <p:txBody>
          <a:bodyPr>
            <a:normAutofit fontScale="90000"/>
          </a:bodyPr>
          <a:lstStyle/>
          <a:p>
            <a:r>
              <a:rPr lang="en-US" dirty="0">
                <a:solidFill>
                  <a:srgbClr val="FFFFFF"/>
                </a:solidFill>
                <a:latin typeface="Calibri" panose="020F0502020204030204" pitchFamily="34" charset="0"/>
                <a:cs typeface="Calibri" panose="020F0502020204030204" pitchFamily="34" charset="0"/>
              </a:rPr>
              <a:t>INTRODUCTION</a:t>
            </a:r>
          </a:p>
        </p:txBody>
      </p:sp>
      <p:sp>
        <p:nvSpPr>
          <p:cNvPr id="5" name="TextBox 4">
            <a:extLst>
              <a:ext uri="{FF2B5EF4-FFF2-40B4-BE49-F238E27FC236}">
                <a16:creationId xmlns:a16="http://schemas.microsoft.com/office/drawing/2014/main" id="{8C1DE71B-F0BD-505E-5223-502480D65EAE}"/>
              </a:ext>
            </a:extLst>
          </p:cNvPr>
          <p:cNvSpPr txBox="1"/>
          <p:nvPr/>
        </p:nvSpPr>
        <p:spPr>
          <a:xfrm>
            <a:off x="1107391" y="1757362"/>
            <a:ext cx="6179234" cy="584775"/>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Business Problem Framing</a:t>
            </a:r>
          </a:p>
        </p:txBody>
      </p:sp>
      <p:sp>
        <p:nvSpPr>
          <p:cNvPr id="6" name="TextBox 5">
            <a:extLst>
              <a:ext uri="{FF2B5EF4-FFF2-40B4-BE49-F238E27FC236}">
                <a16:creationId xmlns:a16="http://schemas.microsoft.com/office/drawing/2014/main" id="{C6DD6D6E-D17C-4C52-1B82-60388F62BE9B}"/>
              </a:ext>
            </a:extLst>
          </p:cNvPr>
          <p:cNvSpPr txBox="1"/>
          <p:nvPr/>
        </p:nvSpPr>
        <p:spPr>
          <a:xfrm>
            <a:off x="1107391" y="2657475"/>
            <a:ext cx="10408334" cy="3416320"/>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Our problem is related to one such housing company. A US-based housing company named Surprise Housing has decided to enter the Australian market. The company uses data analytics to purchase houses at a price below their actual values and flip them at a higher price. The company is looking at prospective properties to buy houses to enter the market. </a:t>
            </a:r>
          </a:p>
        </p:txBody>
      </p:sp>
    </p:spTree>
    <p:extLst>
      <p:ext uri="{BB962C8B-B14F-4D97-AF65-F5344CB8AC3E}">
        <p14:creationId xmlns:p14="http://schemas.microsoft.com/office/powerpoint/2010/main" val="1889164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5EEF794B-B2CF-D812-AFDD-2F3C27D0F067}"/>
              </a:ext>
            </a:extLst>
          </p:cNvPr>
          <p:cNvSpPr txBox="1"/>
          <p:nvPr/>
        </p:nvSpPr>
        <p:spPr>
          <a:xfrm>
            <a:off x="1317812" y="790245"/>
            <a:ext cx="3711387" cy="461665"/>
          </a:xfrm>
          <a:prstGeom prst="rect">
            <a:avLst/>
          </a:prstGeom>
          <a:noFill/>
        </p:spPr>
        <p:txBody>
          <a:bodyPr wrap="square">
            <a:spAutoFit/>
          </a:bodyPr>
          <a:lstStyle/>
          <a:p>
            <a:r>
              <a:rPr lang="en-US" sz="2400" b="1" dirty="0">
                <a:effectLst/>
                <a:latin typeface="Calibri" panose="020F0502020204030204" pitchFamily="34" charset="0"/>
                <a:ea typeface="Calibri" panose="020F0502020204030204" pitchFamily="34" charset="0"/>
              </a:rPr>
              <a:t>Finalized Model</a:t>
            </a:r>
            <a:endParaRPr lang="en-US" sz="2400" dirty="0"/>
          </a:p>
        </p:txBody>
      </p:sp>
      <p:sp>
        <p:nvSpPr>
          <p:cNvPr id="6" name="TextBox 5">
            <a:extLst>
              <a:ext uri="{FF2B5EF4-FFF2-40B4-BE49-F238E27FC236}">
                <a16:creationId xmlns:a16="http://schemas.microsoft.com/office/drawing/2014/main" id="{10BAC428-C1B7-5D16-F980-639A25418077}"/>
              </a:ext>
            </a:extLst>
          </p:cNvPr>
          <p:cNvSpPr txBox="1"/>
          <p:nvPr/>
        </p:nvSpPr>
        <p:spPr>
          <a:xfrm>
            <a:off x="1228164" y="1251910"/>
            <a:ext cx="10174941" cy="667106"/>
          </a:xfrm>
          <a:prstGeom prst="rect">
            <a:avLst/>
          </a:prstGeom>
          <a:noFill/>
        </p:spPr>
        <p:txBody>
          <a:bodyPr wrap="square">
            <a:spAutoFit/>
          </a:bodyPr>
          <a:lstStyle/>
          <a:p>
            <a:pPr marL="0" marR="0">
              <a:lnSpc>
                <a:spcPct val="106000"/>
              </a:lnSpc>
              <a:spcBef>
                <a:spcPts val="0"/>
              </a:spcBef>
              <a:spcAft>
                <a:spcPts val="8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After all the tests, cross validations, regularizations and hyper parameter tuning, the model is performing </a:t>
            </a:r>
            <a:r>
              <a:rPr lang="en-US" sz="1800" b="1" dirty="0" err="1">
                <a:effectLst/>
                <a:latin typeface="Calibri" panose="020F0502020204030204" pitchFamily="34" charset="0"/>
                <a:ea typeface="Calibri" panose="020F0502020204030204" pitchFamily="34" charset="0"/>
                <a:cs typeface="Calibri" panose="020F0502020204030204" pitchFamily="34" charset="0"/>
              </a:rPr>
              <a:t>slighly</a:t>
            </a:r>
            <a:r>
              <a:rPr lang="en-US" sz="1800" b="1" dirty="0">
                <a:effectLst/>
                <a:latin typeface="Calibri" panose="020F0502020204030204" pitchFamily="34" charset="0"/>
                <a:ea typeface="Calibri" panose="020F0502020204030204" pitchFamily="34" charset="0"/>
                <a:cs typeface="Calibri" panose="020F0502020204030204" pitchFamily="34" charset="0"/>
              </a:rPr>
              <a:t> better. The final model, </a:t>
            </a:r>
            <a:r>
              <a:rPr lang="en-US" sz="1800" b="1" dirty="0" err="1">
                <a:effectLst/>
                <a:latin typeface="Calibri" panose="020F0502020204030204" pitchFamily="34" charset="0"/>
                <a:ea typeface="Calibri" panose="020F0502020204030204" pitchFamily="34" charset="0"/>
                <a:cs typeface="Calibri" panose="020F0502020204030204" pitchFamily="34" charset="0"/>
              </a:rPr>
              <a:t>CatBoost</a:t>
            </a:r>
            <a:r>
              <a:rPr lang="en-US" sz="1800" b="1" dirty="0">
                <a:effectLst/>
                <a:latin typeface="Calibri" panose="020F0502020204030204" pitchFamily="34" charset="0"/>
                <a:ea typeface="Calibri" panose="020F0502020204030204" pitchFamily="34" charset="0"/>
                <a:cs typeface="Calibri" panose="020F0502020204030204" pitchFamily="34" charset="0"/>
              </a:rPr>
              <a:t> Regressor(</a:t>
            </a:r>
            <a:r>
              <a:rPr lang="en-US" sz="1800" b="1" dirty="0" err="1">
                <a:effectLst/>
                <a:latin typeface="Calibri" panose="020F0502020204030204" pitchFamily="34" charset="0"/>
                <a:ea typeface="Calibri" panose="020F0502020204030204" pitchFamily="34" charset="0"/>
                <a:cs typeface="Calibri" panose="020F0502020204030204" pitchFamily="34" charset="0"/>
              </a:rPr>
              <a:t>cbr</a:t>
            </a:r>
            <a:r>
              <a:rPr lang="en-US" sz="1800" b="1" dirty="0">
                <a:effectLst/>
                <a:latin typeface="Calibri" panose="020F0502020204030204" pitchFamily="34" charset="0"/>
                <a:ea typeface="Calibri" panose="020F0502020204030204" pitchFamily="34" charset="0"/>
                <a:cs typeface="Calibri" panose="020F0502020204030204" pitchFamily="34" charset="0"/>
              </a:rPr>
              <a:t>) is providing an R2 Score of 92.8%.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Graphical user interface, text, application&#10;&#10;Description automatically generated">
            <a:extLst>
              <a:ext uri="{FF2B5EF4-FFF2-40B4-BE49-F238E27FC236}">
                <a16:creationId xmlns:a16="http://schemas.microsoft.com/office/drawing/2014/main" id="{F975BE29-18C7-DDF8-870F-F1C53EB42390}"/>
              </a:ext>
            </a:extLst>
          </p:cNvPr>
          <p:cNvPicPr>
            <a:picLocks noChangeAspect="1"/>
          </p:cNvPicPr>
          <p:nvPr/>
        </p:nvPicPr>
        <p:blipFill>
          <a:blip r:embed="rId3"/>
          <a:stretch>
            <a:fillRect/>
          </a:stretch>
        </p:blipFill>
        <p:spPr>
          <a:xfrm>
            <a:off x="1317811" y="2054584"/>
            <a:ext cx="9039323" cy="2114004"/>
          </a:xfrm>
          <a:prstGeom prst="rect">
            <a:avLst/>
          </a:prstGeom>
        </p:spPr>
      </p:pic>
      <p:sp>
        <p:nvSpPr>
          <p:cNvPr id="9" name="TextBox 8">
            <a:extLst>
              <a:ext uri="{FF2B5EF4-FFF2-40B4-BE49-F238E27FC236}">
                <a16:creationId xmlns:a16="http://schemas.microsoft.com/office/drawing/2014/main" id="{2FF08C2F-B16E-F715-E817-CF191945BF6E}"/>
              </a:ext>
            </a:extLst>
          </p:cNvPr>
          <p:cNvSpPr txBox="1"/>
          <p:nvPr/>
        </p:nvSpPr>
        <p:spPr>
          <a:xfrm>
            <a:off x="3001657" y="4231833"/>
            <a:ext cx="6185646"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Snapshot of performance of the final prediction model</a:t>
            </a:r>
          </a:p>
        </p:txBody>
      </p:sp>
    </p:spTree>
    <p:extLst>
      <p:ext uri="{BB962C8B-B14F-4D97-AF65-F5344CB8AC3E}">
        <p14:creationId xmlns:p14="http://schemas.microsoft.com/office/powerpoint/2010/main" val="2639850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078E834F-C53F-70AC-914F-1660ACEC2101}"/>
              </a:ext>
            </a:extLst>
          </p:cNvPr>
          <p:cNvSpPr txBox="1"/>
          <p:nvPr/>
        </p:nvSpPr>
        <p:spPr>
          <a:xfrm>
            <a:off x="779930" y="465432"/>
            <a:ext cx="6185646" cy="467244"/>
          </a:xfrm>
          <a:prstGeom prst="rect">
            <a:avLst/>
          </a:prstGeom>
          <a:noFill/>
        </p:spPr>
        <p:txBody>
          <a:bodyPr wrap="square">
            <a:spAutoFit/>
          </a:bodyPr>
          <a:lstStyle/>
          <a:p>
            <a:pPr marL="0" marR="0">
              <a:lnSpc>
                <a:spcPct val="106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Predicting the Target Data for the Test Data</a:t>
            </a:r>
          </a:p>
        </p:txBody>
      </p:sp>
      <p:pic>
        <p:nvPicPr>
          <p:cNvPr id="6" name="Picture 5" descr="Graphical user interface, table&#10;&#10;Description automatically generated">
            <a:extLst>
              <a:ext uri="{FF2B5EF4-FFF2-40B4-BE49-F238E27FC236}">
                <a16:creationId xmlns:a16="http://schemas.microsoft.com/office/drawing/2014/main" id="{D26D1311-6CB0-B9B1-F0FF-D89217790EE9}"/>
              </a:ext>
            </a:extLst>
          </p:cNvPr>
          <p:cNvPicPr>
            <a:picLocks noChangeAspect="1"/>
          </p:cNvPicPr>
          <p:nvPr/>
        </p:nvPicPr>
        <p:blipFill>
          <a:blip r:embed="rId3"/>
          <a:stretch>
            <a:fillRect/>
          </a:stretch>
        </p:blipFill>
        <p:spPr>
          <a:xfrm>
            <a:off x="900953" y="1046181"/>
            <a:ext cx="5943600" cy="2560320"/>
          </a:xfrm>
          <a:prstGeom prst="rect">
            <a:avLst/>
          </a:prstGeom>
        </p:spPr>
      </p:pic>
      <p:sp>
        <p:nvSpPr>
          <p:cNvPr id="7" name="TextBox 6">
            <a:extLst>
              <a:ext uri="{FF2B5EF4-FFF2-40B4-BE49-F238E27FC236}">
                <a16:creationId xmlns:a16="http://schemas.microsoft.com/office/drawing/2014/main" id="{B3FA911C-43FC-90BF-1474-E9BD0C12402D}"/>
              </a:ext>
            </a:extLst>
          </p:cNvPr>
          <p:cNvSpPr txBox="1"/>
          <p:nvPr/>
        </p:nvSpPr>
        <p:spPr>
          <a:xfrm>
            <a:off x="900953" y="3572172"/>
            <a:ext cx="5943600" cy="646331"/>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Predicted Sale Price of houses from the Test data using the built model.</a:t>
            </a:r>
          </a:p>
        </p:txBody>
      </p:sp>
      <p:sp>
        <p:nvSpPr>
          <p:cNvPr id="9" name="TextBox 8">
            <a:extLst>
              <a:ext uri="{FF2B5EF4-FFF2-40B4-BE49-F238E27FC236}">
                <a16:creationId xmlns:a16="http://schemas.microsoft.com/office/drawing/2014/main" id="{1DFC0699-305B-5CC3-A9FA-151B0F4C4A39}"/>
              </a:ext>
            </a:extLst>
          </p:cNvPr>
          <p:cNvSpPr txBox="1"/>
          <p:nvPr/>
        </p:nvSpPr>
        <p:spPr>
          <a:xfrm>
            <a:off x="900952" y="4243262"/>
            <a:ext cx="10959353" cy="1562094"/>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Regression model have predicted the house prices for with the test data.</a:t>
            </a: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model was able to predict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of the house using the test data with R2 score of 92.8%.</a:t>
            </a: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saved the new dataset with predicted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as :</a:t>
            </a: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“House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predicted with test data.csv”</a:t>
            </a:r>
          </a:p>
        </p:txBody>
      </p:sp>
    </p:spTree>
    <p:extLst>
      <p:ext uri="{BB962C8B-B14F-4D97-AF65-F5344CB8AC3E}">
        <p14:creationId xmlns:p14="http://schemas.microsoft.com/office/powerpoint/2010/main" val="19396861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6" name="TextBox 5">
            <a:extLst>
              <a:ext uri="{FF2B5EF4-FFF2-40B4-BE49-F238E27FC236}">
                <a16:creationId xmlns:a16="http://schemas.microsoft.com/office/drawing/2014/main" id="{50F8EBF5-3F5B-D375-629F-43002E642BB5}"/>
              </a:ext>
            </a:extLst>
          </p:cNvPr>
          <p:cNvSpPr txBox="1"/>
          <p:nvPr/>
        </p:nvSpPr>
        <p:spPr>
          <a:xfrm>
            <a:off x="2702860" y="451985"/>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441629B9-A896-9498-A743-9F8119205AF9}"/>
              </a:ext>
            </a:extLst>
          </p:cNvPr>
          <p:cNvSpPr txBox="1"/>
          <p:nvPr/>
        </p:nvSpPr>
        <p:spPr>
          <a:xfrm>
            <a:off x="201706" y="919229"/>
            <a:ext cx="11887200" cy="4647554"/>
          </a:xfrm>
          <a:prstGeom prst="rect">
            <a:avLst/>
          </a:prstGeom>
          <a:noFill/>
        </p:spPr>
        <p:txBody>
          <a:bodyPr wrap="square">
            <a:spAutoFit/>
          </a:bodyPr>
          <a:lstStyle/>
          <a:p>
            <a:pPr marL="0" marR="0">
              <a:lnSpc>
                <a:spcPct val="106000"/>
              </a:lnSpc>
              <a:spcBef>
                <a:spcPts val="0"/>
              </a:spcBef>
              <a:spcAft>
                <a:spcPts val="800"/>
              </a:spcAft>
            </a:pPr>
            <a:r>
              <a:rPr lang="en-US" sz="2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successful creation of a powerful machine learning model that can predict the sale price of house using the important features was done using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CatBoost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algorithm. Now this model can be used to predict the price of houses in Australia for the company Surprise Housing with the following variable information about the house.(</a:t>
            </a:r>
            <a:r>
              <a:rPr lang="en-US" sz="1800" b="1" dirty="0">
                <a:effectLst/>
                <a:latin typeface="Calibri" panose="020F0502020204030204" pitchFamily="34" charset="0"/>
                <a:ea typeface="Calibri" panose="020F0502020204030204" pitchFamily="34" charset="0"/>
                <a:cs typeface="Times New Roman" panose="02020603050405020304" pitchFamily="18" charset="0"/>
              </a:rPr>
              <a:t>Important Variables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pPr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MSSubClass</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BldgType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`1stFlrSF`		*  `Exterior2nd`	*  `Exterior1st`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TotRmsAbvGrd</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GarageYrBlt</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ExterQual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LotArea</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YearRemodAdd</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BsmtUnfSF</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CentralAir</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BedroomAbvGr</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KitchenQual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 `Foundation`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HouseStyle</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`Fireplaces`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OverallCond</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MasVnrArea</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HalfBath</a:t>
            </a:r>
            <a:r>
              <a:rPr lang="en-US" sz="1500" dirty="0">
                <a:effectLst/>
                <a:latin typeface="Calibri" panose="020F0502020204030204" pitchFamily="34" charset="0"/>
                <a:ea typeface="Calibri" panose="020F0502020204030204" pitchFamily="34" charset="0"/>
                <a:cs typeface="Times New Roman" panose="02020603050405020304" pitchFamily="18" charset="0"/>
              </a:rPr>
              <a:t>` 	*`BsmtFinType1`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BsmtFullBath</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LotFrontage</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GarageFinish</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GarageQual</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MasVnrType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BsmtExposure</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LandSlope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`Heating`</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HeatingQC</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GarageCond</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MSZoning</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PavedDrive</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WoodDeckSF</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SaleCondition</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FireplaceQu</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LandContour</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LotShape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`Electrical`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RoofStyle</a:t>
            </a:r>
            <a:r>
              <a:rPr lang="en-US" sz="1500" dirty="0">
                <a:effectLst/>
                <a:latin typeface="Calibri" panose="020F0502020204030204" pitchFamily="34" charset="0"/>
                <a:ea typeface="Calibri" panose="020F0502020204030204" pitchFamily="34" charset="0"/>
                <a:cs typeface="Times New Roman" panose="02020603050405020304" pitchFamily="18" charset="0"/>
              </a:rPr>
              <a:t>`		* `Street`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SaleType</a:t>
            </a:r>
            <a:r>
              <a:rPr lang="en-US" sz="1500" dirty="0">
                <a:effectLst/>
                <a:latin typeface="Calibri" panose="020F0502020204030204" pitchFamily="34" charset="0"/>
                <a:ea typeface="Calibri" panose="020F0502020204030204" pitchFamily="34" charset="0"/>
                <a:cs typeface="Times New Roman" panose="02020603050405020304" pitchFamily="18" charset="0"/>
              </a:rPr>
              <a:t>`	* `Functional`</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`Neighborhood`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OpenPorchSF</a:t>
            </a:r>
            <a:r>
              <a:rPr lang="en-US" sz="1500" dirty="0">
                <a:effectLst/>
                <a:latin typeface="Calibri" panose="020F0502020204030204" pitchFamily="34" charset="0"/>
                <a:ea typeface="Calibri" panose="020F0502020204030204" pitchFamily="34" charset="0"/>
                <a:cs typeface="Times New Roman" panose="02020603050405020304" pitchFamily="18" charset="0"/>
              </a:rPr>
              <a:t>`	* `Condition2`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ExterCond</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MoSold</a:t>
            </a:r>
            <a:r>
              <a:rPr lang="en-US" sz="1500" dirty="0">
                <a:effectLst/>
                <a:latin typeface="Calibri" panose="020F0502020204030204" pitchFamily="34" charset="0"/>
                <a:ea typeface="Calibri" panose="020F0502020204030204" pitchFamily="34" charset="0"/>
                <a:cs typeface="Times New Roman" panose="02020603050405020304" pitchFamily="18" charset="0"/>
              </a:rPr>
              <a:t>`		* `Fence`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US" sz="1500" dirty="0">
                <a:effectLst/>
                <a:latin typeface="Calibri" panose="020F0502020204030204" pitchFamily="34" charset="0"/>
                <a:ea typeface="Calibri" panose="020F0502020204030204" pitchFamily="34" charset="0"/>
                <a:cs typeface="Times New Roman" panose="02020603050405020304" pitchFamily="18" charset="0"/>
              </a:rPr>
              <a:t>`	*`BsmtFinType2`	</a:t>
            </a:r>
          </a:p>
          <a:p>
            <a:pPr marL="0" marR="0">
              <a:lnSpc>
                <a:spcPct val="106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`Condition1`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BsmtCond</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RoofMatl</a:t>
            </a:r>
            <a:r>
              <a:rPr lang="en-US" sz="1500" dirty="0">
                <a:effectLst/>
                <a:latin typeface="Calibri" panose="020F0502020204030204" pitchFamily="34" charset="0"/>
                <a:ea typeface="Calibri" panose="020F0502020204030204" pitchFamily="34" charset="0"/>
                <a:cs typeface="Times New Roman" panose="02020603050405020304" pitchFamily="18" charset="0"/>
              </a:rPr>
              <a:t>`		* `</a:t>
            </a:r>
            <a:r>
              <a:rPr lang="en-US" sz="1500" dirty="0" err="1">
                <a:effectLst/>
                <a:latin typeface="Calibri" panose="020F0502020204030204" pitchFamily="34" charset="0"/>
                <a:ea typeface="Calibri" panose="020F0502020204030204" pitchFamily="34" charset="0"/>
                <a:cs typeface="Times New Roman" panose="02020603050405020304" pitchFamily="18" charset="0"/>
              </a:rPr>
              <a:t>YrSold</a:t>
            </a:r>
            <a:r>
              <a:rPr lang="en-US" sz="15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077735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D5D76CDA-5540-34CA-C7F4-8120B0C8603E}"/>
              </a:ext>
            </a:extLst>
          </p:cNvPr>
          <p:cNvSpPr txBox="1"/>
          <p:nvPr/>
        </p:nvSpPr>
        <p:spPr>
          <a:xfrm>
            <a:off x="753036" y="534751"/>
            <a:ext cx="618564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Impact of Variables on Target Variable(Correlation)</a:t>
            </a:r>
            <a:endParaRPr lang="en-US" dirty="0"/>
          </a:p>
        </p:txBody>
      </p:sp>
      <p:sp>
        <p:nvSpPr>
          <p:cNvPr id="6" name="TextBox 5">
            <a:extLst>
              <a:ext uri="{FF2B5EF4-FFF2-40B4-BE49-F238E27FC236}">
                <a16:creationId xmlns:a16="http://schemas.microsoft.com/office/drawing/2014/main" id="{89747F49-9930-F496-2BAD-C55786E86A62}"/>
              </a:ext>
            </a:extLst>
          </p:cNvPr>
          <p:cNvSpPr txBox="1"/>
          <p:nvPr/>
        </p:nvSpPr>
        <p:spPr>
          <a:xfrm>
            <a:off x="591671" y="904083"/>
            <a:ext cx="11201400" cy="3309560"/>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columns ['1stFlrSF', 'Exterior2nd', 'Exterior1st',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OverallQual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TotRmsAbvGrd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GarageYrBlt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LotArea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FullBath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YearRemodAdd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BsmtUnfSF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GarageArea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CentralAir</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BedroomAbvGr</a:t>
            </a:r>
            <a:r>
              <a:rPr lang="en-US" sz="1800" dirty="0">
                <a:effectLst/>
                <a:latin typeface="Calibri" panose="020F0502020204030204" pitchFamily="34" charset="0"/>
                <a:ea typeface="Calibri" panose="020F0502020204030204" pitchFamily="34" charset="0"/>
                <a:cs typeface="Times New Roman" panose="02020603050405020304" pitchFamily="18" charset="0"/>
              </a:rPr>
              <a:t>', 'Foundation',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HouseStyle</a:t>
            </a:r>
            <a:r>
              <a:rPr lang="en-US" sz="1800" dirty="0">
                <a:effectLst/>
                <a:latin typeface="Calibri" panose="020F0502020204030204" pitchFamily="34" charset="0"/>
                <a:ea typeface="Calibri" panose="020F0502020204030204" pitchFamily="34" charset="0"/>
                <a:cs typeface="Times New Roman" panose="02020603050405020304" pitchFamily="18" charset="0"/>
              </a:rPr>
              <a:t>', 'Fireplaces',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MasVnrArea</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HalfBath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BsmtFullBath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LotFrontage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MasVnrType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LandSlope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GarageCond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PavedDrive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WoodDeckSF</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SaleCondition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FireplaceQu</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LandContour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'Electrical',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RoofStyle</a:t>
            </a:r>
            <a:r>
              <a:rPr lang="en-US" sz="1800" dirty="0">
                <a:effectLst/>
                <a:latin typeface="Calibri" panose="020F0502020204030204" pitchFamily="34" charset="0"/>
                <a:ea typeface="Calibri" panose="020F0502020204030204" pitchFamily="34" charset="0"/>
                <a:cs typeface="Times New Roman" panose="02020603050405020304" pitchFamily="18" charset="0"/>
              </a:rPr>
              <a:t>', 'Street', 'Functional', 'Neighborhood',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OpenPorchSF</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'Condition2',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ExterCond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MoSold</a:t>
            </a:r>
            <a:r>
              <a:rPr lang="en-US" sz="1800" dirty="0">
                <a:effectLst/>
                <a:latin typeface="Calibri" panose="020F0502020204030204" pitchFamily="34" charset="0"/>
                <a:ea typeface="Calibri" panose="020F0502020204030204" pitchFamily="34" charset="0"/>
                <a:cs typeface="Times New Roman" panose="02020603050405020304" pitchFamily="18" charset="0"/>
              </a:rPr>
              <a:t>', 'Fence', 'BsmtFinType2', 'Condition1',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BsmtCond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RoofMatl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positively correlated to the target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means increase in the contribution of these variables for a house will increase the sale price of the house property.</a:t>
            </a:r>
          </a:p>
          <a:p>
            <a:pPr marL="342900" marR="0" lvl="0" indent="-342900">
              <a:lnSpc>
                <a:spcPct val="106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columns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YrSold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LotConfig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MSSubClass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OverallCond</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BldgType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'BsmtFinType1', 'Heating',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MSZoning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LotShape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BsmtExposure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GarageType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HeatingQC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GarageFinish</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KitchenQual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ExterQual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BsmtQual</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negatively correlated to the Target Variable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SalePrice</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 increase in the contribution of these variables for a house will reduce its sale price.</a:t>
            </a:r>
          </a:p>
        </p:txBody>
      </p:sp>
    </p:spTree>
    <p:extLst>
      <p:ext uri="{BB962C8B-B14F-4D97-AF65-F5344CB8AC3E}">
        <p14:creationId xmlns:p14="http://schemas.microsoft.com/office/powerpoint/2010/main" val="1759604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93E03A2B-3DF3-2352-9179-C195C78A453E}"/>
              </a:ext>
            </a:extLst>
          </p:cNvPr>
          <p:cNvSpPr txBox="1"/>
          <p:nvPr/>
        </p:nvSpPr>
        <p:spPr>
          <a:xfrm>
            <a:off x="564778" y="295078"/>
            <a:ext cx="11214846" cy="960712"/>
          </a:xfrm>
          <a:prstGeom prst="rect">
            <a:avLst/>
          </a:prstGeom>
          <a:noFill/>
        </p:spPr>
        <p:txBody>
          <a:bodyPr wrap="square">
            <a:spAutoFit/>
          </a:bodyPr>
          <a:lstStyle/>
          <a:p>
            <a:pPr marL="0" marR="0">
              <a:lnSpc>
                <a:spcPct val="106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check whether the model is performing well with predictions, we have made predictions on train data which already have the exact sale price. So, we can check the variance of predicted and actual price of the house and evaluate the performance of the model in predictions.</a:t>
            </a:r>
          </a:p>
        </p:txBody>
      </p:sp>
      <p:pic>
        <p:nvPicPr>
          <p:cNvPr id="6" name="Picture 5" descr="Table&#10;&#10;Description automatically generated">
            <a:extLst>
              <a:ext uri="{FF2B5EF4-FFF2-40B4-BE49-F238E27FC236}">
                <a16:creationId xmlns:a16="http://schemas.microsoft.com/office/drawing/2014/main" id="{93885F58-645A-4D62-300F-5711761E1416}"/>
              </a:ext>
            </a:extLst>
          </p:cNvPr>
          <p:cNvPicPr>
            <a:picLocks noChangeAspect="1"/>
          </p:cNvPicPr>
          <p:nvPr/>
        </p:nvPicPr>
        <p:blipFill>
          <a:blip r:embed="rId3"/>
          <a:stretch>
            <a:fillRect/>
          </a:stretch>
        </p:blipFill>
        <p:spPr>
          <a:xfrm>
            <a:off x="952245" y="1255790"/>
            <a:ext cx="2085975" cy="3943350"/>
          </a:xfrm>
          <a:prstGeom prst="rect">
            <a:avLst/>
          </a:prstGeom>
        </p:spPr>
      </p:pic>
      <p:sp>
        <p:nvSpPr>
          <p:cNvPr id="7" name="TextBox 6">
            <a:extLst>
              <a:ext uri="{FF2B5EF4-FFF2-40B4-BE49-F238E27FC236}">
                <a16:creationId xmlns:a16="http://schemas.microsoft.com/office/drawing/2014/main" id="{63EB6295-198D-D4C3-550E-6565417D20A9}"/>
              </a:ext>
            </a:extLst>
          </p:cNvPr>
          <p:cNvSpPr txBox="1"/>
          <p:nvPr/>
        </p:nvSpPr>
        <p:spPr>
          <a:xfrm>
            <a:off x="171500" y="5279044"/>
            <a:ext cx="3647463" cy="646331"/>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Sample Snapshot of predicted and actual sale price</a:t>
            </a:r>
          </a:p>
        </p:txBody>
      </p:sp>
      <p:pic>
        <p:nvPicPr>
          <p:cNvPr id="8" name="Picture 7" descr="Chart, scatter chart&#10;&#10;Description automatically generated">
            <a:extLst>
              <a:ext uri="{FF2B5EF4-FFF2-40B4-BE49-F238E27FC236}">
                <a16:creationId xmlns:a16="http://schemas.microsoft.com/office/drawing/2014/main" id="{9AC703B0-F548-3F62-9526-6FA9817022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52906" y="1543050"/>
            <a:ext cx="4447674" cy="3172332"/>
          </a:xfrm>
          <a:prstGeom prst="rect">
            <a:avLst/>
          </a:prstGeom>
          <a:noFill/>
          <a:ln>
            <a:noFill/>
          </a:ln>
        </p:spPr>
      </p:pic>
      <p:sp>
        <p:nvSpPr>
          <p:cNvPr id="10" name="TextBox 9">
            <a:extLst>
              <a:ext uri="{FF2B5EF4-FFF2-40B4-BE49-F238E27FC236}">
                <a16:creationId xmlns:a16="http://schemas.microsoft.com/office/drawing/2014/main" id="{E1A8B237-9443-F7EE-D969-99C58C030FF0}"/>
              </a:ext>
            </a:extLst>
          </p:cNvPr>
          <p:cNvSpPr txBox="1"/>
          <p:nvPr/>
        </p:nvSpPr>
        <p:spPr>
          <a:xfrm>
            <a:off x="4773706" y="4715382"/>
            <a:ext cx="4326874" cy="369332"/>
          </a:xfrm>
          <a:prstGeom prst="rect">
            <a:avLst/>
          </a:prstGeom>
          <a:noFill/>
        </p:spPr>
        <p:txBody>
          <a:bodyPr wrap="square">
            <a:spAutoFit/>
          </a:bodyPr>
          <a:lstStyle/>
          <a:p>
            <a:pPr marL="0" marR="0" algn="ctr">
              <a:spcBef>
                <a:spcPts val="0"/>
              </a:spcBef>
              <a:spcAft>
                <a:spcPts val="10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Plotting the Actual and predicted data</a:t>
            </a:r>
          </a:p>
        </p:txBody>
      </p:sp>
      <p:sp>
        <p:nvSpPr>
          <p:cNvPr id="12" name="TextBox 11">
            <a:extLst>
              <a:ext uri="{FF2B5EF4-FFF2-40B4-BE49-F238E27FC236}">
                <a16:creationId xmlns:a16="http://schemas.microsoft.com/office/drawing/2014/main" id="{34A9B75B-A1CE-3CBB-5CCC-631DB64CA6C5}"/>
              </a:ext>
            </a:extLst>
          </p:cNvPr>
          <p:cNvSpPr txBox="1"/>
          <p:nvPr/>
        </p:nvSpPr>
        <p:spPr>
          <a:xfrm>
            <a:off x="3818963" y="5232693"/>
            <a:ext cx="8176178"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almost accurate results.</a:t>
            </a:r>
            <a:endParaRPr lang="en-US" dirty="0"/>
          </a:p>
        </p:txBody>
      </p:sp>
    </p:spTree>
    <p:extLst>
      <p:ext uri="{BB962C8B-B14F-4D97-AF65-F5344CB8AC3E}">
        <p14:creationId xmlns:p14="http://schemas.microsoft.com/office/powerpoint/2010/main" val="1385683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5" name="TextBox 4">
            <a:extLst>
              <a:ext uri="{FF2B5EF4-FFF2-40B4-BE49-F238E27FC236}">
                <a16:creationId xmlns:a16="http://schemas.microsoft.com/office/drawing/2014/main" id="{204A443E-3746-2A92-57AD-70963E3A0B39}"/>
              </a:ext>
            </a:extLst>
          </p:cNvPr>
          <p:cNvSpPr txBox="1"/>
          <p:nvPr/>
        </p:nvSpPr>
        <p:spPr>
          <a:xfrm>
            <a:off x="537883" y="250399"/>
            <a:ext cx="11470341" cy="4791889"/>
          </a:xfrm>
          <a:prstGeom prst="rect">
            <a:avLst/>
          </a:prstGeom>
          <a:noFill/>
        </p:spPr>
        <p:txBody>
          <a:bodyPr wrap="square">
            <a:spAutoFit/>
          </a:bodyPr>
          <a:lstStyle/>
          <a:p>
            <a:pPr marL="228600" marR="0">
              <a:lnSpc>
                <a:spcPct val="106000"/>
              </a:lnSpc>
              <a:spcBef>
                <a:spcPts val="0"/>
              </a:spcBef>
              <a:spcAft>
                <a:spcPts val="800"/>
              </a:spcAft>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Scope</a:t>
            </a:r>
          </a:p>
          <a:p>
            <a:pPr marL="228600" marR="0">
              <a:lnSpc>
                <a:spcPct val="106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real estate and housing have been dominating the market since a long time, it is always volatile and subject to market and economic conditions. But with the integration of machine learning and data science, we can analyze the vast input data that influence the valuation of house properties and draw inferences from this big data. </a:t>
            </a:r>
          </a:p>
          <a:p>
            <a:pPr marL="342900" marR="0" lvl="0" indent="-342900">
              <a:lnSpc>
                <a:spcPct val="106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Many of the real estate giants and housing companies already started implementing machine learning and early adoption of data science in this sector to maintain their dominancy. This unleashes a vast scope for data science and machine learning in this sector because of the instant impact and huge savings on time and effort in the research.</a:t>
            </a:r>
          </a:p>
          <a:p>
            <a:pPr marL="342900" marR="0" lvl="0" indent="-342900">
              <a:lnSpc>
                <a:spcPct val="106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Implementation and application of machine learning algorithms in this sector is not limited to providing accurate predictions through various input features, it is further giving option for recalibration of the model as the market is always fluctuating and the features influencing the house pricing and valuation can always change. So, with machine learning and data science our model is forward looking and can cope with changes in features with an option to addition of new features and removal of existing features from the predicting framework.</a:t>
            </a:r>
          </a:p>
        </p:txBody>
      </p:sp>
    </p:spTree>
    <p:extLst>
      <p:ext uri="{BB962C8B-B14F-4D97-AF65-F5344CB8AC3E}">
        <p14:creationId xmlns:p14="http://schemas.microsoft.com/office/powerpoint/2010/main" val="3716273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extBox 1">
            <a:extLst>
              <a:ext uri="{FF2B5EF4-FFF2-40B4-BE49-F238E27FC236}">
                <a16:creationId xmlns:a16="http://schemas.microsoft.com/office/drawing/2014/main" id="{99C0E072-20EF-D5CA-9C1C-F56E9B343633}"/>
              </a:ext>
            </a:extLst>
          </p:cNvPr>
          <p:cNvSpPr txBox="1"/>
          <p:nvPr/>
        </p:nvSpPr>
        <p:spPr>
          <a:xfrm>
            <a:off x="3025587" y="2705725"/>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88528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950228" y="671622"/>
            <a:ext cx="9974178" cy="657115"/>
          </a:xfrm>
        </p:spPr>
        <p:txBody>
          <a:bodyPr>
            <a:normAutofit fontScale="90000"/>
          </a:bodyPr>
          <a:lstStyle/>
          <a:p>
            <a:r>
              <a:rPr lang="en-US" dirty="0">
                <a:latin typeface="Calibri" panose="020F0502020204030204" pitchFamily="34" charset="0"/>
                <a:cs typeface="Calibri" panose="020F0502020204030204" pitchFamily="34" charset="0"/>
              </a:rPr>
              <a:t>Understanding the Problem</a:t>
            </a:r>
            <a:endParaRPr lang="en-US" dirty="0">
              <a:solidFill>
                <a:srgbClr val="FFFFFF"/>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EF613E9A-3641-AC08-388B-CECE646291CD}"/>
              </a:ext>
            </a:extLst>
          </p:cNvPr>
          <p:cNvSpPr txBox="1"/>
          <p:nvPr/>
        </p:nvSpPr>
        <p:spPr>
          <a:xfrm>
            <a:off x="1057275" y="1328737"/>
            <a:ext cx="10165666" cy="5355312"/>
          </a:xfrm>
          <a:prstGeom prst="rect">
            <a:avLst/>
          </a:prstGeom>
          <a:noFill/>
        </p:spPr>
        <p:txBody>
          <a:bodyPr wrap="square" rtlCol="0">
            <a:spAutoFit/>
          </a:bodyPr>
          <a:lstStyle/>
          <a:p>
            <a:r>
              <a:rPr lang="en-US" dirty="0"/>
              <a:t>Housing and Real Estate is a very large market and there are various companies working 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For the same purpose, Surprise Housing has collected a data set from the sale of houses in Australia. The company requirement is to build a model using Machine Learning in order to predict the actual value of the prospective properties and decide whether to invest in them or not. With this Machine Learning model, the company should be able to derive the insights on:</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Which variables are important to predict the price of variable? </a:t>
            </a: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t>How do these variables describe the price of the house?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dirty="0"/>
              <a:t>The aim is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950228" y="671622"/>
            <a:ext cx="9974178" cy="657115"/>
          </a:xfrm>
        </p:spPr>
        <p:txBody>
          <a:bodyPr>
            <a:normAutofit fontScale="90000"/>
          </a:bodyPr>
          <a:lstStyle/>
          <a:p>
            <a:r>
              <a:rPr lang="en-US" dirty="0">
                <a:solidFill>
                  <a:srgbClr val="FFFFFF"/>
                </a:solidFill>
                <a:latin typeface="Calibri" panose="020F0502020204030204" pitchFamily="34" charset="0"/>
                <a:cs typeface="Calibri" panose="020F0502020204030204" pitchFamily="34" charset="0"/>
              </a:rPr>
              <a:t>Steps in Exploratory Data Analysis</a:t>
            </a:r>
          </a:p>
        </p:txBody>
      </p:sp>
      <p:sp>
        <p:nvSpPr>
          <p:cNvPr id="5" name="Content Placeholder 2">
            <a:extLst>
              <a:ext uri="{FF2B5EF4-FFF2-40B4-BE49-F238E27FC236}">
                <a16:creationId xmlns:a16="http://schemas.microsoft.com/office/drawing/2014/main" id="{EBE57ECE-9E81-2F6E-E4ED-5867D81C75D6}"/>
              </a:ext>
            </a:extLst>
          </p:cNvPr>
          <p:cNvSpPr>
            <a:spLocks noGrp="1"/>
          </p:cNvSpPr>
          <p:nvPr/>
        </p:nvSpPr>
        <p:spPr>
          <a:xfrm>
            <a:off x="981075" y="1696243"/>
            <a:ext cx="10515600" cy="435133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endParaRPr lang="en-US" dirty="0"/>
          </a:p>
        </p:txBody>
      </p:sp>
      <p:sp>
        <p:nvSpPr>
          <p:cNvPr id="6" name="Rectangle 5">
            <a:extLst>
              <a:ext uri="{FF2B5EF4-FFF2-40B4-BE49-F238E27FC236}">
                <a16:creationId xmlns:a16="http://schemas.microsoft.com/office/drawing/2014/main" id="{B1FB897F-9F2B-A542-30B6-E990FEFC8377}"/>
              </a:ext>
            </a:extLst>
          </p:cNvPr>
          <p:cNvSpPr/>
          <p:nvPr/>
        </p:nvSpPr>
        <p:spPr>
          <a:xfrm>
            <a:off x="981074" y="1696243"/>
            <a:ext cx="2519855"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Loading the Dataset</a:t>
            </a:r>
          </a:p>
        </p:txBody>
      </p:sp>
      <p:sp>
        <p:nvSpPr>
          <p:cNvPr id="7" name="Rectangle 6">
            <a:extLst>
              <a:ext uri="{FF2B5EF4-FFF2-40B4-BE49-F238E27FC236}">
                <a16:creationId xmlns:a16="http://schemas.microsoft.com/office/drawing/2014/main" id="{53902AC9-7056-B487-2DB4-63C9137C71E5}"/>
              </a:ext>
            </a:extLst>
          </p:cNvPr>
          <p:cNvSpPr/>
          <p:nvPr/>
        </p:nvSpPr>
        <p:spPr>
          <a:xfrm>
            <a:off x="4572985" y="1696243"/>
            <a:ext cx="2648607"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Handling the Null Values</a:t>
            </a:r>
          </a:p>
        </p:txBody>
      </p:sp>
      <p:sp>
        <p:nvSpPr>
          <p:cNvPr id="8" name="Rectangle 7">
            <a:extLst>
              <a:ext uri="{FF2B5EF4-FFF2-40B4-BE49-F238E27FC236}">
                <a16:creationId xmlns:a16="http://schemas.microsoft.com/office/drawing/2014/main" id="{9377F571-95C2-D154-5696-78D254184085}"/>
              </a:ext>
            </a:extLst>
          </p:cNvPr>
          <p:cNvSpPr/>
          <p:nvPr/>
        </p:nvSpPr>
        <p:spPr>
          <a:xfrm>
            <a:off x="981074" y="3871912"/>
            <a:ext cx="2519855"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Applying the PCA Techniques</a:t>
            </a:r>
          </a:p>
        </p:txBody>
      </p:sp>
      <p:sp>
        <p:nvSpPr>
          <p:cNvPr id="9" name="Rectangle 8">
            <a:extLst>
              <a:ext uri="{FF2B5EF4-FFF2-40B4-BE49-F238E27FC236}">
                <a16:creationId xmlns:a16="http://schemas.microsoft.com/office/drawing/2014/main" id="{7BBE535F-0461-CC45-8B45-024A7BA62488}"/>
              </a:ext>
            </a:extLst>
          </p:cNvPr>
          <p:cNvSpPr/>
          <p:nvPr/>
        </p:nvSpPr>
        <p:spPr>
          <a:xfrm>
            <a:off x="8464440" y="3871912"/>
            <a:ext cx="2519855"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Encoding the categorical variables</a:t>
            </a:r>
          </a:p>
        </p:txBody>
      </p:sp>
      <p:sp>
        <p:nvSpPr>
          <p:cNvPr id="10" name="Rectangle 9">
            <a:extLst>
              <a:ext uri="{FF2B5EF4-FFF2-40B4-BE49-F238E27FC236}">
                <a16:creationId xmlns:a16="http://schemas.microsoft.com/office/drawing/2014/main" id="{2385CB91-6C2C-2444-CE1F-EA83645A97FB}"/>
              </a:ext>
            </a:extLst>
          </p:cNvPr>
          <p:cNvSpPr/>
          <p:nvPr/>
        </p:nvSpPr>
        <p:spPr>
          <a:xfrm>
            <a:off x="8506480" y="1696243"/>
            <a:ext cx="2519855"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Visualization</a:t>
            </a:r>
          </a:p>
        </p:txBody>
      </p:sp>
      <p:sp>
        <p:nvSpPr>
          <p:cNvPr id="11" name="Rectangle 10">
            <a:extLst>
              <a:ext uri="{FF2B5EF4-FFF2-40B4-BE49-F238E27FC236}">
                <a16:creationId xmlns:a16="http://schemas.microsoft.com/office/drawing/2014/main" id="{CB6A0B18-81E4-F85E-6773-3325F3D93759}"/>
              </a:ext>
            </a:extLst>
          </p:cNvPr>
          <p:cNvSpPr/>
          <p:nvPr/>
        </p:nvSpPr>
        <p:spPr>
          <a:xfrm>
            <a:off x="4722757" y="3871912"/>
            <a:ext cx="2519855" cy="10594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dirty="0"/>
              <a:t>Data Cleaning</a:t>
            </a:r>
          </a:p>
        </p:txBody>
      </p:sp>
      <p:sp>
        <p:nvSpPr>
          <p:cNvPr id="12" name="Right Arrow 9">
            <a:extLst>
              <a:ext uri="{FF2B5EF4-FFF2-40B4-BE49-F238E27FC236}">
                <a16:creationId xmlns:a16="http://schemas.microsoft.com/office/drawing/2014/main" id="{EDED2D90-4758-0219-BC3E-09A0D715A280}"/>
              </a:ext>
            </a:extLst>
          </p:cNvPr>
          <p:cNvSpPr/>
          <p:nvPr/>
        </p:nvSpPr>
        <p:spPr>
          <a:xfrm>
            <a:off x="3673877" y="2005488"/>
            <a:ext cx="726160" cy="440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3" name="Right Arrow 10">
            <a:extLst>
              <a:ext uri="{FF2B5EF4-FFF2-40B4-BE49-F238E27FC236}">
                <a16:creationId xmlns:a16="http://schemas.microsoft.com/office/drawing/2014/main" id="{0F9FF762-BE00-F4B5-D26F-5BC568D8A935}"/>
              </a:ext>
            </a:extLst>
          </p:cNvPr>
          <p:cNvSpPr/>
          <p:nvPr/>
        </p:nvSpPr>
        <p:spPr>
          <a:xfrm rot="5400000">
            <a:off x="9361286" y="3093323"/>
            <a:ext cx="726160" cy="440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4" name="Right Arrow 11">
            <a:extLst>
              <a:ext uri="{FF2B5EF4-FFF2-40B4-BE49-F238E27FC236}">
                <a16:creationId xmlns:a16="http://schemas.microsoft.com/office/drawing/2014/main" id="{13BE8A61-CA4F-6639-2F63-CC7BA9D619FC}"/>
              </a:ext>
            </a:extLst>
          </p:cNvPr>
          <p:cNvSpPr/>
          <p:nvPr/>
        </p:nvSpPr>
        <p:spPr>
          <a:xfrm rot="10800000">
            <a:off x="7489973" y="4174199"/>
            <a:ext cx="726160" cy="440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5" name="Right Arrow 12">
            <a:extLst>
              <a:ext uri="{FF2B5EF4-FFF2-40B4-BE49-F238E27FC236}">
                <a16:creationId xmlns:a16="http://schemas.microsoft.com/office/drawing/2014/main" id="{2CA88036-21DE-AD68-D318-E452E9D1E983}"/>
              </a:ext>
            </a:extLst>
          </p:cNvPr>
          <p:cNvSpPr/>
          <p:nvPr/>
        </p:nvSpPr>
        <p:spPr>
          <a:xfrm rot="10800000">
            <a:off x="3676031" y="4176596"/>
            <a:ext cx="726160" cy="440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
        <p:nvSpPr>
          <p:cNvPr id="16" name="Right Arrow 13">
            <a:extLst>
              <a:ext uri="{FF2B5EF4-FFF2-40B4-BE49-F238E27FC236}">
                <a16:creationId xmlns:a16="http://schemas.microsoft.com/office/drawing/2014/main" id="{171AFD34-64E8-C0FF-5689-77F4966CEC13}"/>
              </a:ext>
            </a:extLst>
          </p:cNvPr>
          <p:cNvSpPr/>
          <p:nvPr/>
        </p:nvSpPr>
        <p:spPr>
          <a:xfrm>
            <a:off x="7491759" y="2055108"/>
            <a:ext cx="726160" cy="440973"/>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en-US"/>
          </a:p>
        </p:txBody>
      </p:sp>
    </p:spTree>
    <p:extLst>
      <p:ext uri="{BB962C8B-B14F-4D97-AF65-F5344CB8AC3E}">
        <p14:creationId xmlns:p14="http://schemas.microsoft.com/office/powerpoint/2010/main" val="3191100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950228" y="671622"/>
            <a:ext cx="9974178" cy="657115"/>
          </a:xfrm>
        </p:spPr>
        <p:txBody>
          <a:bodyPr>
            <a:normAutofit/>
          </a:bodyPr>
          <a:lstStyle/>
          <a:p>
            <a:pPr marL="0" marR="0">
              <a:lnSpc>
                <a:spcPct val="106000"/>
              </a:lnSpc>
              <a:spcBef>
                <a:spcPts val="0"/>
              </a:spcBef>
              <a:spcAft>
                <a:spcPts val="800"/>
              </a:spcAft>
            </a:pPr>
            <a:r>
              <a:rPr lang="en-US" sz="2800" b="1" dirty="0">
                <a:effectLst/>
                <a:latin typeface="Calibri" panose="020F0502020204030204" pitchFamily="34" charset="0"/>
                <a:ea typeface="Calibri" panose="020F0502020204030204" pitchFamily="34" charset="0"/>
                <a:cs typeface="Calibri" panose="020F0502020204030204" pitchFamily="34" charset="0"/>
              </a:rPr>
              <a:t>Data Sources and their formats </a:t>
            </a:r>
            <a:endParaRPr lang="en-US" sz="28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Graphical user interface&#10;&#10;Description automatically generated">
            <a:extLst>
              <a:ext uri="{FF2B5EF4-FFF2-40B4-BE49-F238E27FC236}">
                <a16:creationId xmlns:a16="http://schemas.microsoft.com/office/drawing/2014/main" id="{DCF9420A-EEAE-28F7-F7F8-75A253D4E678}"/>
              </a:ext>
            </a:extLst>
          </p:cNvPr>
          <p:cNvPicPr>
            <a:picLocks noChangeAspect="1"/>
          </p:cNvPicPr>
          <p:nvPr/>
        </p:nvPicPr>
        <p:blipFill>
          <a:blip r:embed="rId3"/>
          <a:stretch>
            <a:fillRect/>
          </a:stretch>
        </p:blipFill>
        <p:spPr>
          <a:xfrm>
            <a:off x="308042" y="1427777"/>
            <a:ext cx="5234831" cy="2001223"/>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83A225CD-4826-B9CA-CA11-E3B73CECD03F}"/>
              </a:ext>
            </a:extLst>
          </p:cNvPr>
          <p:cNvPicPr>
            <a:picLocks noChangeAspect="1"/>
          </p:cNvPicPr>
          <p:nvPr/>
        </p:nvPicPr>
        <p:blipFill>
          <a:blip r:embed="rId4"/>
          <a:stretch>
            <a:fillRect/>
          </a:stretch>
        </p:blipFill>
        <p:spPr>
          <a:xfrm>
            <a:off x="5649920" y="1427777"/>
            <a:ext cx="5943600" cy="2001223"/>
          </a:xfrm>
          <a:prstGeom prst="rect">
            <a:avLst/>
          </a:prstGeom>
        </p:spPr>
      </p:pic>
      <p:sp>
        <p:nvSpPr>
          <p:cNvPr id="8" name="TextBox 7">
            <a:extLst>
              <a:ext uri="{FF2B5EF4-FFF2-40B4-BE49-F238E27FC236}">
                <a16:creationId xmlns:a16="http://schemas.microsoft.com/office/drawing/2014/main" id="{0898FEE0-27A5-DD34-C992-31F7DB133685}"/>
              </a:ext>
            </a:extLst>
          </p:cNvPr>
          <p:cNvSpPr txBox="1"/>
          <p:nvPr/>
        </p:nvSpPr>
        <p:spPr>
          <a:xfrm>
            <a:off x="2286000" y="2971800"/>
            <a:ext cx="5943600" cy="523220"/>
          </a:xfrm>
          <a:prstGeom prst="rect">
            <a:avLst/>
          </a:prstGeom>
          <a:noFill/>
        </p:spPr>
        <p:txBody>
          <a:bodyPr wrap="square" rtlCol="0">
            <a:spAutoFit/>
          </a:bodyPr>
          <a:lstStyle/>
          <a:p>
            <a:r>
              <a:rPr lang="en-US" sz="2800" dirty="0" err="1">
                <a:latin typeface="Calibri" panose="020F0502020204030204" pitchFamily="34" charset="0"/>
                <a:cs typeface="Calibri" panose="020F0502020204030204" pitchFamily="34" charset="0"/>
              </a:rPr>
              <a:t>dfdf</a:t>
            </a:r>
            <a:endParaRPr lang="en-US" sz="28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094C51E-3BF1-4421-9D2B-7C418B91E289}"/>
              </a:ext>
            </a:extLst>
          </p:cNvPr>
          <p:cNvSpPr txBox="1"/>
          <p:nvPr/>
        </p:nvSpPr>
        <p:spPr>
          <a:xfrm>
            <a:off x="308042" y="4089439"/>
            <a:ext cx="11750607" cy="2308324"/>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 Data contains 1460 entries each having 81 variables </a:t>
            </a:r>
          </a:p>
          <a:p>
            <a:r>
              <a:rPr lang="en-US" dirty="0">
                <a:latin typeface="Calibri" panose="020F0502020204030204" pitchFamily="34" charset="0"/>
                <a:cs typeface="Calibri" panose="020F0502020204030204" pitchFamily="34" charset="0"/>
              </a:rPr>
              <a:t>• We have string, float and integer type of data in the train and test dataset. </a:t>
            </a:r>
          </a:p>
          <a:p>
            <a:r>
              <a:rPr lang="en-US" dirty="0">
                <a:latin typeface="Calibri" panose="020F0502020204030204" pitchFamily="34" charset="0"/>
                <a:cs typeface="Calibri" panose="020F0502020204030204" pitchFamily="34" charset="0"/>
              </a:rPr>
              <a:t>• We have 1168 non-null values in all the variables in train data except the columns ['Alley', '</a:t>
            </a:r>
            <a:r>
              <a:rPr lang="en-US" dirty="0" err="1">
                <a:latin typeface="Calibri" panose="020F0502020204030204" pitchFamily="34" charset="0"/>
                <a:cs typeface="Calibri" panose="020F0502020204030204" pitchFamily="34" charset="0"/>
              </a:rPr>
              <a:t>LotFrontage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MasVnrType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MasVnrArea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BsmtQual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BsmtCond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BsmtExposure</a:t>
            </a:r>
            <a:r>
              <a:rPr lang="en-US" dirty="0">
                <a:latin typeface="Calibri" panose="020F0502020204030204" pitchFamily="34" charset="0"/>
                <a:cs typeface="Calibri" panose="020F0502020204030204" pitchFamily="34" charset="0"/>
              </a:rPr>
              <a:t>', 'BsmtFinType1', 'BsmtFinType2', '</a:t>
            </a:r>
            <a:r>
              <a:rPr lang="en-US" dirty="0" err="1">
                <a:latin typeface="Calibri" panose="020F0502020204030204" pitchFamily="34" charset="0"/>
                <a:cs typeface="Calibri" panose="020F0502020204030204" pitchFamily="34" charset="0"/>
              </a:rPr>
              <a:t>FireplaceQu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GarageType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GarageYrBlt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GarageFinish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GarageQual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GarageCond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PoolQC</a:t>
            </a:r>
            <a:r>
              <a:rPr lang="en-US" dirty="0">
                <a:latin typeface="Calibri" panose="020F0502020204030204" pitchFamily="34" charset="0"/>
                <a:cs typeface="Calibri" panose="020F0502020204030204" pitchFamily="34" charset="0"/>
              </a:rPr>
              <a:t>', 'Fence', '</a:t>
            </a:r>
            <a:r>
              <a:rPr lang="en-US" dirty="0" err="1">
                <a:latin typeface="Calibri" panose="020F0502020204030204" pitchFamily="34" charset="0"/>
                <a:cs typeface="Calibri" panose="020F0502020204030204" pitchFamily="34" charset="0"/>
              </a:rPr>
              <a:t>MiscFeature</a:t>
            </a:r>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 We have 292 non-null values in all the variables in test data except the columns ['Alley', '</a:t>
            </a:r>
            <a:r>
              <a:rPr lang="en-US" dirty="0" err="1">
                <a:latin typeface="Calibri" panose="020F0502020204030204" pitchFamily="34" charset="0"/>
                <a:cs typeface="Calibri" panose="020F0502020204030204" pitchFamily="34" charset="0"/>
              </a:rPr>
              <a:t>LotFrontage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MasVnrType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MasVnrArea</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BsmtQual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BsmtCond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BsmtExposure</a:t>
            </a:r>
            <a:r>
              <a:rPr lang="en-US" dirty="0">
                <a:latin typeface="Calibri" panose="020F0502020204030204" pitchFamily="34" charset="0"/>
                <a:cs typeface="Calibri" panose="020F0502020204030204" pitchFamily="34" charset="0"/>
              </a:rPr>
              <a:t>', 'BsmtFinType1', 'BsmtFinType2', 'Electrical', '</a:t>
            </a:r>
            <a:r>
              <a:rPr lang="en-US" dirty="0" err="1">
                <a:latin typeface="Calibri" panose="020F0502020204030204" pitchFamily="34" charset="0"/>
                <a:cs typeface="Calibri" panose="020F0502020204030204" pitchFamily="34" charset="0"/>
              </a:rPr>
              <a:t>FireplaceQu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GarageType</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GarageYrBlt</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GarageFinish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GarageQual</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GarageCond</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PoolQC</a:t>
            </a:r>
            <a:r>
              <a:rPr lang="en-US" dirty="0">
                <a:latin typeface="Calibri" panose="020F0502020204030204" pitchFamily="34" charset="0"/>
                <a:cs typeface="Calibri" panose="020F0502020204030204" pitchFamily="34" charset="0"/>
              </a:rPr>
              <a:t>', 'Fence', '</a:t>
            </a:r>
            <a:r>
              <a:rPr lang="en-US" dirty="0" err="1">
                <a:latin typeface="Calibri" panose="020F0502020204030204" pitchFamily="34" charset="0"/>
                <a:cs typeface="Calibri" panose="020F0502020204030204" pitchFamily="34" charset="0"/>
              </a:rPr>
              <a:t>MiscFeature</a:t>
            </a:r>
            <a:r>
              <a:rPr 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9197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122AA0-054D-50CF-6042-C12E5DD8DE05}"/>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BFF190E2-CDFC-3FF7-561E-7D12D55F343D}"/>
              </a:ext>
            </a:extLst>
          </p:cNvPr>
          <p:cNvSpPr>
            <a:spLocks noGrp="1"/>
          </p:cNvSpPr>
          <p:nvPr>
            <p:ph type="ctrTitle"/>
          </p:nvPr>
        </p:nvSpPr>
        <p:spPr>
          <a:xfrm>
            <a:off x="950228" y="671622"/>
            <a:ext cx="9974178" cy="657115"/>
          </a:xfrm>
        </p:spPr>
        <p:txBody>
          <a:bodyPr>
            <a:noAutofit/>
          </a:bodyPr>
          <a:lstStyle/>
          <a:p>
            <a:pPr marL="0" marR="0">
              <a:lnSpc>
                <a:spcPct val="106000"/>
              </a:lnSpc>
              <a:spcBef>
                <a:spcPts val="0"/>
              </a:spcBef>
              <a:spcAft>
                <a:spcPts val="800"/>
              </a:spcAft>
            </a:pPr>
            <a:r>
              <a:rPr lang="en-US" b="1" dirty="0">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D094C51E-3BF1-4421-9D2B-7C418B91E289}"/>
              </a:ext>
            </a:extLst>
          </p:cNvPr>
          <p:cNvSpPr txBox="1"/>
          <p:nvPr/>
        </p:nvSpPr>
        <p:spPr>
          <a:xfrm>
            <a:off x="1339543" y="1646277"/>
            <a:ext cx="7432981"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and removing missing Values</a:t>
            </a:r>
            <a:endParaRPr lang="en-US" sz="2400" dirty="0">
              <a:effectLst/>
              <a:latin typeface="Times New Roman" panose="02020603050405020304" pitchFamily="18" charset="0"/>
              <a:ea typeface="Times New Roman" panose="02020603050405020304" pitchFamily="18" charset="0"/>
            </a:endParaRPr>
          </a:p>
        </p:txBody>
      </p:sp>
      <p:pic>
        <p:nvPicPr>
          <p:cNvPr id="13" name="Picture 12" descr="A picture containing text, shelf, device&#10;&#10;Description automatically generated">
            <a:extLst>
              <a:ext uri="{FF2B5EF4-FFF2-40B4-BE49-F238E27FC236}">
                <a16:creationId xmlns:a16="http://schemas.microsoft.com/office/drawing/2014/main" id="{72A8F220-CB3A-6CFC-9F10-2E753E132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185015"/>
            <a:ext cx="5685155" cy="2667000"/>
          </a:xfrm>
          <a:prstGeom prst="rect">
            <a:avLst/>
          </a:prstGeom>
          <a:noFill/>
          <a:ln>
            <a:noFill/>
          </a:ln>
        </p:spPr>
      </p:pic>
      <p:sp>
        <p:nvSpPr>
          <p:cNvPr id="15" name="TextBox 14">
            <a:extLst>
              <a:ext uri="{FF2B5EF4-FFF2-40B4-BE49-F238E27FC236}">
                <a16:creationId xmlns:a16="http://schemas.microsoft.com/office/drawing/2014/main" id="{C59A9F55-79D1-B5C3-DAC6-40E2FD252F35}"/>
              </a:ext>
            </a:extLst>
          </p:cNvPr>
          <p:cNvSpPr txBox="1"/>
          <p:nvPr/>
        </p:nvSpPr>
        <p:spPr>
          <a:xfrm>
            <a:off x="950228" y="5027057"/>
            <a:ext cx="3057526"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Missing data in train dataset</a:t>
            </a:r>
            <a:endParaRPr lang="en-US" dirty="0"/>
          </a:p>
        </p:txBody>
      </p:sp>
      <p:pic>
        <p:nvPicPr>
          <p:cNvPr id="16" name="Picture 15" descr="Graphical user interface&#10;&#10;Description automatically generated">
            <a:extLst>
              <a:ext uri="{FF2B5EF4-FFF2-40B4-BE49-F238E27FC236}">
                <a16:creationId xmlns:a16="http://schemas.microsoft.com/office/drawing/2014/main" id="{37817A6B-B162-062E-BE67-2B0642DCEE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6846" y="2132141"/>
            <a:ext cx="5531233" cy="2871986"/>
          </a:xfrm>
          <a:prstGeom prst="rect">
            <a:avLst/>
          </a:prstGeom>
          <a:noFill/>
          <a:ln>
            <a:noFill/>
          </a:ln>
        </p:spPr>
      </p:pic>
      <p:sp>
        <p:nvSpPr>
          <p:cNvPr id="18" name="TextBox 17">
            <a:extLst>
              <a:ext uri="{FF2B5EF4-FFF2-40B4-BE49-F238E27FC236}">
                <a16:creationId xmlns:a16="http://schemas.microsoft.com/office/drawing/2014/main" id="{5659C077-C63A-D317-20BB-C01A1147862F}"/>
              </a:ext>
            </a:extLst>
          </p:cNvPr>
          <p:cNvSpPr txBox="1"/>
          <p:nvPr/>
        </p:nvSpPr>
        <p:spPr>
          <a:xfrm>
            <a:off x="7497365" y="5027057"/>
            <a:ext cx="2875360" cy="369332"/>
          </a:xfrm>
          <a:prstGeom prst="rect">
            <a:avLst/>
          </a:prstGeom>
          <a:noFill/>
        </p:spPr>
        <p:txBody>
          <a:bodyPr wrap="square">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Missing data in test dataset</a:t>
            </a:r>
            <a:endParaRPr lang="en-US" dirty="0"/>
          </a:p>
        </p:txBody>
      </p:sp>
    </p:spTree>
    <p:extLst>
      <p:ext uri="{BB962C8B-B14F-4D97-AF65-F5344CB8AC3E}">
        <p14:creationId xmlns:p14="http://schemas.microsoft.com/office/powerpoint/2010/main" val="370456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3" name="Content Placeholder 2">
            <a:extLst>
              <a:ext uri="{FF2B5EF4-FFF2-40B4-BE49-F238E27FC236}">
                <a16:creationId xmlns:a16="http://schemas.microsoft.com/office/drawing/2014/main" id="{48FAE972-022D-F94C-28DC-B77E654DC79A}"/>
              </a:ext>
            </a:extLst>
          </p:cNvPr>
          <p:cNvSpPr>
            <a:spLocks noGrp="1"/>
          </p:cNvSpPr>
          <p:nvPr>
            <p:ph idx="1"/>
          </p:nvPr>
        </p:nvSpPr>
        <p:spPr>
          <a:xfrm>
            <a:off x="913795" y="385763"/>
            <a:ext cx="10353762" cy="5405437"/>
          </a:xfrm>
        </p:spPr>
        <p:txBody>
          <a:bodyPr>
            <a:normAutofit/>
          </a:bodyPr>
          <a:lstStyle/>
          <a:p>
            <a:r>
              <a:rPr lang="en-US" dirty="0">
                <a:effectLst/>
                <a:latin typeface="Calibri" panose="020F0502020204030204" pitchFamily="34" charset="0"/>
                <a:ea typeface="Times New Roman" panose="02020603050405020304" pitchFamily="18" charset="0"/>
                <a:cs typeface="Calibri" panose="020F0502020204030204" pitchFamily="34" charset="0"/>
              </a:rPr>
              <a:t>Since the columns ['Alley', '</a:t>
            </a:r>
            <a:r>
              <a:rPr lang="en-US" dirty="0" err="1">
                <a:effectLst/>
                <a:latin typeface="Calibri" panose="020F0502020204030204" pitchFamily="34" charset="0"/>
                <a:ea typeface="Times New Roman" panose="02020603050405020304" pitchFamily="18" charset="0"/>
                <a:cs typeface="Calibri" panose="020F0502020204030204" pitchFamily="34" charset="0"/>
              </a:rPr>
              <a:t>PoolQC</a:t>
            </a:r>
            <a:r>
              <a:rPr lang="en-US" dirty="0">
                <a:effectLst/>
                <a:latin typeface="Calibri" panose="020F0502020204030204" pitchFamily="34" charset="0"/>
                <a:ea typeface="Times New Roman" panose="02020603050405020304" pitchFamily="18" charset="0"/>
                <a:cs typeface="Calibri" panose="020F0502020204030204" pitchFamily="34" charset="0"/>
              </a:rPr>
              <a:t>', '</a:t>
            </a:r>
            <a:r>
              <a:rPr lang="en-US" dirty="0" err="1">
                <a:effectLst/>
                <a:latin typeface="Calibri" panose="020F0502020204030204" pitchFamily="34" charset="0"/>
                <a:ea typeface="Times New Roman" panose="02020603050405020304" pitchFamily="18" charset="0"/>
                <a:cs typeface="Calibri" panose="020F0502020204030204" pitchFamily="34" charset="0"/>
              </a:rPr>
              <a:t>MiscFeature</a:t>
            </a:r>
            <a:r>
              <a:rPr lang="en-US" dirty="0">
                <a:effectLst/>
                <a:latin typeface="Calibri" panose="020F0502020204030204" pitchFamily="34" charset="0"/>
                <a:ea typeface="Times New Roman" panose="02020603050405020304" pitchFamily="18" charset="0"/>
                <a:cs typeface="Calibri" panose="020F0502020204030204" pitchFamily="34" charset="0"/>
              </a:rPr>
              <a:t>'] are having more than 90% missing values, we dropped these columns from our train and test data as imputing a different value for the missing values in these columns will become biased in model prediction.</a:t>
            </a:r>
          </a:p>
          <a:p>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endParaRPr lang="en-US" dirty="0">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dirty="0">
                <a:effectLst/>
                <a:latin typeface="Calibri" panose="020F0502020204030204" pitchFamily="34" charset="0"/>
                <a:ea typeface="Times New Roman" panose="02020603050405020304" pitchFamily="18" charset="0"/>
                <a:cs typeface="Calibri" panose="020F0502020204030204" pitchFamily="34" charset="0"/>
              </a:rPr>
              <a:t>We imputed the mean value for missing values in numerical columns and mode value of column for missing values in categorical columns in train dataset.</a:t>
            </a:r>
          </a:p>
          <a:p>
            <a:pPr marL="0" indent="0">
              <a:buNone/>
            </a:pPr>
            <a:endParaRPr lang="en-US" dirty="0">
              <a:latin typeface="Calibri" panose="020F0502020204030204" pitchFamily="34" charset="0"/>
              <a:cs typeface="Calibri" panose="020F0502020204030204" pitchFamily="34" charset="0"/>
            </a:endParaRPr>
          </a:p>
        </p:txBody>
      </p:sp>
      <p:pic>
        <p:nvPicPr>
          <p:cNvPr id="5" name="Picture 4" descr="Text&#10;&#10;Description automatically generated with medium confidence">
            <a:extLst>
              <a:ext uri="{FF2B5EF4-FFF2-40B4-BE49-F238E27FC236}">
                <a16:creationId xmlns:a16="http://schemas.microsoft.com/office/drawing/2014/main" id="{7663DC9D-B5C8-1C4F-1430-4F7D29C22E99}"/>
              </a:ext>
            </a:extLst>
          </p:cNvPr>
          <p:cNvPicPr>
            <a:picLocks noChangeAspect="1"/>
          </p:cNvPicPr>
          <p:nvPr/>
        </p:nvPicPr>
        <p:blipFill>
          <a:blip r:embed="rId3"/>
          <a:stretch>
            <a:fillRect/>
          </a:stretch>
        </p:blipFill>
        <p:spPr>
          <a:xfrm>
            <a:off x="1172766" y="1673190"/>
            <a:ext cx="9080755" cy="847443"/>
          </a:xfrm>
          <a:prstGeom prst="rect">
            <a:avLst/>
          </a:prstGeom>
        </p:spPr>
      </p:pic>
      <p:pic>
        <p:nvPicPr>
          <p:cNvPr id="6" name="Picture 5">
            <a:extLst>
              <a:ext uri="{FF2B5EF4-FFF2-40B4-BE49-F238E27FC236}">
                <a16:creationId xmlns:a16="http://schemas.microsoft.com/office/drawing/2014/main" id="{DEDC2395-53D2-FD90-1BF7-19A98F00C6D2}"/>
              </a:ext>
            </a:extLst>
          </p:cNvPr>
          <p:cNvPicPr>
            <a:picLocks noChangeAspect="1"/>
          </p:cNvPicPr>
          <p:nvPr/>
        </p:nvPicPr>
        <p:blipFill>
          <a:blip r:embed="rId4"/>
          <a:stretch>
            <a:fillRect/>
          </a:stretch>
        </p:blipFill>
        <p:spPr>
          <a:xfrm>
            <a:off x="1172766" y="2730464"/>
            <a:ext cx="9321903" cy="1077596"/>
          </a:xfrm>
          <a:prstGeom prst="rect">
            <a:avLst/>
          </a:prstGeom>
        </p:spPr>
      </p:pic>
    </p:spTree>
    <p:extLst>
      <p:ext uri="{BB962C8B-B14F-4D97-AF65-F5344CB8AC3E}">
        <p14:creationId xmlns:p14="http://schemas.microsoft.com/office/powerpoint/2010/main" val="324664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52CB3-06DE-D29D-39DF-B86F82B2AB80}"/>
              </a:ext>
            </a:extLst>
          </p:cNvPr>
          <p:cNvPicPr>
            <a:picLocks noChangeAspect="1"/>
          </p:cNvPicPr>
          <p:nvPr/>
        </p:nvPicPr>
        <p:blipFill rotWithShape="1">
          <a:blip r:embed="rId2">
            <a:alphaModFix amt="60000"/>
          </a:blip>
          <a:srcRect t="9793" r="-1" b="5915"/>
          <a:stretch/>
        </p:blipFill>
        <p:spPr>
          <a:xfrm>
            <a:off x="20" y="10"/>
            <a:ext cx="12188921" cy="6857990"/>
          </a:xfrm>
          <a:prstGeom prst="rect">
            <a:avLst/>
          </a:prstGeom>
        </p:spPr>
      </p:pic>
      <p:sp>
        <p:nvSpPr>
          <p:cNvPr id="2" name="Title 1">
            <a:extLst>
              <a:ext uri="{FF2B5EF4-FFF2-40B4-BE49-F238E27FC236}">
                <a16:creationId xmlns:a16="http://schemas.microsoft.com/office/drawing/2014/main" id="{6DDAB830-447D-D978-C4EC-5C49978BF070}"/>
              </a:ext>
            </a:extLst>
          </p:cNvPr>
          <p:cNvSpPr>
            <a:spLocks noGrp="1"/>
          </p:cNvSpPr>
          <p:nvPr>
            <p:ph type="title"/>
          </p:nvPr>
        </p:nvSpPr>
        <p:spPr/>
        <p:txBody>
          <a:bodyPr/>
          <a:lstStyle/>
          <a:p>
            <a:r>
              <a:rPr lang="en-US" dirty="0"/>
              <a:t>Data Visualization</a:t>
            </a:r>
          </a:p>
        </p:txBody>
      </p:sp>
      <p:sp>
        <p:nvSpPr>
          <p:cNvPr id="3" name="Content Placeholder 2">
            <a:extLst>
              <a:ext uri="{FF2B5EF4-FFF2-40B4-BE49-F238E27FC236}">
                <a16:creationId xmlns:a16="http://schemas.microsoft.com/office/drawing/2014/main" id="{48FAE972-022D-F94C-28DC-B77E654DC79A}"/>
              </a:ext>
            </a:extLst>
          </p:cNvPr>
          <p:cNvSpPr>
            <a:spLocks noGrp="1"/>
          </p:cNvSpPr>
          <p:nvPr>
            <p:ph idx="1"/>
          </p:nvPr>
        </p:nvSpPr>
        <p:spPr>
          <a:xfrm>
            <a:off x="924443" y="1426650"/>
            <a:ext cx="4319069" cy="449447"/>
          </a:xfrm>
        </p:spPr>
        <p:txBody>
          <a:bodyPr>
            <a:normAutofit/>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Univariate Analysis- Numerical Variables</a:t>
            </a:r>
          </a:p>
          <a:p>
            <a:endParaRPr lang="en-US" dirty="0"/>
          </a:p>
        </p:txBody>
      </p:sp>
      <p:pic>
        <p:nvPicPr>
          <p:cNvPr id="7" name="Picture 6" descr="Chart, histogram&#10;&#10;Description automatically generated">
            <a:extLst>
              <a:ext uri="{FF2B5EF4-FFF2-40B4-BE49-F238E27FC236}">
                <a16:creationId xmlns:a16="http://schemas.microsoft.com/office/drawing/2014/main" id="{6934D845-AD83-0527-1328-FF6C8A0A6D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775747"/>
            <a:ext cx="1714429" cy="1152762"/>
          </a:xfrm>
          <a:prstGeom prst="rect">
            <a:avLst/>
          </a:prstGeom>
          <a:noFill/>
          <a:ln>
            <a:noFill/>
          </a:ln>
        </p:spPr>
      </p:pic>
      <p:pic>
        <p:nvPicPr>
          <p:cNvPr id="15363" name="Picture 54" descr="Chart, histogram&#10;&#10;Description automatically generated">
            <a:extLst>
              <a:ext uri="{FF2B5EF4-FFF2-40B4-BE49-F238E27FC236}">
                <a16:creationId xmlns:a16="http://schemas.microsoft.com/office/drawing/2014/main" id="{69A16364-B0A0-A08D-F12F-7FB6E0793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4" y="2887992"/>
            <a:ext cx="1715893" cy="1152762"/>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55" descr="Chart, histogram&#10;&#10;Description automatically generated">
            <a:extLst>
              <a:ext uri="{FF2B5EF4-FFF2-40B4-BE49-F238E27FC236}">
                <a16:creationId xmlns:a16="http://schemas.microsoft.com/office/drawing/2014/main" id="{5E70324C-29F8-A079-386F-DBF9CF45D5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98" y="3999910"/>
            <a:ext cx="1714429" cy="1136458"/>
          </a:xfrm>
          <a:prstGeom prst="rect">
            <a:avLst/>
          </a:prstGeom>
          <a:noFill/>
          <a:extLst>
            <a:ext uri="{909E8E84-426E-40DD-AFC4-6F175D3DCCD1}">
              <a14:hiddenFill xmlns:a14="http://schemas.microsoft.com/office/drawing/2010/main">
                <a:solidFill>
                  <a:srgbClr val="FFFFFF"/>
                </a:solidFill>
              </a14:hiddenFill>
            </a:ext>
          </a:extLst>
        </p:spPr>
      </p:pic>
      <p:pic>
        <p:nvPicPr>
          <p:cNvPr id="15361" name="Picture 56" descr="Chart, histogram&#10;&#10;Description automatically generated">
            <a:extLst>
              <a:ext uri="{FF2B5EF4-FFF2-40B4-BE49-F238E27FC236}">
                <a16:creationId xmlns:a16="http://schemas.microsoft.com/office/drawing/2014/main" id="{75E7D3F8-4266-355B-2FFB-700FD3264F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940" y="5151172"/>
            <a:ext cx="1714430" cy="115420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E140CB42-672A-C7C4-84C0-ED368A1B118F}"/>
              </a:ext>
            </a:extLst>
          </p:cNvPr>
          <p:cNvSpPr>
            <a:spLocks noChangeArrowheads="1"/>
          </p:cNvSpPr>
          <p:nvPr/>
        </p:nvSpPr>
        <p:spPr bwMode="auto">
          <a:xfrm>
            <a:off x="342900" y="4309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5">
            <a:extLst>
              <a:ext uri="{FF2B5EF4-FFF2-40B4-BE49-F238E27FC236}">
                <a16:creationId xmlns:a16="http://schemas.microsoft.com/office/drawing/2014/main" id="{29579B52-7F6A-CB88-8E23-2AE82C3ECFEC}"/>
              </a:ext>
            </a:extLst>
          </p:cNvPr>
          <p:cNvSpPr>
            <a:spLocks noChangeArrowheads="1"/>
          </p:cNvSpPr>
          <p:nvPr/>
        </p:nvSpPr>
        <p:spPr bwMode="auto">
          <a:xfrm>
            <a:off x="342900" y="25455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86A51E8C-9D2C-7B46-EA0F-4A23EC418B6B}"/>
              </a:ext>
            </a:extLst>
          </p:cNvPr>
          <p:cNvSpPr>
            <a:spLocks noChangeArrowheads="1"/>
          </p:cNvSpPr>
          <p:nvPr/>
        </p:nvSpPr>
        <p:spPr bwMode="auto">
          <a:xfrm>
            <a:off x="342900" y="42123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5370" name="Picture 57" descr="Chart, histogram&#10;&#10;Description automatically generated">
            <a:extLst>
              <a:ext uri="{FF2B5EF4-FFF2-40B4-BE49-F238E27FC236}">
                <a16:creationId xmlns:a16="http://schemas.microsoft.com/office/drawing/2014/main" id="{F4612386-D952-1939-27E8-2B0AAA741C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44100" y="1518011"/>
            <a:ext cx="2004848" cy="1237051"/>
          </a:xfrm>
          <a:prstGeom prst="rect">
            <a:avLst/>
          </a:prstGeom>
          <a:noFill/>
          <a:extLst>
            <a:ext uri="{909E8E84-426E-40DD-AFC4-6F175D3DCCD1}">
              <a14:hiddenFill xmlns:a14="http://schemas.microsoft.com/office/drawing/2010/main">
                <a:solidFill>
                  <a:srgbClr val="FFFFFF"/>
                </a:solidFill>
              </a14:hiddenFill>
            </a:ext>
          </a:extLst>
        </p:spPr>
      </p:pic>
      <p:pic>
        <p:nvPicPr>
          <p:cNvPr id="15369" name="Picture 58" descr="Chart, histogram&#10;&#10;Description automatically generated">
            <a:extLst>
              <a:ext uri="{FF2B5EF4-FFF2-40B4-BE49-F238E27FC236}">
                <a16:creationId xmlns:a16="http://schemas.microsoft.com/office/drawing/2014/main" id="{B6403CCC-38AE-A2F7-2DAB-DAED550670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78076" y="2754034"/>
            <a:ext cx="1870872" cy="1236941"/>
          </a:xfrm>
          <a:prstGeom prst="rect">
            <a:avLst/>
          </a:prstGeom>
          <a:noFill/>
          <a:extLst>
            <a:ext uri="{909E8E84-426E-40DD-AFC4-6F175D3DCCD1}">
              <a14:hiddenFill xmlns:a14="http://schemas.microsoft.com/office/drawing/2010/main">
                <a:solidFill>
                  <a:srgbClr val="FFFFFF"/>
                </a:solidFill>
              </a14:hiddenFill>
            </a:ext>
          </a:extLst>
        </p:spPr>
      </p:pic>
      <p:pic>
        <p:nvPicPr>
          <p:cNvPr id="15368" name="Picture 59" descr="Chart, histogram&#10;&#10;Description automatically generated">
            <a:extLst>
              <a:ext uri="{FF2B5EF4-FFF2-40B4-BE49-F238E27FC236}">
                <a16:creationId xmlns:a16="http://schemas.microsoft.com/office/drawing/2014/main" id="{AAAB74F9-BB74-EF32-D429-9C94843AEC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12344" y="3990975"/>
            <a:ext cx="1836603" cy="1154328"/>
          </a:xfrm>
          <a:prstGeom prst="rect">
            <a:avLst/>
          </a:prstGeom>
          <a:noFill/>
          <a:extLst>
            <a:ext uri="{909E8E84-426E-40DD-AFC4-6F175D3DCCD1}">
              <a14:hiddenFill xmlns:a14="http://schemas.microsoft.com/office/drawing/2010/main">
                <a:solidFill>
                  <a:srgbClr val="FFFFFF"/>
                </a:solidFill>
              </a14:hiddenFill>
            </a:ext>
          </a:extLst>
        </p:spPr>
      </p:pic>
      <p:pic>
        <p:nvPicPr>
          <p:cNvPr id="15367" name="Picture 60" descr="Chart, histogram&#10;&#10;Description automatically generated">
            <a:extLst>
              <a:ext uri="{FF2B5EF4-FFF2-40B4-BE49-F238E27FC236}">
                <a16:creationId xmlns:a16="http://schemas.microsoft.com/office/drawing/2014/main" id="{A2AA9704-1600-9653-9CFD-EEB441C586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78076" y="5174144"/>
            <a:ext cx="1870871" cy="125289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1">
            <a:extLst>
              <a:ext uri="{FF2B5EF4-FFF2-40B4-BE49-F238E27FC236}">
                <a16:creationId xmlns:a16="http://schemas.microsoft.com/office/drawing/2014/main" id="{262E1DB8-E5AF-80D7-F396-C35588D9788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2">
            <a:extLst>
              <a:ext uri="{FF2B5EF4-FFF2-40B4-BE49-F238E27FC236}">
                <a16:creationId xmlns:a16="http://schemas.microsoft.com/office/drawing/2014/main" id="{5BC774D1-C67A-6D41-B228-63F4C203F5F2}"/>
              </a:ext>
            </a:extLst>
          </p:cNvPr>
          <p:cNvSpPr>
            <a:spLocks noChangeArrowheads="1"/>
          </p:cNvSpPr>
          <p:nvPr/>
        </p:nvSpPr>
        <p:spPr bwMode="auto">
          <a:xfrm>
            <a:off x="0" y="2009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13">
            <a:extLst>
              <a:ext uri="{FF2B5EF4-FFF2-40B4-BE49-F238E27FC236}">
                <a16:creationId xmlns:a16="http://schemas.microsoft.com/office/drawing/2014/main" id="{E469E037-A8DE-2708-9EAF-58A2D106AAD0}"/>
              </a:ext>
            </a:extLst>
          </p:cNvPr>
          <p:cNvSpPr>
            <a:spLocks noChangeArrowheads="1"/>
          </p:cNvSpPr>
          <p:nvPr/>
        </p:nvSpPr>
        <p:spPr bwMode="auto">
          <a:xfrm>
            <a:off x="0" y="3533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Rectangle 14">
            <a:extLst>
              <a:ext uri="{FF2B5EF4-FFF2-40B4-BE49-F238E27FC236}">
                <a16:creationId xmlns:a16="http://schemas.microsoft.com/office/drawing/2014/main" id="{057EF777-6714-08EB-83D8-CEBE62C09076}"/>
              </a:ext>
            </a:extLst>
          </p:cNvPr>
          <p:cNvSpPr>
            <a:spLocks noChangeArrowheads="1"/>
          </p:cNvSpPr>
          <p:nvPr/>
        </p:nvSpPr>
        <p:spPr bwMode="auto">
          <a:xfrm>
            <a:off x="0" y="5400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99A89AD0-1399-58A8-BE61-C959709068E5}"/>
              </a:ext>
            </a:extLst>
          </p:cNvPr>
          <p:cNvSpPr txBox="1"/>
          <p:nvPr/>
        </p:nvSpPr>
        <p:spPr>
          <a:xfrm>
            <a:off x="2616773" y="1825394"/>
            <a:ext cx="6586536" cy="4163640"/>
          </a:xfrm>
          <a:prstGeom prst="rect">
            <a:avLst/>
          </a:prstGeom>
          <a:noFill/>
        </p:spPr>
        <p:txBody>
          <a:bodyPr wrap="square">
            <a:spAutoFit/>
          </a:bodyPr>
          <a:lstStyle/>
          <a:p>
            <a:pPr marL="0" marR="0">
              <a:lnSpc>
                <a:spcPct val="106000"/>
              </a:lnSpc>
              <a:spcBef>
                <a:spcPts val="0"/>
              </a:spcBef>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Observations:</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are 1 story or 1 1/2 story houses.</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have a rating of 4-8 out of 10 for overall quality which is a good sign for a prospect house.</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have a rating of 5-6 for overall condition of the house. This seems a good fit for a potential house property.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were built between the year 1987-2010 which seems good. Because most of the houses are not too old.</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have been remodeled between the year 2000-2010. That means most of the house properties are not too old and can be good for living for furthermore years.</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are having zero or 1 fireplace facility.</a:t>
            </a:r>
          </a:p>
          <a:p>
            <a:pPr marL="342900" marR="0" lvl="0" indent="-342900">
              <a:lnSpc>
                <a:spcPct val="106000"/>
              </a:lnSpc>
              <a:spcBef>
                <a:spcPts val="0"/>
              </a:spcBef>
              <a:spcAft>
                <a:spcPts val="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 properties are sold on from May to August</a:t>
            </a:r>
          </a:p>
          <a:p>
            <a:pPr marL="342900" marR="0" lvl="0" indent="-342900">
              <a:lnSpc>
                <a:spcPct val="106000"/>
              </a:lnSpc>
              <a:spcBef>
                <a:spcPts val="0"/>
              </a:spcBef>
              <a:spcAft>
                <a:spcPts val="800"/>
              </a:spcAft>
              <a:buFont typeface="Wingdings" panose="05000000000000000000" pitchFamily="2"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Most of the houses were sold between 2006-2007 and between 2008-2009.</a:t>
            </a:r>
          </a:p>
        </p:txBody>
      </p:sp>
    </p:spTree>
    <p:extLst>
      <p:ext uri="{BB962C8B-B14F-4D97-AF65-F5344CB8AC3E}">
        <p14:creationId xmlns:p14="http://schemas.microsoft.com/office/powerpoint/2010/main" val="3472403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193</TotalTime>
  <Words>4017</Words>
  <Application>Microsoft Office PowerPoint</Application>
  <PresentationFormat>Widescreen</PresentationFormat>
  <Paragraphs>260</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Bookman Old Style</vt:lpstr>
      <vt:lpstr>Calibri</vt:lpstr>
      <vt:lpstr>Galano Grotesque Heavy Italic</vt:lpstr>
      <vt:lpstr>Helvetica Neue</vt:lpstr>
      <vt:lpstr>Rockwell</vt:lpstr>
      <vt:lpstr>Symbol</vt:lpstr>
      <vt:lpstr>Times New Roman</vt:lpstr>
      <vt:lpstr>Wingdings</vt:lpstr>
      <vt:lpstr>Damask</vt:lpstr>
      <vt:lpstr>HOUSING:  PRICE PREDICTION </vt:lpstr>
      <vt:lpstr>SUBMITTED BY  Steffin Varghese</vt:lpstr>
      <vt:lpstr>INTRODUCTION</vt:lpstr>
      <vt:lpstr>Understanding the Problem</vt:lpstr>
      <vt:lpstr>Steps in Exploratory Data Analysis</vt:lpstr>
      <vt:lpstr>Data Sources and their formats </vt:lpstr>
      <vt:lpstr>Data Preprocessing</vt:lpstr>
      <vt:lpstr>PowerPoint Presentation</vt:lpstr>
      <vt:lpstr>Data Visualization</vt:lpstr>
      <vt:lpstr>Categorical Variables</vt:lpstr>
      <vt:lpstr>PowerPoint Presentation</vt:lpstr>
      <vt:lpstr>Multivariate Analysis - numerical variables with target variable</vt:lpstr>
      <vt:lpstr>PowerPoint Presentation</vt:lpstr>
      <vt:lpstr>PowerPoint Presentation</vt:lpstr>
      <vt:lpstr>PowerPoint Presentation</vt:lpstr>
      <vt:lpstr>Encoded the Categorical Columns</vt:lpstr>
      <vt:lpstr>PowerPoint Presentation</vt:lpstr>
      <vt:lpstr>Data Cleansing</vt:lpstr>
      <vt:lpstr>PowerPoint Presentation</vt:lpstr>
      <vt:lpstr>After removing the skewness from the data using standard scaler and power transform our data looks like this:</vt:lpstr>
      <vt:lpstr>PowerPoint Presentation</vt:lpstr>
      <vt:lpstr>Removed Outliers in the datasets</vt:lpstr>
      <vt:lpstr>Checked and Removed Multicollinearity from the Datasets. </vt:lpstr>
      <vt:lpstr>PowerPoint Presentation</vt:lpstr>
      <vt:lpstr>Model/s Development and Evaluation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dc:title>
  <dc:creator>Steffin Varghese</dc:creator>
  <cp:lastModifiedBy>Steffin Varghese</cp:lastModifiedBy>
  <cp:revision>1</cp:revision>
  <dcterms:created xsi:type="dcterms:W3CDTF">2022-06-24T14:23:12Z</dcterms:created>
  <dcterms:modified xsi:type="dcterms:W3CDTF">2022-06-24T17:36:16Z</dcterms:modified>
</cp:coreProperties>
</file>