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4"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97E1E-1C8C-4AF0-A4D3-9FAA6C26E073}" type="datetimeFigureOut">
              <a:rPr lang="en-US" smtClean="0"/>
              <a:t>25-Jul-22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293F1-E513-4AC4-84F2-E67E299B97CF}" type="slidenum">
              <a:rPr lang="en-US" smtClean="0"/>
              <a:t>‹#›</a:t>
            </a:fld>
            <a:endParaRPr lang="en-US" dirty="0"/>
          </a:p>
        </p:txBody>
      </p:sp>
    </p:spTree>
    <p:extLst>
      <p:ext uri="{BB962C8B-B14F-4D97-AF65-F5344CB8AC3E}">
        <p14:creationId xmlns:p14="http://schemas.microsoft.com/office/powerpoint/2010/main" val="106649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293F1-E513-4AC4-84F2-E67E299B97CF}" type="slidenum">
              <a:rPr lang="en-US" smtClean="0"/>
              <a:t>34</a:t>
            </a:fld>
            <a:endParaRPr lang="en-US" dirty="0"/>
          </a:p>
        </p:txBody>
      </p:sp>
    </p:spTree>
    <p:extLst>
      <p:ext uri="{BB962C8B-B14F-4D97-AF65-F5344CB8AC3E}">
        <p14:creationId xmlns:p14="http://schemas.microsoft.com/office/powerpoint/2010/main" val="177753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293F1-E513-4AC4-84F2-E67E299B97CF}" type="slidenum">
              <a:rPr lang="en-US" smtClean="0"/>
              <a:t>35</a:t>
            </a:fld>
            <a:endParaRPr lang="en-US" dirty="0"/>
          </a:p>
        </p:txBody>
      </p:sp>
    </p:spTree>
    <p:extLst>
      <p:ext uri="{BB962C8B-B14F-4D97-AF65-F5344CB8AC3E}">
        <p14:creationId xmlns:p14="http://schemas.microsoft.com/office/powerpoint/2010/main" val="2624203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258848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247572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dirty="0">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136291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40673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282253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dirty="0">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126387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dirty="0">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126589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338595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10891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dirty="0">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14581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dirty="0">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25-Jul-22</a:t>
            </a:fld>
            <a:endParaRPr lang="en-US" dirty="0"/>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287983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dirty="0">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25-Jul-22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276761154"/>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43" r:id="rId6"/>
    <p:sldLayoutId id="2147483748"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ixigo.com/"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1"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dirty="0">
              <a:solidFill>
                <a:schemeClr val="tx1"/>
              </a:solidFill>
            </a:endParaRPr>
          </a:p>
        </p:txBody>
      </p:sp>
      <p:sp>
        <p:nvSpPr>
          <p:cNvPr id="1043"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35" name="Group 1034">
            <a:extLst>
              <a:ext uri="{FF2B5EF4-FFF2-40B4-BE49-F238E27FC236}">
                <a16:creationId xmlns:a16="http://schemas.microsoft.com/office/drawing/2014/main" id="{ED38D1D7-BA30-4FF3-A0CC-9E90BB9662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0"/>
            <a:ext cx="5444327" cy="6734640"/>
            <a:chOff x="6744625" y="0"/>
            <a:chExt cx="5444327" cy="6734640"/>
          </a:xfrm>
        </p:grpSpPr>
        <p:sp>
          <p:nvSpPr>
            <p:cNvPr id="1036"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037"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1038" name="Oval 1037">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dirty="0">
                <a:solidFill>
                  <a:schemeClr val="tx1"/>
                </a:solidFill>
              </a:endParaRPr>
            </a:p>
          </p:txBody>
        </p:sp>
        <p:sp>
          <p:nvSpPr>
            <p:cNvPr id="1039" name="Freeform: Shape 1038">
              <a:extLst>
                <a:ext uri="{FF2B5EF4-FFF2-40B4-BE49-F238E27FC236}">
                  <a16:creationId xmlns:a16="http://schemas.microsoft.com/office/drawing/2014/main" id="{5731790C-9903-4B27-9B13-F9FFD286D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52849" y="0"/>
              <a:ext cx="1303285" cy="962498"/>
            </a:xfrm>
            <a:custGeom>
              <a:avLst/>
              <a:gdLst>
                <a:gd name="connsiteX0" fmla="*/ 0 w 1303285"/>
                <a:gd name="connsiteY0" fmla="*/ 0 h 962498"/>
                <a:gd name="connsiteX1" fmla="*/ 1303285 w 1303285"/>
                <a:gd name="connsiteY1" fmla="*/ 0 h 962498"/>
                <a:gd name="connsiteX2" fmla="*/ 1298420 w 1303285"/>
                <a:gd name="connsiteY2" fmla="*/ 67508 h 962498"/>
                <a:gd name="connsiteX3" fmla="*/ 651642 w 1303285"/>
                <a:gd name="connsiteY3" fmla="*/ 962498 h 962498"/>
                <a:gd name="connsiteX4" fmla="*/ 4865 w 1303285"/>
                <a:gd name="connsiteY4" fmla="*/ 67508 h 962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85" h="962498">
                  <a:moveTo>
                    <a:pt x="0" y="0"/>
                  </a:moveTo>
                  <a:lnTo>
                    <a:pt x="1303285" y="0"/>
                  </a:lnTo>
                  <a:lnTo>
                    <a:pt x="1298420" y="67508"/>
                  </a:lnTo>
                  <a:cubicBezTo>
                    <a:pt x="1226555" y="570204"/>
                    <a:pt x="651642" y="962498"/>
                    <a:pt x="651642" y="962498"/>
                  </a:cubicBezTo>
                  <a:cubicBezTo>
                    <a:pt x="651642" y="962498"/>
                    <a:pt x="76729" y="570204"/>
                    <a:pt x="4865" y="67508"/>
                  </a:cubicBezTo>
                  <a:close/>
                </a:path>
              </a:pathLst>
            </a:custGeom>
            <a:solidFill>
              <a:schemeClr val="bg2">
                <a:alpha val="34000"/>
              </a:schemeClr>
            </a:solidFill>
            <a:ln w="9525" cap="flat">
              <a:noFill/>
              <a:prstDash val="solid"/>
              <a:miter/>
            </a:ln>
          </p:spPr>
          <p:txBody>
            <a:bodyPr rtlCol="0" anchor="ctr"/>
            <a:lstStyle/>
            <a:p>
              <a:endParaRPr lang="en-US" dirty="0"/>
            </a:p>
          </p:txBody>
        </p:sp>
        <p:sp>
          <p:nvSpPr>
            <p:cNvPr id="1040" name="Freeform: Shape 1039">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1042"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386F450-C4B3-79E2-D51D-1EFF9A4840C2}"/>
              </a:ext>
            </a:extLst>
          </p:cNvPr>
          <p:cNvSpPr>
            <a:spLocks noGrp="1"/>
          </p:cNvSpPr>
          <p:nvPr>
            <p:ph type="ctrTitle"/>
          </p:nvPr>
        </p:nvSpPr>
        <p:spPr>
          <a:xfrm>
            <a:off x="457199" y="676656"/>
            <a:ext cx="5454607" cy="3063240"/>
          </a:xfrm>
        </p:spPr>
        <p:txBody>
          <a:bodyPr>
            <a:normAutofit/>
          </a:bodyPr>
          <a:lstStyle/>
          <a:p>
            <a:r>
              <a:rPr lang="en-US" dirty="0"/>
              <a:t>Flight Ticket:</a:t>
            </a:r>
            <a:br>
              <a:rPr lang="en-US" dirty="0"/>
            </a:br>
            <a:r>
              <a:rPr lang="en-US" dirty="0"/>
              <a:t> Price Prediction</a:t>
            </a:r>
          </a:p>
        </p:txBody>
      </p:sp>
      <p:pic>
        <p:nvPicPr>
          <p:cNvPr id="1026" name="Picture 2" descr="Why Do Airline Prices Change So Much?">
            <a:extLst>
              <a:ext uri="{FF2B5EF4-FFF2-40B4-BE49-F238E27FC236}">
                <a16:creationId xmlns:a16="http://schemas.microsoft.com/office/drawing/2014/main" id="{D1D1DA79-8EC2-9B42-7D8C-BDCB52F6A4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8475-BAED-3C82-3727-E3B9E9752F9D}"/>
              </a:ext>
            </a:extLst>
          </p:cNvPr>
          <p:cNvSpPr txBox="1">
            <a:spLocks/>
          </p:cNvSpPr>
          <p:nvPr/>
        </p:nvSpPr>
        <p:spPr>
          <a:xfrm>
            <a:off x="919119" y="466725"/>
            <a:ext cx="10353761" cy="619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all" spc="0" normalizeH="0" baseline="0" noProof="0" dirty="0">
                <a:ln>
                  <a:noFill/>
                </a:ln>
                <a:solidFill>
                  <a:sysClr val="window" lastClr="FFFFFF"/>
                </a:solidFill>
                <a:effectLst>
                  <a:outerShdw blurRad="50800" dist="63500" dir="2700000" algn="tl" rotWithShape="0">
                    <a:srgbClr val="000000">
                      <a:alpha val="48000"/>
                    </a:srgbClr>
                  </a:outerShdw>
                </a:effectLst>
                <a:uLnTx/>
                <a:uFillTx/>
                <a:latin typeface="Bookman Old Style" panose="02050604050505020204"/>
                <a:ea typeface="+mj-ea"/>
                <a:cs typeface="+mj-cs"/>
              </a:rPr>
              <a:t>Data Visualization</a:t>
            </a:r>
          </a:p>
        </p:txBody>
      </p:sp>
      <p:sp>
        <p:nvSpPr>
          <p:cNvPr id="3" name="Content Placeholder 2">
            <a:extLst>
              <a:ext uri="{FF2B5EF4-FFF2-40B4-BE49-F238E27FC236}">
                <a16:creationId xmlns:a16="http://schemas.microsoft.com/office/drawing/2014/main" id="{BBC701B0-992B-43CF-370A-E132835CA721}"/>
              </a:ext>
            </a:extLst>
          </p:cNvPr>
          <p:cNvSpPr txBox="1">
            <a:spLocks/>
          </p:cNvSpPr>
          <p:nvPr/>
        </p:nvSpPr>
        <p:spPr>
          <a:xfrm>
            <a:off x="538681" y="1085850"/>
            <a:ext cx="4319069" cy="678380"/>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1800" b="1" dirty="0">
                <a:latin typeface="Calibri" panose="020F0502020204030204" pitchFamily="34" charset="0"/>
                <a:ea typeface="Calibri" panose="020F0502020204030204" pitchFamily="34" charset="0"/>
                <a:cs typeface="Times New Roman" panose="02020603050405020304" pitchFamily="18" charset="0"/>
              </a:rPr>
              <a:t>Univariate Analysis</a:t>
            </a:r>
          </a:p>
          <a:p>
            <a:r>
              <a:rPr lang="en-US" sz="1800" b="1" dirty="0">
                <a:latin typeface="Calibri" panose="020F0502020204030204" pitchFamily="34" charset="0"/>
                <a:ea typeface="Calibri" panose="020F0502020204030204" pitchFamily="34" charset="0"/>
                <a:cs typeface="Times New Roman" panose="02020603050405020304" pitchFamily="18" charset="0"/>
              </a:rPr>
              <a:t>Categorical Variables – Using Countplot</a:t>
            </a:r>
          </a:p>
          <a:p>
            <a:endParaRPr lang="en-US" sz="1800" dirty="0"/>
          </a:p>
        </p:txBody>
      </p:sp>
      <p:pic>
        <p:nvPicPr>
          <p:cNvPr id="22531" name="Picture 33" descr="Chart, bar chart&#10;&#10;Description automatically generated">
            <a:extLst>
              <a:ext uri="{FF2B5EF4-FFF2-40B4-BE49-F238E27FC236}">
                <a16:creationId xmlns:a16="http://schemas.microsoft.com/office/drawing/2014/main" id="{5BAD72C5-BCAB-2BED-1A18-F119CA4A1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7156" y="4355376"/>
            <a:ext cx="2930391" cy="2375666"/>
          </a:xfrm>
          <a:prstGeom prst="rect">
            <a:avLst/>
          </a:prstGeom>
          <a:noFill/>
          <a:extLst>
            <a:ext uri="{909E8E84-426E-40DD-AFC4-6F175D3DCCD1}">
              <a14:hiddenFill xmlns:a14="http://schemas.microsoft.com/office/drawing/2010/main">
                <a:solidFill>
                  <a:srgbClr val="FFFFFF"/>
                </a:solidFill>
              </a14:hiddenFill>
            </a:ext>
          </a:extLst>
        </p:spPr>
      </p:pic>
      <p:pic>
        <p:nvPicPr>
          <p:cNvPr id="22529" name="Picture 38" descr="Chart, bar chart&#10;&#10;Description automatically generated">
            <a:extLst>
              <a:ext uri="{FF2B5EF4-FFF2-40B4-BE49-F238E27FC236}">
                <a16:creationId xmlns:a16="http://schemas.microsoft.com/office/drawing/2014/main" id="{7411D88E-46A3-7A3B-F5EF-3E99FE047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462" y="4355376"/>
            <a:ext cx="2889384" cy="2126386"/>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31" descr="Chart, bar chart&#10;&#10;Description automatically generated">
            <a:extLst>
              <a:ext uri="{FF2B5EF4-FFF2-40B4-BE49-F238E27FC236}">
                <a16:creationId xmlns:a16="http://schemas.microsoft.com/office/drawing/2014/main" id="{5061F811-541A-5529-EF70-33032B780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582" y="1138239"/>
            <a:ext cx="3011801" cy="2013208"/>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37" descr="Chart, bar chart&#10;&#10;Description automatically generated">
            <a:extLst>
              <a:ext uri="{FF2B5EF4-FFF2-40B4-BE49-F238E27FC236}">
                <a16:creationId xmlns:a16="http://schemas.microsoft.com/office/drawing/2014/main" id="{9440CE22-B250-4967-300A-3D664185C9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6267" y="1138239"/>
            <a:ext cx="3245733" cy="18846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DE534CF3-A84A-BF0C-25BE-0936B7701C3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7">
            <a:extLst>
              <a:ext uri="{FF2B5EF4-FFF2-40B4-BE49-F238E27FC236}">
                <a16:creationId xmlns:a16="http://schemas.microsoft.com/office/drawing/2014/main" id="{18D738B2-B727-EDED-7D94-41D2350C817C}"/>
              </a:ext>
            </a:extLst>
          </p:cNvPr>
          <p:cNvSpPr>
            <a:spLocks noChangeArrowheads="1"/>
          </p:cNvSpPr>
          <p:nvPr/>
        </p:nvSpPr>
        <p:spPr bwMode="auto">
          <a:xfrm>
            <a:off x="0" y="2333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8">
            <a:extLst>
              <a:ext uri="{FF2B5EF4-FFF2-40B4-BE49-F238E27FC236}">
                <a16:creationId xmlns:a16="http://schemas.microsoft.com/office/drawing/2014/main" id="{1B19EC34-9C23-E9CD-FC0A-D465B92D1060}"/>
              </a:ext>
            </a:extLst>
          </p:cNvPr>
          <p:cNvSpPr>
            <a:spLocks noChangeArrowheads="1"/>
          </p:cNvSpPr>
          <p:nvPr/>
        </p:nvSpPr>
        <p:spPr bwMode="auto">
          <a:xfrm>
            <a:off x="0" y="395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TextBox 12">
            <a:extLst>
              <a:ext uri="{FF2B5EF4-FFF2-40B4-BE49-F238E27FC236}">
                <a16:creationId xmlns:a16="http://schemas.microsoft.com/office/drawing/2014/main" id="{0577A04B-7BB8-FEAC-F658-93BDC9EDD500}"/>
              </a:ext>
            </a:extLst>
          </p:cNvPr>
          <p:cNvSpPr txBox="1"/>
          <p:nvPr/>
        </p:nvSpPr>
        <p:spPr>
          <a:xfrm>
            <a:off x="195306" y="1766888"/>
            <a:ext cx="6093618" cy="4735976"/>
          </a:xfrm>
          <a:prstGeom prst="rect">
            <a:avLst/>
          </a:prstGeom>
          <a:noFill/>
        </p:spPr>
        <p:txBody>
          <a:bodyPr wrap="square">
            <a:spAutoFit/>
          </a:bodyPr>
          <a:lstStyle/>
          <a:p>
            <a:pPr marL="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of the flights in the dataset are of Indigo Airlines. Second highest flights in the dataset are of AirAsia India Airlines.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of the flights are taking off from New Delhi airport while the least number of flights are taking off from the Mumbai Airport.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5 destination airports in the dataset. We don't have any difference in the number of data for the flights which are landing off in these cities.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of the flights in the dataset are having no stop in between the journey.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of the flights are having the journey on Monday compared to other weekdays.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687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8AE30C-D4BE-C44A-547E-479E3917591C}"/>
              </a:ext>
            </a:extLst>
          </p:cNvPr>
          <p:cNvSpPr txBox="1"/>
          <p:nvPr/>
        </p:nvSpPr>
        <p:spPr>
          <a:xfrm>
            <a:off x="389335" y="284737"/>
            <a:ext cx="4296965"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Numerical Variables – Using histogramplot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510" name="Picture 41" descr="Chart, histogram&#10;&#10;Description automatically generated">
            <a:extLst>
              <a:ext uri="{FF2B5EF4-FFF2-40B4-BE49-F238E27FC236}">
                <a16:creationId xmlns:a16="http://schemas.microsoft.com/office/drawing/2014/main" id="{3F56D60A-E1B7-D3AB-7F74-B17133066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543" y="29923"/>
            <a:ext cx="212407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21509" name="Picture 43" descr="Chart, histogram&#10;&#10;Description automatically generated">
            <a:extLst>
              <a:ext uri="{FF2B5EF4-FFF2-40B4-BE49-F238E27FC236}">
                <a16:creationId xmlns:a16="http://schemas.microsoft.com/office/drawing/2014/main" id="{A1591EB1-C1F0-E1EA-8193-280184054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737" y="3186317"/>
            <a:ext cx="231457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45" descr="Chart, histogram&#10;&#10;Description automatically generated">
            <a:extLst>
              <a:ext uri="{FF2B5EF4-FFF2-40B4-BE49-F238E27FC236}">
                <a16:creationId xmlns:a16="http://schemas.microsoft.com/office/drawing/2014/main" id="{177F7573-C649-BCB9-7FFD-4FDCCBCBA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5243" y="1643269"/>
            <a:ext cx="22383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1505" name="Picture 46" descr="Chart, histogram&#10;&#10;Description automatically generated">
            <a:extLst>
              <a:ext uri="{FF2B5EF4-FFF2-40B4-BE49-F238E27FC236}">
                <a16:creationId xmlns:a16="http://schemas.microsoft.com/office/drawing/2014/main" id="{C0D20288-A5F4-2E93-F682-83EFDF6563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8277" y="1561765"/>
            <a:ext cx="23812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1511" name="Picture 39" descr="Chart, histogram&#10;&#10;Description automatically generated">
            <a:extLst>
              <a:ext uri="{FF2B5EF4-FFF2-40B4-BE49-F238E27FC236}">
                <a16:creationId xmlns:a16="http://schemas.microsoft.com/office/drawing/2014/main" id="{A1C6E3A7-D156-181B-DAC5-6C7DEE27B9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8275" y="14495"/>
            <a:ext cx="2381251" cy="160972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2" descr="Chart, histogram&#10;&#10;Description automatically generated">
            <a:extLst>
              <a:ext uri="{FF2B5EF4-FFF2-40B4-BE49-F238E27FC236}">
                <a16:creationId xmlns:a16="http://schemas.microsoft.com/office/drawing/2014/main" id="{9B214D2F-B3E7-508D-6664-7D0E86FE23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3787" y="4781550"/>
            <a:ext cx="22796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44" descr="Chart, histogram&#10;&#10;Description automatically generated">
            <a:extLst>
              <a:ext uri="{FF2B5EF4-FFF2-40B4-BE49-F238E27FC236}">
                <a16:creationId xmlns:a16="http://schemas.microsoft.com/office/drawing/2014/main" id="{26333EB4-1372-2BE3-BDD8-392F0D5654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00824" y="3223636"/>
            <a:ext cx="2279650" cy="15160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8">
            <a:extLst>
              <a:ext uri="{FF2B5EF4-FFF2-40B4-BE49-F238E27FC236}">
                <a16:creationId xmlns:a16="http://schemas.microsoft.com/office/drawing/2014/main" id="{CC29C835-F11B-518F-46D9-D042E6B72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9">
            <a:extLst>
              <a:ext uri="{FF2B5EF4-FFF2-40B4-BE49-F238E27FC236}">
                <a16:creationId xmlns:a16="http://schemas.microsoft.com/office/drawing/2014/main" id="{31B8E8EA-40CF-F399-67E6-9D31B4BF528B}"/>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10">
            <a:extLst>
              <a:ext uri="{FF2B5EF4-FFF2-40B4-BE49-F238E27FC236}">
                <a16:creationId xmlns:a16="http://schemas.microsoft.com/office/drawing/2014/main" id="{6C31FEEA-104A-9099-CE82-9B6848429680}"/>
              </a:ext>
            </a:extLst>
          </p:cNvPr>
          <p:cNvSpPr>
            <a:spLocks noChangeArrowheads="1"/>
          </p:cNvSpPr>
          <p:nvPr/>
        </p:nvSpPr>
        <p:spPr bwMode="auto">
          <a:xfrm>
            <a:off x="0" y="2076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11">
            <a:extLst>
              <a:ext uri="{FF2B5EF4-FFF2-40B4-BE49-F238E27FC236}">
                <a16:creationId xmlns:a16="http://schemas.microsoft.com/office/drawing/2014/main" id="{341DD8BB-07D4-4A2C-D24A-0CC15FEB6ECC}"/>
              </a:ext>
            </a:extLst>
          </p:cNvPr>
          <p:cNvSpPr>
            <a:spLocks noChangeArrowheads="1"/>
          </p:cNvSpPr>
          <p:nvPr/>
        </p:nvSpPr>
        <p:spPr bwMode="auto">
          <a:xfrm>
            <a:off x="0" y="3724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26A4B64F-5270-2E74-B02D-EEC5529ADB66}"/>
              </a:ext>
            </a:extLst>
          </p:cNvPr>
          <p:cNvSpPr>
            <a:spLocks noChangeArrowheads="1"/>
          </p:cNvSpPr>
          <p:nvPr/>
        </p:nvSpPr>
        <p:spPr bwMode="auto">
          <a:xfrm>
            <a:off x="0" y="3724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13">
            <a:extLst>
              <a:ext uri="{FF2B5EF4-FFF2-40B4-BE49-F238E27FC236}">
                <a16:creationId xmlns:a16="http://schemas.microsoft.com/office/drawing/2014/main" id="{7ED85DFF-A9B2-0A93-0AEF-4644FE959981}"/>
              </a:ext>
            </a:extLst>
          </p:cNvPr>
          <p:cNvSpPr>
            <a:spLocks noChangeArrowheads="1"/>
          </p:cNvSpPr>
          <p:nvPr/>
        </p:nvSpPr>
        <p:spPr bwMode="auto">
          <a:xfrm>
            <a:off x="0" y="5324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0" name="Rectangle 14">
            <a:extLst>
              <a:ext uri="{FF2B5EF4-FFF2-40B4-BE49-F238E27FC236}">
                <a16:creationId xmlns:a16="http://schemas.microsoft.com/office/drawing/2014/main" id="{33BF747F-7734-E946-EE4C-6FFFE3A48D6B}"/>
              </a:ext>
            </a:extLst>
          </p:cNvPr>
          <p:cNvSpPr>
            <a:spLocks noChangeArrowheads="1"/>
          </p:cNvSpPr>
          <p:nvPr/>
        </p:nvSpPr>
        <p:spPr bwMode="auto">
          <a:xfrm>
            <a:off x="0" y="7019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9" name="TextBox 18">
            <a:extLst>
              <a:ext uri="{FF2B5EF4-FFF2-40B4-BE49-F238E27FC236}">
                <a16:creationId xmlns:a16="http://schemas.microsoft.com/office/drawing/2014/main" id="{3997DEE5-4828-0F88-AB8E-1147E8C7BB97}"/>
              </a:ext>
            </a:extLst>
          </p:cNvPr>
          <p:cNvSpPr txBox="1"/>
          <p:nvPr/>
        </p:nvSpPr>
        <p:spPr>
          <a:xfrm>
            <a:off x="30956" y="777176"/>
            <a:ext cx="7484268" cy="5528373"/>
          </a:xfrm>
          <a:prstGeom prst="rect">
            <a:avLst/>
          </a:prstGeom>
          <a:noFill/>
        </p:spPr>
        <p:txBody>
          <a:bodyPr wrap="square">
            <a:spAutoFit/>
          </a:bodyPr>
          <a:lstStyle/>
          <a:p>
            <a:pPr marL="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of the flights are having a duration time between 60 to 600 minutes.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of the flights tickets are having a flight fare between the range Rs 4700 to Rs. 6600.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number of flights which are having higher number of journeys are during the beginning and end of a month. The number of flights between the 10th and 15th day of month is comparatively less.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number of flights which are taking off between 12.00 AM to 4.00 AM is comparatively less compared to other hours during the day. Rest of the hours in a day are having similar number of flight departure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of the flights are taking off in first 10 minutes of any hour for a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number of flights are landing off between the 07.00 PM. to 11.59 PM for a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As per the dataset, the number of flights which are landing off between 10 to 28 minutes and 45 to 59 minutes of an hour is more compared to other time intervals of any hour in a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190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06AD84-9CC5-08B2-26BB-1C79EAA2203B}"/>
              </a:ext>
            </a:extLst>
          </p:cNvPr>
          <p:cNvSpPr txBox="1"/>
          <p:nvPr/>
        </p:nvSpPr>
        <p:spPr>
          <a:xfrm>
            <a:off x="460772" y="299025"/>
            <a:ext cx="3596878"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Bivariate and Multivariate 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Graphical user interface, application, table, Excel, Teams&#10;&#10;Description automatically generated">
            <a:extLst>
              <a:ext uri="{FF2B5EF4-FFF2-40B4-BE49-F238E27FC236}">
                <a16:creationId xmlns:a16="http://schemas.microsoft.com/office/drawing/2014/main" id="{037D2A54-B4B4-7EBB-3BEE-ACFC84097DF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2039" y="92869"/>
            <a:ext cx="3281361" cy="6672262"/>
          </a:xfrm>
          <a:prstGeom prst="rect">
            <a:avLst/>
          </a:prstGeom>
          <a:noFill/>
          <a:ln>
            <a:noFill/>
          </a:ln>
        </p:spPr>
      </p:pic>
      <p:sp>
        <p:nvSpPr>
          <p:cNvPr id="6" name="TextBox 5">
            <a:extLst>
              <a:ext uri="{FF2B5EF4-FFF2-40B4-BE49-F238E27FC236}">
                <a16:creationId xmlns:a16="http://schemas.microsoft.com/office/drawing/2014/main" id="{AAA062C1-8878-0EBF-08A4-3F7032EACF1C}"/>
              </a:ext>
            </a:extLst>
          </p:cNvPr>
          <p:cNvSpPr txBox="1"/>
          <p:nvPr/>
        </p:nvSpPr>
        <p:spPr>
          <a:xfrm>
            <a:off x="228600" y="839589"/>
            <a:ext cx="8186738" cy="5719386"/>
          </a:xfrm>
          <a:prstGeom prst="rect">
            <a:avLst/>
          </a:prstGeom>
          <a:noFill/>
        </p:spPr>
        <p:txBody>
          <a:bodyPr wrap="square">
            <a:spAutoFit/>
          </a:bodyPr>
          <a:lstStyle/>
          <a:p>
            <a:pPr marL="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 pos="3743325"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flight journey duration is having a slight impact to the increase in flight ticket price. But the data is not uniform between each interval of duration.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 pos="3743325"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day of flight journey in a month is having a slight impact to the decrease in flight ticket price. The flight ticket price is higher during the start of month compared to the flight ticket price end of month. So, it is better to travel in flights during the end of month than the beginning of the month.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 pos="3743325"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flight ticket price is higher between 05.00 AM to 10.00 A.M and between 05.00 PM to 09.00 PM of the day. The flight price is low for the rest of the hours in a day. So, it is better to choose a flight which is not in the busy hours.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 pos="3743325"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flight ticket price is higher for flights which are taking off at 10,15 and 45 minutes of an hour of any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 pos="3743325"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flight ticket price is higher if the flight is arriving at the destination between 06.00 AM to 11.00 AM and 06.00 PM to 07.00 PM of a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 pos="3743325"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arriving time minute of a flight is not having much impact on the price of flight ticket as the price is almost uniform in different interval of minutes of hours in a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590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6F6011BC-C8C4-6E1A-87FA-74275A1D1D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14317" y="223056"/>
            <a:ext cx="3300882" cy="6634944"/>
          </a:xfrm>
          <a:prstGeom prst="rect">
            <a:avLst/>
          </a:prstGeom>
          <a:noFill/>
        </p:spPr>
      </p:pic>
      <p:cxnSp>
        <p:nvCxnSpPr>
          <p:cNvPr id="9" name="Straight Connector 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graphical user interface&#10;&#10;Description automatically generated">
            <a:extLst>
              <a:ext uri="{FF2B5EF4-FFF2-40B4-BE49-F238E27FC236}">
                <a16:creationId xmlns:a16="http://schemas.microsoft.com/office/drawing/2014/main" id="{C39490E2-6C9E-C9A2-ADBE-949DD89D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515199" y="97657"/>
            <a:ext cx="5169933" cy="2816993"/>
          </a:xfrm>
          <a:prstGeom prst="rect">
            <a:avLst/>
          </a:prstGeom>
          <a:noFill/>
        </p:spPr>
      </p:pic>
      <p:cxnSp>
        <p:nvCxnSpPr>
          <p:cNvPr id="11" name="Straight Connector 1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Icon&#10;&#10;Description automatically generated with medium confidence">
            <a:extLst>
              <a:ext uri="{FF2B5EF4-FFF2-40B4-BE49-F238E27FC236}">
                <a16:creationId xmlns:a16="http://schemas.microsoft.com/office/drawing/2014/main" id="{156DDD7A-D752-A48A-5BF3-A83C03442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8828248" y="263737"/>
            <a:ext cx="3149435" cy="6330525"/>
          </a:xfrm>
          <a:prstGeom prst="rect">
            <a:avLst/>
          </a:prstGeom>
          <a:noFill/>
        </p:spPr>
      </p:pic>
      <p:sp>
        <p:nvSpPr>
          <p:cNvPr id="10" name="TextBox 9">
            <a:extLst>
              <a:ext uri="{FF2B5EF4-FFF2-40B4-BE49-F238E27FC236}">
                <a16:creationId xmlns:a16="http://schemas.microsoft.com/office/drawing/2014/main" id="{C885BCF4-C46B-1236-F38D-43B0657A73AA}"/>
              </a:ext>
            </a:extLst>
          </p:cNvPr>
          <p:cNvSpPr txBox="1"/>
          <p:nvPr/>
        </p:nvSpPr>
        <p:spPr>
          <a:xfrm>
            <a:off x="3593295" y="2743474"/>
            <a:ext cx="5500212" cy="3752566"/>
          </a:xfrm>
          <a:prstGeom prst="rect">
            <a:avLst/>
          </a:prstGeom>
          <a:noFill/>
        </p:spPr>
        <p:txBody>
          <a:bodyPr wrap="square">
            <a:spAutoFit/>
          </a:bodyPr>
          <a:lstStyle/>
          <a:p>
            <a:pPr marL="22860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flight ticket price is higher for the Vistara and Air India airlines while SpiceJet and Alliance Air flights are having comparatively less flight fare.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Flights fare is higher for flight which are taking off and landing in Bengaluru and Cochin airports compared to other airports.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flight ticket price is higher for flights which are having one stop in between journey.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flight ticket price is high during the start of a week and decreasing to weekend.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5979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BFF52-5E82-8D04-CC51-6359C99129A2}"/>
              </a:ext>
            </a:extLst>
          </p:cNvPr>
          <p:cNvSpPr txBox="1"/>
          <p:nvPr/>
        </p:nvSpPr>
        <p:spPr>
          <a:xfrm>
            <a:off x="3482789" y="355540"/>
            <a:ext cx="3119717" cy="461665"/>
          </a:xfrm>
          <a:prstGeom prst="rect">
            <a:avLst/>
          </a:prstGeom>
          <a:noFill/>
        </p:spPr>
        <p:txBody>
          <a:bodyPr wrap="square">
            <a:spAutoFit/>
          </a:bodyPr>
          <a:lstStyle/>
          <a:p>
            <a:pPr algn="l" rtl="0"/>
            <a:r>
              <a:rPr lang="en-US" sz="2400" b="1" i="0" dirty="0">
                <a:effectLst/>
                <a:latin typeface="Calibri" panose="020F0502020204030204" pitchFamily="34" charset="0"/>
                <a:cs typeface="Calibri" panose="020F0502020204030204" pitchFamily="34" charset="0"/>
              </a:rPr>
              <a:t>Statistical Summary</a:t>
            </a:r>
          </a:p>
        </p:txBody>
      </p:sp>
      <p:pic>
        <p:nvPicPr>
          <p:cNvPr id="3" name="Picture 2" descr="Calendar&#10;&#10;Description automatically generated">
            <a:extLst>
              <a:ext uri="{FF2B5EF4-FFF2-40B4-BE49-F238E27FC236}">
                <a16:creationId xmlns:a16="http://schemas.microsoft.com/office/drawing/2014/main" id="{FE1215BD-6AC7-BE20-B1CC-3902A76541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3472" y="962026"/>
            <a:ext cx="8191163" cy="3067050"/>
          </a:xfrm>
          <a:prstGeom prst="rect">
            <a:avLst/>
          </a:prstGeom>
          <a:noFill/>
          <a:ln>
            <a:noFill/>
          </a:ln>
        </p:spPr>
      </p:pic>
      <p:sp>
        <p:nvSpPr>
          <p:cNvPr id="5" name="TextBox 4">
            <a:extLst>
              <a:ext uri="{FF2B5EF4-FFF2-40B4-BE49-F238E27FC236}">
                <a16:creationId xmlns:a16="http://schemas.microsoft.com/office/drawing/2014/main" id="{18647717-9E2A-20A0-9785-2ABE81424B74}"/>
              </a:ext>
            </a:extLst>
          </p:cNvPr>
          <p:cNvSpPr txBox="1"/>
          <p:nvPr/>
        </p:nvSpPr>
        <p:spPr>
          <a:xfrm>
            <a:off x="1342744" y="4045310"/>
            <a:ext cx="6093618"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Heatmap of Describe of Data</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378D5B6-7C75-5BAE-78F5-E7E6BAA3FC7B}"/>
              </a:ext>
            </a:extLst>
          </p:cNvPr>
          <p:cNvSpPr txBox="1"/>
          <p:nvPr/>
        </p:nvSpPr>
        <p:spPr>
          <a:xfrm>
            <a:off x="443472" y="4527906"/>
            <a:ext cx="9486341" cy="2079352"/>
          </a:xfrm>
          <a:prstGeom prst="rect">
            <a:avLst/>
          </a:prstGeom>
          <a:noFill/>
        </p:spPr>
        <p:txBody>
          <a:bodyPr wrap="square">
            <a:spAutoFit/>
          </a:bodyPr>
          <a:lstStyle/>
          <a:p>
            <a:pPr marL="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All the columns except the columns ['Day', 'Dep_time_min'] are having higher mean value than the median. That means the distribution of values in these columns are not normal and skewness is present in the data distribution.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max value of the columns ['Duration', 'Ticket_Price'] are having huge difference between the 75%. Possible outliers are present in the data of these columns.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609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F34E-788A-9F21-6A4A-9E29EB34FAEF}"/>
              </a:ext>
            </a:extLst>
          </p:cNvPr>
          <p:cNvSpPr txBox="1">
            <a:spLocks/>
          </p:cNvSpPr>
          <p:nvPr/>
        </p:nvSpPr>
        <p:spPr>
          <a:xfrm>
            <a:off x="913795" y="609600"/>
            <a:ext cx="10353761" cy="6334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effectLst/>
                <a:latin typeface="Calibri" panose="020F0502020204030204" pitchFamily="34" charset="0"/>
                <a:ea typeface="Times New Roman" panose="02020603050405020304" pitchFamily="18" charset="0"/>
                <a:cs typeface="Calibri" panose="020F0502020204030204" pitchFamily="34" charset="0"/>
              </a:rPr>
              <a:t>Encoding the Categorical Columns</a:t>
            </a:r>
            <a:endParaRPr lang="en-US" sz="36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4D8D334-C73F-2664-8F2B-1A3D06FC92BD}"/>
              </a:ext>
            </a:extLst>
          </p:cNvPr>
          <p:cNvPicPr>
            <a:picLocks noChangeAspect="1"/>
          </p:cNvPicPr>
          <p:nvPr/>
        </p:nvPicPr>
        <p:blipFill>
          <a:blip r:embed="rId2"/>
          <a:stretch>
            <a:fillRect/>
          </a:stretch>
        </p:blipFill>
        <p:spPr>
          <a:xfrm>
            <a:off x="1062250" y="1971812"/>
            <a:ext cx="10205306" cy="1113207"/>
          </a:xfrm>
          <a:prstGeom prst="rect">
            <a:avLst/>
          </a:prstGeom>
        </p:spPr>
      </p:pic>
      <p:sp>
        <p:nvSpPr>
          <p:cNvPr id="4" name="TextBox 3">
            <a:extLst>
              <a:ext uri="{FF2B5EF4-FFF2-40B4-BE49-F238E27FC236}">
                <a16:creationId xmlns:a16="http://schemas.microsoft.com/office/drawing/2014/main" id="{CC05D38D-59E9-0706-D00C-FE4935BDE2EC}"/>
              </a:ext>
            </a:extLst>
          </p:cNvPr>
          <p:cNvSpPr txBox="1"/>
          <p:nvPr/>
        </p:nvSpPr>
        <p:spPr>
          <a:xfrm>
            <a:off x="3115674" y="3157665"/>
            <a:ext cx="6098458" cy="276999"/>
          </a:xfrm>
          <a:prstGeom prst="rect">
            <a:avLst/>
          </a:prstGeom>
          <a:noFill/>
        </p:spPr>
        <p:txBody>
          <a:bodyPr wrap="square">
            <a:spAutoFit/>
          </a:bodyPr>
          <a:lstStyle/>
          <a:p>
            <a:pPr marL="0" marR="0" algn="ctr">
              <a:spcBef>
                <a:spcPts val="0"/>
              </a:spcBef>
              <a:spcAft>
                <a:spcPts val="1000"/>
              </a:spcAft>
            </a:pPr>
            <a:r>
              <a:rPr lang="en-GB"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Encoding the Categorical Variable data</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8119B7A-71DF-A768-4B4B-EFB8BD01AC3C}"/>
              </a:ext>
            </a:extLst>
          </p:cNvPr>
          <p:cNvSpPr txBox="1"/>
          <p:nvPr/>
        </p:nvSpPr>
        <p:spPr>
          <a:xfrm>
            <a:off x="1062250" y="4129088"/>
            <a:ext cx="6093618" cy="369332"/>
          </a:xfrm>
          <a:prstGeom prst="rect">
            <a:avLst/>
          </a:prstGeom>
          <a:noFill/>
        </p:spPr>
        <p:txBody>
          <a:bodyPr wrap="square">
            <a:spAutoFit/>
          </a:bodyPr>
          <a:lstStyle/>
          <a:p>
            <a:r>
              <a:rPr lang="en-US" b="0" i="0" dirty="0">
                <a:effectLst/>
                <a:latin typeface="Calibri" panose="020F0502020204030204" pitchFamily="34" charset="0"/>
                <a:cs typeface="Calibri" panose="020F0502020204030204" pitchFamily="34" charset="0"/>
              </a:rPr>
              <a:t>We have encoded the categorical columns of the dataset.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53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58A14-1D4C-1AF2-C5AC-BE78010EA5A1}"/>
              </a:ext>
            </a:extLst>
          </p:cNvPr>
          <p:cNvSpPr txBox="1"/>
          <p:nvPr/>
        </p:nvSpPr>
        <p:spPr>
          <a:xfrm>
            <a:off x="1160090" y="162203"/>
            <a:ext cx="3026148" cy="584775"/>
          </a:xfrm>
          <a:prstGeom prst="rect">
            <a:avLst/>
          </a:prstGeom>
          <a:noFill/>
        </p:spPr>
        <p:txBody>
          <a:bodyPr wrap="square">
            <a:spAutoFit/>
          </a:bodyPr>
          <a:lstStyle/>
          <a:p>
            <a:pPr algn="l"/>
            <a:r>
              <a:rPr lang="en-US" sz="3200" b="1" i="0" dirty="0">
                <a:effectLst/>
                <a:latin typeface="Calibri" panose="020F0502020204030204" pitchFamily="34" charset="0"/>
                <a:cs typeface="Calibri" panose="020F0502020204030204" pitchFamily="34" charset="0"/>
              </a:rPr>
              <a:t>Correlation</a:t>
            </a:r>
          </a:p>
        </p:txBody>
      </p:sp>
      <p:pic>
        <p:nvPicPr>
          <p:cNvPr id="3" name="Picture 2">
            <a:extLst>
              <a:ext uri="{FF2B5EF4-FFF2-40B4-BE49-F238E27FC236}">
                <a16:creationId xmlns:a16="http://schemas.microsoft.com/office/drawing/2014/main" id="{E9B4F522-2C83-B05D-44CC-7E837A7390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327" y="746977"/>
            <a:ext cx="6144327" cy="4725889"/>
          </a:xfrm>
          <a:prstGeom prst="rect">
            <a:avLst/>
          </a:prstGeom>
          <a:noFill/>
          <a:ln>
            <a:noFill/>
          </a:ln>
        </p:spPr>
      </p:pic>
      <p:sp>
        <p:nvSpPr>
          <p:cNvPr id="5" name="TextBox 4">
            <a:extLst>
              <a:ext uri="{FF2B5EF4-FFF2-40B4-BE49-F238E27FC236}">
                <a16:creationId xmlns:a16="http://schemas.microsoft.com/office/drawing/2014/main" id="{FCCB6011-BB32-9885-591A-F7CB2FF3B744}"/>
              </a:ext>
            </a:extLst>
          </p:cNvPr>
          <p:cNvSpPr txBox="1"/>
          <p:nvPr/>
        </p:nvSpPr>
        <p:spPr>
          <a:xfrm>
            <a:off x="-48327" y="5472867"/>
            <a:ext cx="6093618"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Heatmap of Correlation between variables</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A picture containing text&#10;&#10;Description automatically generated">
            <a:extLst>
              <a:ext uri="{FF2B5EF4-FFF2-40B4-BE49-F238E27FC236}">
                <a16:creationId xmlns:a16="http://schemas.microsoft.com/office/drawing/2014/main" id="{F43AD811-90F5-E1C3-B370-31D1F3693D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35462"/>
            <a:ext cx="5943600" cy="4837404"/>
          </a:xfrm>
          <a:prstGeom prst="rect">
            <a:avLst/>
          </a:prstGeom>
          <a:noFill/>
          <a:ln>
            <a:noFill/>
          </a:ln>
        </p:spPr>
      </p:pic>
      <p:sp>
        <p:nvSpPr>
          <p:cNvPr id="10" name="TextBox 9">
            <a:extLst>
              <a:ext uri="{FF2B5EF4-FFF2-40B4-BE49-F238E27FC236}">
                <a16:creationId xmlns:a16="http://schemas.microsoft.com/office/drawing/2014/main" id="{5811DC7F-2315-34DD-D58C-2D396C7517A7}"/>
              </a:ext>
            </a:extLst>
          </p:cNvPr>
          <p:cNvSpPr txBox="1"/>
          <p:nvPr/>
        </p:nvSpPr>
        <p:spPr>
          <a:xfrm>
            <a:off x="6321201" y="5472866"/>
            <a:ext cx="6115050"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Correlation with Target Variable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386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EB4FB-C981-9C5B-1CAE-C80109C27040}"/>
              </a:ext>
            </a:extLst>
          </p:cNvPr>
          <p:cNvSpPr txBox="1"/>
          <p:nvPr/>
        </p:nvSpPr>
        <p:spPr>
          <a:xfrm>
            <a:off x="646509" y="684788"/>
            <a:ext cx="4597003"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Correlation with Target 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EA30229-5596-AA1B-1289-C521B6211630}"/>
              </a:ext>
            </a:extLst>
          </p:cNvPr>
          <p:cNvSpPr txBox="1"/>
          <p:nvPr/>
        </p:nvSpPr>
        <p:spPr>
          <a:xfrm>
            <a:off x="6948490" y="1152032"/>
            <a:ext cx="6093618" cy="2595006"/>
          </a:xfrm>
          <a:prstGeom prst="rect">
            <a:avLst/>
          </a:prstGeom>
          <a:noFill/>
        </p:spPr>
        <p:txBody>
          <a:bodyPr wrap="square">
            <a:spAutoFit/>
          </a:bodyPr>
          <a:lstStyle/>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Source           0.214695</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Destination      0.197541</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Duration         0.139878</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Week_day         0.063736</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Dep_time_min     0.060005</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Arr_time_min     0.012615</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Arr_time_hour   -0.001085</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Dep_time_hour   -0.017314</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Airline_name    -0.125710</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Day             -0.374815</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lgn="ctr" fontAlgn="base" latinLnBrk="1">
              <a:lnSpc>
                <a:spcPct val="106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effectLst/>
                <a:latin typeface="Calibri" panose="020F0502020204030204" pitchFamily="34" charset="0"/>
                <a:ea typeface="Times New Roman" panose="02020603050405020304" pitchFamily="18" charset="0"/>
                <a:cs typeface="Calibri" panose="020F0502020204030204" pitchFamily="34" charset="0"/>
              </a:rPr>
              <a:t>Total_stops     -0.458598</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1815EBC-F5E2-891B-497C-9D06652A19CE}"/>
              </a:ext>
            </a:extLst>
          </p:cNvPr>
          <p:cNvSpPr txBox="1"/>
          <p:nvPr/>
        </p:nvSpPr>
        <p:spPr>
          <a:xfrm>
            <a:off x="265511" y="1922051"/>
            <a:ext cx="7892651" cy="3649974"/>
          </a:xfrm>
          <a:prstGeom prst="rect">
            <a:avLst/>
          </a:prstGeom>
          <a:noFill/>
        </p:spPr>
        <p:txBody>
          <a:bodyPr wrap="square">
            <a:spAutoFit/>
          </a:bodyPr>
          <a:lstStyle/>
          <a:p>
            <a:pPr marL="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columns ['Source', 'Destination', 'Duration', 'Week_day', 'Dep_time_min', 'Arr_time_min'] are positively correlated to the target variable 'Ticket_price', while the rest of the columns in the dataset are having negative correlation to the target variable 'Ticket_price'.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column 'Source' is having highest positive correlation to the target variable whereas the column 'Total_stops' is having highest negative correlation to the target variable 'Ticket_price'.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column 'Arr_time_min' is having the least positive correlation to the target variable 'Ticket_price', while the column 'Arr_time_hour' is having the least negative correlation to the target variable 'Ticket_price'.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71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2AB5BD-5563-E36C-E78F-94D4266105A5}"/>
              </a:ext>
            </a:extLst>
          </p:cNvPr>
          <p:cNvSpPr txBox="1"/>
          <p:nvPr/>
        </p:nvSpPr>
        <p:spPr>
          <a:xfrm>
            <a:off x="409574" y="435804"/>
            <a:ext cx="6443663" cy="400110"/>
          </a:xfrm>
          <a:prstGeom prst="rect">
            <a:avLst/>
          </a:prstGeom>
          <a:noFill/>
        </p:spPr>
        <p:txBody>
          <a:bodyPr wrap="square">
            <a:spAutoFit/>
          </a:bodyPr>
          <a:lstStyle/>
          <a:p>
            <a:pPr marL="0" marR="0" algn="ctr">
              <a:spcBef>
                <a:spcPts val="0"/>
              </a:spcBef>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Distribution of Data in Numerical Columns </a:t>
            </a:r>
            <a:r>
              <a:rPr lang="en-GB" sz="1800" b="1" dirty="0">
                <a:effectLst/>
                <a:latin typeface="Calibri" panose="020F0502020204030204" pitchFamily="34" charset="0"/>
                <a:ea typeface="Times New Roman" panose="02020603050405020304" pitchFamily="18" charset="0"/>
              </a:rPr>
              <a:t>(Skewness)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Graphical user interface, icon&#10;&#10;Description automatically generated">
            <a:extLst>
              <a:ext uri="{FF2B5EF4-FFF2-40B4-BE49-F238E27FC236}">
                <a16:creationId xmlns:a16="http://schemas.microsoft.com/office/drawing/2014/main" id="{FDA0E9C0-6267-F7C4-CDB2-4EF78BB3B8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574" y="928687"/>
            <a:ext cx="9255267" cy="3429001"/>
          </a:xfrm>
          <a:prstGeom prst="rect">
            <a:avLst/>
          </a:prstGeom>
          <a:noFill/>
          <a:ln>
            <a:noFill/>
          </a:ln>
        </p:spPr>
      </p:pic>
      <p:sp>
        <p:nvSpPr>
          <p:cNvPr id="5" name="TextBox 4">
            <a:extLst>
              <a:ext uri="{FF2B5EF4-FFF2-40B4-BE49-F238E27FC236}">
                <a16:creationId xmlns:a16="http://schemas.microsoft.com/office/drawing/2014/main" id="{88DBD4EF-6B65-6092-9508-38286900FE23}"/>
              </a:ext>
            </a:extLst>
          </p:cNvPr>
          <p:cNvSpPr txBox="1"/>
          <p:nvPr/>
        </p:nvSpPr>
        <p:spPr>
          <a:xfrm>
            <a:off x="467915" y="4822128"/>
            <a:ext cx="6093618" cy="1785745"/>
          </a:xfrm>
          <a:prstGeom prst="rect">
            <a:avLst/>
          </a:prstGeom>
          <a:noFill/>
        </p:spPr>
        <p:txBody>
          <a:bodyPr wrap="square">
            <a:spAutoFit/>
          </a:bodyPr>
          <a:lstStyle/>
          <a:p>
            <a:pPr marL="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columns except the column 'Day' are not having normal distributions.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Skewness is present in the data of all numerical columns except the column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05702BF-8B8F-CCC8-0E9C-7BDFC162BA59}"/>
              </a:ext>
            </a:extLst>
          </p:cNvPr>
          <p:cNvSpPr txBox="1"/>
          <p:nvPr/>
        </p:nvSpPr>
        <p:spPr>
          <a:xfrm>
            <a:off x="1675210" y="4357688"/>
            <a:ext cx="6093618"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Data Distribution</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15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FD1BB-7E87-3B84-22F1-82B2BB7A07C0}"/>
              </a:ext>
            </a:extLst>
          </p:cNvPr>
          <p:cNvSpPr txBox="1"/>
          <p:nvPr/>
        </p:nvSpPr>
        <p:spPr>
          <a:xfrm>
            <a:off x="689372" y="670500"/>
            <a:ext cx="6011466"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Presence of Outliers in Numerical Variables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hart, bar chart&#10;&#10;Description automatically generated">
            <a:extLst>
              <a:ext uri="{FF2B5EF4-FFF2-40B4-BE49-F238E27FC236}">
                <a16:creationId xmlns:a16="http://schemas.microsoft.com/office/drawing/2014/main" id="{2EC314B0-B2E3-C04E-9977-C290E0E6F7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371" y="1223469"/>
            <a:ext cx="9483329" cy="3652878"/>
          </a:xfrm>
          <a:prstGeom prst="rect">
            <a:avLst/>
          </a:prstGeom>
          <a:noFill/>
          <a:ln>
            <a:noFill/>
          </a:ln>
        </p:spPr>
      </p:pic>
      <p:sp>
        <p:nvSpPr>
          <p:cNvPr id="6" name="TextBox 5">
            <a:extLst>
              <a:ext uri="{FF2B5EF4-FFF2-40B4-BE49-F238E27FC236}">
                <a16:creationId xmlns:a16="http://schemas.microsoft.com/office/drawing/2014/main" id="{5FFDF9A6-85E8-3842-C4C5-5AA9B7936CCF}"/>
              </a:ext>
            </a:extLst>
          </p:cNvPr>
          <p:cNvSpPr txBox="1"/>
          <p:nvPr/>
        </p:nvSpPr>
        <p:spPr>
          <a:xfrm>
            <a:off x="689371" y="5453108"/>
            <a:ext cx="7925992" cy="1063304"/>
          </a:xfrm>
          <a:prstGeom prst="rect">
            <a:avLst/>
          </a:prstGeom>
          <a:noFill/>
        </p:spPr>
        <p:txBody>
          <a:bodyPr wrap="square">
            <a:spAutoFit/>
          </a:bodyPr>
          <a:lstStyle/>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dirty="0">
                <a:effectLst/>
                <a:latin typeface="Calibri" panose="020F0502020204030204" pitchFamily="34" charset="0"/>
                <a:ea typeface="Times New Roman" panose="02020603050405020304" pitchFamily="18" charset="0"/>
                <a:cs typeface="Calibri" panose="020F0502020204030204" pitchFamily="34" charset="0"/>
              </a:rPr>
              <a:t>The columns ['Duration', 'Ticket_price'] are having outliers present in the data.</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dirty="0">
                <a:effectLst/>
                <a:latin typeface="Calibri" panose="020F0502020204030204" pitchFamily="34" charset="0"/>
                <a:ea typeface="Times New Roman" panose="02020603050405020304" pitchFamily="18" charset="0"/>
                <a:cs typeface="Calibri" panose="020F0502020204030204" pitchFamily="34" charset="0"/>
              </a:rPr>
              <a:t>The column 'Ticket_price' is our target variable, so we will not consider the outliers in this column as it is required for building our model.</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E7CBA03-9BD6-A195-5F19-F8C43BCA74A1}"/>
              </a:ext>
            </a:extLst>
          </p:cNvPr>
          <p:cNvSpPr txBox="1"/>
          <p:nvPr/>
        </p:nvSpPr>
        <p:spPr>
          <a:xfrm>
            <a:off x="3049191" y="4826173"/>
            <a:ext cx="6093618"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Presence of outliers in the dataset using boxplot</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3085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1518117-C567-EBD6-F805-679B69ABBB8F}"/>
              </a:ext>
            </a:extLst>
          </p:cNvPr>
          <p:cNvSpPr>
            <a:spLocks noGrp="1"/>
          </p:cNvSpPr>
          <p:nvPr>
            <p:ph type="ctrTitle"/>
          </p:nvPr>
        </p:nvSpPr>
        <p:spPr>
          <a:xfrm>
            <a:off x="1108911" y="2057510"/>
            <a:ext cx="9974178" cy="2742980"/>
          </a:xfrm>
        </p:spPr>
        <p:txBody>
          <a:bodyPr>
            <a:normAutofit/>
          </a:bodyPr>
          <a:lstStyle/>
          <a:p>
            <a:pPr algn="ctr"/>
            <a: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SUBMITTED BY</a:t>
            </a:r>
            <a:b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b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r>
              <a:rPr kumimoji="0" lang="en-US" sz="4800" b="0" i="0" u="none" strike="noStrike" kern="1200" cap="all" spc="200" normalizeH="0" baseline="0" noProof="0" dirty="0">
                <a:ln w="0"/>
                <a:effectLst>
                  <a:outerShdw blurRad="38100" dist="19050" dir="2700000" algn="tl" rotWithShape="0">
                    <a:srgbClr val="000000">
                      <a:alpha val="40000"/>
                    </a:srgbClr>
                  </a:outerShdw>
                </a:effectLst>
                <a:uLnTx/>
                <a:uFillTx/>
                <a:latin typeface="Calibri" panose="020F0502020204030204" pitchFamily="34" charset="0"/>
                <a:ea typeface="+mj-ea"/>
                <a:cs typeface="Calibri" panose="020F0502020204030204" pitchFamily="34" charset="0"/>
              </a:rPr>
              <a:t>Steffin Varghese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2250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1784-4DC4-1D6D-E0A3-052BD637D8C3}"/>
              </a:ext>
            </a:extLst>
          </p:cNvPr>
          <p:cNvSpPr txBox="1">
            <a:spLocks/>
          </p:cNvSpPr>
          <p:nvPr/>
        </p:nvSpPr>
        <p:spPr>
          <a:xfrm>
            <a:off x="913795" y="609600"/>
            <a:ext cx="10187593" cy="690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dirty="0">
                <a:latin typeface="Calibri" panose="020F0502020204030204" pitchFamily="34" charset="0"/>
                <a:cs typeface="Calibri" panose="020F0502020204030204" pitchFamily="34" charset="0"/>
              </a:rPr>
              <a:t>Data Cleansing</a:t>
            </a:r>
          </a:p>
        </p:txBody>
      </p:sp>
      <p:sp>
        <p:nvSpPr>
          <p:cNvPr id="4" name="TextBox 3">
            <a:extLst>
              <a:ext uri="{FF2B5EF4-FFF2-40B4-BE49-F238E27FC236}">
                <a16:creationId xmlns:a16="http://schemas.microsoft.com/office/drawing/2014/main" id="{2E40CD8E-C4AB-EDD5-71B7-38AC61943893}"/>
              </a:ext>
            </a:extLst>
          </p:cNvPr>
          <p:cNvSpPr txBox="1"/>
          <p:nvPr/>
        </p:nvSpPr>
        <p:spPr>
          <a:xfrm>
            <a:off x="556607" y="1300163"/>
            <a:ext cx="4866374"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Calibri" panose="020F0502020204030204" pitchFamily="34" charset="0"/>
              </a:rPr>
              <a:t>Removing the skewness and outliers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88E929F-5728-2821-CD4E-CFE9F8233F4B}"/>
              </a:ext>
            </a:extLst>
          </p:cNvPr>
          <p:cNvSpPr txBox="1"/>
          <p:nvPr/>
        </p:nvSpPr>
        <p:spPr>
          <a:xfrm>
            <a:off x="551844" y="3122934"/>
            <a:ext cx="7722424" cy="369332"/>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Only the column ‘Duration’ had skewness which was beyond the standard limit. </a:t>
            </a:r>
            <a:endParaRPr lang="en-US" dirty="0"/>
          </a:p>
        </p:txBody>
      </p:sp>
      <p:pic>
        <p:nvPicPr>
          <p:cNvPr id="7" name="Picture 6">
            <a:extLst>
              <a:ext uri="{FF2B5EF4-FFF2-40B4-BE49-F238E27FC236}">
                <a16:creationId xmlns:a16="http://schemas.microsoft.com/office/drawing/2014/main" id="{ADE7678D-4CA1-8E1F-9B0C-3EFABBDF28CC}"/>
              </a:ext>
            </a:extLst>
          </p:cNvPr>
          <p:cNvPicPr>
            <a:picLocks noChangeAspect="1"/>
          </p:cNvPicPr>
          <p:nvPr/>
        </p:nvPicPr>
        <p:blipFill>
          <a:blip r:embed="rId2"/>
          <a:stretch>
            <a:fillRect/>
          </a:stretch>
        </p:blipFill>
        <p:spPr>
          <a:xfrm>
            <a:off x="706624" y="2192222"/>
            <a:ext cx="7722425" cy="690563"/>
          </a:xfrm>
          <a:prstGeom prst="rect">
            <a:avLst/>
          </a:prstGeom>
        </p:spPr>
      </p:pic>
      <p:sp>
        <p:nvSpPr>
          <p:cNvPr id="9" name="TextBox 8">
            <a:extLst>
              <a:ext uri="{FF2B5EF4-FFF2-40B4-BE49-F238E27FC236}">
                <a16:creationId xmlns:a16="http://schemas.microsoft.com/office/drawing/2014/main" id="{34B7521D-900A-D3E3-2323-79AC26E02480}"/>
              </a:ext>
            </a:extLst>
          </p:cNvPr>
          <p:cNvSpPr txBox="1"/>
          <p:nvPr/>
        </p:nvSpPr>
        <p:spPr>
          <a:xfrm>
            <a:off x="556607" y="3622327"/>
            <a:ext cx="6093618" cy="66710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reducing the skewness using power transform, the data skewness brought down to: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Text&#10;&#10;Description automatically generated">
            <a:extLst>
              <a:ext uri="{FF2B5EF4-FFF2-40B4-BE49-F238E27FC236}">
                <a16:creationId xmlns:a16="http://schemas.microsoft.com/office/drawing/2014/main" id="{05BBAD16-49A9-803E-152C-CFEEBB485278}"/>
              </a:ext>
            </a:extLst>
          </p:cNvPr>
          <p:cNvPicPr>
            <a:picLocks noChangeAspect="1"/>
          </p:cNvPicPr>
          <p:nvPr/>
        </p:nvPicPr>
        <p:blipFill>
          <a:blip r:embed="rId3"/>
          <a:stretch>
            <a:fillRect/>
          </a:stretch>
        </p:blipFill>
        <p:spPr>
          <a:xfrm>
            <a:off x="851882" y="4538662"/>
            <a:ext cx="3048580" cy="1376363"/>
          </a:xfrm>
          <a:prstGeom prst="rect">
            <a:avLst/>
          </a:prstGeom>
        </p:spPr>
      </p:pic>
      <p:sp>
        <p:nvSpPr>
          <p:cNvPr id="12" name="TextBox 11">
            <a:extLst>
              <a:ext uri="{FF2B5EF4-FFF2-40B4-BE49-F238E27FC236}">
                <a16:creationId xmlns:a16="http://schemas.microsoft.com/office/drawing/2014/main" id="{3AF6E688-009E-1E0C-71A2-AC5ED40B4C51}"/>
              </a:ext>
            </a:extLst>
          </p:cNvPr>
          <p:cNvSpPr txBox="1"/>
          <p:nvPr/>
        </p:nvSpPr>
        <p:spPr>
          <a:xfrm>
            <a:off x="-670637" y="5909846"/>
            <a:ext cx="6093618"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Skewness after power transform</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DBF7A6F4-550F-37CE-07ED-F07F56451A46}"/>
              </a:ext>
            </a:extLst>
          </p:cNvPr>
          <p:cNvSpPr txBox="1"/>
          <p:nvPr/>
        </p:nvSpPr>
        <p:spPr>
          <a:xfrm>
            <a:off x="4286251" y="5184337"/>
            <a:ext cx="7600950" cy="373500"/>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reducing the skewness, we are not having any outlier data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738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E6020-BB80-AA6A-E5C2-1F815489B1AE}"/>
              </a:ext>
            </a:extLst>
          </p:cNvPr>
          <p:cNvSpPr txBox="1"/>
          <p:nvPr/>
        </p:nvSpPr>
        <p:spPr>
          <a:xfrm>
            <a:off x="689372" y="658297"/>
            <a:ext cx="7625953" cy="461665"/>
          </a:xfrm>
          <a:prstGeom prst="rect">
            <a:avLst/>
          </a:prstGeom>
          <a:noFill/>
        </p:spPr>
        <p:txBody>
          <a:bodyPr wrap="square">
            <a:spAutoFit/>
          </a:bodyPr>
          <a:lstStyle/>
          <a:p>
            <a:r>
              <a:rPr lang="en-GB" sz="2400" b="1" dirty="0">
                <a:effectLst/>
                <a:latin typeface="Calibri" panose="020F0502020204030204" pitchFamily="34" charset="0"/>
                <a:ea typeface="Calibri" panose="020F0502020204030204" pitchFamily="34" charset="0"/>
              </a:rPr>
              <a:t>Checked and Removed Multicollinearity from the Datasets</a:t>
            </a:r>
            <a:endParaRPr lang="en-US" sz="2400" dirty="0"/>
          </a:p>
        </p:txBody>
      </p:sp>
      <p:pic>
        <p:nvPicPr>
          <p:cNvPr id="4" name="Picture 3" descr="Graphical user interface, application&#10;&#10;Description automatically generated">
            <a:extLst>
              <a:ext uri="{FF2B5EF4-FFF2-40B4-BE49-F238E27FC236}">
                <a16:creationId xmlns:a16="http://schemas.microsoft.com/office/drawing/2014/main" id="{229E58B1-675E-E62E-EEE4-FDB1C75A4AE4}"/>
              </a:ext>
            </a:extLst>
          </p:cNvPr>
          <p:cNvPicPr>
            <a:picLocks noChangeAspect="1"/>
          </p:cNvPicPr>
          <p:nvPr/>
        </p:nvPicPr>
        <p:blipFill>
          <a:blip r:embed="rId2"/>
          <a:stretch>
            <a:fillRect/>
          </a:stretch>
        </p:blipFill>
        <p:spPr>
          <a:xfrm>
            <a:off x="971550" y="1328736"/>
            <a:ext cx="2933700" cy="3300413"/>
          </a:xfrm>
          <a:prstGeom prst="rect">
            <a:avLst/>
          </a:prstGeom>
        </p:spPr>
      </p:pic>
      <p:sp>
        <p:nvSpPr>
          <p:cNvPr id="6" name="TextBox 5">
            <a:extLst>
              <a:ext uri="{FF2B5EF4-FFF2-40B4-BE49-F238E27FC236}">
                <a16:creationId xmlns:a16="http://schemas.microsoft.com/office/drawing/2014/main" id="{D174EC60-E2B1-8543-2A6B-601E915770CB}"/>
              </a:ext>
            </a:extLst>
          </p:cNvPr>
          <p:cNvSpPr txBox="1"/>
          <p:nvPr/>
        </p:nvSpPr>
        <p:spPr>
          <a:xfrm>
            <a:off x="647104" y="4653257"/>
            <a:ext cx="3582591" cy="369332"/>
          </a:xfrm>
          <a:prstGeom prst="rect">
            <a:avLst/>
          </a:prstGeom>
          <a:noFill/>
        </p:spPr>
        <p:txBody>
          <a:bodyPr wrap="square">
            <a:spAutoFit/>
          </a:bodyPr>
          <a:lstStyle/>
          <a:p>
            <a:pPr marL="0" marR="0" algn="ctr">
              <a:spcBef>
                <a:spcPts val="0"/>
              </a:spcBef>
              <a:spcAft>
                <a:spcPts val="1000"/>
              </a:spcAft>
            </a:pPr>
            <a:r>
              <a:rPr lang="en-GB" i="1" dirty="0">
                <a:effectLst/>
                <a:latin typeface="Calibri" panose="020F0502020204030204" pitchFamily="34" charset="0"/>
                <a:ea typeface="Calibri" panose="020F0502020204030204" pitchFamily="34" charset="0"/>
                <a:cs typeface="Times New Roman" panose="02020603050405020304" pitchFamily="18" charset="0"/>
              </a:rPr>
              <a:t>Variance of Inflation of Variables</a:t>
            </a:r>
            <a:endParaRPr lang="en-US"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B9C3253-6992-FE3D-B3B5-FA8789A9DADD}"/>
              </a:ext>
            </a:extLst>
          </p:cNvPr>
          <p:cNvSpPr txBox="1"/>
          <p:nvPr/>
        </p:nvSpPr>
        <p:spPr>
          <a:xfrm>
            <a:off x="4389835" y="3563905"/>
            <a:ext cx="7425928" cy="958917"/>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Helvetica" panose="020B0604020202020204" pitchFamily="34" charset="0"/>
                <a:ea typeface="Calibri" panose="020F0502020204030204" pitchFamily="34" charset="0"/>
                <a:cs typeface="Times New Roman" panose="02020603050405020304" pitchFamily="18" charset="0"/>
              </a:rPr>
              <a:t>We can see that the variance of inflation is least for the columns. That means there is not much multicollinearity present between the variables in the dataset.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117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BE287C-6D72-4EF4-F1E4-E621B19A5D37}"/>
              </a:ext>
            </a:extLst>
          </p:cNvPr>
          <p:cNvSpPr txBox="1"/>
          <p:nvPr/>
        </p:nvSpPr>
        <p:spPr>
          <a:xfrm>
            <a:off x="1189435" y="801172"/>
            <a:ext cx="2439590" cy="523220"/>
          </a:xfrm>
          <a:prstGeom prst="rect">
            <a:avLst/>
          </a:prstGeom>
          <a:noFill/>
        </p:spPr>
        <p:txBody>
          <a:bodyPr wrap="square">
            <a:spAutoFit/>
          </a:bodyPr>
          <a:lstStyle/>
          <a:p>
            <a:pPr marL="0" marR="0">
              <a:spcBef>
                <a:spcPts val="1200"/>
              </a:spcBef>
              <a:spcAft>
                <a:spcPts val="0"/>
              </a:spcAft>
              <a:tabLst>
                <a:tab pos="2495550" algn="l"/>
              </a:tabLst>
            </a:pPr>
            <a:r>
              <a:rPr lang="en-GB" sz="2800" b="1" dirty="0">
                <a:effectLst/>
                <a:latin typeface="Calibri" panose="020F0502020204030204" pitchFamily="34" charset="0"/>
                <a:ea typeface="Times New Roman" panose="02020603050405020304" pitchFamily="18" charset="0"/>
              </a:rPr>
              <a:t>Final Dataset</a:t>
            </a:r>
            <a:endParaRPr lang="en-US" sz="2800" dirty="0">
              <a:effectLst/>
              <a:latin typeface="Times New Roman" panose="02020603050405020304" pitchFamily="18" charset="0"/>
              <a:ea typeface="Times New Roman" panose="02020603050405020304" pitchFamily="18" charset="0"/>
            </a:endParaRPr>
          </a:p>
        </p:txBody>
      </p:sp>
      <p:pic>
        <p:nvPicPr>
          <p:cNvPr id="4" name="Picture 3" descr="A screenshot of a computer&#10;&#10;Description automatically generated with low confidence">
            <a:extLst>
              <a:ext uri="{FF2B5EF4-FFF2-40B4-BE49-F238E27FC236}">
                <a16:creationId xmlns:a16="http://schemas.microsoft.com/office/drawing/2014/main" id="{678E7384-E613-2525-DA28-10DC4FB398F9}"/>
              </a:ext>
            </a:extLst>
          </p:cNvPr>
          <p:cNvPicPr>
            <a:picLocks noChangeAspect="1"/>
          </p:cNvPicPr>
          <p:nvPr/>
        </p:nvPicPr>
        <p:blipFill>
          <a:blip r:embed="rId2"/>
          <a:stretch>
            <a:fillRect/>
          </a:stretch>
        </p:blipFill>
        <p:spPr>
          <a:xfrm>
            <a:off x="1189434" y="1519237"/>
            <a:ext cx="9530709" cy="3467101"/>
          </a:xfrm>
          <a:prstGeom prst="rect">
            <a:avLst/>
          </a:prstGeom>
        </p:spPr>
      </p:pic>
      <p:sp>
        <p:nvSpPr>
          <p:cNvPr id="6" name="TextBox 5">
            <a:extLst>
              <a:ext uri="{FF2B5EF4-FFF2-40B4-BE49-F238E27FC236}">
                <a16:creationId xmlns:a16="http://schemas.microsoft.com/office/drawing/2014/main" id="{CAA3844E-DF6D-8228-B6D2-830820A1E72C}"/>
              </a:ext>
            </a:extLst>
          </p:cNvPr>
          <p:cNvSpPr txBox="1"/>
          <p:nvPr/>
        </p:nvSpPr>
        <p:spPr>
          <a:xfrm>
            <a:off x="3049191" y="5024438"/>
            <a:ext cx="6093618" cy="369332"/>
          </a:xfrm>
          <a:prstGeom prst="rect">
            <a:avLst/>
          </a:prstGeom>
          <a:noFill/>
        </p:spPr>
        <p:txBody>
          <a:bodyPr wrap="square">
            <a:spAutoFit/>
          </a:bodyPr>
          <a:lstStyle/>
          <a:p>
            <a:pPr marL="0" marR="0" algn="ctr">
              <a:spcBef>
                <a:spcPts val="0"/>
              </a:spcBef>
              <a:spcAft>
                <a:spcPts val="1000"/>
              </a:spcAft>
            </a:pPr>
            <a:r>
              <a:rPr lang="en-GB" sz="1800" i="1" dirty="0">
                <a:effectLst/>
                <a:latin typeface="Calibri" panose="020F0502020204030204" pitchFamily="34" charset="0"/>
                <a:ea typeface="Calibri" panose="020F0502020204030204" pitchFamily="34" charset="0"/>
                <a:cs typeface="Times New Roman" panose="02020603050405020304" pitchFamily="18" charset="0"/>
              </a:rPr>
              <a:t>Final Dataset after data cleansing and pre-processing</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3244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542B122-09D3-66FD-630F-FE9015F05258}"/>
              </a:ext>
            </a:extLst>
          </p:cNvPr>
          <p:cNvSpPr txBox="1">
            <a:spLocks/>
          </p:cNvSpPr>
          <p:nvPr/>
        </p:nvSpPr>
        <p:spPr>
          <a:xfrm>
            <a:off x="1747512" y="676836"/>
            <a:ext cx="8337781" cy="5334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a:t>
            </a:r>
          </a:p>
        </p:txBody>
      </p:sp>
      <p:pic>
        <p:nvPicPr>
          <p:cNvPr id="7" name="Picture 6" descr="Graphical user interface, text, application&#10;&#10;Description automatically generated">
            <a:extLst>
              <a:ext uri="{FF2B5EF4-FFF2-40B4-BE49-F238E27FC236}">
                <a16:creationId xmlns:a16="http://schemas.microsoft.com/office/drawing/2014/main" id="{51524DF1-AEAB-57F4-2635-ED35DA6DCADF}"/>
              </a:ext>
            </a:extLst>
          </p:cNvPr>
          <p:cNvPicPr>
            <a:picLocks noChangeAspect="1"/>
          </p:cNvPicPr>
          <p:nvPr/>
        </p:nvPicPr>
        <p:blipFill>
          <a:blip r:embed="rId2"/>
          <a:stretch>
            <a:fillRect/>
          </a:stretch>
        </p:blipFill>
        <p:spPr>
          <a:xfrm>
            <a:off x="459407" y="1210237"/>
            <a:ext cx="6934199" cy="5082988"/>
          </a:xfrm>
          <a:prstGeom prst="rect">
            <a:avLst/>
          </a:prstGeom>
        </p:spPr>
      </p:pic>
      <p:sp>
        <p:nvSpPr>
          <p:cNvPr id="8" name="TextBox 7">
            <a:extLst>
              <a:ext uri="{FF2B5EF4-FFF2-40B4-BE49-F238E27FC236}">
                <a16:creationId xmlns:a16="http://schemas.microsoft.com/office/drawing/2014/main" id="{5D0ED3AC-470D-2447-D437-84D65D74A045}"/>
              </a:ext>
            </a:extLst>
          </p:cNvPr>
          <p:cNvSpPr txBox="1"/>
          <p:nvPr/>
        </p:nvSpPr>
        <p:spPr>
          <a:xfrm>
            <a:off x="7494493" y="1887062"/>
            <a:ext cx="4238100" cy="2824941"/>
          </a:xfrm>
          <a:prstGeom prst="rect">
            <a:avLst/>
          </a:prstGeom>
          <a:noFill/>
        </p:spPr>
        <p:txBody>
          <a:bodyPr wrap="square">
            <a:spAutoFit/>
          </a:bodyPr>
          <a:lstStyle/>
          <a:p>
            <a:pPr>
              <a:lnSpc>
                <a:spcPct val="106000"/>
              </a:lnSpc>
              <a:spcAft>
                <a:spcPts val="800"/>
              </a:spcAft>
            </a:pP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We created three functions for testing the model and for cross validations:</a:t>
            </a:r>
          </a:p>
          <a:p>
            <a:pPr marL="342900" indent="-342900">
              <a:lnSpc>
                <a:spcPct val="106000"/>
              </a:lnSpc>
              <a:buFont typeface="Wingdings" panose="05000000000000000000" pitchFamily="2" charset="2"/>
              <a:buChar char=""/>
            </a:pP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best_ran : Finding the best random state  for the selected model</a:t>
            </a:r>
          </a:p>
          <a:p>
            <a:pPr marL="342900" indent="-342900">
              <a:lnSpc>
                <a:spcPct val="106000"/>
              </a:lnSpc>
              <a:buFont typeface="Wingdings" panose="05000000000000000000" pitchFamily="2" charset="2"/>
              <a:buChar char=""/>
            </a:pP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mod_test : Ttraining the model with the train data using the best random state.</a:t>
            </a:r>
          </a:p>
          <a:p>
            <a:pPr marL="342900" indent="-342900">
              <a:lnSpc>
                <a:spcPct val="106000"/>
              </a:lnSpc>
              <a:spcAft>
                <a:spcPts val="800"/>
              </a:spcAft>
              <a:buFont typeface="Wingdings" panose="05000000000000000000" pitchFamily="2" charset="2"/>
              <a:buChar char=""/>
            </a:pPr>
            <a:r>
              <a:rPr lang="en-US" dirty="0">
                <a:solidFill>
                  <a:prstClr val="white"/>
                </a:solidFill>
                <a:latin typeface="Calibri" panose="020F0502020204030204" pitchFamily="34" charset="0"/>
                <a:ea typeface="Calibri" panose="020F0502020204030204" pitchFamily="34" charset="0"/>
                <a:cs typeface="Times New Roman" panose="02020603050405020304" pitchFamily="18" charset="0"/>
              </a:rPr>
              <a:t>cross_val : Finding the best cross validation mean score for each model.</a:t>
            </a:r>
          </a:p>
        </p:txBody>
      </p:sp>
    </p:spTree>
    <p:extLst>
      <p:ext uri="{BB962C8B-B14F-4D97-AF65-F5344CB8AC3E}">
        <p14:creationId xmlns:p14="http://schemas.microsoft.com/office/powerpoint/2010/main" val="1157536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33864-B929-E9E7-5C2D-A4C0967C50CE}"/>
              </a:ext>
            </a:extLst>
          </p:cNvPr>
          <p:cNvSpPr txBox="1"/>
          <p:nvPr/>
        </p:nvSpPr>
        <p:spPr>
          <a:xfrm>
            <a:off x="911038" y="567399"/>
            <a:ext cx="10397937" cy="467244"/>
          </a:xfrm>
          <a:prstGeom prst="rect">
            <a:avLst/>
          </a:prstGeom>
          <a:noFill/>
        </p:spPr>
        <p:txBody>
          <a:bodyPr wrap="square">
            <a:spAutoFit/>
          </a:bodyPr>
          <a:lstStyle/>
          <a:p>
            <a:pPr>
              <a:lnSpc>
                <a:spcPct val="106000"/>
              </a:lnSpc>
              <a:spcAft>
                <a:spcPts val="800"/>
              </a:spcAft>
            </a:pPr>
            <a:r>
              <a:rPr lang="en-US" sz="2400" b="1" dirty="0">
                <a:solidFill>
                  <a:prstClr val="white"/>
                </a:solidFill>
                <a:latin typeface="Calibri" panose="020F0502020204030204" pitchFamily="34" charset="0"/>
                <a:ea typeface="Calibri" panose="020F0502020204030204" pitchFamily="34" charset="0"/>
                <a:cs typeface="Times New Roman" panose="02020603050405020304" pitchFamily="18" charset="0"/>
              </a:rPr>
              <a:t>Testing of Identified Approaches (Algorithms) and </a:t>
            </a:r>
            <a:r>
              <a:rPr lang="en-IN" sz="2400" b="1" dirty="0">
                <a:solidFill>
                  <a:prstClr val="white"/>
                </a:solidFill>
                <a:latin typeface="Calibri" panose="020F0502020204030204" pitchFamily="34" charset="0"/>
                <a:ea typeface="Calibri" panose="020F0502020204030204" pitchFamily="34" charset="0"/>
                <a:cs typeface="Calibri" panose="020F0502020204030204" pitchFamily="34" charset="0"/>
              </a:rPr>
              <a:t>evaluation of selected models</a:t>
            </a:r>
            <a:r>
              <a:rPr lang="en-IN" sz="2400" dirty="0">
                <a:solidFill>
                  <a:prstClr val="white"/>
                </a:solidFill>
                <a:latin typeface="Calibri" panose="020F0502020204030204" pitchFamily="34" charset="0"/>
                <a:ea typeface="Calibri" panose="020F0502020204030204" pitchFamily="34" charset="0"/>
                <a:cs typeface="Times New Roman" panose="02020603050405020304" pitchFamily="18" charset="0"/>
              </a:rPr>
              <a:t> </a:t>
            </a:r>
            <a:endParaRPr lang="en-US" sz="2400"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4AFE6FE8-0D6E-11B6-2021-949477828375}"/>
              </a:ext>
            </a:extLst>
          </p:cNvPr>
          <p:cNvPicPr>
            <a:picLocks noChangeAspect="1"/>
          </p:cNvPicPr>
          <p:nvPr/>
        </p:nvPicPr>
        <p:blipFill>
          <a:blip r:embed="rId2"/>
          <a:stretch>
            <a:fillRect/>
          </a:stretch>
        </p:blipFill>
        <p:spPr>
          <a:xfrm>
            <a:off x="681036" y="1182687"/>
            <a:ext cx="8165239" cy="2246313"/>
          </a:xfrm>
          <a:prstGeom prst="rect">
            <a:avLst/>
          </a:prstGeom>
        </p:spPr>
      </p:pic>
      <p:sp>
        <p:nvSpPr>
          <p:cNvPr id="5" name="TextBox 4">
            <a:extLst>
              <a:ext uri="{FF2B5EF4-FFF2-40B4-BE49-F238E27FC236}">
                <a16:creationId xmlns:a16="http://schemas.microsoft.com/office/drawing/2014/main" id="{DE7EDDCE-218F-0C16-C925-3E16BBB8D425}"/>
              </a:ext>
            </a:extLst>
          </p:cNvPr>
          <p:cNvSpPr txBox="1"/>
          <p:nvPr/>
        </p:nvSpPr>
        <p:spPr>
          <a:xfrm>
            <a:off x="1989535" y="3429000"/>
            <a:ext cx="6093618" cy="369332"/>
          </a:xfrm>
          <a:prstGeom prst="rect">
            <a:avLst/>
          </a:prstGeom>
          <a:noFill/>
        </p:spPr>
        <p:txBody>
          <a:bodyPr wrap="square">
            <a:spAutoFit/>
          </a:bodyPr>
          <a:lstStyle/>
          <a:p>
            <a:pPr marL="0" marR="0" algn="ctr">
              <a:spcBef>
                <a:spcPts val="0"/>
              </a:spcBef>
              <a:spcAft>
                <a:spcPts val="1000"/>
              </a:spcAft>
            </a:pPr>
            <a:r>
              <a:rPr lang="en-GB" sz="1800" i="1" dirty="0">
                <a:effectLst/>
                <a:latin typeface="Calibri" panose="020F0502020204030204" pitchFamily="34" charset="0"/>
                <a:ea typeface="Calibri" panose="020F0502020204030204" pitchFamily="34" charset="0"/>
                <a:cs typeface="Times New Roman" panose="02020603050405020304" pitchFamily="18" charset="0"/>
              </a:rPr>
              <a:t>Code Snippet for function to find best random state</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Graphical user interface, text, application&#10;&#10;Description automatically generated">
            <a:extLst>
              <a:ext uri="{FF2B5EF4-FFF2-40B4-BE49-F238E27FC236}">
                <a16:creationId xmlns:a16="http://schemas.microsoft.com/office/drawing/2014/main" id="{B0E74B47-6B0C-BC0D-C63D-6CB8E4C68140}"/>
              </a:ext>
            </a:extLst>
          </p:cNvPr>
          <p:cNvPicPr>
            <a:picLocks noChangeAspect="1"/>
          </p:cNvPicPr>
          <p:nvPr/>
        </p:nvPicPr>
        <p:blipFill>
          <a:blip r:embed="rId3"/>
          <a:stretch>
            <a:fillRect/>
          </a:stretch>
        </p:blipFill>
        <p:spPr>
          <a:xfrm>
            <a:off x="681035" y="3902781"/>
            <a:ext cx="8165239" cy="2387820"/>
          </a:xfrm>
          <a:prstGeom prst="rect">
            <a:avLst/>
          </a:prstGeom>
        </p:spPr>
      </p:pic>
      <p:sp>
        <p:nvSpPr>
          <p:cNvPr id="8" name="TextBox 7">
            <a:extLst>
              <a:ext uri="{FF2B5EF4-FFF2-40B4-BE49-F238E27FC236}">
                <a16:creationId xmlns:a16="http://schemas.microsoft.com/office/drawing/2014/main" id="{3B6B6C71-0D1D-733D-688B-7CD9335D8037}"/>
              </a:ext>
            </a:extLst>
          </p:cNvPr>
          <p:cNvSpPr txBox="1"/>
          <p:nvPr/>
        </p:nvSpPr>
        <p:spPr>
          <a:xfrm>
            <a:off x="1716845" y="6290601"/>
            <a:ext cx="6093618" cy="369332"/>
          </a:xfrm>
          <a:prstGeom prst="rect">
            <a:avLst/>
          </a:prstGeom>
          <a:noFill/>
        </p:spPr>
        <p:txBody>
          <a:bodyPr wrap="square">
            <a:spAutoFit/>
          </a:bodyPr>
          <a:lstStyle/>
          <a:p>
            <a:pPr marL="0" marR="0" algn="ctr">
              <a:spcBef>
                <a:spcPts val="0"/>
              </a:spcBef>
              <a:spcAft>
                <a:spcPts val="1000"/>
              </a:spcAft>
            </a:pPr>
            <a:r>
              <a:rPr lang="en-GB" sz="1800" i="1" dirty="0">
                <a:effectLst/>
                <a:latin typeface="Calibri" panose="020F0502020204030204" pitchFamily="34" charset="0"/>
                <a:ea typeface="Calibri" panose="020F0502020204030204" pitchFamily="34" charset="0"/>
                <a:cs typeface="Times New Roman" panose="02020603050405020304" pitchFamily="18" charset="0"/>
              </a:rPr>
              <a:t>Code Snippet for function to test the model</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8958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B38E30-BC2E-4751-E1BA-D0C447CC3A37}"/>
              </a:ext>
            </a:extLst>
          </p:cNvPr>
          <p:cNvSpPr txBox="1"/>
          <p:nvPr/>
        </p:nvSpPr>
        <p:spPr>
          <a:xfrm>
            <a:off x="303610" y="184725"/>
            <a:ext cx="233957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Linear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Text, letter&#10;&#10;Description automatically generated">
            <a:extLst>
              <a:ext uri="{FF2B5EF4-FFF2-40B4-BE49-F238E27FC236}">
                <a16:creationId xmlns:a16="http://schemas.microsoft.com/office/drawing/2014/main" id="{6191A857-6475-6742-5A44-21478CC712A3}"/>
              </a:ext>
            </a:extLst>
          </p:cNvPr>
          <p:cNvPicPr>
            <a:picLocks noChangeAspect="1"/>
          </p:cNvPicPr>
          <p:nvPr/>
        </p:nvPicPr>
        <p:blipFill>
          <a:blip r:embed="rId2"/>
          <a:stretch>
            <a:fillRect/>
          </a:stretch>
        </p:blipFill>
        <p:spPr>
          <a:xfrm>
            <a:off x="303610" y="698817"/>
            <a:ext cx="3696890" cy="1802765"/>
          </a:xfrm>
          <a:prstGeom prst="rect">
            <a:avLst/>
          </a:prstGeom>
        </p:spPr>
      </p:pic>
      <p:sp>
        <p:nvSpPr>
          <p:cNvPr id="11" name="TextBox 10">
            <a:extLst>
              <a:ext uri="{FF2B5EF4-FFF2-40B4-BE49-F238E27FC236}">
                <a16:creationId xmlns:a16="http://schemas.microsoft.com/office/drawing/2014/main" id="{128594DC-2C5E-EC48-7EE6-AAB0BB330D0F}"/>
              </a:ext>
            </a:extLst>
          </p:cNvPr>
          <p:cNvSpPr txBox="1"/>
          <p:nvPr/>
        </p:nvSpPr>
        <p:spPr>
          <a:xfrm>
            <a:off x="539353" y="2474078"/>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5F25E673-F58C-E302-4CC7-8F11BB5F2A8F}"/>
              </a:ext>
            </a:extLst>
          </p:cNvPr>
          <p:cNvSpPr txBox="1"/>
          <p:nvPr/>
        </p:nvSpPr>
        <p:spPr>
          <a:xfrm>
            <a:off x="4346972" y="184725"/>
            <a:ext cx="275391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KNeighbors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descr="Text&#10;&#10;Description automatically generated">
            <a:extLst>
              <a:ext uri="{FF2B5EF4-FFF2-40B4-BE49-F238E27FC236}">
                <a16:creationId xmlns:a16="http://schemas.microsoft.com/office/drawing/2014/main" id="{8F2F7FE6-811E-0C69-6BFA-CE86CBCED5D2}"/>
              </a:ext>
            </a:extLst>
          </p:cNvPr>
          <p:cNvPicPr>
            <a:picLocks noChangeAspect="1"/>
          </p:cNvPicPr>
          <p:nvPr/>
        </p:nvPicPr>
        <p:blipFill>
          <a:blip r:embed="rId3"/>
          <a:stretch>
            <a:fillRect/>
          </a:stretch>
        </p:blipFill>
        <p:spPr>
          <a:xfrm>
            <a:off x="4346972" y="698817"/>
            <a:ext cx="3152775" cy="1009650"/>
          </a:xfrm>
          <a:prstGeom prst="rect">
            <a:avLst/>
          </a:prstGeom>
        </p:spPr>
      </p:pic>
      <p:sp>
        <p:nvSpPr>
          <p:cNvPr id="16" name="TextBox 15">
            <a:extLst>
              <a:ext uri="{FF2B5EF4-FFF2-40B4-BE49-F238E27FC236}">
                <a16:creationId xmlns:a16="http://schemas.microsoft.com/office/drawing/2014/main" id="{BDF7C1F7-CBB8-EC06-0F90-A76C6C758B61}"/>
              </a:ext>
            </a:extLst>
          </p:cNvPr>
          <p:cNvSpPr txBox="1"/>
          <p:nvPr/>
        </p:nvSpPr>
        <p:spPr>
          <a:xfrm>
            <a:off x="7604523" y="184725"/>
            <a:ext cx="275391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DecisionTree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descr="A picture containing text&#10;&#10;Description automatically generated">
            <a:extLst>
              <a:ext uri="{FF2B5EF4-FFF2-40B4-BE49-F238E27FC236}">
                <a16:creationId xmlns:a16="http://schemas.microsoft.com/office/drawing/2014/main" id="{722A990F-8EAB-D565-2339-312923276666}"/>
              </a:ext>
            </a:extLst>
          </p:cNvPr>
          <p:cNvPicPr>
            <a:picLocks noChangeAspect="1"/>
          </p:cNvPicPr>
          <p:nvPr/>
        </p:nvPicPr>
        <p:blipFill>
          <a:blip r:embed="rId4"/>
          <a:stretch>
            <a:fillRect/>
          </a:stretch>
        </p:blipFill>
        <p:spPr>
          <a:xfrm>
            <a:off x="7846219" y="708342"/>
            <a:ext cx="3209925" cy="990600"/>
          </a:xfrm>
          <a:prstGeom prst="rect">
            <a:avLst/>
          </a:prstGeom>
        </p:spPr>
      </p:pic>
      <p:sp>
        <p:nvSpPr>
          <p:cNvPr id="19" name="TextBox 18">
            <a:extLst>
              <a:ext uri="{FF2B5EF4-FFF2-40B4-BE49-F238E27FC236}">
                <a16:creationId xmlns:a16="http://schemas.microsoft.com/office/drawing/2014/main" id="{3A51A3C3-32E5-74F4-5B62-87F5A9EB002C}"/>
              </a:ext>
            </a:extLst>
          </p:cNvPr>
          <p:cNvSpPr txBox="1"/>
          <p:nvPr/>
        </p:nvSpPr>
        <p:spPr>
          <a:xfrm>
            <a:off x="146447" y="2899547"/>
            <a:ext cx="304919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RandomForest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descr="Text&#10;&#10;Description automatically generated">
            <a:extLst>
              <a:ext uri="{FF2B5EF4-FFF2-40B4-BE49-F238E27FC236}">
                <a16:creationId xmlns:a16="http://schemas.microsoft.com/office/drawing/2014/main" id="{8D800996-2A4C-DD44-5C5D-C728481308B5}"/>
              </a:ext>
            </a:extLst>
          </p:cNvPr>
          <p:cNvPicPr>
            <a:picLocks noChangeAspect="1"/>
          </p:cNvPicPr>
          <p:nvPr/>
        </p:nvPicPr>
        <p:blipFill>
          <a:blip r:embed="rId5"/>
          <a:stretch>
            <a:fillRect/>
          </a:stretch>
        </p:blipFill>
        <p:spPr>
          <a:xfrm>
            <a:off x="212526" y="3429000"/>
            <a:ext cx="3171825" cy="981075"/>
          </a:xfrm>
          <a:prstGeom prst="rect">
            <a:avLst/>
          </a:prstGeom>
        </p:spPr>
      </p:pic>
      <p:sp>
        <p:nvSpPr>
          <p:cNvPr id="22" name="TextBox 21">
            <a:extLst>
              <a:ext uri="{FF2B5EF4-FFF2-40B4-BE49-F238E27FC236}">
                <a16:creationId xmlns:a16="http://schemas.microsoft.com/office/drawing/2014/main" id="{2EFB6A31-F220-A62F-1D2D-F609B770D377}"/>
              </a:ext>
            </a:extLst>
          </p:cNvPr>
          <p:cNvSpPr txBox="1"/>
          <p:nvPr/>
        </p:nvSpPr>
        <p:spPr>
          <a:xfrm>
            <a:off x="4346972" y="2884247"/>
            <a:ext cx="246816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AdaBoost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39E04531-C2CE-1825-FF3D-43CB37EAD99A}"/>
              </a:ext>
            </a:extLst>
          </p:cNvPr>
          <p:cNvSpPr txBox="1"/>
          <p:nvPr/>
        </p:nvSpPr>
        <p:spPr>
          <a:xfrm>
            <a:off x="7604523" y="2899547"/>
            <a:ext cx="3451621"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GradientBoosting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descr="Text&#10;&#10;Description automatically generated">
            <a:extLst>
              <a:ext uri="{FF2B5EF4-FFF2-40B4-BE49-F238E27FC236}">
                <a16:creationId xmlns:a16="http://schemas.microsoft.com/office/drawing/2014/main" id="{B2B51822-04DC-C9EA-9C2C-7504B3913327}"/>
              </a:ext>
            </a:extLst>
          </p:cNvPr>
          <p:cNvPicPr>
            <a:picLocks noChangeAspect="1"/>
          </p:cNvPicPr>
          <p:nvPr/>
        </p:nvPicPr>
        <p:blipFill>
          <a:blip r:embed="rId6"/>
          <a:stretch>
            <a:fillRect/>
          </a:stretch>
        </p:blipFill>
        <p:spPr>
          <a:xfrm>
            <a:off x="4346972" y="3429000"/>
            <a:ext cx="3124200" cy="971550"/>
          </a:xfrm>
          <a:prstGeom prst="rect">
            <a:avLst/>
          </a:prstGeom>
        </p:spPr>
      </p:pic>
      <p:pic>
        <p:nvPicPr>
          <p:cNvPr id="26" name="Picture 25" descr="Text&#10;&#10;Description automatically generated">
            <a:extLst>
              <a:ext uri="{FF2B5EF4-FFF2-40B4-BE49-F238E27FC236}">
                <a16:creationId xmlns:a16="http://schemas.microsoft.com/office/drawing/2014/main" id="{D362505B-1F47-B99D-0797-FFFFBC409C31}"/>
              </a:ext>
            </a:extLst>
          </p:cNvPr>
          <p:cNvPicPr>
            <a:picLocks noChangeAspect="1"/>
          </p:cNvPicPr>
          <p:nvPr/>
        </p:nvPicPr>
        <p:blipFill>
          <a:blip r:embed="rId7"/>
          <a:stretch>
            <a:fillRect/>
          </a:stretch>
        </p:blipFill>
        <p:spPr>
          <a:xfrm>
            <a:off x="7796808" y="3396675"/>
            <a:ext cx="3067050" cy="971550"/>
          </a:xfrm>
          <a:prstGeom prst="rect">
            <a:avLst/>
          </a:prstGeom>
        </p:spPr>
      </p:pic>
      <p:sp>
        <p:nvSpPr>
          <p:cNvPr id="27" name="TextBox 26">
            <a:extLst>
              <a:ext uri="{FF2B5EF4-FFF2-40B4-BE49-F238E27FC236}">
                <a16:creationId xmlns:a16="http://schemas.microsoft.com/office/drawing/2014/main" id="{A7878CB3-FCDA-80F2-817F-D0F08447E8AB}"/>
              </a:ext>
            </a:extLst>
          </p:cNvPr>
          <p:cNvSpPr txBox="1"/>
          <p:nvPr/>
        </p:nvSpPr>
        <p:spPr>
          <a:xfrm>
            <a:off x="146447" y="4394101"/>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AECFB6F6-2F3D-E8E9-703C-C4122B212BAB}"/>
              </a:ext>
            </a:extLst>
          </p:cNvPr>
          <p:cNvSpPr txBox="1"/>
          <p:nvPr/>
        </p:nvSpPr>
        <p:spPr>
          <a:xfrm>
            <a:off x="36315" y="4806830"/>
            <a:ext cx="609361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SGD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 name="Picture 29" descr="Text&#10;&#10;Description automatically generated">
            <a:extLst>
              <a:ext uri="{FF2B5EF4-FFF2-40B4-BE49-F238E27FC236}">
                <a16:creationId xmlns:a16="http://schemas.microsoft.com/office/drawing/2014/main" id="{5CEDEE39-762C-E43B-B9E1-A6659A5B941A}"/>
              </a:ext>
            </a:extLst>
          </p:cNvPr>
          <p:cNvPicPr>
            <a:picLocks noChangeAspect="1"/>
          </p:cNvPicPr>
          <p:nvPr/>
        </p:nvPicPr>
        <p:blipFill>
          <a:blip r:embed="rId8"/>
          <a:stretch>
            <a:fillRect/>
          </a:stretch>
        </p:blipFill>
        <p:spPr>
          <a:xfrm>
            <a:off x="113704" y="5342710"/>
            <a:ext cx="3114675" cy="1028700"/>
          </a:xfrm>
          <a:prstGeom prst="rect">
            <a:avLst/>
          </a:prstGeom>
        </p:spPr>
      </p:pic>
      <p:sp>
        <p:nvSpPr>
          <p:cNvPr id="31" name="TextBox 30">
            <a:extLst>
              <a:ext uri="{FF2B5EF4-FFF2-40B4-BE49-F238E27FC236}">
                <a16:creationId xmlns:a16="http://schemas.microsoft.com/office/drawing/2014/main" id="{D4F18ECE-3F82-881D-8609-7A5FEE64D2B5}"/>
              </a:ext>
            </a:extLst>
          </p:cNvPr>
          <p:cNvSpPr txBox="1"/>
          <p:nvPr/>
        </p:nvSpPr>
        <p:spPr>
          <a:xfrm>
            <a:off x="58339" y="6334721"/>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F85E4F78-C4CB-7B9B-10CD-37642AA8A7CB}"/>
              </a:ext>
            </a:extLst>
          </p:cNvPr>
          <p:cNvSpPr txBox="1"/>
          <p:nvPr/>
        </p:nvSpPr>
        <p:spPr>
          <a:xfrm>
            <a:off x="4351734" y="4812047"/>
            <a:ext cx="311467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ExtraTrees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4" name="Picture 33" descr="Text&#10;&#10;Description automatically generated with medium confidence">
            <a:extLst>
              <a:ext uri="{FF2B5EF4-FFF2-40B4-BE49-F238E27FC236}">
                <a16:creationId xmlns:a16="http://schemas.microsoft.com/office/drawing/2014/main" id="{A05B9E76-5B6F-507C-5BB7-44F522040C58}"/>
              </a:ext>
            </a:extLst>
          </p:cNvPr>
          <p:cNvPicPr>
            <a:picLocks noChangeAspect="1"/>
          </p:cNvPicPr>
          <p:nvPr/>
        </p:nvPicPr>
        <p:blipFill>
          <a:blip r:embed="rId9"/>
          <a:stretch>
            <a:fillRect/>
          </a:stretch>
        </p:blipFill>
        <p:spPr>
          <a:xfrm>
            <a:off x="3957637" y="5340507"/>
            <a:ext cx="3143250" cy="1000125"/>
          </a:xfrm>
          <a:prstGeom prst="rect">
            <a:avLst/>
          </a:prstGeom>
        </p:spPr>
      </p:pic>
      <p:sp>
        <p:nvSpPr>
          <p:cNvPr id="36" name="TextBox 35">
            <a:extLst>
              <a:ext uri="{FF2B5EF4-FFF2-40B4-BE49-F238E27FC236}">
                <a16:creationId xmlns:a16="http://schemas.microsoft.com/office/drawing/2014/main" id="{62CF4E92-1D80-06BB-18DB-57BE930B5443}"/>
              </a:ext>
            </a:extLst>
          </p:cNvPr>
          <p:cNvSpPr txBox="1"/>
          <p:nvPr/>
        </p:nvSpPr>
        <p:spPr>
          <a:xfrm>
            <a:off x="7604523" y="4806830"/>
            <a:ext cx="2967039"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XGB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7" name="Picture 36" descr="Text&#10;&#10;Description automatically generated with medium confidence">
            <a:extLst>
              <a:ext uri="{FF2B5EF4-FFF2-40B4-BE49-F238E27FC236}">
                <a16:creationId xmlns:a16="http://schemas.microsoft.com/office/drawing/2014/main" id="{0CFF3EF7-8D2D-4B84-F625-36D60E409D8A}"/>
              </a:ext>
            </a:extLst>
          </p:cNvPr>
          <p:cNvPicPr>
            <a:picLocks noChangeAspect="1"/>
          </p:cNvPicPr>
          <p:nvPr/>
        </p:nvPicPr>
        <p:blipFill>
          <a:blip r:embed="rId10"/>
          <a:stretch>
            <a:fillRect/>
          </a:stretch>
        </p:blipFill>
        <p:spPr>
          <a:xfrm>
            <a:off x="7739658" y="5314135"/>
            <a:ext cx="3181350" cy="1057275"/>
          </a:xfrm>
          <a:prstGeom prst="rect">
            <a:avLst/>
          </a:prstGeom>
        </p:spPr>
      </p:pic>
      <p:sp>
        <p:nvSpPr>
          <p:cNvPr id="39" name="TextBox 38">
            <a:extLst>
              <a:ext uri="{FF2B5EF4-FFF2-40B4-BE49-F238E27FC236}">
                <a16:creationId xmlns:a16="http://schemas.microsoft.com/office/drawing/2014/main" id="{99ACD3B2-315D-F1EC-64FC-9A65AA5660EB}"/>
              </a:ext>
            </a:extLst>
          </p:cNvPr>
          <p:cNvSpPr txBox="1"/>
          <p:nvPr/>
        </p:nvSpPr>
        <p:spPr>
          <a:xfrm>
            <a:off x="4241006" y="1755268"/>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Box 39">
            <a:extLst>
              <a:ext uri="{FF2B5EF4-FFF2-40B4-BE49-F238E27FC236}">
                <a16:creationId xmlns:a16="http://schemas.microsoft.com/office/drawing/2014/main" id="{846079C2-17EF-B62F-B25E-D4781E8C822D}"/>
              </a:ext>
            </a:extLst>
          </p:cNvPr>
          <p:cNvSpPr txBox="1"/>
          <p:nvPr/>
        </p:nvSpPr>
        <p:spPr>
          <a:xfrm>
            <a:off x="7695605" y="1742737"/>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35D81AE5-4695-828C-D6E7-1B5BE78981E9}"/>
              </a:ext>
            </a:extLst>
          </p:cNvPr>
          <p:cNvSpPr txBox="1"/>
          <p:nvPr/>
        </p:nvSpPr>
        <p:spPr>
          <a:xfrm>
            <a:off x="4249341" y="4393405"/>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08003477-4318-2F64-2476-92D2567865D8}"/>
              </a:ext>
            </a:extLst>
          </p:cNvPr>
          <p:cNvSpPr txBox="1"/>
          <p:nvPr/>
        </p:nvSpPr>
        <p:spPr>
          <a:xfrm>
            <a:off x="7604523" y="4418053"/>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34C0F646-7D31-2F9A-4682-3F7FA103E9B9}"/>
              </a:ext>
            </a:extLst>
          </p:cNvPr>
          <p:cNvSpPr txBox="1"/>
          <p:nvPr/>
        </p:nvSpPr>
        <p:spPr>
          <a:xfrm>
            <a:off x="3964483" y="6345990"/>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TextBox 43">
            <a:extLst>
              <a:ext uri="{FF2B5EF4-FFF2-40B4-BE49-F238E27FC236}">
                <a16:creationId xmlns:a16="http://schemas.microsoft.com/office/drawing/2014/main" id="{1A5284AB-F969-44D1-6025-34D22F130918}"/>
              </a:ext>
            </a:extLst>
          </p:cNvPr>
          <p:cNvSpPr txBox="1"/>
          <p:nvPr/>
        </p:nvSpPr>
        <p:spPr>
          <a:xfrm>
            <a:off x="7717631" y="6371410"/>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559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72EE67-8AC5-9E2C-FC14-0A192D7E2BB4}"/>
              </a:ext>
            </a:extLst>
          </p:cNvPr>
          <p:cNvSpPr txBox="1"/>
          <p:nvPr/>
        </p:nvSpPr>
        <p:spPr>
          <a:xfrm>
            <a:off x="546498" y="413325"/>
            <a:ext cx="2196703"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LGBM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table&#10;&#10;Description automatically generated">
            <a:extLst>
              <a:ext uri="{FF2B5EF4-FFF2-40B4-BE49-F238E27FC236}">
                <a16:creationId xmlns:a16="http://schemas.microsoft.com/office/drawing/2014/main" id="{04B9E1F4-87EA-D8FF-85C9-359963D4C89A}"/>
              </a:ext>
            </a:extLst>
          </p:cNvPr>
          <p:cNvPicPr>
            <a:picLocks noChangeAspect="1"/>
          </p:cNvPicPr>
          <p:nvPr/>
        </p:nvPicPr>
        <p:blipFill>
          <a:blip r:embed="rId2"/>
          <a:stretch>
            <a:fillRect/>
          </a:stretch>
        </p:blipFill>
        <p:spPr>
          <a:xfrm>
            <a:off x="546498" y="966788"/>
            <a:ext cx="3209925" cy="1009650"/>
          </a:xfrm>
          <a:prstGeom prst="rect">
            <a:avLst/>
          </a:prstGeom>
        </p:spPr>
      </p:pic>
      <p:sp>
        <p:nvSpPr>
          <p:cNvPr id="6" name="TextBox 5">
            <a:extLst>
              <a:ext uri="{FF2B5EF4-FFF2-40B4-BE49-F238E27FC236}">
                <a16:creationId xmlns:a16="http://schemas.microsoft.com/office/drawing/2014/main" id="{9E9D8B4B-05E4-1F95-7CFB-D26F45C5B3D4}"/>
              </a:ext>
            </a:extLst>
          </p:cNvPr>
          <p:cNvSpPr txBox="1"/>
          <p:nvPr/>
        </p:nvSpPr>
        <p:spPr>
          <a:xfrm>
            <a:off x="4546997" y="413325"/>
            <a:ext cx="609361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CatBoost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A picture containing chart&#10;&#10;Description automatically generated">
            <a:extLst>
              <a:ext uri="{FF2B5EF4-FFF2-40B4-BE49-F238E27FC236}">
                <a16:creationId xmlns:a16="http://schemas.microsoft.com/office/drawing/2014/main" id="{23AC62F7-6262-A8EC-1193-86B976F58706}"/>
              </a:ext>
            </a:extLst>
          </p:cNvPr>
          <p:cNvPicPr>
            <a:picLocks noChangeAspect="1"/>
          </p:cNvPicPr>
          <p:nvPr/>
        </p:nvPicPr>
        <p:blipFill>
          <a:blip r:embed="rId3"/>
          <a:stretch>
            <a:fillRect/>
          </a:stretch>
        </p:blipFill>
        <p:spPr>
          <a:xfrm>
            <a:off x="4500562" y="966787"/>
            <a:ext cx="3190875" cy="1009649"/>
          </a:xfrm>
          <a:prstGeom prst="rect">
            <a:avLst/>
          </a:prstGeom>
        </p:spPr>
      </p:pic>
      <p:sp>
        <p:nvSpPr>
          <p:cNvPr id="8" name="TextBox 7">
            <a:extLst>
              <a:ext uri="{FF2B5EF4-FFF2-40B4-BE49-F238E27FC236}">
                <a16:creationId xmlns:a16="http://schemas.microsoft.com/office/drawing/2014/main" id="{C497A5BD-B616-0DD6-FB4E-DB3DA69D7264}"/>
              </a:ext>
            </a:extLst>
          </p:cNvPr>
          <p:cNvSpPr txBox="1"/>
          <p:nvPr/>
        </p:nvSpPr>
        <p:spPr>
          <a:xfrm>
            <a:off x="538758" y="1987124"/>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401FCEF-3679-F9EF-8471-E974E00A5E98}"/>
              </a:ext>
            </a:extLst>
          </p:cNvPr>
          <p:cNvSpPr txBox="1"/>
          <p:nvPr/>
        </p:nvSpPr>
        <p:spPr>
          <a:xfrm>
            <a:off x="4483297" y="1987124"/>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07F0FD4A-E9A1-D6BB-85D3-A1A8994512C5}"/>
              </a:ext>
            </a:extLst>
          </p:cNvPr>
          <p:cNvSpPr txBox="1"/>
          <p:nvPr/>
        </p:nvSpPr>
        <p:spPr>
          <a:xfrm>
            <a:off x="538758" y="2962931"/>
            <a:ext cx="6662142" cy="667106"/>
          </a:xfrm>
          <a:prstGeom prst="rect">
            <a:avLst/>
          </a:prstGeom>
          <a:noFill/>
        </p:spPr>
        <p:txBody>
          <a:bodyPr wrap="square">
            <a:spAutoFit/>
          </a:bodyPr>
          <a:lstStyle/>
          <a:p>
            <a:pPr marL="2286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testing the data with the regression algorithms, most of the models are performing well and providing the best R2 Score.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7744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E335B-BC19-80D2-8D9C-7EBDF8CEAAD6}"/>
              </a:ext>
            </a:extLst>
          </p:cNvPr>
          <p:cNvSpPr txBox="1"/>
          <p:nvPr/>
        </p:nvSpPr>
        <p:spPr>
          <a:xfrm>
            <a:off x="460772" y="527625"/>
            <a:ext cx="2482453" cy="467244"/>
          </a:xfrm>
          <a:prstGeom prst="rect">
            <a:avLst/>
          </a:prstGeom>
          <a:noFill/>
        </p:spPr>
        <p:txBody>
          <a:bodyPr wrap="square">
            <a:spAutoFit/>
          </a:bodyPr>
          <a:lstStyle/>
          <a:p>
            <a:pPr marL="22860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Cross Validation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F61D1ECA-87E0-004B-966F-81281108C7F8}"/>
              </a:ext>
            </a:extLst>
          </p:cNvPr>
          <p:cNvPicPr>
            <a:picLocks noChangeAspect="1"/>
          </p:cNvPicPr>
          <p:nvPr/>
        </p:nvPicPr>
        <p:blipFill>
          <a:blip r:embed="rId2"/>
          <a:stretch>
            <a:fillRect/>
          </a:stretch>
        </p:blipFill>
        <p:spPr>
          <a:xfrm>
            <a:off x="723899" y="1094881"/>
            <a:ext cx="8088241" cy="2491282"/>
          </a:xfrm>
          <a:prstGeom prst="rect">
            <a:avLst/>
          </a:prstGeom>
        </p:spPr>
      </p:pic>
      <p:sp>
        <p:nvSpPr>
          <p:cNvPr id="6" name="TextBox 5">
            <a:extLst>
              <a:ext uri="{FF2B5EF4-FFF2-40B4-BE49-F238E27FC236}">
                <a16:creationId xmlns:a16="http://schemas.microsoft.com/office/drawing/2014/main" id="{C29D819C-5739-54D8-8BAC-1A4F26D5E7D5}"/>
              </a:ext>
            </a:extLst>
          </p:cNvPr>
          <p:cNvSpPr txBox="1"/>
          <p:nvPr/>
        </p:nvSpPr>
        <p:spPr>
          <a:xfrm>
            <a:off x="1272343" y="3614738"/>
            <a:ext cx="6991351" cy="369332"/>
          </a:xfrm>
          <a:prstGeom prst="rect">
            <a:avLst/>
          </a:prstGeom>
          <a:noFill/>
        </p:spPr>
        <p:txBody>
          <a:bodyPr wrap="square">
            <a:spAutoFit/>
          </a:bodyPr>
          <a:lstStyle/>
          <a:p>
            <a:pPr marL="0" marR="0" algn="ctr">
              <a:spcBef>
                <a:spcPts val="0"/>
              </a:spcBef>
              <a:spcAft>
                <a:spcPts val="1000"/>
              </a:spcAft>
            </a:pPr>
            <a:r>
              <a:rPr lang="en-GB" sz="1800" i="1" dirty="0">
                <a:effectLst/>
                <a:latin typeface="Calibri" panose="020F0502020204030204" pitchFamily="34" charset="0"/>
                <a:ea typeface="Calibri" panose="020F0502020204030204" pitchFamily="34" charset="0"/>
                <a:cs typeface="Times New Roman" panose="02020603050405020304" pitchFamily="18" charset="0"/>
              </a:rPr>
              <a:t>Code Snippet for function to find the cross validation mean score</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F6A72C3-F945-D0BE-99D0-688BF924AB5E}"/>
              </a:ext>
            </a:extLst>
          </p:cNvPr>
          <p:cNvSpPr txBox="1"/>
          <p:nvPr/>
        </p:nvSpPr>
        <p:spPr>
          <a:xfrm>
            <a:off x="303610" y="4312682"/>
            <a:ext cx="9340452" cy="2428742"/>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Linear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5 the cv score is 0.07036419325235899 and the R2 score is 0.527009516175881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KNeighbors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6 the cv score is 0.3116648860583661 and the R2 score is 0.8476736785594783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DecisionTree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5 the cv score is 0.3441344925813712 and the R2 score is 0.9594829955818878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7944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E73688-CCB7-7D1F-AAF8-BCD748345EE6}"/>
              </a:ext>
            </a:extLst>
          </p:cNvPr>
          <p:cNvSpPr txBox="1"/>
          <p:nvPr/>
        </p:nvSpPr>
        <p:spPr>
          <a:xfrm>
            <a:off x="175023" y="599796"/>
            <a:ext cx="5325665" cy="5658408"/>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RandomForest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5 the cv score is 0.29547815277943074 and the R2 score is 0.9697482782184201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AdaBoost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2 the cv score is 0.22613569274209 and the R2 score is 0.6190540964323343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GradientBoosting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7 the cv score is 0.4492890940990274 and the R2 score is 0.8976894085335864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SGD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5 the cv score is 0.06829978503296896 and the R2 score is 0.5275310053010887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ExtraTrees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9 the cv score is 0.49297123686094024 and the R2 score is 0.9747227889478558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546B926-79FA-8D99-487F-A1EF03AD9F57}"/>
              </a:ext>
            </a:extLst>
          </p:cNvPr>
          <p:cNvSpPr txBox="1"/>
          <p:nvPr/>
        </p:nvSpPr>
        <p:spPr>
          <a:xfrm>
            <a:off x="5923359" y="599796"/>
            <a:ext cx="5325665" cy="3309560"/>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XGB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7 the cv score is 0.4802321705474825 and the R2 score is 0.9692296414576231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LGBM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5 the cv score is 0.3826905302044449 and the R2 score is 0.9583050790946543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CatBoost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9 the cv score is 0.46628797931931476 and the R2 score is 0.9636998893569437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357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81BBAC-F63A-B3BB-5599-CBA281C6D8FB}"/>
              </a:ext>
            </a:extLst>
          </p:cNvPr>
          <p:cNvSpPr txBox="1"/>
          <p:nvPr/>
        </p:nvSpPr>
        <p:spPr>
          <a:xfrm>
            <a:off x="460772" y="527625"/>
            <a:ext cx="2110978"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Calibri" panose="020F0502020204030204" pitchFamily="34" charset="0"/>
              </a:rPr>
              <a:t>Regularization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3" name="Picture 51" descr="Graphical user interface, text, application, email&#10;&#10;Description automatically generated">
            <a:extLst>
              <a:ext uri="{FF2B5EF4-FFF2-40B4-BE49-F238E27FC236}">
                <a16:creationId xmlns:a16="http://schemas.microsoft.com/office/drawing/2014/main" id="{40BAC5E6-08BC-F77A-1CF4-69A5557C1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347372"/>
            <a:ext cx="5534025" cy="19145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3CF6898-8BEB-3037-AD65-7F859A6CA460}"/>
              </a:ext>
            </a:extLst>
          </p:cNvPr>
          <p:cNvSpPr txBox="1"/>
          <p:nvPr/>
        </p:nvSpPr>
        <p:spPr>
          <a:xfrm>
            <a:off x="1481732" y="3226772"/>
            <a:ext cx="3523059" cy="369332"/>
          </a:xfrm>
          <a:prstGeom prst="rect">
            <a:avLst/>
          </a:prstGeom>
          <a:noFill/>
        </p:spPr>
        <p:txBody>
          <a:bodyPr wrap="square">
            <a:spAutoFit/>
          </a:bodyPr>
          <a:lstStyle/>
          <a:p>
            <a:pPr marL="0" marR="0" algn="ctr">
              <a:spcBef>
                <a:spcPts val="0"/>
              </a:spcBef>
              <a:spcAft>
                <a:spcPts val="1000"/>
              </a:spcAft>
            </a:pPr>
            <a:r>
              <a:rPr lang="en-GB" i="1" dirty="0">
                <a:effectLst/>
                <a:latin typeface="Calibri" panose="020F0502020204030204" pitchFamily="34" charset="0"/>
                <a:ea typeface="Calibri" panose="020F0502020204030204" pitchFamily="34" charset="0"/>
                <a:cs typeface="Times New Roman" panose="02020603050405020304" pitchFamily="18" charset="0"/>
              </a:rPr>
              <a:t>Lasso Regularization Performance</a:t>
            </a:r>
            <a:endParaRPr lang="en-US"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02913F3A-2853-E986-8243-4091AD36304E}"/>
              </a:ext>
            </a:extLst>
          </p:cNvPr>
          <p:cNvSpPr txBox="1"/>
          <p:nvPr/>
        </p:nvSpPr>
        <p:spPr>
          <a:xfrm>
            <a:off x="6257925" y="912375"/>
            <a:ext cx="1290639"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Ridge(L2)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7206450-5AF8-997A-70F5-55E3C368CB9E}"/>
              </a:ext>
            </a:extLst>
          </p:cNvPr>
          <p:cNvSpPr txBox="1"/>
          <p:nvPr/>
        </p:nvSpPr>
        <p:spPr>
          <a:xfrm>
            <a:off x="460772" y="955706"/>
            <a:ext cx="129063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Lasso(L1)</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3" name="Picture 12" descr="Graphical user interface, text, application, email&#10;&#10;Description automatically generated">
            <a:extLst>
              <a:ext uri="{FF2B5EF4-FFF2-40B4-BE49-F238E27FC236}">
                <a16:creationId xmlns:a16="http://schemas.microsoft.com/office/drawing/2014/main" id="{4914A65B-5080-F0F3-986C-AD3BC8BEEE1D}"/>
              </a:ext>
            </a:extLst>
          </p:cNvPr>
          <p:cNvPicPr>
            <a:picLocks noChangeAspect="1"/>
          </p:cNvPicPr>
          <p:nvPr/>
        </p:nvPicPr>
        <p:blipFill>
          <a:blip r:embed="rId3"/>
          <a:stretch>
            <a:fillRect/>
          </a:stretch>
        </p:blipFill>
        <p:spPr>
          <a:xfrm>
            <a:off x="6181727" y="1352133"/>
            <a:ext cx="5848348" cy="1909763"/>
          </a:xfrm>
          <a:prstGeom prst="rect">
            <a:avLst/>
          </a:prstGeom>
        </p:spPr>
      </p:pic>
      <p:sp>
        <p:nvSpPr>
          <p:cNvPr id="14" name="TextBox 13">
            <a:extLst>
              <a:ext uri="{FF2B5EF4-FFF2-40B4-BE49-F238E27FC236}">
                <a16:creationId xmlns:a16="http://schemas.microsoft.com/office/drawing/2014/main" id="{94AD05FB-87D1-F532-A78D-3F7058FD048B}"/>
              </a:ext>
            </a:extLst>
          </p:cNvPr>
          <p:cNvSpPr txBox="1"/>
          <p:nvPr/>
        </p:nvSpPr>
        <p:spPr>
          <a:xfrm>
            <a:off x="7344371" y="3266360"/>
            <a:ext cx="3523059" cy="369332"/>
          </a:xfrm>
          <a:prstGeom prst="rect">
            <a:avLst/>
          </a:prstGeom>
          <a:noFill/>
        </p:spPr>
        <p:txBody>
          <a:bodyPr wrap="square">
            <a:spAutoFit/>
          </a:bodyPr>
          <a:lstStyle/>
          <a:p>
            <a:pPr marL="0" marR="0" algn="ctr">
              <a:spcBef>
                <a:spcPts val="0"/>
              </a:spcBef>
              <a:spcAft>
                <a:spcPts val="1000"/>
              </a:spcAft>
            </a:pPr>
            <a:r>
              <a:rPr lang="en-GB" i="1" dirty="0">
                <a:effectLst/>
                <a:latin typeface="Calibri" panose="020F0502020204030204" pitchFamily="34" charset="0"/>
                <a:ea typeface="Calibri" panose="020F0502020204030204" pitchFamily="34" charset="0"/>
                <a:cs typeface="Times New Roman" panose="02020603050405020304" pitchFamily="18" charset="0"/>
              </a:rPr>
              <a:t>Ridge Regularization Performance</a:t>
            </a:r>
            <a:endParaRPr lang="en-US"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6487E5CD-105D-596A-35FF-600073A40E4D}"/>
              </a:ext>
            </a:extLst>
          </p:cNvPr>
          <p:cNvSpPr txBox="1"/>
          <p:nvPr/>
        </p:nvSpPr>
        <p:spPr>
          <a:xfrm>
            <a:off x="476250" y="3575266"/>
            <a:ext cx="1275161"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ElasticNet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descr="Graphical user interface, text, application, email&#10;&#10;Description automatically generated">
            <a:extLst>
              <a:ext uri="{FF2B5EF4-FFF2-40B4-BE49-F238E27FC236}">
                <a16:creationId xmlns:a16="http://schemas.microsoft.com/office/drawing/2014/main" id="{241BB4D0-AB4C-2F23-E8A3-99B71104D358}"/>
              </a:ext>
            </a:extLst>
          </p:cNvPr>
          <p:cNvPicPr>
            <a:picLocks noChangeAspect="1"/>
          </p:cNvPicPr>
          <p:nvPr/>
        </p:nvPicPr>
        <p:blipFill>
          <a:blip r:embed="rId4"/>
          <a:stretch>
            <a:fillRect/>
          </a:stretch>
        </p:blipFill>
        <p:spPr>
          <a:xfrm>
            <a:off x="460772" y="4034612"/>
            <a:ext cx="5534025" cy="1937385"/>
          </a:xfrm>
          <a:prstGeom prst="rect">
            <a:avLst/>
          </a:prstGeom>
        </p:spPr>
      </p:pic>
      <p:sp>
        <p:nvSpPr>
          <p:cNvPr id="18" name="TextBox 17">
            <a:extLst>
              <a:ext uri="{FF2B5EF4-FFF2-40B4-BE49-F238E27FC236}">
                <a16:creationId xmlns:a16="http://schemas.microsoft.com/office/drawing/2014/main" id="{70769ACB-27B1-7F2E-0CA6-E587CDB3B45B}"/>
              </a:ext>
            </a:extLst>
          </p:cNvPr>
          <p:cNvSpPr txBox="1"/>
          <p:nvPr/>
        </p:nvSpPr>
        <p:spPr>
          <a:xfrm>
            <a:off x="1113830" y="5961043"/>
            <a:ext cx="3523059" cy="646331"/>
          </a:xfrm>
          <a:prstGeom prst="rect">
            <a:avLst/>
          </a:prstGeom>
          <a:noFill/>
        </p:spPr>
        <p:txBody>
          <a:bodyPr wrap="square">
            <a:spAutoFit/>
          </a:bodyPr>
          <a:lstStyle/>
          <a:p>
            <a:pPr marL="0" marR="0" algn="ctr">
              <a:spcBef>
                <a:spcPts val="0"/>
              </a:spcBef>
              <a:spcAft>
                <a:spcPts val="1000"/>
              </a:spcAft>
            </a:pPr>
            <a:r>
              <a:rPr lang="en-GB" i="1" dirty="0">
                <a:effectLst/>
                <a:latin typeface="Calibri" panose="020F0502020204030204" pitchFamily="34" charset="0"/>
                <a:ea typeface="Calibri" panose="020F0502020204030204" pitchFamily="34" charset="0"/>
                <a:cs typeface="Times New Roman" panose="02020603050405020304" pitchFamily="18" charset="0"/>
              </a:rPr>
              <a:t>ElasticNet Regularization Performance</a:t>
            </a:r>
            <a:endParaRPr lang="en-US"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D6B6A79-951F-EC6E-34DE-76FD02476958}"/>
              </a:ext>
            </a:extLst>
          </p:cNvPr>
          <p:cNvSpPr txBox="1"/>
          <p:nvPr/>
        </p:nvSpPr>
        <p:spPr>
          <a:xfrm>
            <a:off x="6257925" y="5304891"/>
            <a:ext cx="5093493" cy="66710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regularization techniques didn't provide any better results.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625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4A6D-47B1-C20F-A2DA-807DD93F20CB}"/>
              </a:ext>
            </a:extLst>
          </p:cNvPr>
          <p:cNvSpPr txBox="1">
            <a:spLocks/>
          </p:cNvSpPr>
          <p:nvPr/>
        </p:nvSpPr>
        <p:spPr>
          <a:xfrm>
            <a:off x="1107391" y="700417"/>
            <a:ext cx="9974178" cy="68547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rgbClr val="FFFFFF"/>
                </a:solidFill>
                <a:latin typeface="Calibri" panose="020F0502020204030204" pitchFamily="34" charset="0"/>
                <a:cs typeface="Calibri" panose="020F0502020204030204" pitchFamily="34" charset="0"/>
              </a:rPr>
              <a:t>INTRODUCTION</a:t>
            </a:r>
          </a:p>
        </p:txBody>
      </p:sp>
      <p:sp>
        <p:nvSpPr>
          <p:cNvPr id="4" name="TextBox 3">
            <a:extLst>
              <a:ext uri="{FF2B5EF4-FFF2-40B4-BE49-F238E27FC236}">
                <a16:creationId xmlns:a16="http://schemas.microsoft.com/office/drawing/2014/main" id="{E4A218DA-51F6-F114-F6AE-E80F5ABA6E74}"/>
              </a:ext>
            </a:extLst>
          </p:cNvPr>
          <p:cNvSpPr txBox="1"/>
          <p:nvPr/>
        </p:nvSpPr>
        <p:spPr>
          <a:xfrm>
            <a:off x="488422" y="1757363"/>
            <a:ext cx="11212116" cy="4298677"/>
          </a:xfrm>
          <a:prstGeom prst="rect">
            <a:avLst/>
          </a:prstGeom>
          <a:noFill/>
        </p:spPr>
        <p:txBody>
          <a:bodyPr wrap="square">
            <a:spAutoFit/>
          </a:bodyPr>
          <a:lstStyle/>
          <a:p>
            <a:pPr marL="0" marR="0">
              <a:lnSpc>
                <a:spcPct val="106000"/>
              </a:lnSpc>
              <a:spcBef>
                <a:spcPts val="0"/>
              </a:spcBef>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1.  Time of purchase patterns (making sure last-minute purchases are expensive).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2.  Keeping the flight as full as they want it (raising prices on a flight which is filling up in order to reduce sales and hold back inventory for those expensive last-minute expensive purchases).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As the flight ticket price is fluctuating, we have to work on a project where you collect data of flight fares with other features and work to make a model to predict fares of flights.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5221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00EE5D-FCB3-C3D8-094D-F728E5029480}"/>
              </a:ext>
            </a:extLst>
          </p:cNvPr>
          <p:cNvSpPr txBox="1"/>
          <p:nvPr/>
        </p:nvSpPr>
        <p:spPr>
          <a:xfrm>
            <a:off x="460772" y="527625"/>
            <a:ext cx="3468291"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Hyperparameter Tuning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59FA01B-8A6E-94FC-75ED-A381D18AD03A}"/>
              </a:ext>
            </a:extLst>
          </p:cNvPr>
          <p:cNvSpPr txBox="1"/>
          <p:nvPr/>
        </p:nvSpPr>
        <p:spPr>
          <a:xfrm>
            <a:off x="460772" y="994869"/>
            <a:ext cx="2168128"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ExtraTree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Text&#10;&#10;Description automatically generated">
            <a:extLst>
              <a:ext uri="{FF2B5EF4-FFF2-40B4-BE49-F238E27FC236}">
                <a16:creationId xmlns:a16="http://schemas.microsoft.com/office/drawing/2014/main" id="{E46D36D9-D52F-EF15-6CED-F70AF8BDADEC}"/>
              </a:ext>
            </a:extLst>
          </p:cNvPr>
          <p:cNvPicPr>
            <a:picLocks noChangeAspect="1"/>
          </p:cNvPicPr>
          <p:nvPr/>
        </p:nvPicPr>
        <p:blipFill>
          <a:blip r:embed="rId2"/>
          <a:stretch>
            <a:fillRect/>
          </a:stretch>
        </p:blipFill>
        <p:spPr>
          <a:xfrm>
            <a:off x="460772" y="1462113"/>
            <a:ext cx="2501205" cy="1779100"/>
          </a:xfrm>
          <a:prstGeom prst="rect">
            <a:avLst/>
          </a:prstGeom>
        </p:spPr>
      </p:pic>
      <p:sp>
        <p:nvSpPr>
          <p:cNvPr id="11" name="TextBox 10">
            <a:extLst>
              <a:ext uri="{FF2B5EF4-FFF2-40B4-BE49-F238E27FC236}">
                <a16:creationId xmlns:a16="http://schemas.microsoft.com/office/drawing/2014/main" id="{08E58DA3-4730-B06C-D56C-2FBF8247D2D0}"/>
              </a:ext>
            </a:extLst>
          </p:cNvPr>
          <p:cNvSpPr txBox="1"/>
          <p:nvPr/>
        </p:nvSpPr>
        <p:spPr>
          <a:xfrm>
            <a:off x="283665" y="3239580"/>
            <a:ext cx="2678312"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Best Score and Parameters</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1C793D09-9F6E-69BA-462B-663F09641361}"/>
              </a:ext>
            </a:extLst>
          </p:cNvPr>
          <p:cNvSpPr txBox="1"/>
          <p:nvPr/>
        </p:nvSpPr>
        <p:spPr>
          <a:xfrm>
            <a:off x="3906145" y="994869"/>
            <a:ext cx="2168128" cy="373500"/>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XGBoost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descr="Graphical user interface, text&#10;&#10;Description automatically generated">
            <a:extLst>
              <a:ext uri="{FF2B5EF4-FFF2-40B4-BE49-F238E27FC236}">
                <a16:creationId xmlns:a16="http://schemas.microsoft.com/office/drawing/2014/main" id="{BF38A406-CC8D-F115-2C96-FD82374E7841}"/>
              </a:ext>
            </a:extLst>
          </p:cNvPr>
          <p:cNvPicPr>
            <a:picLocks noChangeAspect="1"/>
          </p:cNvPicPr>
          <p:nvPr/>
        </p:nvPicPr>
        <p:blipFill>
          <a:blip r:embed="rId3"/>
          <a:stretch>
            <a:fillRect/>
          </a:stretch>
        </p:blipFill>
        <p:spPr>
          <a:xfrm>
            <a:off x="3906145" y="1495375"/>
            <a:ext cx="2571750" cy="1743075"/>
          </a:xfrm>
          <a:prstGeom prst="rect">
            <a:avLst/>
          </a:prstGeom>
        </p:spPr>
      </p:pic>
      <p:sp>
        <p:nvSpPr>
          <p:cNvPr id="16" name="TextBox 15">
            <a:extLst>
              <a:ext uri="{FF2B5EF4-FFF2-40B4-BE49-F238E27FC236}">
                <a16:creationId xmlns:a16="http://schemas.microsoft.com/office/drawing/2014/main" id="{229E5B28-6C7A-A5A5-812F-EBF5458C22B8}"/>
              </a:ext>
            </a:extLst>
          </p:cNvPr>
          <p:cNvSpPr txBox="1"/>
          <p:nvPr/>
        </p:nvSpPr>
        <p:spPr>
          <a:xfrm>
            <a:off x="7351518" y="1003900"/>
            <a:ext cx="2168128" cy="373500"/>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CatBoost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descr="Text&#10;&#10;Description automatically generated">
            <a:extLst>
              <a:ext uri="{FF2B5EF4-FFF2-40B4-BE49-F238E27FC236}">
                <a16:creationId xmlns:a16="http://schemas.microsoft.com/office/drawing/2014/main" id="{6334A061-0A28-9B32-7537-B39987656BDB}"/>
              </a:ext>
            </a:extLst>
          </p:cNvPr>
          <p:cNvPicPr>
            <a:picLocks noChangeAspect="1"/>
          </p:cNvPicPr>
          <p:nvPr/>
        </p:nvPicPr>
        <p:blipFill>
          <a:blip r:embed="rId4"/>
          <a:stretch>
            <a:fillRect/>
          </a:stretch>
        </p:blipFill>
        <p:spPr>
          <a:xfrm>
            <a:off x="7167562" y="1495375"/>
            <a:ext cx="2886075" cy="1743075"/>
          </a:xfrm>
          <a:prstGeom prst="rect">
            <a:avLst/>
          </a:prstGeom>
        </p:spPr>
      </p:pic>
      <p:sp>
        <p:nvSpPr>
          <p:cNvPr id="18" name="TextBox 17">
            <a:extLst>
              <a:ext uri="{FF2B5EF4-FFF2-40B4-BE49-F238E27FC236}">
                <a16:creationId xmlns:a16="http://schemas.microsoft.com/office/drawing/2014/main" id="{A4C27120-E0C6-D973-B468-666DFBC3112A}"/>
              </a:ext>
            </a:extLst>
          </p:cNvPr>
          <p:cNvSpPr txBox="1"/>
          <p:nvPr/>
        </p:nvSpPr>
        <p:spPr>
          <a:xfrm>
            <a:off x="3832026" y="3238450"/>
            <a:ext cx="2678312"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Best Score and Parameters</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CB1D0D86-F9E3-FA52-7642-186BC62CF4DD}"/>
              </a:ext>
            </a:extLst>
          </p:cNvPr>
          <p:cNvSpPr txBox="1"/>
          <p:nvPr/>
        </p:nvSpPr>
        <p:spPr>
          <a:xfrm>
            <a:off x="7167562" y="3223783"/>
            <a:ext cx="2678312"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Best Score and Parameters</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85FD38F7-4639-84DD-F928-D8524592ED9A}"/>
              </a:ext>
            </a:extLst>
          </p:cNvPr>
          <p:cNvSpPr txBox="1"/>
          <p:nvPr/>
        </p:nvSpPr>
        <p:spPr>
          <a:xfrm>
            <a:off x="560785" y="4348811"/>
            <a:ext cx="10026253" cy="1250279"/>
          </a:xfrm>
          <a:prstGeom prst="rect">
            <a:avLst/>
          </a:prstGeom>
          <a:noFill/>
        </p:spPr>
        <p:txBody>
          <a:bodyPr wrap="square">
            <a:spAutoFit/>
          </a:bodyPr>
          <a:lstStyle/>
          <a:p>
            <a:pPr marL="0" marR="0">
              <a:lnSpc>
                <a:spcPct val="106000"/>
              </a:lnSpc>
              <a:spcBef>
                <a:spcPts val="0"/>
              </a:spcBef>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After all the tests, cross validations, regularizations and hyperparameter tuning </a:t>
            </a:r>
            <a:r>
              <a:rPr lang="en-GB" sz="2400" b="1" dirty="0">
                <a:effectLst/>
                <a:latin typeface="Calibri" panose="020F0502020204030204" pitchFamily="34" charset="0"/>
                <a:ea typeface="Calibri" panose="020F0502020204030204" pitchFamily="34" charset="0"/>
                <a:cs typeface="Times New Roman" panose="02020603050405020304" pitchFamily="18" charset="0"/>
              </a:rPr>
              <a:t>the XGBoost model </a:t>
            </a:r>
            <a:r>
              <a:rPr lang="en-GB" sz="2400" dirty="0">
                <a:effectLst/>
                <a:latin typeface="Calibri" panose="020F0502020204030204" pitchFamily="34" charset="0"/>
                <a:ea typeface="Calibri" panose="020F0502020204030204" pitchFamily="34" charset="0"/>
                <a:cs typeface="Times New Roman" panose="02020603050405020304" pitchFamily="18" charset="0"/>
              </a:rPr>
              <a:t>is performing well. So, we can consider this model as the best performing 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7245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64F1F5-554F-4493-E2E4-6B1CAB9FD82F}"/>
              </a:ext>
            </a:extLst>
          </p:cNvPr>
          <p:cNvSpPr txBox="1"/>
          <p:nvPr/>
        </p:nvSpPr>
        <p:spPr>
          <a:xfrm>
            <a:off x="460772" y="527625"/>
            <a:ext cx="7340203" cy="467244"/>
          </a:xfrm>
          <a:prstGeom prst="rect">
            <a:avLst/>
          </a:prstGeom>
          <a:noFill/>
        </p:spPr>
        <p:txBody>
          <a:bodyPr wrap="square">
            <a:spAutoFit/>
          </a:bodyPr>
          <a:lstStyle/>
          <a:p>
            <a:pPr marL="22860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Finalized Model Performance with Tuned Parameters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ext, application&#10;&#10;Description automatically generated">
            <a:extLst>
              <a:ext uri="{FF2B5EF4-FFF2-40B4-BE49-F238E27FC236}">
                <a16:creationId xmlns:a16="http://schemas.microsoft.com/office/drawing/2014/main" id="{1CB1605A-C742-0C59-AF5C-DA38BCBAC570}"/>
              </a:ext>
            </a:extLst>
          </p:cNvPr>
          <p:cNvPicPr>
            <a:picLocks noChangeAspect="1"/>
          </p:cNvPicPr>
          <p:nvPr/>
        </p:nvPicPr>
        <p:blipFill>
          <a:blip r:embed="rId2"/>
          <a:stretch>
            <a:fillRect/>
          </a:stretch>
        </p:blipFill>
        <p:spPr>
          <a:xfrm>
            <a:off x="666750" y="1176337"/>
            <a:ext cx="9278798" cy="2709863"/>
          </a:xfrm>
          <a:prstGeom prst="rect">
            <a:avLst/>
          </a:prstGeom>
        </p:spPr>
      </p:pic>
      <p:sp>
        <p:nvSpPr>
          <p:cNvPr id="7" name="TextBox 6">
            <a:extLst>
              <a:ext uri="{FF2B5EF4-FFF2-40B4-BE49-F238E27FC236}">
                <a16:creationId xmlns:a16="http://schemas.microsoft.com/office/drawing/2014/main" id="{7BACFA8B-2AD2-2F02-D855-0415B3DD9370}"/>
              </a:ext>
            </a:extLst>
          </p:cNvPr>
          <p:cNvSpPr txBox="1"/>
          <p:nvPr/>
        </p:nvSpPr>
        <p:spPr>
          <a:xfrm>
            <a:off x="4130873" y="3943350"/>
            <a:ext cx="271105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Final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1EFFBB6-ADBB-B24E-897F-C4F3361E52E2}"/>
              </a:ext>
            </a:extLst>
          </p:cNvPr>
          <p:cNvSpPr txBox="1"/>
          <p:nvPr/>
        </p:nvSpPr>
        <p:spPr>
          <a:xfrm>
            <a:off x="666749" y="4464565"/>
            <a:ext cx="3162301" cy="373500"/>
          </a:xfrm>
          <a:prstGeom prst="rect">
            <a:avLst/>
          </a:prstGeom>
          <a:noFill/>
        </p:spPr>
        <p:txBody>
          <a:bodyPr wrap="square">
            <a:spAutoFit/>
          </a:bodyPr>
          <a:lstStyle/>
          <a:p>
            <a:pPr marL="0" marR="0">
              <a:lnSpc>
                <a:spcPct val="106000"/>
              </a:lnSpc>
              <a:spcBef>
                <a:spcPts val="0"/>
              </a:spcBef>
              <a:spcAft>
                <a:spcPts val="800"/>
              </a:spcAft>
            </a:pPr>
            <a:r>
              <a:rPr lang="en-GB" b="1" dirty="0">
                <a:effectLst/>
                <a:latin typeface="Calibri" panose="020F0502020204030204" pitchFamily="34" charset="0"/>
                <a:ea typeface="Calibri" panose="020F0502020204030204" pitchFamily="34" charset="0"/>
                <a:cs typeface="Times New Roman" panose="02020603050405020304" pitchFamily="18" charset="0"/>
              </a:rPr>
              <a:t>Saving the best model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Graphical user interface, text, application&#10;&#10;Description automatically generated">
            <a:extLst>
              <a:ext uri="{FF2B5EF4-FFF2-40B4-BE49-F238E27FC236}">
                <a16:creationId xmlns:a16="http://schemas.microsoft.com/office/drawing/2014/main" id="{3AF98501-EC68-DA51-9355-60AA029868B6}"/>
              </a:ext>
            </a:extLst>
          </p:cNvPr>
          <p:cNvPicPr>
            <a:picLocks noChangeAspect="1"/>
          </p:cNvPicPr>
          <p:nvPr/>
        </p:nvPicPr>
        <p:blipFill>
          <a:blip r:embed="rId3"/>
          <a:stretch>
            <a:fillRect/>
          </a:stretch>
        </p:blipFill>
        <p:spPr>
          <a:xfrm>
            <a:off x="666749" y="4891089"/>
            <a:ext cx="4833939" cy="1058620"/>
          </a:xfrm>
          <a:prstGeom prst="rect">
            <a:avLst/>
          </a:prstGeom>
        </p:spPr>
      </p:pic>
      <p:sp>
        <p:nvSpPr>
          <p:cNvPr id="14" name="TextBox 13">
            <a:extLst>
              <a:ext uri="{FF2B5EF4-FFF2-40B4-BE49-F238E27FC236}">
                <a16:creationId xmlns:a16="http://schemas.microsoft.com/office/drawing/2014/main" id="{D2CD0472-F33E-0853-AB5C-1E67C8C9ED59}"/>
              </a:ext>
            </a:extLst>
          </p:cNvPr>
          <p:cNvSpPr txBox="1"/>
          <p:nvPr/>
        </p:nvSpPr>
        <p:spPr>
          <a:xfrm>
            <a:off x="5715000" y="4838065"/>
            <a:ext cx="6093618" cy="1254318"/>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saved the machine learning model for future predictions. We have serialized and saved the binary file as “flight_ticket_price_prediction_model.pkl” using the pickle library.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710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1EF03C-C9B4-AB98-1079-471940CA0F5B}"/>
              </a:ext>
            </a:extLst>
          </p:cNvPr>
          <p:cNvSpPr txBox="1"/>
          <p:nvPr/>
        </p:nvSpPr>
        <p:spPr>
          <a:xfrm>
            <a:off x="2745722" y="193873"/>
            <a:ext cx="6185646" cy="467244"/>
          </a:xfrm>
          <a:prstGeom prst="rect">
            <a:avLst/>
          </a:prstGeom>
          <a:noFill/>
        </p:spPr>
        <p:txBody>
          <a:bodyPr wrap="square">
            <a:spAutoFit/>
          </a:bodyPr>
          <a:lstStyle/>
          <a:p>
            <a:pPr marL="0" marR="0" algn="ctr">
              <a:lnSpc>
                <a:spcPct val="106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B9B4AD7-65D8-9FB5-7AA5-3C9368BB1B9F}"/>
              </a:ext>
            </a:extLst>
          </p:cNvPr>
          <p:cNvSpPr txBox="1"/>
          <p:nvPr/>
        </p:nvSpPr>
        <p:spPr>
          <a:xfrm>
            <a:off x="546496" y="661117"/>
            <a:ext cx="6840141" cy="66710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Now we have trained our model and it is ready to test with the actual data to cross verify the performance.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able&#10;&#10;Description automatically generated">
            <a:extLst>
              <a:ext uri="{FF2B5EF4-FFF2-40B4-BE49-F238E27FC236}">
                <a16:creationId xmlns:a16="http://schemas.microsoft.com/office/drawing/2014/main" id="{D10BA2B4-FEBB-79CC-BAF7-1375A54F4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96" y="1447799"/>
            <a:ext cx="3239692" cy="4813257"/>
          </a:xfrm>
          <a:prstGeom prst="rect">
            <a:avLst/>
          </a:prstGeom>
        </p:spPr>
      </p:pic>
      <p:sp>
        <p:nvSpPr>
          <p:cNvPr id="7" name="TextBox 6">
            <a:extLst>
              <a:ext uri="{FF2B5EF4-FFF2-40B4-BE49-F238E27FC236}">
                <a16:creationId xmlns:a16="http://schemas.microsoft.com/office/drawing/2014/main" id="{FA34D312-074E-AFB0-25C8-391E72948F3C}"/>
              </a:ext>
            </a:extLst>
          </p:cNvPr>
          <p:cNvSpPr txBox="1"/>
          <p:nvPr/>
        </p:nvSpPr>
        <p:spPr>
          <a:xfrm>
            <a:off x="675085" y="6261056"/>
            <a:ext cx="3611165" cy="338554"/>
          </a:xfrm>
          <a:prstGeom prst="rect">
            <a:avLst/>
          </a:prstGeom>
          <a:noFill/>
        </p:spPr>
        <p:txBody>
          <a:bodyPr wrap="square">
            <a:spAutoFit/>
          </a:bodyPr>
          <a:lstStyle/>
          <a:p>
            <a:pPr marL="0" marR="0">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Model Predictions and Actual Price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hart, scatter chart&#10;&#10;Description automatically generated">
            <a:extLst>
              <a:ext uri="{FF2B5EF4-FFF2-40B4-BE49-F238E27FC236}">
                <a16:creationId xmlns:a16="http://schemas.microsoft.com/office/drawing/2014/main" id="{0FF8999E-C8BA-207C-CB05-3CB0A6E726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1396498"/>
            <a:ext cx="4860575" cy="3443288"/>
          </a:xfrm>
          <a:prstGeom prst="rect">
            <a:avLst/>
          </a:prstGeom>
          <a:noFill/>
          <a:ln>
            <a:noFill/>
          </a:ln>
        </p:spPr>
      </p:pic>
      <p:sp>
        <p:nvSpPr>
          <p:cNvPr id="12" name="TextBox 11">
            <a:extLst>
              <a:ext uri="{FF2B5EF4-FFF2-40B4-BE49-F238E27FC236}">
                <a16:creationId xmlns:a16="http://schemas.microsoft.com/office/drawing/2014/main" id="{DB661FCB-CD52-87C0-D6FD-31BDB2DB2000}"/>
              </a:ext>
            </a:extLst>
          </p:cNvPr>
          <p:cNvSpPr txBox="1"/>
          <p:nvPr/>
        </p:nvSpPr>
        <p:spPr>
          <a:xfrm>
            <a:off x="3328988" y="4738784"/>
            <a:ext cx="6093618" cy="338554"/>
          </a:xfrm>
          <a:prstGeom prst="rect">
            <a:avLst/>
          </a:prstGeom>
          <a:noFill/>
        </p:spPr>
        <p:txBody>
          <a:bodyPr wrap="square">
            <a:spAutoFit/>
          </a:bodyPr>
          <a:lstStyle/>
          <a:p>
            <a:pPr marL="457200" marR="0" indent="-457200" algn="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Model performance with predictions vs actual price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F991A638-D9B2-C7E6-9C83-89EA25E024E9}"/>
              </a:ext>
            </a:extLst>
          </p:cNvPr>
          <p:cNvSpPr txBox="1"/>
          <p:nvPr/>
        </p:nvSpPr>
        <p:spPr>
          <a:xfrm>
            <a:off x="4130279" y="5276556"/>
            <a:ext cx="7386636" cy="1153777"/>
          </a:xfrm>
          <a:prstGeom prst="rect">
            <a:avLst/>
          </a:prstGeom>
          <a:noFill/>
        </p:spPr>
        <p:txBody>
          <a:bodyPr wrap="square">
            <a:spAutoFit/>
          </a:bodyPr>
          <a:lstStyle/>
          <a:p>
            <a:pPr marL="0" marR="0">
              <a:lnSpc>
                <a:spcPct val="106000"/>
              </a:lnSpc>
              <a:spcBef>
                <a:spcPts val="0"/>
              </a:spcBef>
              <a:spcAft>
                <a:spcPts val="800"/>
              </a:spcAft>
            </a:pPr>
            <a:r>
              <a:rPr lang="en-GB" sz="2200" dirty="0">
                <a:effectLst/>
                <a:latin typeface="Calibri" panose="020F0502020204030204" pitchFamily="34" charset="0"/>
                <a:ea typeface="Calibri" panose="020F0502020204030204" pitchFamily="34" charset="0"/>
                <a:cs typeface="Times New Roman" panose="02020603050405020304" pitchFamily="18" charset="0"/>
              </a:rPr>
              <a:t>Our model is performing well with predictions and provided almost accurate results. The </a:t>
            </a:r>
            <a:r>
              <a:rPr lang="en-GB" sz="2200" b="1" dirty="0">
                <a:effectLst/>
                <a:latin typeface="Calibri" panose="020F0502020204030204" pitchFamily="34" charset="0"/>
                <a:ea typeface="Calibri" panose="020F0502020204030204" pitchFamily="34" charset="0"/>
                <a:cs typeface="Times New Roman" panose="02020603050405020304" pitchFamily="18" charset="0"/>
              </a:rPr>
              <a:t>XGBoost model(xgb) </a:t>
            </a:r>
            <a:r>
              <a:rPr lang="en-GB" sz="2200" dirty="0">
                <a:effectLst/>
                <a:latin typeface="Calibri" panose="020F0502020204030204" pitchFamily="34" charset="0"/>
                <a:ea typeface="Calibri" panose="020F0502020204030204" pitchFamily="34" charset="0"/>
                <a:cs typeface="Times New Roman" panose="02020603050405020304" pitchFamily="18" charset="0"/>
              </a:rPr>
              <a:t>is providing a final </a:t>
            </a:r>
            <a:r>
              <a:rPr lang="en-GB" sz="2200" b="1" dirty="0">
                <a:effectLst/>
                <a:latin typeface="Calibri" panose="020F0502020204030204" pitchFamily="34" charset="0"/>
                <a:ea typeface="Calibri" panose="020F0502020204030204" pitchFamily="34" charset="0"/>
                <a:cs typeface="Times New Roman" panose="02020603050405020304" pitchFamily="18" charset="0"/>
              </a:rPr>
              <a:t>R2 Score </a:t>
            </a:r>
            <a:r>
              <a:rPr lang="en-GB" sz="2200" dirty="0">
                <a:effectLst/>
                <a:latin typeface="Calibri" panose="020F0502020204030204" pitchFamily="34" charset="0"/>
                <a:ea typeface="Calibri" panose="020F0502020204030204" pitchFamily="34" charset="0"/>
                <a:cs typeface="Times New Roman" panose="02020603050405020304" pitchFamily="18" charset="0"/>
              </a:rPr>
              <a:t>of </a:t>
            </a:r>
            <a:r>
              <a:rPr lang="en-GB" sz="2200" b="1" dirty="0">
                <a:effectLst/>
                <a:latin typeface="Calibri" panose="020F0502020204030204" pitchFamily="34" charset="0"/>
                <a:ea typeface="Calibri" panose="020F0502020204030204" pitchFamily="34" charset="0"/>
                <a:cs typeface="Times New Roman" panose="02020603050405020304" pitchFamily="18" charset="0"/>
              </a:rPr>
              <a:t>96.92%</a:t>
            </a:r>
            <a:r>
              <a:rPr lang="en-GB" sz="2200" dirty="0">
                <a:effectLst/>
                <a:latin typeface="Calibri" panose="020F0502020204030204" pitchFamily="34"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5290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DE9999-E078-7294-7E81-18489F06AC2C}"/>
              </a:ext>
            </a:extLst>
          </p:cNvPr>
          <p:cNvSpPr>
            <a:spLocks noChangeArrowheads="1"/>
          </p:cNvSpPr>
          <p:nvPr/>
        </p:nvSpPr>
        <p:spPr bwMode="auto">
          <a:xfrm>
            <a:off x="557212" y="166700"/>
            <a:ext cx="11458575" cy="6610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Key Findings and Conclusions of the Study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With the help of data science and machine learning, we were able to create a machine learning model using XGBoost algorithm, which can predict the price of flight ticket price.</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Now this model can be used to predict the price of flight ticket price in India with the following variable information about the flight journey and flight. (Important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Duration 		Total_stops 	Source 	Destination 	Airline_name 	Arr_time_hour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Dep_time_hour 	Arr_time_min 	Dep_time_min 		Day 		Week_day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Impact of Variables on Target Variable (Correlation)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columns ['Source', 'Destination', 'Duration', 'Week_day', 'Dep_time_min', 'Arr_time_min'] are positively correlated to the target variable 'Ticket_price', while the rest of the columns in the dataset are having negative correlation to the target variable 'Ticket_price'.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column 'Source' is having highest positive correlation to the target variable whereas the column 'Total_stops' is having highest negative correlation to the target variable 'Ticket_price'.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column 'Arr_time_min' is having the least positive correlation to the target variable 'Ticket_price', while the column 'Arr_time_hour' is having the least negative correlation to the target variable 'Ticket_price'.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0442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C1DBB-316B-3233-62CE-DF5F42470C21}"/>
              </a:ext>
            </a:extLst>
          </p:cNvPr>
          <p:cNvSpPr txBox="1"/>
          <p:nvPr/>
        </p:nvSpPr>
        <p:spPr>
          <a:xfrm>
            <a:off x="142875" y="0"/>
            <a:ext cx="11530013" cy="625299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Limitations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tried to include as many features as possible which were available at the time of data collection. But still this is not enough to build a powerful model as the aviation market is always fluctuating and are affected by various factors.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data is missing other factors which can make an impact on the flight fare such as fuel price, class, weather, festival or seasons at source and destinations, time, and date of booking the flight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source data was limited to one website and the data was only collected for one month. For building a powerful model, we have to include flight fare records for different timeframes and also different time which we are checking the flight fares.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had only included the major airports in India. There are other airports in India, and we also have to include international journeys which will increase the volume of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6000"/>
              </a:lnSpc>
              <a:spcBef>
                <a:spcPts val="0"/>
              </a:spcBef>
              <a:spcAft>
                <a:spcPts val="800"/>
              </a:spcAft>
              <a:buSzPts val="1000"/>
              <a:tabLst>
                <a:tab pos="457200" algn="l"/>
              </a:tabLst>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Scope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future, to build a powerful predictive model for flight fare prediction, we can include a large dataset including much more important features that are making impact on the flight ticket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should also consider international flight journey records and include more airlines from various sources and websites. </a:t>
            </a:r>
            <a:r>
              <a:rPr lang="en-GB" sz="1800" dirty="0">
                <a:effectLst/>
                <a:latin typeface="Calibri" panose="020F0502020204030204" pitchFamily="34" charset="0"/>
                <a:ea typeface="Times New Roman" panose="02020603050405020304" pitchFamily="18" charset="0"/>
                <a:cs typeface="Calibri" panose="020F0502020204030204" pitchFamily="34" charset="0"/>
              </a:rPr>
              <a:t>Our model is scalable and can be improved by including more data and adding more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As the data science is advancing, in future, we will be able to use much more powerful algorithms and approaches such as deep learning and artificial intelligence.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9254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E0E58E-53B9-4301-4E01-B7F16FD97DF4}"/>
              </a:ext>
            </a:extLst>
          </p:cNvPr>
          <p:cNvSpPr txBox="1"/>
          <p:nvPr/>
        </p:nvSpPr>
        <p:spPr>
          <a:xfrm>
            <a:off x="3025587" y="2605712"/>
            <a:ext cx="6750424" cy="1446550"/>
          </a:xfrm>
          <a:prstGeom prst="rect">
            <a:avLst/>
          </a:prstGeom>
          <a:noFill/>
        </p:spPr>
        <p:txBody>
          <a:bodyPr wrap="square" rtlCol="0">
            <a:spAutoFit/>
          </a:bodyPr>
          <a:lstStyle/>
          <a:p>
            <a:r>
              <a:rPr lang="en-US" sz="8800" dirty="0">
                <a:latin typeface="Galano Grotesque Heavy Italic" panose="00000900000000000000" pitchFamily="50" charset="0"/>
              </a:rPr>
              <a:t>Thank You</a:t>
            </a:r>
          </a:p>
        </p:txBody>
      </p:sp>
    </p:spTree>
    <p:extLst>
      <p:ext uri="{BB962C8B-B14F-4D97-AF65-F5344CB8AC3E}">
        <p14:creationId xmlns:p14="http://schemas.microsoft.com/office/powerpoint/2010/main" val="286902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98C0-0C01-9858-1878-4B28A1891599}"/>
              </a:ext>
            </a:extLst>
          </p:cNvPr>
          <p:cNvSpPr txBox="1">
            <a:spLocks/>
          </p:cNvSpPr>
          <p:nvPr/>
        </p:nvSpPr>
        <p:spPr>
          <a:xfrm>
            <a:off x="950228" y="671622"/>
            <a:ext cx="9974178" cy="65711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latin typeface="Calibri" panose="020F0502020204030204" pitchFamily="34" charset="0"/>
                <a:cs typeface="Calibri" panose="020F0502020204030204" pitchFamily="34" charset="0"/>
              </a:rPr>
              <a:t>Understanding the Problem</a:t>
            </a:r>
            <a:endParaRPr lang="en-US" dirty="0">
              <a:solidFill>
                <a:srgbClr val="FFFFFF"/>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48DE388-C0D8-903B-D99B-B04E2B271A80}"/>
              </a:ext>
            </a:extLst>
          </p:cNvPr>
          <p:cNvSpPr txBox="1"/>
          <p:nvPr/>
        </p:nvSpPr>
        <p:spPr>
          <a:xfrm>
            <a:off x="950228" y="1657350"/>
            <a:ext cx="10421697" cy="4013535"/>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Air travel has evolved into a popular, necessary, and quick mode of transportation thanks to the ever-increasing interconnectedness of air routes around the globe. For airlines, predicting prices is a crucial yet difficult issue because prices are always fluctuating and are known to depend on a wide range of factors. </a:t>
            </a:r>
          </a:p>
          <a:p>
            <a:pPr marL="0" marR="0">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Given that more and more individuals are choosing to travel faster, flying has become an essential aspect of modern life. The cost of airline tickets fluctuates depending on a number of variables, including the scheduling, destination, and duration of the flight. various times, including holidays or the festive season. Therefore, many people will undoubtedly benefit from saving money and time by having a basic understanding of the flight costs before to planning the trip. </a:t>
            </a:r>
          </a:p>
          <a:p>
            <a:pPr marL="0" marR="0">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With extensive research in the domain, it has been found that an estimation of flight costs at a given time can be obtained within seconds utilising machine learning and artificial intelligence approaches.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135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FB04-CD97-89AC-9EA0-CA9F3104A28F}"/>
              </a:ext>
            </a:extLst>
          </p:cNvPr>
          <p:cNvSpPr txBox="1">
            <a:spLocks/>
          </p:cNvSpPr>
          <p:nvPr/>
        </p:nvSpPr>
        <p:spPr>
          <a:xfrm>
            <a:off x="964515" y="314739"/>
            <a:ext cx="9974178" cy="65711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rgbClr val="FFFFFF"/>
                </a:solidFill>
                <a:latin typeface="Calibri" panose="020F0502020204030204" pitchFamily="34" charset="0"/>
                <a:cs typeface="Calibri" panose="020F0502020204030204" pitchFamily="34" charset="0"/>
              </a:rPr>
              <a:t>Steps in Exploratory Data Analysis</a:t>
            </a:r>
          </a:p>
        </p:txBody>
      </p:sp>
      <p:sp>
        <p:nvSpPr>
          <p:cNvPr id="11" name="Rectangle 10">
            <a:extLst>
              <a:ext uri="{FF2B5EF4-FFF2-40B4-BE49-F238E27FC236}">
                <a16:creationId xmlns:a16="http://schemas.microsoft.com/office/drawing/2014/main" id="{7A89EB49-9373-70B4-3B8B-A2B9E370C42F}"/>
              </a:ext>
            </a:extLst>
          </p:cNvPr>
          <p:cNvSpPr/>
          <p:nvPr/>
        </p:nvSpPr>
        <p:spPr>
          <a:xfrm>
            <a:off x="57148" y="1066273"/>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Loading the dataset</a:t>
            </a:r>
          </a:p>
        </p:txBody>
      </p:sp>
      <p:sp>
        <p:nvSpPr>
          <p:cNvPr id="12" name="Rectangle 11">
            <a:extLst>
              <a:ext uri="{FF2B5EF4-FFF2-40B4-BE49-F238E27FC236}">
                <a16:creationId xmlns:a16="http://schemas.microsoft.com/office/drawing/2014/main" id="{67279939-1A18-A22E-4597-7F9D08EF91F2}"/>
              </a:ext>
            </a:extLst>
          </p:cNvPr>
          <p:cNvSpPr/>
          <p:nvPr/>
        </p:nvSpPr>
        <p:spPr>
          <a:xfrm>
            <a:off x="3202289" y="1066273"/>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Characteristics of Dataset</a:t>
            </a:r>
          </a:p>
        </p:txBody>
      </p:sp>
      <p:sp>
        <p:nvSpPr>
          <p:cNvPr id="13" name="Rectangle 12">
            <a:extLst>
              <a:ext uri="{FF2B5EF4-FFF2-40B4-BE49-F238E27FC236}">
                <a16:creationId xmlns:a16="http://schemas.microsoft.com/office/drawing/2014/main" id="{40312753-48AC-10D1-D0E9-A7560215CFA3}"/>
              </a:ext>
            </a:extLst>
          </p:cNvPr>
          <p:cNvSpPr/>
          <p:nvPr/>
        </p:nvSpPr>
        <p:spPr>
          <a:xfrm>
            <a:off x="6575774" y="4196145"/>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Checking the Skewness  and Outliers</a:t>
            </a:r>
          </a:p>
        </p:txBody>
      </p:sp>
      <p:sp>
        <p:nvSpPr>
          <p:cNvPr id="19" name="Rectangle 18">
            <a:extLst>
              <a:ext uri="{FF2B5EF4-FFF2-40B4-BE49-F238E27FC236}">
                <a16:creationId xmlns:a16="http://schemas.microsoft.com/office/drawing/2014/main" id="{0DC308EE-2445-3BA7-11C1-CB92DFE2FF28}"/>
              </a:ext>
            </a:extLst>
          </p:cNvPr>
          <p:cNvSpPr/>
          <p:nvPr/>
        </p:nvSpPr>
        <p:spPr>
          <a:xfrm>
            <a:off x="3223473" y="4196145"/>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Distribution of Data</a:t>
            </a:r>
          </a:p>
        </p:txBody>
      </p:sp>
      <p:sp>
        <p:nvSpPr>
          <p:cNvPr id="20" name="Rectangle 19">
            <a:extLst>
              <a:ext uri="{FF2B5EF4-FFF2-40B4-BE49-F238E27FC236}">
                <a16:creationId xmlns:a16="http://schemas.microsoft.com/office/drawing/2014/main" id="{3187D167-EDF3-6DBA-87A3-047C1AC828C3}"/>
              </a:ext>
            </a:extLst>
          </p:cNvPr>
          <p:cNvSpPr/>
          <p:nvPr/>
        </p:nvSpPr>
        <p:spPr>
          <a:xfrm>
            <a:off x="1514474" y="2640542"/>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Rockwell" panose="02060603020205020403"/>
              </a:rPr>
              <a:t>Encoding the Categorical Variables</a:t>
            </a: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21" name="Rectangle 20">
            <a:extLst>
              <a:ext uri="{FF2B5EF4-FFF2-40B4-BE49-F238E27FC236}">
                <a16:creationId xmlns:a16="http://schemas.microsoft.com/office/drawing/2014/main" id="{2F27942A-66F1-ED85-4AAB-78CA34AB7CC2}"/>
              </a:ext>
            </a:extLst>
          </p:cNvPr>
          <p:cNvSpPr/>
          <p:nvPr/>
        </p:nvSpPr>
        <p:spPr>
          <a:xfrm>
            <a:off x="120482" y="4214812"/>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Correlation</a:t>
            </a:r>
          </a:p>
        </p:txBody>
      </p:sp>
      <p:sp>
        <p:nvSpPr>
          <p:cNvPr id="22" name="Rectangle 21">
            <a:extLst>
              <a:ext uri="{FF2B5EF4-FFF2-40B4-BE49-F238E27FC236}">
                <a16:creationId xmlns:a16="http://schemas.microsoft.com/office/drawing/2014/main" id="{862D0248-1C44-4CA1-0667-E51E2C2B9097}"/>
              </a:ext>
            </a:extLst>
          </p:cNvPr>
          <p:cNvSpPr/>
          <p:nvPr/>
        </p:nvSpPr>
        <p:spPr>
          <a:xfrm>
            <a:off x="8171468" y="2648608"/>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Data Visualization</a:t>
            </a:r>
          </a:p>
        </p:txBody>
      </p:sp>
      <p:sp>
        <p:nvSpPr>
          <p:cNvPr id="23" name="Rectangle 22">
            <a:extLst>
              <a:ext uri="{FF2B5EF4-FFF2-40B4-BE49-F238E27FC236}">
                <a16:creationId xmlns:a16="http://schemas.microsoft.com/office/drawing/2014/main" id="{04E58649-0CCD-2CCF-9030-479CC0090050}"/>
              </a:ext>
            </a:extLst>
          </p:cNvPr>
          <p:cNvSpPr/>
          <p:nvPr/>
        </p:nvSpPr>
        <p:spPr>
          <a:xfrm>
            <a:off x="9614997" y="1066273"/>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Checking for Missing Values</a:t>
            </a:r>
          </a:p>
        </p:txBody>
      </p:sp>
      <p:sp>
        <p:nvSpPr>
          <p:cNvPr id="24" name="Rectangle 23">
            <a:extLst>
              <a:ext uri="{FF2B5EF4-FFF2-40B4-BE49-F238E27FC236}">
                <a16:creationId xmlns:a16="http://schemas.microsoft.com/office/drawing/2014/main" id="{F9104B6D-A14C-7F1F-8CC8-1DFF6D676432}"/>
              </a:ext>
            </a:extLst>
          </p:cNvPr>
          <p:cNvSpPr/>
          <p:nvPr/>
        </p:nvSpPr>
        <p:spPr>
          <a:xfrm>
            <a:off x="4836072" y="2648608"/>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Statistical Summary</a:t>
            </a:r>
          </a:p>
        </p:txBody>
      </p:sp>
      <p:sp>
        <p:nvSpPr>
          <p:cNvPr id="25" name="Rectangle 24">
            <a:extLst>
              <a:ext uri="{FF2B5EF4-FFF2-40B4-BE49-F238E27FC236}">
                <a16:creationId xmlns:a16="http://schemas.microsoft.com/office/drawing/2014/main" id="{67F95E10-4666-EDD9-4AAC-D4A4993776BA}"/>
              </a:ext>
            </a:extLst>
          </p:cNvPr>
          <p:cNvSpPr/>
          <p:nvPr/>
        </p:nvSpPr>
        <p:spPr>
          <a:xfrm>
            <a:off x="6447932" y="1066273"/>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Exploring Categorical Variables</a:t>
            </a:r>
          </a:p>
        </p:txBody>
      </p:sp>
      <p:sp>
        <p:nvSpPr>
          <p:cNvPr id="34" name="Rectangle 33">
            <a:extLst>
              <a:ext uri="{FF2B5EF4-FFF2-40B4-BE49-F238E27FC236}">
                <a16:creationId xmlns:a16="http://schemas.microsoft.com/office/drawing/2014/main" id="{99CB7500-3452-AD12-220E-8DD7BC45B292}"/>
              </a:ext>
            </a:extLst>
          </p:cNvPr>
          <p:cNvSpPr/>
          <p:nvPr/>
        </p:nvSpPr>
        <p:spPr>
          <a:xfrm>
            <a:off x="8149020" y="5778480"/>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Pre-processing</a:t>
            </a:r>
          </a:p>
        </p:txBody>
      </p:sp>
      <p:sp>
        <p:nvSpPr>
          <p:cNvPr id="35" name="Rectangle 34">
            <a:extLst>
              <a:ext uri="{FF2B5EF4-FFF2-40B4-BE49-F238E27FC236}">
                <a16:creationId xmlns:a16="http://schemas.microsoft.com/office/drawing/2014/main" id="{851D68CE-F0E4-3576-991A-4FAD2C3AE268}"/>
              </a:ext>
            </a:extLst>
          </p:cNvPr>
          <p:cNvSpPr/>
          <p:nvPr/>
        </p:nvSpPr>
        <p:spPr>
          <a:xfrm>
            <a:off x="9678765" y="4196145"/>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Data Cleaning</a:t>
            </a:r>
          </a:p>
        </p:txBody>
      </p:sp>
      <p:sp>
        <p:nvSpPr>
          <p:cNvPr id="36" name="Rectangle 35">
            <a:extLst>
              <a:ext uri="{FF2B5EF4-FFF2-40B4-BE49-F238E27FC236}">
                <a16:creationId xmlns:a16="http://schemas.microsoft.com/office/drawing/2014/main" id="{0F1E9B26-62D9-0ADE-E906-41C7B3EC4525}"/>
              </a:ext>
            </a:extLst>
          </p:cNvPr>
          <p:cNvSpPr/>
          <p:nvPr/>
        </p:nvSpPr>
        <p:spPr>
          <a:xfrm>
            <a:off x="1542667" y="5789081"/>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Rockwell" panose="02060603020205020403"/>
              </a:rPr>
              <a:t>PCA Techniques</a:t>
            </a:r>
          </a:p>
        </p:txBody>
      </p:sp>
      <p:sp>
        <p:nvSpPr>
          <p:cNvPr id="39" name="Arrow: Bent 38">
            <a:extLst>
              <a:ext uri="{FF2B5EF4-FFF2-40B4-BE49-F238E27FC236}">
                <a16:creationId xmlns:a16="http://schemas.microsoft.com/office/drawing/2014/main" id="{4A76356F-9A1A-9ADA-0E6B-54BE0A64A8D6}"/>
              </a:ext>
            </a:extLst>
          </p:cNvPr>
          <p:cNvSpPr/>
          <p:nvPr/>
        </p:nvSpPr>
        <p:spPr>
          <a:xfrm rot="10800000">
            <a:off x="10874924" y="2203717"/>
            <a:ext cx="631940" cy="1225281"/>
          </a:xfrm>
          <a:prstGeom prst="bentArrow">
            <a:avLst>
              <a:gd name="adj1" fmla="val 25000"/>
              <a:gd name="adj2" fmla="val 25000"/>
              <a:gd name="adj3" fmla="val 25000"/>
              <a:gd name="adj4" fmla="val 3479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lumOff val="90000"/>
                </a:schemeClr>
              </a:solidFill>
              <a:highlight>
                <a:srgbClr val="C0C0C0"/>
              </a:highlight>
            </a:endParaRPr>
          </a:p>
        </p:txBody>
      </p:sp>
      <p:sp>
        <p:nvSpPr>
          <p:cNvPr id="40" name="Arrow: Striped Right 39">
            <a:extLst>
              <a:ext uri="{FF2B5EF4-FFF2-40B4-BE49-F238E27FC236}">
                <a16:creationId xmlns:a16="http://schemas.microsoft.com/office/drawing/2014/main" id="{CC15C36C-0B20-139B-29B2-38F12EBA5D7A}"/>
              </a:ext>
            </a:extLst>
          </p:cNvPr>
          <p:cNvSpPr/>
          <p:nvPr/>
        </p:nvSpPr>
        <p:spPr>
          <a:xfrm>
            <a:off x="2640337" y="1243013"/>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Arrow: Striped Right 40">
            <a:extLst>
              <a:ext uri="{FF2B5EF4-FFF2-40B4-BE49-F238E27FC236}">
                <a16:creationId xmlns:a16="http://schemas.microsoft.com/office/drawing/2014/main" id="{5CB3AB42-089E-047D-0EC1-3C63B60C22C2}"/>
              </a:ext>
            </a:extLst>
          </p:cNvPr>
          <p:cNvSpPr/>
          <p:nvPr/>
        </p:nvSpPr>
        <p:spPr>
          <a:xfrm>
            <a:off x="9115447" y="1251454"/>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row: Striped Right 41">
            <a:extLst>
              <a:ext uri="{FF2B5EF4-FFF2-40B4-BE49-F238E27FC236}">
                <a16:creationId xmlns:a16="http://schemas.microsoft.com/office/drawing/2014/main" id="{6EC949C6-E06D-8706-4E74-0F4C55B4098C}"/>
              </a:ext>
            </a:extLst>
          </p:cNvPr>
          <p:cNvSpPr/>
          <p:nvPr/>
        </p:nvSpPr>
        <p:spPr>
          <a:xfrm>
            <a:off x="5869804" y="1267447"/>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rrow: Striped Right 42">
            <a:extLst>
              <a:ext uri="{FF2B5EF4-FFF2-40B4-BE49-F238E27FC236}">
                <a16:creationId xmlns:a16="http://schemas.microsoft.com/office/drawing/2014/main" id="{8C738727-3FD3-97EE-7C08-A58A197391A0}"/>
              </a:ext>
            </a:extLst>
          </p:cNvPr>
          <p:cNvSpPr/>
          <p:nvPr/>
        </p:nvSpPr>
        <p:spPr>
          <a:xfrm rot="10800000">
            <a:off x="7597343" y="2849782"/>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Arrow: Striped Right 43">
            <a:extLst>
              <a:ext uri="{FF2B5EF4-FFF2-40B4-BE49-F238E27FC236}">
                <a16:creationId xmlns:a16="http://schemas.microsoft.com/office/drawing/2014/main" id="{1A6BEB56-3825-7FC3-35CB-DC4371C17764}"/>
              </a:ext>
            </a:extLst>
          </p:cNvPr>
          <p:cNvSpPr/>
          <p:nvPr/>
        </p:nvSpPr>
        <p:spPr>
          <a:xfrm rot="10800000">
            <a:off x="4176222" y="2816357"/>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Arrow: Striped Right 44">
            <a:extLst>
              <a:ext uri="{FF2B5EF4-FFF2-40B4-BE49-F238E27FC236}">
                <a16:creationId xmlns:a16="http://schemas.microsoft.com/office/drawing/2014/main" id="{67F66106-C0A4-676C-400E-094CADBF016F}"/>
              </a:ext>
            </a:extLst>
          </p:cNvPr>
          <p:cNvSpPr/>
          <p:nvPr/>
        </p:nvSpPr>
        <p:spPr>
          <a:xfrm>
            <a:off x="5951604" y="4397319"/>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Striped Right 45">
            <a:extLst>
              <a:ext uri="{FF2B5EF4-FFF2-40B4-BE49-F238E27FC236}">
                <a16:creationId xmlns:a16="http://schemas.microsoft.com/office/drawing/2014/main" id="{DE7F3D31-CCB7-7AD7-45A2-4C62D55AC2A3}"/>
              </a:ext>
            </a:extLst>
          </p:cNvPr>
          <p:cNvSpPr/>
          <p:nvPr/>
        </p:nvSpPr>
        <p:spPr>
          <a:xfrm>
            <a:off x="2719134" y="4397319"/>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Striped Right 46">
            <a:extLst>
              <a:ext uri="{FF2B5EF4-FFF2-40B4-BE49-F238E27FC236}">
                <a16:creationId xmlns:a16="http://schemas.microsoft.com/office/drawing/2014/main" id="{D26A6DD2-3816-C617-1599-AF7CE8117E33}"/>
              </a:ext>
            </a:extLst>
          </p:cNvPr>
          <p:cNvSpPr/>
          <p:nvPr/>
        </p:nvSpPr>
        <p:spPr>
          <a:xfrm>
            <a:off x="9121372" y="4414718"/>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Arrow: Striped Right 47">
            <a:extLst>
              <a:ext uri="{FF2B5EF4-FFF2-40B4-BE49-F238E27FC236}">
                <a16:creationId xmlns:a16="http://schemas.microsoft.com/office/drawing/2014/main" id="{2F704C93-7885-9D54-4912-4386B8B02D02}"/>
              </a:ext>
            </a:extLst>
          </p:cNvPr>
          <p:cNvSpPr/>
          <p:nvPr/>
        </p:nvSpPr>
        <p:spPr>
          <a:xfrm rot="10800000">
            <a:off x="4608133" y="5978281"/>
            <a:ext cx="3180642"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Arrow: Bent 50">
            <a:extLst>
              <a:ext uri="{FF2B5EF4-FFF2-40B4-BE49-F238E27FC236}">
                <a16:creationId xmlns:a16="http://schemas.microsoft.com/office/drawing/2014/main" id="{119E5728-6A3E-68EB-AAEA-A077F8106E74}"/>
              </a:ext>
            </a:extLst>
          </p:cNvPr>
          <p:cNvSpPr/>
          <p:nvPr/>
        </p:nvSpPr>
        <p:spPr>
          <a:xfrm rot="10800000">
            <a:off x="10874924" y="5320007"/>
            <a:ext cx="631940" cy="1225281"/>
          </a:xfrm>
          <a:prstGeom prst="bentArrow">
            <a:avLst>
              <a:gd name="adj1" fmla="val 25000"/>
              <a:gd name="adj2" fmla="val 25000"/>
              <a:gd name="adj3" fmla="val 25000"/>
              <a:gd name="adj4" fmla="val 3479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lumOff val="90000"/>
                </a:schemeClr>
              </a:solidFill>
              <a:highlight>
                <a:srgbClr val="C0C0C0"/>
              </a:highlight>
            </a:endParaRPr>
          </a:p>
        </p:txBody>
      </p:sp>
      <p:sp>
        <p:nvSpPr>
          <p:cNvPr id="52" name="Arrow: Bent 51">
            <a:extLst>
              <a:ext uri="{FF2B5EF4-FFF2-40B4-BE49-F238E27FC236}">
                <a16:creationId xmlns:a16="http://schemas.microsoft.com/office/drawing/2014/main" id="{7B187056-0844-23E8-0926-329A1E5551C2}"/>
              </a:ext>
            </a:extLst>
          </p:cNvPr>
          <p:cNvSpPr/>
          <p:nvPr/>
        </p:nvSpPr>
        <p:spPr>
          <a:xfrm rot="5400000" flipV="1">
            <a:off x="560415" y="3342120"/>
            <a:ext cx="1059464" cy="665054"/>
          </a:xfrm>
          <a:prstGeom prst="bentArrow">
            <a:avLst>
              <a:gd name="adj1" fmla="val 25000"/>
              <a:gd name="adj2" fmla="val 26756"/>
              <a:gd name="adj3" fmla="val 25000"/>
              <a:gd name="adj4" fmla="val 437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84777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A22346-5A2A-54E0-941B-1ED241515B48}"/>
              </a:ext>
            </a:extLst>
          </p:cNvPr>
          <p:cNvSpPr txBox="1">
            <a:spLocks/>
          </p:cNvSpPr>
          <p:nvPr/>
        </p:nvSpPr>
        <p:spPr>
          <a:xfrm>
            <a:off x="950228" y="377736"/>
            <a:ext cx="9974178" cy="657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Data Sources and their formats </a:t>
            </a:r>
          </a:p>
        </p:txBody>
      </p:sp>
      <p:pic>
        <p:nvPicPr>
          <p:cNvPr id="5" name="Picture 4" descr="Table&#10;&#10;Description automatically generated">
            <a:extLst>
              <a:ext uri="{FF2B5EF4-FFF2-40B4-BE49-F238E27FC236}">
                <a16:creationId xmlns:a16="http://schemas.microsoft.com/office/drawing/2014/main" id="{BDCC0A1F-12BB-A07D-5189-17E34D5E2E34}"/>
              </a:ext>
            </a:extLst>
          </p:cNvPr>
          <p:cNvPicPr>
            <a:picLocks noChangeAspect="1"/>
          </p:cNvPicPr>
          <p:nvPr/>
        </p:nvPicPr>
        <p:blipFill>
          <a:blip r:embed="rId2"/>
          <a:stretch>
            <a:fillRect/>
          </a:stretch>
        </p:blipFill>
        <p:spPr>
          <a:xfrm>
            <a:off x="152400" y="1298834"/>
            <a:ext cx="5462588" cy="2731770"/>
          </a:xfrm>
          <a:prstGeom prst="rect">
            <a:avLst/>
          </a:prstGeom>
        </p:spPr>
      </p:pic>
      <p:sp>
        <p:nvSpPr>
          <p:cNvPr id="7" name="TextBox 6">
            <a:extLst>
              <a:ext uri="{FF2B5EF4-FFF2-40B4-BE49-F238E27FC236}">
                <a16:creationId xmlns:a16="http://schemas.microsoft.com/office/drawing/2014/main" id="{CFCB8C3A-0281-6CAD-AD3C-8E35849E376C}"/>
              </a:ext>
            </a:extLst>
          </p:cNvPr>
          <p:cNvSpPr txBox="1"/>
          <p:nvPr/>
        </p:nvSpPr>
        <p:spPr>
          <a:xfrm>
            <a:off x="2306817" y="4144496"/>
            <a:ext cx="1153754" cy="369332"/>
          </a:xfrm>
          <a:prstGeom prst="rect">
            <a:avLst/>
          </a:prstGeom>
          <a:noFill/>
        </p:spPr>
        <p:txBody>
          <a:bodyPr wrap="square">
            <a:spAutoFit/>
          </a:bodyPr>
          <a:lstStyle/>
          <a:p>
            <a:pPr marL="0" marR="0" algn="ctr">
              <a:spcBef>
                <a:spcPts val="0"/>
              </a:spcBef>
              <a:spcAft>
                <a:spcPts val="1000"/>
              </a:spcAft>
            </a:pPr>
            <a:r>
              <a:rPr lang="en-GB" sz="1800" i="1" dirty="0">
                <a:effectLst/>
                <a:latin typeface="Calibri" panose="020F0502020204030204" pitchFamily="34" charset="0"/>
                <a:ea typeface="Calibri" panose="020F0502020204030204" pitchFamily="34" charset="0"/>
                <a:cs typeface="Times New Roman" panose="02020603050405020304" pitchFamily="18" charset="0"/>
              </a:rPr>
              <a:t>Dataset</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5E3A02C-E778-0FB9-1149-D352ACB95100}"/>
              </a:ext>
            </a:extLst>
          </p:cNvPr>
          <p:cNvSpPr txBox="1"/>
          <p:nvPr/>
        </p:nvSpPr>
        <p:spPr>
          <a:xfrm>
            <a:off x="0" y="5078810"/>
            <a:ext cx="5657849" cy="1254318"/>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8700 rows and 9 columns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string and integer type of data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8700 non null values in all the columns of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3">
            <a:extLst>
              <a:ext uri="{FF2B5EF4-FFF2-40B4-BE49-F238E27FC236}">
                <a16:creationId xmlns:a16="http://schemas.microsoft.com/office/drawing/2014/main" id="{AA35CE77-BE4B-5203-4DFD-30339A9F3582}"/>
              </a:ext>
            </a:extLst>
          </p:cNvPr>
          <p:cNvSpPr>
            <a:spLocks noChangeArrowheads="1"/>
          </p:cNvSpPr>
          <p:nvPr/>
        </p:nvSpPr>
        <p:spPr bwMode="auto">
          <a:xfrm>
            <a:off x="5815013" y="1208900"/>
            <a:ext cx="637698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 had to scrape minimum 1500 records of flight journeys including the ticket price from websites. There was no limit to the number of columns. Generally, these columns include, are airline name, date of journey, source, destination, route, departure time, arrival time, duration, total stops, and the target variable price.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scraped flight ticket records from the website </a:t>
            </a: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rPr>
              <a:t>www.ixigo.com</a:t>
            </a: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data was collected for the popular cities: -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New Delhi</a:t>
            </a:r>
            <a:r>
              <a:rPr lang="en-GB" alt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kumimoji="0" lang="en-GB"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Mumbai		Chennai	 </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kumimoji="0" lang="en-GB"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Bangalore 	Kochi</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collected 8700 records for flight journeys including the following information: -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Airline Name 	Date of Journey 	Source 	Destination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Duration </a:t>
            </a:r>
            <a:r>
              <a:rPr lang="en-US" altLang="en-US" dirty="0">
                <a:latin typeface="Calibri" panose="020F0502020204030204" pitchFamily="34" charset="0"/>
                <a:cs typeface="Calibri" panose="020F0502020204030204" pitchFamily="34" charset="0"/>
              </a:rPr>
              <a:t>		</a:t>
            </a:r>
            <a:r>
              <a:rPr kumimoji="0" lang="en-GB"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Departure Time 	Arrival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Total Stops 	Ticket Price</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 was collected for the month of August 2022 and the data collected was on 20 July 2022.</a:t>
            </a:r>
            <a:endParaRPr kumimoji="0" lang="en-GB"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376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9A4423-0700-0B73-70CB-8CFEDCD7DD37}"/>
              </a:ext>
            </a:extLst>
          </p:cNvPr>
          <p:cNvPicPr>
            <a:picLocks noChangeAspect="1"/>
          </p:cNvPicPr>
          <p:nvPr/>
        </p:nvPicPr>
        <p:blipFill>
          <a:blip r:embed="rId2"/>
          <a:stretch>
            <a:fillRect/>
          </a:stretch>
        </p:blipFill>
        <p:spPr>
          <a:xfrm>
            <a:off x="3208288" y="1542941"/>
            <a:ext cx="5342472" cy="4929187"/>
          </a:xfrm>
          <a:prstGeom prst="rect">
            <a:avLst/>
          </a:prstGeom>
        </p:spPr>
      </p:pic>
      <p:sp>
        <p:nvSpPr>
          <p:cNvPr id="4" name="Title 1">
            <a:extLst>
              <a:ext uri="{FF2B5EF4-FFF2-40B4-BE49-F238E27FC236}">
                <a16:creationId xmlns:a16="http://schemas.microsoft.com/office/drawing/2014/main" id="{C57D4C43-70FE-889B-15D6-7FCA1ED295EB}"/>
              </a:ext>
            </a:extLst>
          </p:cNvPr>
          <p:cNvSpPr txBox="1">
            <a:spLocks/>
          </p:cNvSpPr>
          <p:nvPr/>
        </p:nvSpPr>
        <p:spPr>
          <a:xfrm>
            <a:off x="1107391" y="385872"/>
            <a:ext cx="9036735" cy="6571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Data Variable Description</a:t>
            </a:r>
          </a:p>
        </p:txBody>
      </p:sp>
    </p:spTree>
    <p:extLst>
      <p:ext uri="{BB962C8B-B14F-4D97-AF65-F5344CB8AC3E}">
        <p14:creationId xmlns:p14="http://schemas.microsoft.com/office/powerpoint/2010/main" val="306381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E9DF-4274-669A-D828-434A7BF9EADF}"/>
              </a:ext>
            </a:extLst>
          </p:cNvPr>
          <p:cNvSpPr txBox="1">
            <a:spLocks/>
          </p:cNvSpPr>
          <p:nvPr/>
        </p:nvSpPr>
        <p:spPr>
          <a:xfrm>
            <a:off x="950228" y="671622"/>
            <a:ext cx="9974178" cy="6571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dirty="0">
                <a:effectLst/>
                <a:latin typeface="Calibri" panose="020F0502020204030204" pitchFamily="34" charset="0"/>
                <a:ea typeface="Calibri" panose="020F0502020204030204" pitchFamily="34" charset="0"/>
              </a:rPr>
              <a:t>Data Preprocessing</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A2363E0-81D1-FE2D-AD3C-65778D139BD8}"/>
              </a:ext>
            </a:extLst>
          </p:cNvPr>
          <p:cNvSpPr txBox="1"/>
          <p:nvPr/>
        </p:nvSpPr>
        <p:spPr>
          <a:xfrm>
            <a:off x="1589483" y="3032835"/>
            <a:ext cx="6254353" cy="2135136"/>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extracted the day of month and weekday from the column ‘Date_of_journey’ and added them as new column.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extracted the hour and minute from the columns ‘Dep_time’ and ‘Arr_time’ and added them to dataset as new columns.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also converted the values in the column ‘Duration’ to minutes.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01F9B30E-5583-0239-F96E-256D8C7D2EBB}"/>
              </a:ext>
            </a:extLst>
          </p:cNvPr>
          <p:cNvSpPr txBox="1">
            <a:spLocks/>
          </p:cNvSpPr>
          <p:nvPr/>
        </p:nvSpPr>
        <p:spPr>
          <a:xfrm>
            <a:off x="73222" y="1690029"/>
            <a:ext cx="7458076" cy="6571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Exploring Categorical Variables</a:t>
            </a:r>
          </a:p>
        </p:txBody>
      </p:sp>
    </p:spTree>
    <p:extLst>
      <p:ext uri="{BB962C8B-B14F-4D97-AF65-F5344CB8AC3E}">
        <p14:creationId xmlns:p14="http://schemas.microsoft.com/office/powerpoint/2010/main" val="142357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B357E4-80C3-A807-0909-A43B7ECCA505}"/>
              </a:ext>
            </a:extLst>
          </p:cNvPr>
          <p:cNvSpPr txBox="1"/>
          <p:nvPr/>
        </p:nvSpPr>
        <p:spPr>
          <a:xfrm>
            <a:off x="1025218" y="746164"/>
            <a:ext cx="7432981" cy="461665"/>
          </a:xfrm>
          <a:prstGeom prst="rect">
            <a:avLst/>
          </a:prstGeom>
          <a:noFill/>
        </p:spPr>
        <p:txBody>
          <a:bodyPr wrap="square" rtlCol="0">
            <a:spAutoFit/>
          </a:bodyPr>
          <a:lstStyle/>
          <a:p>
            <a:pPr marL="0" marR="0"/>
            <a:r>
              <a:rPr lang="en-US" sz="2400" b="1" dirty="0">
                <a:effectLst/>
                <a:latin typeface="Calibri" panose="020F0502020204030204" pitchFamily="34" charset="0"/>
                <a:ea typeface="Times New Roman" panose="02020603050405020304" pitchFamily="18" charset="0"/>
              </a:rPr>
              <a:t>Checking for Missing Values</a:t>
            </a:r>
            <a:endParaRPr lang="en-US" sz="2400" dirty="0">
              <a:effectLst/>
              <a:latin typeface="Times New Roman" panose="02020603050405020304" pitchFamily="18" charset="0"/>
              <a:ea typeface="Times New Roman" panose="02020603050405020304" pitchFamily="18" charset="0"/>
            </a:endParaRPr>
          </a:p>
        </p:txBody>
      </p:sp>
      <p:pic>
        <p:nvPicPr>
          <p:cNvPr id="3" name="Picture 2" descr="Shape, square&#10;&#10;Description automatically generated">
            <a:extLst>
              <a:ext uri="{FF2B5EF4-FFF2-40B4-BE49-F238E27FC236}">
                <a16:creationId xmlns:a16="http://schemas.microsoft.com/office/drawing/2014/main" id="{211A17EE-CFBA-A19B-D826-35EFDCA757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217" y="1447799"/>
            <a:ext cx="7232957" cy="3639661"/>
          </a:xfrm>
          <a:prstGeom prst="rect">
            <a:avLst/>
          </a:prstGeom>
          <a:noFill/>
          <a:ln>
            <a:noFill/>
          </a:ln>
        </p:spPr>
      </p:pic>
      <p:sp>
        <p:nvSpPr>
          <p:cNvPr id="5" name="TextBox 4">
            <a:extLst>
              <a:ext uri="{FF2B5EF4-FFF2-40B4-BE49-F238E27FC236}">
                <a16:creationId xmlns:a16="http://schemas.microsoft.com/office/drawing/2014/main" id="{D8E9CCDD-9E99-698D-E59F-84C3F74577DD}"/>
              </a:ext>
            </a:extLst>
          </p:cNvPr>
          <p:cNvSpPr txBox="1"/>
          <p:nvPr/>
        </p:nvSpPr>
        <p:spPr>
          <a:xfrm>
            <a:off x="1475185" y="5016358"/>
            <a:ext cx="6093618"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Heatmap for checking missing values in the dataset.</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1F156CE-C078-4917-6D40-78C3E1C11762}"/>
              </a:ext>
            </a:extLst>
          </p:cNvPr>
          <p:cNvSpPr txBox="1"/>
          <p:nvPr/>
        </p:nvSpPr>
        <p:spPr>
          <a:xfrm>
            <a:off x="589360" y="5738336"/>
            <a:ext cx="6093618" cy="373500"/>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don't have any missing values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7583376"/>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279</TotalTime>
  <Words>2949</Words>
  <Application>Microsoft Office PowerPoint</Application>
  <PresentationFormat>Widescreen</PresentationFormat>
  <Paragraphs>245</Paragraphs>
  <Slides>35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Bookman Old Style</vt:lpstr>
      <vt:lpstr>Calibri</vt:lpstr>
      <vt:lpstr>Galano Grotesque Heavy Italic</vt:lpstr>
      <vt:lpstr>Gill Sans Nova</vt:lpstr>
      <vt:lpstr>Helvetica</vt:lpstr>
      <vt:lpstr>Rockwell</vt:lpstr>
      <vt:lpstr>Symbol</vt:lpstr>
      <vt:lpstr>Times New Roman</vt:lpstr>
      <vt:lpstr>Wingdings</vt:lpstr>
      <vt:lpstr>TropicVTI</vt:lpstr>
      <vt:lpstr>Flight Ticket:  Price Prediction</vt:lpstr>
      <vt:lpstr>SUBMITTED BY  Steffin Varghese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Ticket:  Price Prediction</dc:title>
  <dc:creator>Steffin Varghese</dc:creator>
  <cp:lastModifiedBy>Steffin Varghese</cp:lastModifiedBy>
  <cp:revision>1</cp:revision>
  <dcterms:created xsi:type="dcterms:W3CDTF">2022-07-25T12:07:42Z</dcterms:created>
  <dcterms:modified xsi:type="dcterms:W3CDTF">2022-07-25T16:47:29Z</dcterms:modified>
</cp:coreProperties>
</file>