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11-Sep-22</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6912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11-Sep-22</a:t>
            </a:fld>
            <a:endParaRPr lang="en-US" dirty="0"/>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779956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11-Sep-22</a:t>
            </a:fld>
            <a:endParaRPr lang="en-US" dirty="0"/>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605048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11-Sep-22</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53145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11-Sep-22</a:t>
            </a:fld>
            <a:endParaRPr lang="en-US" dirty="0"/>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353186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11-Sep-22</a:t>
            </a:fld>
            <a:endParaRPr lang="en-US" dirty="0"/>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885898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11-Sep-22</a:t>
            </a:fld>
            <a:endParaRPr lang="en-US" dirty="0"/>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dirty="0"/>
          </a:p>
        </p:txBody>
      </p:sp>
    </p:spTree>
    <p:extLst>
      <p:ext uri="{BB962C8B-B14F-4D97-AF65-F5344CB8AC3E}">
        <p14:creationId xmlns:p14="http://schemas.microsoft.com/office/powerpoint/2010/main" val="201268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11-Sep-22</a:t>
            </a:fld>
            <a:endParaRPr lang="en-US" dirty="0"/>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267240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11-Sep-22</a:t>
            </a:fld>
            <a:endParaRPr lang="en-US" dirty="0"/>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dirty="0"/>
          </a:p>
        </p:txBody>
      </p:sp>
    </p:spTree>
    <p:extLst>
      <p:ext uri="{BB962C8B-B14F-4D97-AF65-F5344CB8AC3E}">
        <p14:creationId xmlns:p14="http://schemas.microsoft.com/office/powerpoint/2010/main" val="121456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11-Sep-22</a:t>
            </a:fld>
            <a:endParaRPr lang="en-US" dirty="0"/>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660858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11-Sep-22</a:t>
            </a:fld>
            <a:endParaRPr lang="en-US" dirty="0"/>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dirty="0"/>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spTree>
    <p:extLst>
      <p:ext uri="{BB962C8B-B14F-4D97-AF65-F5344CB8AC3E}">
        <p14:creationId xmlns:p14="http://schemas.microsoft.com/office/powerpoint/2010/main" val="15757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11-Sep-22</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dirty="0"/>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dirty="0"/>
          </a:p>
        </p:txBody>
      </p:sp>
    </p:spTree>
    <p:extLst>
      <p:ext uri="{BB962C8B-B14F-4D97-AF65-F5344CB8AC3E}">
        <p14:creationId xmlns:p14="http://schemas.microsoft.com/office/powerpoint/2010/main" val="12203141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590C9E09-6B92-A581-03C3-B5DCCE349E7A}"/>
              </a:ext>
            </a:extLst>
          </p:cNvPr>
          <p:cNvSpPr>
            <a:spLocks noGrp="1"/>
          </p:cNvSpPr>
          <p:nvPr>
            <p:ph type="ctrTitle"/>
          </p:nvPr>
        </p:nvSpPr>
        <p:spPr>
          <a:xfrm>
            <a:off x="251909" y="1402009"/>
            <a:ext cx="5722963" cy="2545094"/>
          </a:xfrm>
        </p:spPr>
        <p:txBody>
          <a:bodyPr>
            <a:normAutofit/>
          </a:bodyPr>
          <a:lstStyle/>
          <a:p>
            <a:r>
              <a:rPr lang="en-GB" dirty="0">
                <a:effectLst/>
                <a:latin typeface="Galano Grotesque Black" panose="00000A00000000000000" pitchFamily="50" charset="0"/>
                <a:ea typeface="Calibri" panose="020F0502020204030204" pitchFamily="34" charset="0"/>
                <a:cs typeface="Times New Roman" panose="02020603050405020304" pitchFamily="18" charset="0"/>
              </a:rPr>
              <a:t>Malignant Comments Classifier</a:t>
            </a:r>
            <a:br>
              <a:rPr lang="en-US"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1033" name="Freeform: Shape 1032">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21648"/>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35"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036"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dirty="0"/>
            </a:p>
          </p:txBody>
        </p:sp>
        <p:grpSp>
          <p:nvGrpSpPr>
            <p:cNvPr id="1042"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44"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dirty="0"/>
              </a:p>
            </p:txBody>
          </p:sp>
          <p:sp>
            <p:nvSpPr>
              <p:cNvPr id="1053"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dirty="0"/>
              </a:p>
            </p:txBody>
          </p:sp>
          <p:sp>
            <p:nvSpPr>
              <p:cNvPr id="1040"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dirty="0"/>
              </a:p>
            </p:txBody>
          </p:sp>
          <p:sp>
            <p:nvSpPr>
              <p:cNvPr id="1041"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dirty="0"/>
              </a:p>
            </p:txBody>
          </p:sp>
        </p:grpSp>
      </p:grpSp>
      <p:pic>
        <p:nvPicPr>
          <p:cNvPr id="1026" name="Picture 2" descr="Reading Facebook comments on news articles can make you a toxic person |  New Scientist">
            <a:extLst>
              <a:ext uri="{FF2B5EF4-FFF2-40B4-BE49-F238E27FC236}">
                <a16:creationId xmlns:a16="http://schemas.microsoft.com/office/drawing/2014/main" id="{D59E058D-1D64-CA7C-8445-87145A6EE1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09" r="14446"/>
          <a:stretch/>
        </p:blipFill>
        <p:spPr bwMode="auto">
          <a:xfrm>
            <a:off x="5974872" y="555615"/>
            <a:ext cx="5677184" cy="5677184"/>
          </a:xfrm>
          <a:prstGeom prst="rect">
            <a:avLst/>
          </a:pr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4930329"/>
            <a:ext cx="4292956" cy="1927671"/>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045" name="Group 1044">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1">
              <a:lumMod val="60000"/>
              <a:lumOff val="40000"/>
            </a:schemeClr>
          </a:solidFill>
        </p:grpSpPr>
        <p:sp>
          <p:nvSpPr>
            <p:cNvPr id="1046" name="Freeform: Shape 1045">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47" name="Freeform: Shape 1046">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48" name="Freeform: Shape 1047">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1049"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dirty="0"/>
            </a:p>
          </p:txBody>
        </p:sp>
        <p:sp>
          <p:nvSpPr>
            <p:cNvPr id="1050"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051"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dirty="0"/>
            </a:p>
          </p:txBody>
        </p:sp>
        <p:sp>
          <p:nvSpPr>
            <p:cNvPr id="1052" name="Freeform: Shape 1051">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18151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55C63-1062-3073-C76C-8AFB25AF6A8C}"/>
              </a:ext>
            </a:extLst>
          </p:cNvPr>
          <p:cNvSpPr txBox="1">
            <a:spLocks/>
          </p:cNvSpPr>
          <p:nvPr/>
        </p:nvSpPr>
        <p:spPr>
          <a:xfrm>
            <a:off x="919119" y="466725"/>
            <a:ext cx="10353761" cy="61912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400" b="1" i="0" u="none" strike="noStrike" kern="1200" cap="all" spc="0" normalizeH="0" baseline="0" noProof="0" dirty="0">
                <a:ln>
                  <a:noFill/>
                </a:ln>
                <a:effectLst>
                  <a:outerShdw blurRad="50800" dist="63500" dir="2700000" algn="tl" rotWithShape="0">
                    <a:srgbClr val="000000">
                      <a:alpha val="48000"/>
                    </a:srgbClr>
                  </a:outerShdw>
                </a:effectLst>
                <a:uLnTx/>
                <a:uFillTx/>
                <a:latin typeface="Bookman Old Style" panose="02050604050505020204"/>
                <a:ea typeface="+mj-ea"/>
                <a:cs typeface="+mj-cs"/>
              </a:rPr>
              <a:t>Data Visualization</a:t>
            </a:r>
          </a:p>
        </p:txBody>
      </p:sp>
      <p:pic>
        <p:nvPicPr>
          <p:cNvPr id="3" name="Picture 2" descr="Chart, pie chart&#10;&#10;Description automatically generated">
            <a:extLst>
              <a:ext uri="{FF2B5EF4-FFF2-40B4-BE49-F238E27FC236}">
                <a16:creationId xmlns:a16="http://schemas.microsoft.com/office/drawing/2014/main" id="{FE730B34-4CFA-0365-F8BA-F89EBEF851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8631" y="583406"/>
            <a:ext cx="4577883" cy="3036888"/>
          </a:xfrm>
          <a:prstGeom prst="rect">
            <a:avLst/>
          </a:prstGeom>
          <a:noFill/>
          <a:ln>
            <a:noFill/>
          </a:ln>
        </p:spPr>
      </p:pic>
      <p:pic>
        <p:nvPicPr>
          <p:cNvPr id="4" name="Picture 3" descr="Chart, bar chart&#10;&#10;Description automatically generated">
            <a:extLst>
              <a:ext uri="{FF2B5EF4-FFF2-40B4-BE49-F238E27FC236}">
                <a16:creationId xmlns:a16="http://schemas.microsoft.com/office/drawing/2014/main" id="{4C4BFAF6-1CC4-8811-F65A-C07A2B7E15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5634" y="1123155"/>
            <a:ext cx="5537246" cy="2497139"/>
          </a:xfrm>
          <a:prstGeom prst="rect">
            <a:avLst/>
          </a:prstGeom>
          <a:noFill/>
          <a:ln>
            <a:noFill/>
          </a:ln>
        </p:spPr>
      </p:pic>
      <p:pic>
        <p:nvPicPr>
          <p:cNvPr id="5" name="Picture 4" descr="Chart, funnel chart&#10;&#10;Description automatically generated">
            <a:extLst>
              <a:ext uri="{FF2B5EF4-FFF2-40B4-BE49-F238E27FC236}">
                <a16:creationId xmlns:a16="http://schemas.microsoft.com/office/drawing/2014/main" id="{23132862-2888-F1B7-0342-9BB8F454B1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28616" y="3931679"/>
            <a:ext cx="5214036" cy="2342915"/>
          </a:xfrm>
          <a:prstGeom prst="rect">
            <a:avLst/>
          </a:prstGeom>
          <a:noFill/>
          <a:ln>
            <a:noFill/>
          </a:ln>
        </p:spPr>
      </p:pic>
      <p:sp>
        <p:nvSpPr>
          <p:cNvPr id="7" name="TextBox 6">
            <a:extLst>
              <a:ext uri="{FF2B5EF4-FFF2-40B4-BE49-F238E27FC236}">
                <a16:creationId xmlns:a16="http://schemas.microsoft.com/office/drawing/2014/main" id="{E010A4C0-011D-0BA6-491C-96BD737E7AD2}"/>
              </a:ext>
            </a:extLst>
          </p:cNvPr>
          <p:cNvSpPr txBox="1"/>
          <p:nvPr/>
        </p:nvSpPr>
        <p:spPr>
          <a:xfrm>
            <a:off x="-357984" y="3549808"/>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Segmentation of comments based on the nature.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39BE6493-08D6-2992-A902-FB58C8373D61}"/>
              </a:ext>
            </a:extLst>
          </p:cNvPr>
          <p:cNvSpPr txBox="1"/>
          <p:nvPr/>
        </p:nvSpPr>
        <p:spPr>
          <a:xfrm>
            <a:off x="5926932" y="3549808"/>
            <a:ext cx="626506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Countplot of comments based on nature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554181F-38F3-EC90-673E-E13B5CB4A275}"/>
              </a:ext>
            </a:extLst>
          </p:cNvPr>
          <p:cNvSpPr txBox="1"/>
          <p:nvPr/>
        </p:nvSpPr>
        <p:spPr>
          <a:xfrm>
            <a:off x="3618253" y="6218231"/>
            <a:ext cx="4724399"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Most frequent words used in comments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44955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alendar&#10;&#10;Description automatically generated">
            <a:extLst>
              <a:ext uri="{FF2B5EF4-FFF2-40B4-BE49-F238E27FC236}">
                <a16:creationId xmlns:a16="http://schemas.microsoft.com/office/drawing/2014/main" id="{F1B4CA4A-9DDF-B9C1-DB4A-FE96C1DD93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2741" y="85050"/>
            <a:ext cx="7119621" cy="5358488"/>
          </a:xfrm>
          <a:prstGeom prst="rect">
            <a:avLst/>
          </a:prstGeom>
          <a:noFill/>
          <a:ln>
            <a:noFill/>
          </a:ln>
        </p:spPr>
      </p:pic>
      <p:sp>
        <p:nvSpPr>
          <p:cNvPr id="4" name="TextBox 3">
            <a:extLst>
              <a:ext uri="{FF2B5EF4-FFF2-40B4-BE49-F238E27FC236}">
                <a16:creationId xmlns:a16="http://schemas.microsoft.com/office/drawing/2014/main" id="{9DF00FAF-5B0C-9180-89A5-15C68A6BA3EF}"/>
              </a:ext>
            </a:extLst>
          </p:cNvPr>
          <p:cNvSpPr txBox="1"/>
          <p:nvPr/>
        </p:nvSpPr>
        <p:spPr>
          <a:xfrm>
            <a:off x="532211" y="5443538"/>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Word Cloud for loud words in bad comments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FADB7CE-9EED-8890-0456-4B03294FBB11}"/>
              </a:ext>
            </a:extLst>
          </p:cNvPr>
          <p:cNvSpPr txBox="1"/>
          <p:nvPr/>
        </p:nvSpPr>
        <p:spPr>
          <a:xfrm>
            <a:off x="7472362" y="228713"/>
            <a:ext cx="4719638" cy="5584157"/>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Observations: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Malignant comments are comparatively higher than other features in the dataset. Rude and abusive comments are also more visible in the comments.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Comments which are having threatening are comparatively low in the train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As per the data, normal comments which are not malignant are having almost normal distribution for each type of features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['article', 'page', 'Wikipedia'] are the words which are most frequent in the comments.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word cloud of the bad comments shows the loud words which have used by the users. The presence of these words are making the comments malignant.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47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A39CB-2361-BB0A-88D5-24058BC73159}"/>
              </a:ext>
            </a:extLst>
          </p:cNvPr>
          <p:cNvSpPr txBox="1">
            <a:spLocks/>
          </p:cNvSpPr>
          <p:nvPr/>
        </p:nvSpPr>
        <p:spPr>
          <a:xfrm>
            <a:off x="1747512" y="676836"/>
            <a:ext cx="8337781" cy="5334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Times New Roman" panose="02020603050405020304" pitchFamily="18" charset="0"/>
              </a:rPr>
              <a:t>Model/s Development and Evaluation</a:t>
            </a:r>
          </a:p>
        </p:txBody>
      </p:sp>
      <p:sp>
        <p:nvSpPr>
          <p:cNvPr id="3" name="TextBox 2">
            <a:extLst>
              <a:ext uri="{FF2B5EF4-FFF2-40B4-BE49-F238E27FC236}">
                <a16:creationId xmlns:a16="http://schemas.microsoft.com/office/drawing/2014/main" id="{147C539D-E6E7-3014-44D0-AD406DEC0D49}"/>
              </a:ext>
            </a:extLst>
          </p:cNvPr>
          <p:cNvSpPr txBox="1"/>
          <p:nvPr/>
        </p:nvSpPr>
        <p:spPr>
          <a:xfrm>
            <a:off x="900111" y="1427054"/>
            <a:ext cx="9790934"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Identification of possible problem-solving approaches (methods)</a:t>
            </a:r>
          </a:p>
        </p:txBody>
      </p:sp>
      <p:sp>
        <p:nvSpPr>
          <p:cNvPr id="4" name="TextBox 3">
            <a:extLst>
              <a:ext uri="{FF2B5EF4-FFF2-40B4-BE49-F238E27FC236}">
                <a16:creationId xmlns:a16="http://schemas.microsoft.com/office/drawing/2014/main" id="{A1FA227D-BF04-EA49-B08D-992C2B11273F}"/>
              </a:ext>
            </a:extLst>
          </p:cNvPr>
          <p:cNvSpPr txBox="1"/>
          <p:nvPr/>
        </p:nvSpPr>
        <p:spPr>
          <a:xfrm>
            <a:off x="771525" y="1928776"/>
            <a:ext cx="6472238" cy="802336"/>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Vectorizing the Text Data in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used tfidf vectorizer for vectorizing the text data in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6675DC7-8756-A5FB-A844-14CF771D02C0}"/>
              </a:ext>
            </a:extLst>
          </p:cNvPr>
          <p:cNvSpPr txBox="1"/>
          <p:nvPr/>
        </p:nvSpPr>
        <p:spPr>
          <a:xfrm>
            <a:off x="770604" y="2797480"/>
            <a:ext cx="6115050" cy="1095941"/>
          </a:xfrm>
          <a:prstGeom prst="rect">
            <a:avLst/>
          </a:prstGeom>
          <a:noFill/>
        </p:spPr>
        <p:txBody>
          <a:bodyPr wrap="square">
            <a:spAutoFit/>
          </a:bodyPr>
          <a:lstStyle/>
          <a:p>
            <a:pPr marL="0" marR="0">
              <a:lnSpc>
                <a:spcPct val="106000"/>
              </a:lnSpc>
              <a:spcBef>
                <a:spcPts val="0"/>
              </a:spcBef>
              <a:spcAft>
                <a:spcPts val="800"/>
              </a:spcAft>
            </a:pPr>
            <a:r>
              <a:rPr lang="en-GB" sz="2000" b="1" dirty="0">
                <a:effectLst/>
                <a:latin typeface="Calibri" panose="020F0502020204030204" pitchFamily="34" charset="0"/>
                <a:ea typeface="Calibri" panose="020F0502020204030204" pitchFamily="34" charset="0"/>
                <a:cs typeface="Times New Roman" panose="02020603050405020304" pitchFamily="18" charset="0"/>
              </a:rPr>
              <a:t>Balancing the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used smote technique to oversample the data in dataset to equalize the number of records in each categories.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icture containing shape&#10;&#10;Description automatically generated">
            <a:extLst>
              <a:ext uri="{FF2B5EF4-FFF2-40B4-BE49-F238E27FC236}">
                <a16:creationId xmlns:a16="http://schemas.microsoft.com/office/drawing/2014/main" id="{B56B6D28-D0F9-A3BD-0C45-D875E00804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85729" y="2329944"/>
            <a:ext cx="2711450" cy="1743075"/>
          </a:xfrm>
          <a:prstGeom prst="rect">
            <a:avLst/>
          </a:prstGeom>
          <a:noFill/>
          <a:ln>
            <a:noFill/>
          </a:ln>
        </p:spPr>
      </p:pic>
      <p:pic>
        <p:nvPicPr>
          <p:cNvPr id="8" name="Picture 7">
            <a:extLst>
              <a:ext uri="{FF2B5EF4-FFF2-40B4-BE49-F238E27FC236}">
                <a16:creationId xmlns:a16="http://schemas.microsoft.com/office/drawing/2014/main" id="{90D8BAC6-51C5-9586-1851-971C7407F9D2}"/>
              </a:ext>
            </a:extLst>
          </p:cNvPr>
          <p:cNvPicPr>
            <a:picLocks noChangeAspect="1"/>
          </p:cNvPicPr>
          <p:nvPr/>
        </p:nvPicPr>
        <p:blipFill>
          <a:blip r:embed="rId3"/>
          <a:stretch>
            <a:fillRect/>
          </a:stretch>
        </p:blipFill>
        <p:spPr>
          <a:xfrm>
            <a:off x="10297121" y="2473585"/>
            <a:ext cx="1615828" cy="523220"/>
          </a:xfrm>
          <a:prstGeom prst="rect">
            <a:avLst/>
          </a:prstGeom>
        </p:spPr>
      </p:pic>
      <p:pic>
        <p:nvPicPr>
          <p:cNvPr id="15362" name="Picture 2">
            <a:extLst>
              <a:ext uri="{FF2B5EF4-FFF2-40B4-BE49-F238E27FC236}">
                <a16:creationId xmlns:a16="http://schemas.microsoft.com/office/drawing/2014/main" id="{A74978BB-8FB2-306E-FBC2-BB0FA0FB1D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488" y="4039115"/>
            <a:ext cx="3876675" cy="24955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EC426CF-6F69-79B4-5E27-77FD40C14C4B}"/>
              </a:ext>
            </a:extLst>
          </p:cNvPr>
          <p:cNvPicPr>
            <a:picLocks noChangeAspect="1"/>
          </p:cNvPicPr>
          <p:nvPr/>
        </p:nvPicPr>
        <p:blipFill>
          <a:blip r:embed="rId5"/>
          <a:stretch>
            <a:fillRect/>
          </a:stretch>
        </p:blipFill>
        <p:spPr>
          <a:xfrm>
            <a:off x="4490976" y="4238604"/>
            <a:ext cx="1523911" cy="519134"/>
          </a:xfrm>
          <a:prstGeom prst="rect">
            <a:avLst/>
          </a:prstGeom>
        </p:spPr>
      </p:pic>
      <p:sp>
        <p:nvSpPr>
          <p:cNvPr id="12" name="TextBox 11">
            <a:extLst>
              <a:ext uri="{FF2B5EF4-FFF2-40B4-BE49-F238E27FC236}">
                <a16:creationId xmlns:a16="http://schemas.microsoft.com/office/drawing/2014/main" id="{3B2012D6-9041-BF5C-C280-FEB7CE67661A}"/>
              </a:ext>
            </a:extLst>
          </p:cNvPr>
          <p:cNvSpPr txBox="1"/>
          <p:nvPr/>
        </p:nvSpPr>
        <p:spPr>
          <a:xfrm>
            <a:off x="7000876" y="4028686"/>
            <a:ext cx="3084418" cy="369332"/>
          </a:xfrm>
          <a:prstGeom prst="rect">
            <a:avLst/>
          </a:prstGeom>
          <a:noFill/>
        </p:spPr>
        <p:txBody>
          <a:bodyPr wrap="square">
            <a:spAutoFit/>
          </a:bodyPr>
          <a:lstStyle/>
          <a:p>
            <a:pPr marL="914400" marR="0">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Unbalanced 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3AA4E015-BD99-BF4A-33AE-D56A3E8520F3}"/>
              </a:ext>
            </a:extLst>
          </p:cNvPr>
          <p:cNvSpPr txBox="1"/>
          <p:nvPr/>
        </p:nvSpPr>
        <p:spPr>
          <a:xfrm>
            <a:off x="770604" y="6488668"/>
            <a:ext cx="2972721" cy="369332"/>
          </a:xfrm>
          <a:prstGeom prst="rect">
            <a:avLst/>
          </a:prstGeom>
          <a:noFill/>
        </p:spPr>
        <p:txBody>
          <a:bodyPr wrap="square">
            <a:spAutoFit/>
          </a:bodyPr>
          <a:lstStyle/>
          <a:p>
            <a:pPr marL="914400" marR="0">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Balanced 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05321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F6394F-3E1E-F785-6435-6BF1CEF91455}"/>
              </a:ext>
            </a:extLst>
          </p:cNvPr>
          <p:cNvSpPr txBox="1"/>
          <p:nvPr/>
        </p:nvSpPr>
        <p:spPr>
          <a:xfrm>
            <a:off x="1275159" y="784800"/>
            <a:ext cx="3225403"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Building the Model</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picture containing text&#10;&#10;Description automatically generated">
            <a:extLst>
              <a:ext uri="{FF2B5EF4-FFF2-40B4-BE49-F238E27FC236}">
                <a16:creationId xmlns:a16="http://schemas.microsoft.com/office/drawing/2014/main" id="{93655B3B-526C-E606-CAF2-E680E3E0F96B}"/>
              </a:ext>
            </a:extLst>
          </p:cNvPr>
          <p:cNvPicPr>
            <a:picLocks noChangeAspect="1"/>
          </p:cNvPicPr>
          <p:nvPr/>
        </p:nvPicPr>
        <p:blipFill>
          <a:blip r:embed="rId2"/>
          <a:stretch>
            <a:fillRect/>
          </a:stretch>
        </p:blipFill>
        <p:spPr>
          <a:xfrm>
            <a:off x="952500" y="1426845"/>
            <a:ext cx="8801790" cy="1402080"/>
          </a:xfrm>
          <a:prstGeom prst="rect">
            <a:avLst/>
          </a:prstGeom>
        </p:spPr>
      </p:pic>
      <p:sp>
        <p:nvSpPr>
          <p:cNvPr id="6" name="TextBox 5">
            <a:extLst>
              <a:ext uri="{FF2B5EF4-FFF2-40B4-BE49-F238E27FC236}">
                <a16:creationId xmlns:a16="http://schemas.microsoft.com/office/drawing/2014/main" id="{71C1B3D8-2A13-4BDA-F6F9-86DF053ACB5E}"/>
              </a:ext>
            </a:extLst>
          </p:cNvPr>
          <p:cNvSpPr txBox="1"/>
          <p:nvPr/>
        </p:nvSpPr>
        <p:spPr>
          <a:xfrm>
            <a:off x="1903810" y="3003726"/>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Algorithms and metrics for evaluation</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ext&#10;&#10;Description automatically generated">
            <a:extLst>
              <a:ext uri="{FF2B5EF4-FFF2-40B4-BE49-F238E27FC236}">
                <a16:creationId xmlns:a16="http://schemas.microsoft.com/office/drawing/2014/main" id="{1AA06DD6-7875-1EDC-1AC4-8CA2A4AA7109}"/>
              </a:ext>
            </a:extLst>
          </p:cNvPr>
          <p:cNvPicPr>
            <a:picLocks noChangeAspect="1"/>
          </p:cNvPicPr>
          <p:nvPr/>
        </p:nvPicPr>
        <p:blipFill>
          <a:blip r:embed="rId3"/>
          <a:stretch>
            <a:fillRect/>
          </a:stretch>
        </p:blipFill>
        <p:spPr>
          <a:xfrm>
            <a:off x="544710" y="3484943"/>
            <a:ext cx="3259964" cy="1629982"/>
          </a:xfrm>
          <a:prstGeom prst="rect">
            <a:avLst/>
          </a:prstGeom>
        </p:spPr>
      </p:pic>
      <p:sp>
        <p:nvSpPr>
          <p:cNvPr id="9" name="TextBox 8">
            <a:extLst>
              <a:ext uri="{FF2B5EF4-FFF2-40B4-BE49-F238E27FC236}">
                <a16:creationId xmlns:a16="http://schemas.microsoft.com/office/drawing/2014/main" id="{1AC9FFE3-EE3C-7540-4194-6DDE714B3D5E}"/>
              </a:ext>
            </a:extLst>
          </p:cNvPr>
          <p:cNvSpPr txBox="1"/>
          <p:nvPr/>
        </p:nvSpPr>
        <p:spPr>
          <a:xfrm>
            <a:off x="544710" y="5042144"/>
            <a:ext cx="2886074"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Instances of Algorithms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AB984F4B-5AD0-559C-4029-56D7625B8266}"/>
              </a:ext>
            </a:extLst>
          </p:cNvPr>
          <p:cNvSpPr txBox="1"/>
          <p:nvPr/>
        </p:nvSpPr>
        <p:spPr>
          <a:xfrm>
            <a:off x="4500562" y="3779432"/>
            <a:ext cx="6929438" cy="165051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created two user defined functions to train, test and cross validate the models with the pre-processed train data.</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mod_test: Training and testing the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cross_val: Finding the best cross validation mean score for each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8381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6544AF-B626-C32C-1952-7583901D7F18}"/>
              </a:ext>
            </a:extLst>
          </p:cNvPr>
          <p:cNvSpPr txBox="1"/>
          <p:nvPr/>
        </p:nvSpPr>
        <p:spPr>
          <a:xfrm>
            <a:off x="759024" y="323671"/>
            <a:ext cx="10673952"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Testing of Identified Approaches (Algorithms) and </a:t>
            </a:r>
            <a:r>
              <a:rPr lang="en-GB" sz="2400" b="1" dirty="0">
                <a:effectLst/>
                <a:latin typeface="Calibri" panose="020F0502020204030204" pitchFamily="34" charset="0"/>
                <a:ea typeface="Calibri" panose="020F0502020204030204" pitchFamily="34" charset="0"/>
                <a:cs typeface="Calibri" panose="020F0502020204030204" pitchFamily="34" charset="0"/>
              </a:rPr>
              <a:t>evaluation of selected models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Text, letter&#10;&#10;Description automatically generated">
            <a:extLst>
              <a:ext uri="{FF2B5EF4-FFF2-40B4-BE49-F238E27FC236}">
                <a16:creationId xmlns:a16="http://schemas.microsoft.com/office/drawing/2014/main" id="{346E88FB-E077-82A3-E494-3E8179792633}"/>
              </a:ext>
            </a:extLst>
          </p:cNvPr>
          <p:cNvPicPr>
            <a:picLocks noChangeAspect="1"/>
          </p:cNvPicPr>
          <p:nvPr/>
        </p:nvPicPr>
        <p:blipFill>
          <a:blip r:embed="rId2"/>
          <a:stretch>
            <a:fillRect/>
          </a:stretch>
        </p:blipFill>
        <p:spPr>
          <a:xfrm>
            <a:off x="895349" y="1042670"/>
            <a:ext cx="7331099" cy="1886268"/>
          </a:xfrm>
          <a:prstGeom prst="rect">
            <a:avLst/>
          </a:prstGeom>
        </p:spPr>
      </p:pic>
      <p:sp>
        <p:nvSpPr>
          <p:cNvPr id="6" name="TextBox 5">
            <a:extLst>
              <a:ext uri="{FF2B5EF4-FFF2-40B4-BE49-F238E27FC236}">
                <a16:creationId xmlns:a16="http://schemas.microsoft.com/office/drawing/2014/main" id="{565C70B4-8D52-7C01-D3EE-840B63C76FB7}"/>
              </a:ext>
            </a:extLst>
          </p:cNvPr>
          <p:cNvSpPr txBox="1"/>
          <p:nvPr/>
        </p:nvSpPr>
        <p:spPr>
          <a:xfrm>
            <a:off x="1371214" y="2928938"/>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User Defined Function for Training and Testing the model</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AFAE204C-F3B1-49E6-D57F-20776F25F18C}"/>
              </a:ext>
            </a:extLst>
          </p:cNvPr>
          <p:cNvSpPr txBox="1"/>
          <p:nvPr/>
        </p:nvSpPr>
        <p:spPr>
          <a:xfrm>
            <a:off x="403622" y="3918011"/>
            <a:ext cx="233957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168ADF6-FC6D-34F1-39FA-FF70883D4526}"/>
              </a:ext>
            </a:extLst>
          </p:cNvPr>
          <p:cNvSpPr txBox="1"/>
          <p:nvPr/>
        </p:nvSpPr>
        <p:spPr>
          <a:xfrm>
            <a:off x="4446984" y="3918011"/>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7A10B107-9028-3EE7-6047-DA6F4DEF2BBA}"/>
              </a:ext>
            </a:extLst>
          </p:cNvPr>
          <p:cNvSpPr txBox="1"/>
          <p:nvPr/>
        </p:nvSpPr>
        <p:spPr>
          <a:xfrm>
            <a:off x="7918847" y="3918011"/>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Multinomial 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26CE38F-6369-F1C4-CB72-3A1EEAFA3E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274" y="4386580"/>
            <a:ext cx="3536165" cy="1557020"/>
          </a:xfrm>
          <a:prstGeom prst="rect">
            <a:avLst/>
          </a:prstGeom>
        </p:spPr>
      </p:pic>
      <p:pic>
        <p:nvPicPr>
          <p:cNvPr id="11" name="Picture 10" descr="Table&#10;&#10;Description automatically generated">
            <a:extLst>
              <a:ext uri="{FF2B5EF4-FFF2-40B4-BE49-F238E27FC236}">
                <a16:creationId xmlns:a16="http://schemas.microsoft.com/office/drawing/2014/main" id="{1D6895FB-9A5F-C1D7-12C1-F5CAEF624A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8023" y="4386580"/>
            <a:ext cx="3244850" cy="1557020"/>
          </a:xfrm>
          <a:prstGeom prst="rect">
            <a:avLst/>
          </a:prstGeom>
        </p:spPr>
      </p:pic>
      <p:pic>
        <p:nvPicPr>
          <p:cNvPr id="12" name="Picture 11" descr="A picture containing table&#10;&#10;Description automatically generated">
            <a:extLst>
              <a:ext uri="{FF2B5EF4-FFF2-40B4-BE49-F238E27FC236}">
                <a16:creationId xmlns:a16="http://schemas.microsoft.com/office/drawing/2014/main" id="{8653B6A0-2323-F83E-380E-10F4BE5739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6457" y="4385415"/>
            <a:ext cx="3267075" cy="1558185"/>
          </a:xfrm>
          <a:prstGeom prst="rect">
            <a:avLst/>
          </a:prstGeom>
        </p:spPr>
      </p:pic>
      <p:sp>
        <p:nvSpPr>
          <p:cNvPr id="19" name="TextBox 18">
            <a:extLst>
              <a:ext uri="{FF2B5EF4-FFF2-40B4-BE49-F238E27FC236}">
                <a16:creationId xmlns:a16="http://schemas.microsoft.com/office/drawing/2014/main" id="{8DA88075-F831-E570-6C8F-0C3AE884CE93}"/>
              </a:ext>
            </a:extLst>
          </p:cNvPr>
          <p:cNvSpPr txBox="1"/>
          <p:nvPr/>
        </p:nvSpPr>
        <p:spPr>
          <a:xfrm>
            <a:off x="498274" y="6038669"/>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B9FAFD6B-0AB5-DB85-0091-525F74E328D5}"/>
              </a:ext>
            </a:extLst>
          </p:cNvPr>
          <p:cNvSpPr txBox="1"/>
          <p:nvPr/>
        </p:nvSpPr>
        <p:spPr>
          <a:xfrm>
            <a:off x="8135364" y="6038669"/>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691D219A-BE0D-DBEF-7D29-58072E665A3A}"/>
              </a:ext>
            </a:extLst>
          </p:cNvPr>
          <p:cNvSpPr txBox="1"/>
          <p:nvPr/>
        </p:nvSpPr>
        <p:spPr>
          <a:xfrm>
            <a:off x="4239429" y="6043667"/>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3560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550A4-8BD9-202F-4443-73D7FB5A64FC}"/>
              </a:ext>
            </a:extLst>
          </p:cNvPr>
          <p:cNvSpPr txBox="1"/>
          <p:nvPr/>
        </p:nvSpPr>
        <p:spPr>
          <a:xfrm>
            <a:off x="234552" y="261500"/>
            <a:ext cx="30491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BernoulliNB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4A5B2DE-0842-8DF7-0121-FB539BD640E6}"/>
              </a:ext>
            </a:extLst>
          </p:cNvPr>
          <p:cNvSpPr txBox="1"/>
          <p:nvPr/>
        </p:nvSpPr>
        <p:spPr>
          <a:xfrm>
            <a:off x="4270893" y="261500"/>
            <a:ext cx="30491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RandomForest</a:t>
            </a:r>
            <a:r>
              <a:rPr lang="en-GB" dirty="0">
                <a:latin typeface="Calibri" panose="020F0502020204030204" pitchFamily="34" charset="0"/>
                <a:ea typeface="Calibri" panose="020F0502020204030204" pitchFamily="34" charset="0"/>
                <a:cs typeface="Times New Roman" panose="02020603050405020304" pitchFamily="18" charset="0"/>
              </a:rPr>
              <a:t>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CF2D170B-C81A-EB9A-8300-ECBE6F38F74E}"/>
              </a:ext>
            </a:extLst>
          </p:cNvPr>
          <p:cNvSpPr txBox="1"/>
          <p:nvPr/>
        </p:nvSpPr>
        <p:spPr>
          <a:xfrm>
            <a:off x="7862888" y="346911"/>
            <a:ext cx="2109787"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descr="Table&#10;&#10;Description automatically generated">
            <a:extLst>
              <a:ext uri="{FF2B5EF4-FFF2-40B4-BE49-F238E27FC236}">
                <a16:creationId xmlns:a16="http://schemas.microsoft.com/office/drawing/2014/main" id="{78F6C979-10E2-AE4C-4A1C-4FC620218D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11" y="720411"/>
            <a:ext cx="3645937" cy="1651314"/>
          </a:xfrm>
          <a:prstGeom prst="rect">
            <a:avLst/>
          </a:prstGeom>
        </p:spPr>
      </p:pic>
      <p:pic>
        <p:nvPicPr>
          <p:cNvPr id="8" name="Picture 7" descr="Table&#10;&#10;Description automatically generated">
            <a:extLst>
              <a:ext uri="{FF2B5EF4-FFF2-40B4-BE49-F238E27FC236}">
                <a16:creationId xmlns:a16="http://schemas.microsoft.com/office/drawing/2014/main" id="{45FB3D9A-D911-4D19-A101-104B55DF4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0893" y="704118"/>
            <a:ext cx="3333750" cy="1667607"/>
          </a:xfrm>
          <a:prstGeom prst="rect">
            <a:avLst/>
          </a:prstGeom>
        </p:spPr>
      </p:pic>
      <p:pic>
        <p:nvPicPr>
          <p:cNvPr id="9" name="Picture 8" descr="Table&#10;&#10;Description automatically generated">
            <a:extLst>
              <a:ext uri="{FF2B5EF4-FFF2-40B4-BE49-F238E27FC236}">
                <a16:creationId xmlns:a16="http://schemas.microsoft.com/office/drawing/2014/main" id="{B7EBB8D9-C603-894E-FDD0-6BE2693F8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2888" y="720411"/>
            <a:ext cx="3653794" cy="1651314"/>
          </a:xfrm>
          <a:prstGeom prst="rect">
            <a:avLst/>
          </a:prstGeom>
        </p:spPr>
      </p:pic>
      <p:sp>
        <p:nvSpPr>
          <p:cNvPr id="10" name="TextBox 9">
            <a:extLst>
              <a:ext uri="{FF2B5EF4-FFF2-40B4-BE49-F238E27FC236}">
                <a16:creationId xmlns:a16="http://schemas.microsoft.com/office/drawing/2014/main" id="{23A3E83E-DC42-E7C3-9AC9-9EA70F188627}"/>
              </a:ext>
            </a:extLst>
          </p:cNvPr>
          <p:cNvSpPr txBox="1"/>
          <p:nvPr/>
        </p:nvSpPr>
        <p:spPr>
          <a:xfrm>
            <a:off x="8175075" y="2371725"/>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6082459E-BDAF-4F09-E7F0-3020A7D42AC6}"/>
              </a:ext>
            </a:extLst>
          </p:cNvPr>
          <p:cNvSpPr txBox="1"/>
          <p:nvPr/>
        </p:nvSpPr>
        <p:spPr>
          <a:xfrm>
            <a:off x="4270893" y="2371725"/>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9BA08B0-7F5F-914B-B7B3-93C1776CC86E}"/>
              </a:ext>
            </a:extLst>
          </p:cNvPr>
          <p:cNvSpPr txBox="1"/>
          <p:nvPr/>
        </p:nvSpPr>
        <p:spPr>
          <a:xfrm>
            <a:off x="366711" y="2375630"/>
            <a:ext cx="322540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Testing the model performance</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C69777D0-521E-C34B-5AB2-D777E3BF59CC}"/>
              </a:ext>
            </a:extLst>
          </p:cNvPr>
          <p:cNvSpPr txBox="1"/>
          <p:nvPr/>
        </p:nvSpPr>
        <p:spPr>
          <a:xfrm>
            <a:off x="382783" y="2898338"/>
            <a:ext cx="2316958" cy="373500"/>
          </a:xfrm>
          <a:prstGeom prst="rect">
            <a:avLst/>
          </a:prstGeom>
          <a:noFill/>
        </p:spPr>
        <p:txBody>
          <a:bodyPr wrap="square">
            <a:spAutoFit/>
          </a:bodyPr>
          <a:lstStyle/>
          <a:p>
            <a:pPr marL="22860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3486939D-942E-6EA6-A7D8-352EBC6AFFE3}"/>
              </a:ext>
            </a:extLst>
          </p:cNvPr>
          <p:cNvSpPr txBox="1"/>
          <p:nvPr/>
        </p:nvSpPr>
        <p:spPr>
          <a:xfrm>
            <a:off x="503634" y="3586163"/>
            <a:ext cx="2339578"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7D9C3459-C88E-5CE3-D2D4-E1FEC6A0BE9B}"/>
              </a:ext>
            </a:extLst>
          </p:cNvPr>
          <p:cNvSpPr txBox="1"/>
          <p:nvPr/>
        </p:nvSpPr>
        <p:spPr>
          <a:xfrm>
            <a:off x="4546996" y="3586163"/>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41A72B07-27BE-0504-C774-AE9E8E2DDBB0}"/>
              </a:ext>
            </a:extLst>
          </p:cNvPr>
          <p:cNvSpPr txBox="1"/>
          <p:nvPr/>
        </p:nvSpPr>
        <p:spPr>
          <a:xfrm>
            <a:off x="8018859" y="3586163"/>
            <a:ext cx="2753915"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Multinomial 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7" name="Picture 16" descr="Graphical user interface&#10;&#10;Description automatically generated">
            <a:extLst>
              <a:ext uri="{FF2B5EF4-FFF2-40B4-BE49-F238E27FC236}">
                <a16:creationId xmlns:a16="http://schemas.microsoft.com/office/drawing/2014/main" id="{4089E469-3D0D-2B41-2642-659D1504654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0422" y="4143816"/>
            <a:ext cx="3061692" cy="2080685"/>
          </a:xfrm>
          <a:prstGeom prst="rect">
            <a:avLst/>
          </a:prstGeom>
          <a:noFill/>
          <a:ln>
            <a:noFill/>
          </a:ln>
        </p:spPr>
      </p:pic>
      <p:pic>
        <p:nvPicPr>
          <p:cNvPr id="18" name="Picture 17" descr="Graphical user interface&#10;&#10;Description automatically generated">
            <a:extLst>
              <a:ext uri="{FF2B5EF4-FFF2-40B4-BE49-F238E27FC236}">
                <a16:creationId xmlns:a16="http://schemas.microsoft.com/office/drawing/2014/main" id="{9745A3D9-7F31-E936-1E12-75C96B97A0AC}"/>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546995" y="4143816"/>
            <a:ext cx="3062411" cy="2080685"/>
          </a:xfrm>
          <a:prstGeom prst="rect">
            <a:avLst/>
          </a:prstGeom>
          <a:noFill/>
          <a:ln>
            <a:noFill/>
          </a:ln>
        </p:spPr>
      </p:pic>
      <p:pic>
        <p:nvPicPr>
          <p:cNvPr id="19" name="Picture 18" descr="Graphical user interface&#10;&#10;Description automatically generated">
            <a:extLst>
              <a:ext uri="{FF2B5EF4-FFF2-40B4-BE49-F238E27FC236}">
                <a16:creationId xmlns:a16="http://schemas.microsoft.com/office/drawing/2014/main" id="{2A7E8648-3C11-2D49-72F6-B1F9455AD00A}"/>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18858" y="4143816"/>
            <a:ext cx="2933617" cy="1993773"/>
          </a:xfrm>
          <a:prstGeom prst="rect">
            <a:avLst/>
          </a:prstGeom>
          <a:noFill/>
          <a:ln>
            <a:noFill/>
          </a:ln>
        </p:spPr>
      </p:pic>
    </p:spTree>
    <p:extLst>
      <p:ext uri="{BB962C8B-B14F-4D97-AF65-F5344CB8AC3E}">
        <p14:creationId xmlns:p14="http://schemas.microsoft.com/office/powerpoint/2010/main" val="384352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02E8B5-9D4E-BB20-8F5C-13559184F506}"/>
              </a:ext>
            </a:extLst>
          </p:cNvPr>
          <p:cNvSpPr txBox="1"/>
          <p:nvPr/>
        </p:nvSpPr>
        <p:spPr>
          <a:xfrm>
            <a:off x="234552" y="261500"/>
            <a:ext cx="30491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BernoulliNB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71BD368A-ABB9-A6DF-035F-145D45574C66}"/>
              </a:ext>
            </a:extLst>
          </p:cNvPr>
          <p:cNvSpPr txBox="1"/>
          <p:nvPr/>
        </p:nvSpPr>
        <p:spPr>
          <a:xfrm>
            <a:off x="4270893" y="261500"/>
            <a:ext cx="3049190"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RandomForest</a:t>
            </a:r>
            <a:r>
              <a:rPr lang="en-GB" dirty="0">
                <a:latin typeface="Calibri" panose="020F0502020204030204" pitchFamily="34" charset="0"/>
                <a:ea typeface="Calibri" panose="020F0502020204030204" pitchFamily="34" charset="0"/>
                <a:cs typeface="Times New Roman" panose="02020603050405020304" pitchFamily="18" charset="0"/>
              </a:rPr>
              <a:t>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80D6779-9B4C-05E7-FA1F-CAA0B006970E}"/>
              </a:ext>
            </a:extLst>
          </p:cNvPr>
          <p:cNvSpPr txBox="1"/>
          <p:nvPr/>
        </p:nvSpPr>
        <p:spPr>
          <a:xfrm>
            <a:off x="7862888" y="346911"/>
            <a:ext cx="2109787" cy="373500"/>
          </a:xfrm>
          <a:prstGeom prst="rect">
            <a:avLst/>
          </a:prstGeom>
          <a:noFill/>
        </p:spPr>
        <p:txBody>
          <a:bodyPr wrap="square">
            <a:spAutoFit/>
          </a:bodyPr>
          <a:lstStyle/>
          <a:p>
            <a:pPr marL="342900" marR="0" lvl="0" indent="-342900">
              <a:lnSpc>
                <a:spcPct val="106000"/>
              </a:lnSpc>
              <a:spcBef>
                <a:spcPts val="0"/>
              </a:spcBef>
              <a:spcAft>
                <a:spcPts val="80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treemap chart&#10;&#10;Description automatically generated">
            <a:extLst>
              <a:ext uri="{FF2B5EF4-FFF2-40B4-BE49-F238E27FC236}">
                <a16:creationId xmlns:a16="http://schemas.microsoft.com/office/drawing/2014/main" id="{09D40A32-6C99-91B3-885C-0EEB04A862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4552" y="720411"/>
            <a:ext cx="3049190" cy="2072824"/>
          </a:xfrm>
          <a:prstGeom prst="rect">
            <a:avLst/>
          </a:prstGeom>
          <a:noFill/>
          <a:ln>
            <a:noFill/>
          </a:ln>
        </p:spPr>
      </p:pic>
      <p:pic>
        <p:nvPicPr>
          <p:cNvPr id="6" name="Picture 5" descr="Graphical user interface&#10;&#10;Description automatically generated">
            <a:extLst>
              <a:ext uri="{FF2B5EF4-FFF2-40B4-BE49-F238E27FC236}">
                <a16:creationId xmlns:a16="http://schemas.microsoft.com/office/drawing/2014/main" id="{3678DBBD-6D70-3B64-064C-09385557D0C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0893" y="720411"/>
            <a:ext cx="3049190" cy="2072824"/>
          </a:xfrm>
          <a:prstGeom prst="rect">
            <a:avLst/>
          </a:prstGeom>
          <a:noFill/>
          <a:ln>
            <a:noFill/>
          </a:ln>
        </p:spPr>
      </p:pic>
      <p:pic>
        <p:nvPicPr>
          <p:cNvPr id="7" name="Picture 6" descr="Graphical user interface&#10;&#10;Description automatically generated">
            <a:extLst>
              <a:ext uri="{FF2B5EF4-FFF2-40B4-BE49-F238E27FC236}">
                <a16:creationId xmlns:a16="http://schemas.microsoft.com/office/drawing/2014/main" id="{33700003-7026-63DF-F1CD-C41BC523841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862887" y="720411"/>
            <a:ext cx="3050477" cy="2072824"/>
          </a:xfrm>
          <a:prstGeom prst="rect">
            <a:avLst/>
          </a:prstGeom>
          <a:noFill/>
          <a:ln>
            <a:noFill/>
          </a:ln>
        </p:spPr>
      </p:pic>
      <p:sp>
        <p:nvSpPr>
          <p:cNvPr id="9" name="TextBox 8">
            <a:extLst>
              <a:ext uri="{FF2B5EF4-FFF2-40B4-BE49-F238E27FC236}">
                <a16:creationId xmlns:a16="http://schemas.microsoft.com/office/drawing/2014/main" id="{49B56AFE-4C03-BF77-AB56-9C5D4245ABAB}"/>
              </a:ext>
            </a:extLst>
          </p:cNvPr>
          <p:cNvSpPr txBox="1"/>
          <p:nvPr/>
        </p:nvSpPr>
        <p:spPr>
          <a:xfrm>
            <a:off x="975121" y="4326675"/>
            <a:ext cx="8997553" cy="960712"/>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After training and testing the models, the Multinomial NB (mnb), RandomForest Classifier (rfc) and the LGBM Classifier(lgb) are performing well and providing the maximum accuracy score. Now let us check the cross-validation score to find the best performing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637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DFE891-3653-398F-41E8-DAEBE0B93C94}"/>
              </a:ext>
            </a:extLst>
          </p:cNvPr>
          <p:cNvSpPr txBox="1"/>
          <p:nvPr/>
        </p:nvSpPr>
        <p:spPr>
          <a:xfrm>
            <a:off x="460772" y="527625"/>
            <a:ext cx="2482453" cy="467244"/>
          </a:xfrm>
          <a:prstGeom prst="rect">
            <a:avLst/>
          </a:prstGeom>
          <a:noFill/>
        </p:spPr>
        <p:txBody>
          <a:bodyPr wrap="square">
            <a:spAutoFit/>
          </a:bodyPr>
          <a:lstStyle/>
          <a:p>
            <a:pPr marL="22860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Cross Validation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Text&#10;&#10;Description automatically generated">
            <a:extLst>
              <a:ext uri="{FF2B5EF4-FFF2-40B4-BE49-F238E27FC236}">
                <a16:creationId xmlns:a16="http://schemas.microsoft.com/office/drawing/2014/main" id="{913A3120-B69B-D09F-EA6E-EB2D094E753E}"/>
              </a:ext>
            </a:extLst>
          </p:cNvPr>
          <p:cNvPicPr>
            <a:picLocks noChangeAspect="1"/>
          </p:cNvPicPr>
          <p:nvPr/>
        </p:nvPicPr>
        <p:blipFill>
          <a:blip r:embed="rId2"/>
          <a:stretch>
            <a:fillRect/>
          </a:stretch>
        </p:blipFill>
        <p:spPr>
          <a:xfrm>
            <a:off x="795337" y="994868"/>
            <a:ext cx="8171244" cy="2034081"/>
          </a:xfrm>
          <a:prstGeom prst="rect">
            <a:avLst/>
          </a:prstGeom>
        </p:spPr>
      </p:pic>
      <p:sp>
        <p:nvSpPr>
          <p:cNvPr id="7" name="TextBox 6">
            <a:extLst>
              <a:ext uri="{FF2B5EF4-FFF2-40B4-BE49-F238E27FC236}">
                <a16:creationId xmlns:a16="http://schemas.microsoft.com/office/drawing/2014/main" id="{E1768503-1800-4BF0-D18B-3AC4C49668CC}"/>
              </a:ext>
            </a:extLst>
          </p:cNvPr>
          <p:cNvSpPr txBox="1"/>
          <p:nvPr/>
        </p:nvSpPr>
        <p:spPr>
          <a:xfrm>
            <a:off x="1701998" y="3059668"/>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Code Snippet for Cross Validation</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C3C0D58-A3A7-8A76-9A38-C5116FFB89D4}"/>
              </a:ext>
            </a:extLst>
          </p:cNvPr>
          <p:cNvSpPr txBox="1"/>
          <p:nvPr/>
        </p:nvSpPr>
        <p:spPr>
          <a:xfrm>
            <a:off x="107172" y="3673845"/>
            <a:ext cx="6093618" cy="3015954"/>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LogisticRegression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0.961860239683861 and the Accuracy Score  is  0.9181567513368984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DecisionTree 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0.9463123000068568 and the Accuracy Score is  0.9201620989304813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MultinomialNB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0.9609954241872941 and the Accuracy Score is  0.9537098930481284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E2665580-082F-C91F-D4B9-EC56ED84531E}"/>
              </a:ext>
            </a:extLst>
          </p:cNvPr>
          <p:cNvSpPr txBox="1"/>
          <p:nvPr/>
        </p:nvSpPr>
        <p:spPr>
          <a:xfrm>
            <a:off x="6200790" y="3673845"/>
            <a:ext cx="6093618" cy="3015954"/>
          </a:xfrm>
          <a:prstGeom prst="rect">
            <a:avLst/>
          </a:prstGeom>
          <a:noFill/>
        </p:spPr>
        <p:txBody>
          <a:bodyPr wrap="square">
            <a:spAutoFit/>
          </a:bodyPr>
          <a:lstStyle/>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BernoulliNB</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0.7552750404097978 and the Accuracy Score is  0.6751128008021391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RandomForestClassifier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0.9621422438099153 and the Accuracy Score  is  0.9551094585561497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Wingdings" panose="05000000000000000000" pitchFamily="2"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LGBMClassifier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At cv fold 3 the cv score is 0.9630195989994622 and the Accuracy Score is  0.9513285427807486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88408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9E2A8C-FBAF-3882-19C5-B48E1464F7C4}"/>
              </a:ext>
            </a:extLst>
          </p:cNvPr>
          <p:cNvSpPr txBox="1"/>
          <p:nvPr/>
        </p:nvSpPr>
        <p:spPr>
          <a:xfrm>
            <a:off x="1389460" y="341887"/>
            <a:ext cx="3796903"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Calibri" panose="020F0502020204030204" pitchFamily="34" charset="0"/>
              </a:rPr>
              <a:t>Interpretation of the Results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2CA9B25B-0C99-ED68-4F51-71B86031143A}"/>
              </a:ext>
            </a:extLst>
          </p:cNvPr>
          <p:cNvSpPr txBox="1"/>
          <p:nvPr/>
        </p:nvSpPr>
        <p:spPr>
          <a:xfrm>
            <a:off x="1203723" y="809131"/>
            <a:ext cx="1768078"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AUC ROC Curve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A picture containing graphical user interface&#10;&#10;Description automatically generated">
            <a:extLst>
              <a:ext uri="{FF2B5EF4-FFF2-40B4-BE49-F238E27FC236}">
                <a16:creationId xmlns:a16="http://schemas.microsoft.com/office/drawing/2014/main" id="{AC522742-C640-CB04-6E0E-5CA671984F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534" y="1182631"/>
            <a:ext cx="4188534" cy="2838425"/>
          </a:xfrm>
          <a:prstGeom prst="rect">
            <a:avLst/>
          </a:prstGeom>
          <a:noFill/>
          <a:ln>
            <a:noFill/>
          </a:ln>
        </p:spPr>
      </p:pic>
      <p:sp>
        <p:nvSpPr>
          <p:cNvPr id="8" name="TextBox 7">
            <a:extLst>
              <a:ext uri="{FF2B5EF4-FFF2-40B4-BE49-F238E27FC236}">
                <a16:creationId xmlns:a16="http://schemas.microsoft.com/office/drawing/2014/main" id="{CD86BD92-5E51-6840-256C-428F3A97014F}"/>
              </a:ext>
            </a:extLst>
          </p:cNvPr>
          <p:cNvSpPr txBox="1"/>
          <p:nvPr/>
        </p:nvSpPr>
        <p:spPr>
          <a:xfrm>
            <a:off x="1852018" y="3932099"/>
            <a:ext cx="2239566"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AUC ROC Curve</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45C1390C-7DC4-F16C-6F03-A89E370BF6EE}"/>
              </a:ext>
            </a:extLst>
          </p:cNvPr>
          <p:cNvSpPr txBox="1"/>
          <p:nvPr/>
        </p:nvSpPr>
        <p:spPr>
          <a:xfrm>
            <a:off x="6096000" y="1503357"/>
            <a:ext cx="3655303" cy="2428742"/>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models ['rfc','lr','lgb'] are performing well and providing the maximum ROC AUC Score. Since the RandomForest Classifier model is performing slightly better than all other models, we can consider the rfc model as the best performing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3D536CEA-AA49-0ABD-792D-1E0EA764E75D}"/>
              </a:ext>
            </a:extLst>
          </p:cNvPr>
          <p:cNvSpPr txBox="1"/>
          <p:nvPr/>
        </p:nvSpPr>
        <p:spPr>
          <a:xfrm>
            <a:off x="894756" y="4446449"/>
            <a:ext cx="3196828"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Hyperparameter Tuning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Graphical user interface, text&#10;&#10;Description automatically generated with medium confidence">
            <a:extLst>
              <a:ext uri="{FF2B5EF4-FFF2-40B4-BE49-F238E27FC236}">
                <a16:creationId xmlns:a16="http://schemas.microsoft.com/office/drawing/2014/main" id="{4030701D-9260-141E-EA92-F75D766F8959}"/>
              </a:ext>
            </a:extLst>
          </p:cNvPr>
          <p:cNvPicPr>
            <a:picLocks noChangeAspect="1"/>
          </p:cNvPicPr>
          <p:nvPr/>
        </p:nvPicPr>
        <p:blipFill>
          <a:blip r:embed="rId3"/>
          <a:stretch>
            <a:fillRect/>
          </a:stretch>
        </p:blipFill>
        <p:spPr>
          <a:xfrm>
            <a:off x="653786" y="4913693"/>
            <a:ext cx="5041415" cy="1241919"/>
          </a:xfrm>
          <a:prstGeom prst="rect">
            <a:avLst/>
          </a:prstGeom>
        </p:spPr>
      </p:pic>
      <p:sp>
        <p:nvSpPr>
          <p:cNvPr id="13" name="TextBox 12">
            <a:extLst>
              <a:ext uri="{FF2B5EF4-FFF2-40B4-BE49-F238E27FC236}">
                <a16:creationId xmlns:a16="http://schemas.microsoft.com/office/drawing/2014/main" id="{4DC4C9D1-EDE4-B289-6643-3A4C4205D036}"/>
              </a:ext>
            </a:extLst>
          </p:cNvPr>
          <p:cNvSpPr txBox="1"/>
          <p:nvPr/>
        </p:nvSpPr>
        <p:spPr>
          <a:xfrm>
            <a:off x="1280519" y="6134974"/>
            <a:ext cx="2811065"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Best Score and Parameters</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7DD7CE7-0B15-98B7-2DEF-46AE510C8F2A}"/>
              </a:ext>
            </a:extLst>
          </p:cNvPr>
          <p:cNvSpPr txBox="1"/>
          <p:nvPr/>
        </p:nvSpPr>
        <p:spPr>
          <a:xfrm>
            <a:off x="5804895" y="5021988"/>
            <a:ext cx="4544616" cy="665310"/>
          </a:xfrm>
          <a:prstGeom prst="rect">
            <a:avLst/>
          </a:prstGeom>
          <a:noFill/>
        </p:spPr>
        <p:txBody>
          <a:bodyPr wrap="square">
            <a:spAutoFit/>
          </a:bodyPr>
          <a:lstStyle/>
          <a:p>
            <a:pPr marL="0" marR="0">
              <a:lnSpc>
                <a:spcPct val="106000"/>
              </a:lnSpc>
              <a:spcBef>
                <a:spcPts val="0"/>
              </a:spcBef>
              <a:spcAft>
                <a:spcPts val="800"/>
              </a:spcAft>
            </a:pPr>
            <a:r>
              <a:rPr lang="en-GB" sz="1800" dirty="0">
                <a:solidFill>
                  <a:srgbClr val="000000"/>
                </a:solidFill>
                <a:effectLst/>
                <a:latin typeface="Helvetica" panose="020B0604020202020204" pitchFamily="34" charset="0"/>
                <a:ea typeface="Calibri" panose="020F0502020204030204" pitchFamily="34" charset="0"/>
                <a:cs typeface="Times New Roman" panose="02020603050405020304" pitchFamily="18" charset="0"/>
              </a:rPr>
              <a:t>After the hyper parameter tuning the model is performing slightly better.</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89354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085D9CA-7D3F-0FD3-12C2-A4EB2D534BA1}"/>
              </a:ext>
            </a:extLst>
          </p:cNvPr>
          <p:cNvSpPr txBox="1"/>
          <p:nvPr/>
        </p:nvSpPr>
        <p:spPr>
          <a:xfrm>
            <a:off x="460772" y="527625"/>
            <a:ext cx="7340203" cy="467244"/>
          </a:xfrm>
          <a:prstGeom prst="rect">
            <a:avLst/>
          </a:prstGeom>
          <a:noFill/>
        </p:spPr>
        <p:txBody>
          <a:bodyPr wrap="square">
            <a:spAutoFit/>
          </a:bodyPr>
          <a:lstStyle/>
          <a:p>
            <a:pPr marL="22860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Finalized Model Performance with Tuned Parameters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descr="Table&#10;&#10;Description automatically generated">
            <a:extLst>
              <a:ext uri="{FF2B5EF4-FFF2-40B4-BE49-F238E27FC236}">
                <a16:creationId xmlns:a16="http://schemas.microsoft.com/office/drawing/2014/main" id="{D3CCEC7A-91CA-F5ED-237C-0F78C335DA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12" y="1123456"/>
            <a:ext cx="5025270" cy="2895678"/>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B96E27EE-F9BB-7505-E004-8B12DD4C06B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38143" y="1123456"/>
            <a:ext cx="4653757" cy="3162796"/>
          </a:xfrm>
          <a:prstGeom prst="rect">
            <a:avLst/>
          </a:prstGeom>
          <a:noFill/>
          <a:ln>
            <a:noFill/>
          </a:ln>
        </p:spPr>
      </p:pic>
      <p:sp>
        <p:nvSpPr>
          <p:cNvPr id="13" name="TextBox 12">
            <a:extLst>
              <a:ext uri="{FF2B5EF4-FFF2-40B4-BE49-F238E27FC236}">
                <a16:creationId xmlns:a16="http://schemas.microsoft.com/office/drawing/2014/main" id="{E5C9E2EB-B14F-355D-E049-F128C026A2A9}"/>
              </a:ext>
            </a:extLst>
          </p:cNvPr>
          <p:cNvSpPr txBox="1"/>
          <p:nvPr/>
        </p:nvSpPr>
        <p:spPr>
          <a:xfrm>
            <a:off x="991490" y="4147721"/>
            <a:ext cx="3729038" cy="369332"/>
          </a:xfrm>
          <a:prstGeom prst="rect">
            <a:avLst/>
          </a:prstGeom>
          <a:noFill/>
        </p:spPr>
        <p:txBody>
          <a:bodyPr wrap="square">
            <a:spAutoFit/>
          </a:bodyPr>
          <a:lstStyle/>
          <a:p>
            <a:pPr marL="0" marR="0" algn="ctr">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Final Model Performance</a:t>
            </a:r>
          </a:p>
        </p:txBody>
      </p:sp>
      <p:sp>
        <p:nvSpPr>
          <p:cNvPr id="14" name="TextBox 13">
            <a:extLst>
              <a:ext uri="{FF2B5EF4-FFF2-40B4-BE49-F238E27FC236}">
                <a16:creationId xmlns:a16="http://schemas.microsoft.com/office/drawing/2014/main" id="{7AC17DDA-B863-EE55-DA64-85A80898515A}"/>
              </a:ext>
            </a:extLst>
          </p:cNvPr>
          <p:cNvSpPr txBox="1"/>
          <p:nvPr/>
        </p:nvSpPr>
        <p:spPr>
          <a:xfrm>
            <a:off x="7471474" y="4245562"/>
            <a:ext cx="2711053" cy="338554"/>
          </a:xfrm>
          <a:prstGeom prst="rect">
            <a:avLst/>
          </a:prstGeom>
          <a:noFill/>
        </p:spPr>
        <p:txBody>
          <a:bodyPr wrap="square">
            <a:spAutoFit/>
          </a:bodyPr>
          <a:lstStyle/>
          <a:p>
            <a:pPr marL="0" marR="0" algn="ctr">
              <a:spcBef>
                <a:spcPts val="0"/>
              </a:spcBef>
              <a:spcAft>
                <a:spcPts val="1000"/>
              </a:spcAft>
            </a:pPr>
            <a:r>
              <a:rPr lang="en-GB" sz="1600" i="1" dirty="0">
                <a:effectLst/>
                <a:latin typeface="Calibri" panose="020F0502020204030204" pitchFamily="34" charset="0"/>
                <a:ea typeface="Calibri" panose="020F0502020204030204" pitchFamily="34" charset="0"/>
                <a:cs typeface="Times New Roman" panose="02020603050405020304" pitchFamily="18" charset="0"/>
              </a:rPr>
              <a:t>Confusion Matrix</a:t>
            </a:r>
            <a:endParaRPr lang="en-US" sz="1600" i="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9B41208F-CE2D-073E-B736-625CF8F5B9E7}"/>
              </a:ext>
            </a:extLst>
          </p:cNvPr>
          <p:cNvSpPr txBox="1"/>
          <p:nvPr/>
        </p:nvSpPr>
        <p:spPr>
          <a:xfrm>
            <a:off x="785812" y="4584116"/>
            <a:ext cx="2400301" cy="373500"/>
          </a:xfrm>
          <a:prstGeom prst="rect">
            <a:avLst/>
          </a:prstGeom>
          <a:noFill/>
        </p:spPr>
        <p:txBody>
          <a:bodyPr wrap="square">
            <a:spAutoFit/>
          </a:bodyPr>
          <a:lstStyle/>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Saving the best model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0" name="Picture 19" descr="Graphical user interface, text&#10;&#10;Description automatically generated">
            <a:extLst>
              <a:ext uri="{FF2B5EF4-FFF2-40B4-BE49-F238E27FC236}">
                <a16:creationId xmlns:a16="http://schemas.microsoft.com/office/drawing/2014/main" id="{79679CC0-7C45-3DFC-CD91-B0F387C90D80}"/>
              </a:ext>
            </a:extLst>
          </p:cNvPr>
          <p:cNvPicPr>
            <a:picLocks noChangeAspect="1"/>
          </p:cNvPicPr>
          <p:nvPr/>
        </p:nvPicPr>
        <p:blipFill>
          <a:blip r:embed="rId4"/>
          <a:stretch>
            <a:fillRect/>
          </a:stretch>
        </p:blipFill>
        <p:spPr>
          <a:xfrm>
            <a:off x="647700" y="5082035"/>
            <a:ext cx="4732058" cy="1133028"/>
          </a:xfrm>
          <a:prstGeom prst="rect">
            <a:avLst/>
          </a:prstGeom>
        </p:spPr>
      </p:pic>
      <p:sp>
        <p:nvSpPr>
          <p:cNvPr id="22" name="TextBox 21">
            <a:extLst>
              <a:ext uri="{FF2B5EF4-FFF2-40B4-BE49-F238E27FC236}">
                <a16:creationId xmlns:a16="http://schemas.microsoft.com/office/drawing/2014/main" id="{B8A409BC-B12E-484D-F089-958747251F64}"/>
              </a:ext>
            </a:extLst>
          </p:cNvPr>
          <p:cNvSpPr txBox="1"/>
          <p:nvPr/>
        </p:nvSpPr>
        <p:spPr>
          <a:xfrm>
            <a:off x="5780191" y="5254351"/>
            <a:ext cx="6093618" cy="960712"/>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saved the machine learning model for future predictions. We have serialized and saved the binary file as “malignant_comment_classifier.pkl” using the pickle library.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780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3A8B3A-0F71-79E2-ACB7-EB80149EADBC}"/>
              </a:ext>
            </a:extLst>
          </p:cNvPr>
          <p:cNvSpPr txBox="1"/>
          <p:nvPr/>
        </p:nvSpPr>
        <p:spPr>
          <a:xfrm>
            <a:off x="3057525" y="2281982"/>
            <a:ext cx="6115050" cy="2308324"/>
          </a:xfrm>
          <a:prstGeom prst="rect">
            <a:avLst/>
          </a:prstGeom>
          <a:noFill/>
        </p:spPr>
        <p:txBody>
          <a:bodyPr wrap="square">
            <a:spAutoFit/>
          </a:bodyPr>
          <a:lstStyle/>
          <a:p>
            <a:r>
              <a:rPr kumimoji="0" lang="en-US" sz="4800" b="1" i="0" u="none" strike="noStrike" kern="1200" cap="none" spc="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t>SUBMITTED BY</a:t>
            </a:r>
            <a:br>
              <a:rPr kumimoji="0" lang="en-US" sz="4800" b="1" i="0" u="none" strike="noStrike" kern="1200" cap="none" spc="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br>
            <a:br>
              <a:rPr kumimoji="0" lang="en-US" sz="4800" b="1" i="0" u="none" strike="noStrike" kern="1200" cap="none" spc="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br>
            <a:r>
              <a:rPr kumimoji="0" lang="en-US" sz="4800" b="1" i="0" u="none" strike="noStrike" kern="1200" cap="all" spc="200" normalizeH="0" baseline="0" noProof="0" dirty="0">
                <a:ln w="0"/>
                <a:effectLst>
                  <a:outerShdw blurRad="38100" dist="19050" dir="2700000" algn="tl" rotWithShape="0">
                    <a:srgbClr val="000000">
                      <a:alpha val="40000"/>
                    </a:srgbClr>
                  </a:outerShdw>
                </a:effectLst>
                <a:uLnTx/>
                <a:uFillTx/>
                <a:latin typeface="Calibri" panose="020F0502020204030204" pitchFamily="34" charset="0"/>
                <a:ea typeface="+mj-ea"/>
                <a:cs typeface="Calibri" panose="020F0502020204030204" pitchFamily="34" charset="0"/>
              </a:rPr>
              <a:t>Steffin Varghese</a:t>
            </a:r>
            <a:endParaRPr lang="en-US" b="1" dirty="0"/>
          </a:p>
        </p:txBody>
      </p:sp>
    </p:spTree>
    <p:extLst>
      <p:ext uri="{BB962C8B-B14F-4D97-AF65-F5344CB8AC3E}">
        <p14:creationId xmlns:p14="http://schemas.microsoft.com/office/powerpoint/2010/main" val="1589142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59CBF1A-316F-9281-CE17-089AB8C5B65A}"/>
              </a:ext>
            </a:extLst>
          </p:cNvPr>
          <p:cNvSpPr txBox="1"/>
          <p:nvPr/>
        </p:nvSpPr>
        <p:spPr>
          <a:xfrm>
            <a:off x="767954" y="320666"/>
            <a:ext cx="4904184" cy="467244"/>
          </a:xfrm>
          <a:prstGeom prst="rect">
            <a:avLst/>
          </a:prstGeom>
          <a:noFill/>
        </p:spPr>
        <p:txBody>
          <a:bodyPr wrap="square">
            <a:spAutoFit/>
          </a:bodyPr>
          <a:lstStyle/>
          <a:p>
            <a:pPr marL="0" marR="0">
              <a:lnSpc>
                <a:spcPct val="106000"/>
              </a:lnSpc>
              <a:spcBef>
                <a:spcPts val="0"/>
              </a:spcBef>
              <a:spcAft>
                <a:spcPts val="800"/>
              </a:spcAft>
            </a:pPr>
            <a:r>
              <a:rPr lang="en-GB" sz="2400" b="1" dirty="0">
                <a:effectLst/>
                <a:latin typeface="Calibri" panose="020F0502020204030204" pitchFamily="34" charset="0"/>
                <a:ea typeface="Calibri" panose="020F0502020204030204" pitchFamily="34" charset="0"/>
                <a:cs typeface="Times New Roman" panose="02020603050405020304" pitchFamily="18" charset="0"/>
              </a:rPr>
              <a:t>Predicting the target for test data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descr="Table&#10;&#10;Description automatically generated">
            <a:extLst>
              <a:ext uri="{FF2B5EF4-FFF2-40B4-BE49-F238E27FC236}">
                <a16:creationId xmlns:a16="http://schemas.microsoft.com/office/drawing/2014/main" id="{0157F986-58E8-189C-A094-ACF82A8FC394}"/>
              </a:ext>
            </a:extLst>
          </p:cNvPr>
          <p:cNvPicPr>
            <a:picLocks noChangeAspect="1"/>
          </p:cNvPicPr>
          <p:nvPr/>
        </p:nvPicPr>
        <p:blipFill>
          <a:blip r:embed="rId2"/>
          <a:stretch>
            <a:fillRect/>
          </a:stretch>
        </p:blipFill>
        <p:spPr>
          <a:xfrm>
            <a:off x="967977" y="1030635"/>
            <a:ext cx="4816834" cy="3412778"/>
          </a:xfrm>
          <a:prstGeom prst="rect">
            <a:avLst/>
          </a:prstGeom>
        </p:spPr>
      </p:pic>
      <p:sp>
        <p:nvSpPr>
          <p:cNvPr id="14" name="TextBox 13">
            <a:extLst>
              <a:ext uri="{FF2B5EF4-FFF2-40B4-BE49-F238E27FC236}">
                <a16:creationId xmlns:a16="http://schemas.microsoft.com/office/drawing/2014/main" id="{5F08CE2A-27FE-FC3D-E3F2-CF3142B5AE8A}"/>
              </a:ext>
            </a:extLst>
          </p:cNvPr>
          <p:cNvSpPr txBox="1"/>
          <p:nvPr/>
        </p:nvSpPr>
        <p:spPr>
          <a:xfrm>
            <a:off x="1605035" y="4443413"/>
            <a:ext cx="3230021"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Predicted results for test 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AFB2935-86B1-0C58-67C7-70E76B2A319C}"/>
              </a:ext>
            </a:extLst>
          </p:cNvPr>
          <p:cNvSpPr txBox="1"/>
          <p:nvPr/>
        </p:nvSpPr>
        <p:spPr>
          <a:xfrm>
            <a:off x="6558416" y="3566283"/>
            <a:ext cx="4132660" cy="960712"/>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saved the new dataset as ‘Prediction on Test Dataset of Malignant Comments.csv’.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8961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CD8E23-1F84-81A6-60FE-F5B926AFBABD}"/>
              </a:ext>
            </a:extLst>
          </p:cNvPr>
          <p:cNvSpPr txBox="1"/>
          <p:nvPr/>
        </p:nvSpPr>
        <p:spPr>
          <a:xfrm>
            <a:off x="589360" y="835016"/>
            <a:ext cx="6093618"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we have trained our model and it is ready to test with the test data and actual data to cross verify the 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Graphical user interface, table&#10;&#10;Description automatically generated">
            <a:extLst>
              <a:ext uri="{FF2B5EF4-FFF2-40B4-BE49-F238E27FC236}">
                <a16:creationId xmlns:a16="http://schemas.microsoft.com/office/drawing/2014/main" id="{F5A3A6EB-BCDA-B170-1DC5-09C853C4E45F}"/>
              </a:ext>
            </a:extLst>
          </p:cNvPr>
          <p:cNvPicPr>
            <a:picLocks noChangeAspect="1"/>
          </p:cNvPicPr>
          <p:nvPr/>
        </p:nvPicPr>
        <p:blipFill>
          <a:blip r:embed="rId2"/>
          <a:stretch>
            <a:fillRect/>
          </a:stretch>
        </p:blipFill>
        <p:spPr>
          <a:xfrm>
            <a:off x="1204912" y="1571625"/>
            <a:ext cx="3638843" cy="2771775"/>
          </a:xfrm>
          <a:prstGeom prst="rect">
            <a:avLst/>
          </a:prstGeom>
        </p:spPr>
      </p:pic>
      <p:sp>
        <p:nvSpPr>
          <p:cNvPr id="6" name="TextBox 5">
            <a:extLst>
              <a:ext uri="{FF2B5EF4-FFF2-40B4-BE49-F238E27FC236}">
                <a16:creationId xmlns:a16="http://schemas.microsoft.com/office/drawing/2014/main" id="{AEE98B17-837F-1F65-5580-73CF70A16B99}"/>
              </a:ext>
            </a:extLst>
          </p:cNvPr>
          <p:cNvSpPr txBox="1"/>
          <p:nvPr/>
        </p:nvSpPr>
        <p:spPr>
          <a:xfrm>
            <a:off x="5647136" y="2593450"/>
            <a:ext cx="5454252" cy="667106"/>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Our model is performing well with predictions and provided accurate results.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A760E26-52A7-510C-4FA1-8703FF3D79A5}"/>
              </a:ext>
            </a:extLst>
          </p:cNvPr>
          <p:cNvSpPr txBox="1"/>
          <p:nvPr/>
        </p:nvSpPr>
        <p:spPr>
          <a:xfrm>
            <a:off x="-22476" y="4282381"/>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Testing the model with prediction</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4966AAE-4E10-1105-B012-DBCB9C409C5E}"/>
              </a:ext>
            </a:extLst>
          </p:cNvPr>
          <p:cNvSpPr txBox="1"/>
          <p:nvPr/>
        </p:nvSpPr>
        <p:spPr>
          <a:xfrm>
            <a:off x="2745722" y="193873"/>
            <a:ext cx="6185646" cy="467244"/>
          </a:xfrm>
          <a:prstGeom prst="rect">
            <a:avLst/>
          </a:prstGeom>
          <a:noFill/>
        </p:spPr>
        <p:txBody>
          <a:bodyPr wrap="square">
            <a:spAutoFit/>
          </a:bodyPr>
          <a:lstStyle/>
          <a:p>
            <a:pPr marL="0" marR="0" algn="ctr">
              <a:lnSpc>
                <a:spcPct val="106000"/>
              </a:lnSpc>
              <a:spcBef>
                <a:spcPts val="0"/>
              </a:spcBef>
              <a:spcAft>
                <a:spcPts val="800"/>
              </a:spcAft>
            </a:pPr>
            <a:r>
              <a:rPr lang="en-US" sz="2400" b="1" dirty="0">
                <a:effectLst/>
                <a:latin typeface="Calibri" panose="020F0502020204030204" pitchFamily="34" charset="0"/>
                <a:ea typeface="Calibri" panose="020F0502020204030204" pitchFamily="34" charset="0"/>
                <a:cs typeface="Times New Roman" panose="02020603050405020304" pitchFamily="18" charset="0"/>
              </a:rPr>
              <a:t>CONCLUSION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C5F7355-FA0E-F858-F526-504F716358E8}"/>
              </a:ext>
            </a:extLst>
          </p:cNvPr>
          <p:cNvSpPr txBox="1"/>
          <p:nvPr/>
        </p:nvSpPr>
        <p:spPr>
          <a:xfrm>
            <a:off x="1151931" y="5192889"/>
            <a:ext cx="8990410" cy="794898"/>
          </a:xfrm>
          <a:prstGeom prst="rect">
            <a:avLst/>
          </a:prstGeom>
          <a:noFill/>
        </p:spPr>
        <p:txBody>
          <a:bodyPr wrap="square">
            <a:spAutoFit/>
          </a:bodyPr>
          <a:lstStyle/>
          <a:p>
            <a:pPr marL="0" marR="0">
              <a:lnSpc>
                <a:spcPct val="106000"/>
              </a:lnSpc>
              <a:spcBef>
                <a:spcPts val="0"/>
              </a:spcBef>
              <a:spcAft>
                <a:spcPts val="800"/>
              </a:spcAft>
            </a:pPr>
            <a:r>
              <a:rPr lang="en-GB" sz="2200" b="1" dirty="0">
                <a:effectLst/>
                <a:latin typeface="Calibri" panose="020F0502020204030204" pitchFamily="34" charset="0"/>
                <a:ea typeface="Calibri" panose="020F0502020204030204" pitchFamily="34" charset="0"/>
                <a:cs typeface="Times New Roman" panose="02020603050405020304" pitchFamily="18" charset="0"/>
              </a:rPr>
              <a:t>The RandomForest Classifier (rfc) model is providing an accuracy score of 95.55% with a cross validation mean score of 95.91%.</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095208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AC8FE-46EF-648B-B4B4-F04898088FC9}"/>
              </a:ext>
            </a:extLst>
          </p:cNvPr>
          <p:cNvSpPr txBox="1"/>
          <p:nvPr/>
        </p:nvSpPr>
        <p:spPr>
          <a:xfrm>
            <a:off x="376239" y="736957"/>
            <a:ext cx="11815761" cy="5719386"/>
          </a:xfrm>
          <a:prstGeom prst="rect">
            <a:avLst/>
          </a:prstGeom>
          <a:noFill/>
        </p:spPr>
        <p:txBody>
          <a:bodyPr wrap="square">
            <a:spAutoFit/>
          </a:bodyPr>
          <a:lstStyle/>
          <a:p>
            <a:pPr marL="0" marR="0">
              <a:lnSpc>
                <a:spcPct val="106000"/>
              </a:lnSpc>
              <a:spcBef>
                <a:spcPts val="0"/>
              </a:spcBef>
              <a:spcAft>
                <a:spcPts val="800"/>
              </a:spcAft>
            </a:pPr>
            <a:r>
              <a:rPr lang="en-GB" sz="2800" b="1" dirty="0">
                <a:effectLst/>
                <a:latin typeface="Calibri" panose="020F0502020204030204" pitchFamily="34" charset="0"/>
                <a:ea typeface="Calibri" panose="020F0502020204030204" pitchFamily="34" charset="0"/>
                <a:cs typeface="Times New Roman" panose="02020603050405020304" pitchFamily="18" charset="0"/>
              </a:rPr>
              <a:t>Key Findings and Conclusions of the Study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With the help of data science and machine learning, we were able to create a machine learning model using RandomForest algorithm, which can predict whether a user comment is malignant or not.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Now this model can be used to analyse whether the comment is malignant or not.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2800" b="1" dirty="0">
                <a:effectLst/>
                <a:latin typeface="Calibri" panose="020F0502020204030204" pitchFamily="34" charset="0"/>
                <a:ea typeface="Calibri" panose="020F0502020204030204" pitchFamily="34" charset="0"/>
                <a:cs typeface="Times New Roman" panose="02020603050405020304" pitchFamily="18" charset="0"/>
              </a:rPr>
              <a:t>Learning Outcomes of the Study in respect of Data Science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Due to the possibility of abuse or harassment, conversational toxicity is a problem that can make people stop speaking truthfully and stop asking for other people's thoughts. This project aims to utilise deep learning to identify toxicity in text, which might be used to help prevent users from submitting potentially harmful remarks, build more polite arguments when engaging in dialogue with others, and assess the toxicity of other users' comments. This was done using the help of data science, machine learning and NLP.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To be able to differentiate and distinguish harassing comments and cyberbullying, which we term toxic comments, from regular remarks, it is vital for data scientists to study and understand this type of online harassment. For users who could receive alerts and filter inappropriate content, as well as for moderators of public platforms, automatic recognition of hazardous contents in online forums and social media is a helpful feature. The current work was prompted by the need for more sophisticated procedures and approaches to enhance detection of various forms of online comments.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2223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742BF1-4B65-A35F-84E9-25C99962B2B5}"/>
              </a:ext>
            </a:extLst>
          </p:cNvPr>
          <p:cNvSpPr txBox="1"/>
          <p:nvPr/>
        </p:nvSpPr>
        <p:spPr>
          <a:xfrm>
            <a:off x="1000125" y="198949"/>
            <a:ext cx="10658475" cy="6460102"/>
          </a:xfrm>
          <a:prstGeom prst="rect">
            <a:avLst/>
          </a:prstGeom>
          <a:noFill/>
        </p:spPr>
        <p:txBody>
          <a:bodyPr wrap="square">
            <a:spAutoFit/>
          </a:bodyPr>
          <a:lstStyle/>
          <a:p>
            <a:pPr marL="0" marR="0">
              <a:lnSpc>
                <a:spcPct val="106000"/>
              </a:lnSpc>
              <a:spcBef>
                <a:spcPts val="0"/>
              </a:spcBef>
              <a:spcAft>
                <a:spcPts val="800"/>
              </a:spcAft>
            </a:pPr>
            <a:r>
              <a:rPr lang="en-GB" sz="2800" b="1" dirty="0">
                <a:effectLst/>
                <a:latin typeface="Calibri" panose="020F0502020204030204" pitchFamily="34" charset="0"/>
                <a:ea typeface="Calibri" panose="020F0502020204030204" pitchFamily="34" charset="0"/>
                <a:cs typeface="Times New Roman" panose="02020603050405020304" pitchFamily="18" charset="0"/>
              </a:rPr>
              <a:t>Limitations of this work and Scope for Future Work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Limitations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The data was vast and included many comments from users along with their nature as features, but it is still lacking many of the important features that could have been impacted detecting whether a comment is malignant or not.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Even though we have identified the problem and proposed a powerful machine learning model, the technology is yet to integrate algorithms like these to the social media platforms as we don’t have an on-time filtering system, which can detect the occurrence of abusive or hatred comments.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We tried all the possible words and combination of words in analysing and detecting malignant comments. But still there are many other types of comments are left out which can potentially be considered as offensive such as comments which are malignant but conveyed in an indirect way, such as dark humour.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Even with this powerful system, we can only detect and prevent the user from writing a malignant comment, but there are other platforms which are not yet advanced to implement systems like these. So, we can only limit the prevention of malignant comments arising on the social media platforms. We are not yet close to completely removing it from the system.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b="1" dirty="0">
                <a:effectLst/>
                <a:latin typeface="Calibri" panose="020F0502020204030204" pitchFamily="34" charset="0"/>
                <a:ea typeface="Calibri" panose="020F0502020204030204" pitchFamily="34" charset="0"/>
                <a:cs typeface="Times New Roman" panose="02020603050405020304" pitchFamily="18" charset="0"/>
              </a:rPr>
              <a:t>Scope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With more meaningful data and impactful features, in future we will be able to build much more powerful machine learning model which can detect the nature of a comment made by user with more precision and accuracy.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As the technology is advancing, we may be able to find ways to prevent the users from using malignant comments at the time when a user tries to write it instead of reporting or banning the comment once after it was posted.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SzPts val="1000"/>
              <a:buFont typeface="Symbol" panose="05050102010706020507" pitchFamily="18" charset="2"/>
              <a:buChar char=""/>
              <a:tabLst>
                <a:tab pos="457200" algn="l"/>
              </a:tabLst>
            </a:pPr>
            <a:r>
              <a:rPr lang="en-GB" sz="1600" dirty="0">
                <a:effectLst/>
                <a:latin typeface="Calibri" panose="020F0502020204030204" pitchFamily="34" charset="0"/>
                <a:ea typeface="Calibri" panose="020F0502020204030204" pitchFamily="34" charset="0"/>
                <a:cs typeface="Times New Roman" panose="02020603050405020304" pitchFamily="18" charset="0"/>
              </a:rPr>
              <a:t>We should also work on making the users aware of the impact of using malignant comments on social media platforms and how it is impacting the people who are reading the comments. We should be able to remove the thought of a user to write malignant comments by making them aware of the consequences.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08790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EF78A94-4885-D07E-91CA-383BFB579CAF}"/>
              </a:ext>
            </a:extLst>
          </p:cNvPr>
          <p:cNvSpPr txBox="1"/>
          <p:nvPr/>
        </p:nvSpPr>
        <p:spPr>
          <a:xfrm>
            <a:off x="3025587" y="2605712"/>
            <a:ext cx="6750424" cy="1446550"/>
          </a:xfrm>
          <a:prstGeom prst="rect">
            <a:avLst/>
          </a:prstGeom>
          <a:noFill/>
        </p:spPr>
        <p:txBody>
          <a:bodyPr wrap="square" rtlCol="0">
            <a:spAutoFit/>
          </a:bodyPr>
          <a:lstStyle/>
          <a:p>
            <a:r>
              <a:rPr lang="en-US" sz="8800" dirty="0">
                <a:latin typeface="Galano Grotesque Heavy Italic" panose="00000900000000000000" pitchFamily="50" charset="0"/>
              </a:rPr>
              <a:t>Thank You</a:t>
            </a:r>
          </a:p>
        </p:txBody>
      </p:sp>
    </p:spTree>
    <p:extLst>
      <p:ext uri="{BB962C8B-B14F-4D97-AF65-F5344CB8AC3E}">
        <p14:creationId xmlns:p14="http://schemas.microsoft.com/office/powerpoint/2010/main" val="17872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4D89-214B-13EC-FC11-2C1333B40939}"/>
              </a:ext>
            </a:extLst>
          </p:cNvPr>
          <p:cNvSpPr txBox="1">
            <a:spLocks/>
          </p:cNvSpPr>
          <p:nvPr/>
        </p:nvSpPr>
        <p:spPr>
          <a:xfrm>
            <a:off x="1107391" y="700417"/>
            <a:ext cx="9974178" cy="685471"/>
          </a:xfrm>
          <a:prstGeom prst="rect">
            <a:avLst/>
          </a:prstGeom>
        </p:spPr>
        <p:txBody>
          <a:bodyPr vert="horz" lIns="91440" tIns="45720" rIns="91440" bIns="45720" rtlCol="0" anchor="b">
            <a:normAutofit fontScale="975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latin typeface="Calibri" panose="020F0502020204030204" pitchFamily="34" charset="0"/>
                <a:cs typeface="Calibri" panose="020F0502020204030204" pitchFamily="34" charset="0"/>
              </a:rPr>
              <a:t>INTRODUCTION</a:t>
            </a:r>
          </a:p>
        </p:txBody>
      </p:sp>
      <p:sp>
        <p:nvSpPr>
          <p:cNvPr id="4" name="TextBox 3">
            <a:extLst>
              <a:ext uri="{FF2B5EF4-FFF2-40B4-BE49-F238E27FC236}">
                <a16:creationId xmlns:a16="http://schemas.microsoft.com/office/drawing/2014/main" id="{EB4D565F-8770-AFC8-C59B-BBF6148FFB05}"/>
              </a:ext>
            </a:extLst>
          </p:cNvPr>
          <p:cNvSpPr txBox="1"/>
          <p:nvPr/>
        </p:nvSpPr>
        <p:spPr>
          <a:xfrm>
            <a:off x="1503760" y="1772218"/>
            <a:ext cx="8668940" cy="3872342"/>
          </a:xfrm>
          <a:prstGeom prst="rect">
            <a:avLst/>
          </a:prstGeom>
          <a:noFill/>
        </p:spPr>
        <p:txBody>
          <a:bodyPr wrap="square">
            <a:spAutoFit/>
          </a:bodyPr>
          <a:lstStyle/>
          <a:p>
            <a:pPr marL="0" marR="0">
              <a:lnSpc>
                <a:spcPct val="106000"/>
              </a:lnSpc>
              <a:spcBef>
                <a:spcPts val="0"/>
              </a:spcBef>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Social media has spawned numerous job prospects in the twenty-first century while also developing into a distinctive forum for individuals to openly express their thoughts. There are some groups among these users, however, that abuse this framework and this freedom to spread their negative viewpoints (i.e., insulting, verbal sexual harassment, threads, Obscene, etc.). </a:t>
            </a:r>
          </a:p>
          <a:p>
            <a:pPr marL="0" marR="0">
              <a:lnSpc>
                <a:spcPct val="106000"/>
              </a:lnSpc>
              <a:spcBef>
                <a:spcPts val="0"/>
              </a:spcBef>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2000" dirty="0">
                <a:effectLst/>
                <a:latin typeface="Calibri" panose="020F0502020204030204" pitchFamily="34" charset="0"/>
                <a:ea typeface="Calibri" panose="020F0502020204030204" pitchFamily="34" charset="0"/>
                <a:cs typeface="Times New Roman" panose="02020603050405020304" pitchFamily="18" charset="0"/>
              </a:rPr>
              <a:t>Derogatory remarks are frequently uttered by people nowadays, not just in offline settings but also significantly in online settings like social networking sites and online communities. Therefore, it is essential that all social networking platforms and applications, as well as all online communities, include an Identification with Prevention System.</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874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33E6-A804-6692-6B4C-BF56F517C757}"/>
              </a:ext>
            </a:extLst>
          </p:cNvPr>
          <p:cNvSpPr txBox="1"/>
          <p:nvPr/>
        </p:nvSpPr>
        <p:spPr>
          <a:xfrm>
            <a:off x="1502568" y="610582"/>
            <a:ext cx="10070307" cy="5378973"/>
          </a:xfrm>
          <a:prstGeom prst="rect">
            <a:avLst/>
          </a:prstGeom>
          <a:noFill/>
        </p:spPr>
        <p:txBody>
          <a:bodyPr wrap="square">
            <a:spAutoFit/>
          </a:bodyPr>
          <a:lstStyle/>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Online hate, described as abusive language, aggression, cyberbullying, hatefulness, and many others has been identified as a major threat on online social media platforms. Social media platforms are the most prominent grounds for such toxic behaviour.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Internet comments are bastions of hatred and vitriol.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Although researchers have found that hate is a problem across multiple platforms, there is a lack of models for online hate detection.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In such a system, the Identification Block would be responsible for seeing any unfavourable online behaviour and alerting the Prevention Block to take appropriate action.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091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D3AA-62C4-CA24-EB58-93FC782E98D3}"/>
              </a:ext>
            </a:extLst>
          </p:cNvPr>
          <p:cNvSpPr txBox="1">
            <a:spLocks/>
          </p:cNvSpPr>
          <p:nvPr/>
        </p:nvSpPr>
        <p:spPr>
          <a:xfrm>
            <a:off x="993090" y="157576"/>
            <a:ext cx="9974178" cy="657115"/>
          </a:xfrm>
          <a:prstGeom prst="rect">
            <a:avLst/>
          </a:prstGeom>
        </p:spPr>
        <p:txBody>
          <a:bodyPr vert="horz" lIns="91440" tIns="45720" rIns="91440" bIns="45720" rtlCol="0" anchor="b">
            <a:normAutofit fontScale="90000" lnSpcReduction="10000"/>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dirty="0">
                <a:solidFill>
                  <a:srgbClr val="FFFFFF"/>
                </a:solidFill>
                <a:latin typeface="Calibri" panose="020F0502020204030204" pitchFamily="34" charset="0"/>
                <a:cs typeface="Calibri" panose="020F0502020204030204" pitchFamily="34" charset="0"/>
              </a:rPr>
              <a:t>Steps in Exploratory Data Analysis</a:t>
            </a:r>
          </a:p>
        </p:txBody>
      </p:sp>
      <p:sp>
        <p:nvSpPr>
          <p:cNvPr id="3" name="Rectangle 2">
            <a:extLst>
              <a:ext uri="{FF2B5EF4-FFF2-40B4-BE49-F238E27FC236}">
                <a16:creationId xmlns:a16="http://schemas.microsoft.com/office/drawing/2014/main" id="{FE2477CD-6B4C-9F50-3465-595E009D5935}"/>
              </a:ext>
            </a:extLst>
          </p:cNvPr>
          <p:cNvSpPr/>
          <p:nvPr/>
        </p:nvSpPr>
        <p:spPr>
          <a:xfrm>
            <a:off x="50111" y="136631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Loading the dataset</a:t>
            </a:r>
          </a:p>
        </p:txBody>
      </p:sp>
      <p:sp>
        <p:nvSpPr>
          <p:cNvPr id="4" name="Rectangle 3">
            <a:extLst>
              <a:ext uri="{FF2B5EF4-FFF2-40B4-BE49-F238E27FC236}">
                <a16:creationId xmlns:a16="http://schemas.microsoft.com/office/drawing/2014/main" id="{C0B38A7C-F95C-2C99-4DF8-53B0F4EB3ED8}"/>
              </a:ext>
            </a:extLst>
          </p:cNvPr>
          <p:cNvSpPr/>
          <p:nvPr/>
        </p:nvSpPr>
        <p:spPr>
          <a:xfrm>
            <a:off x="3198488" y="2531955"/>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Characteristics of Dataset</a:t>
            </a:r>
          </a:p>
        </p:txBody>
      </p:sp>
      <p:sp>
        <p:nvSpPr>
          <p:cNvPr id="6" name="Rectangle 5">
            <a:extLst>
              <a:ext uri="{FF2B5EF4-FFF2-40B4-BE49-F238E27FC236}">
                <a16:creationId xmlns:a16="http://schemas.microsoft.com/office/drawing/2014/main" id="{EDFAA4EC-2D90-DAB5-397B-C14A40523DD5}"/>
              </a:ext>
            </a:extLst>
          </p:cNvPr>
          <p:cNvSpPr/>
          <p:nvPr/>
        </p:nvSpPr>
        <p:spPr>
          <a:xfrm>
            <a:off x="3207079" y="4506458"/>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Text Vectorization</a:t>
            </a:r>
          </a:p>
        </p:txBody>
      </p:sp>
      <p:sp>
        <p:nvSpPr>
          <p:cNvPr id="7" name="Rectangle 6">
            <a:extLst>
              <a:ext uri="{FF2B5EF4-FFF2-40B4-BE49-F238E27FC236}">
                <a16:creationId xmlns:a16="http://schemas.microsoft.com/office/drawing/2014/main" id="{26FB9B75-EDFC-970A-37A8-DE948EC01B94}"/>
              </a:ext>
            </a:extLst>
          </p:cNvPr>
          <p:cNvSpPr/>
          <p:nvPr/>
        </p:nvSpPr>
        <p:spPr>
          <a:xfrm>
            <a:off x="50111" y="3976726"/>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Balancing Data</a:t>
            </a:r>
          </a:p>
        </p:txBody>
      </p:sp>
      <p:sp>
        <p:nvSpPr>
          <p:cNvPr id="8" name="Rectangle 7">
            <a:extLst>
              <a:ext uri="{FF2B5EF4-FFF2-40B4-BE49-F238E27FC236}">
                <a16:creationId xmlns:a16="http://schemas.microsoft.com/office/drawing/2014/main" id="{D1529DC7-FD6D-5C36-786D-F59CC32DB047}"/>
              </a:ext>
            </a:extLst>
          </p:cNvPr>
          <p:cNvSpPr/>
          <p:nvPr/>
        </p:nvSpPr>
        <p:spPr>
          <a:xfrm>
            <a:off x="6440895" y="3976726"/>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Data Visualization</a:t>
            </a:r>
          </a:p>
        </p:txBody>
      </p:sp>
      <p:sp>
        <p:nvSpPr>
          <p:cNvPr id="9" name="Rectangle 8">
            <a:extLst>
              <a:ext uri="{FF2B5EF4-FFF2-40B4-BE49-F238E27FC236}">
                <a16:creationId xmlns:a16="http://schemas.microsoft.com/office/drawing/2014/main" id="{4CF969A0-18D8-7B1C-79F9-ACA1E53A0150}"/>
              </a:ext>
            </a:extLst>
          </p:cNvPr>
          <p:cNvSpPr/>
          <p:nvPr/>
        </p:nvSpPr>
        <p:spPr>
          <a:xfrm>
            <a:off x="9568461" y="2531955"/>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Checking for Missing Values</a:t>
            </a:r>
          </a:p>
        </p:txBody>
      </p:sp>
      <p:sp>
        <p:nvSpPr>
          <p:cNvPr id="10" name="Rectangle 9">
            <a:extLst>
              <a:ext uri="{FF2B5EF4-FFF2-40B4-BE49-F238E27FC236}">
                <a16:creationId xmlns:a16="http://schemas.microsoft.com/office/drawing/2014/main" id="{018D732C-1F21-D3A2-A01A-A11443C296C4}"/>
              </a:ext>
            </a:extLst>
          </p:cNvPr>
          <p:cNvSpPr/>
          <p:nvPr/>
        </p:nvSpPr>
        <p:spPr>
          <a:xfrm>
            <a:off x="6440895" y="1366310"/>
            <a:ext cx="2519855" cy="1059464"/>
          </a:xfrm>
          <a:prstGeom prst="rect">
            <a:avLst/>
          </a:prstGeom>
          <a:solidFill>
            <a:schemeClr val="accent1">
              <a:lumMod val="40000"/>
              <a:lumOff val="60000"/>
            </a:schemeClr>
          </a:solidFill>
          <a:ln w="19050" cap="flat" cmpd="sng" algn="ctr">
            <a:solidFill>
              <a:srgbClr val="50BEA3"/>
            </a:solidFill>
            <a:prstDash val="solid"/>
          </a:ln>
          <a:effectLst/>
        </p:spPr>
        <p:txBody>
          <a:bodyPr rtlCol="0" anchor="ct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Rockwell" panose="02060603020205020403"/>
                <a:ea typeface="+mn-ea"/>
                <a:cs typeface="+mn-cs"/>
              </a:rPr>
              <a:t>Text Processing</a:t>
            </a:r>
          </a:p>
        </p:txBody>
      </p:sp>
      <p:sp>
        <p:nvSpPr>
          <p:cNvPr id="13" name="Arrow: Striped Right 12">
            <a:extLst>
              <a:ext uri="{FF2B5EF4-FFF2-40B4-BE49-F238E27FC236}">
                <a16:creationId xmlns:a16="http://schemas.microsoft.com/office/drawing/2014/main" id="{FD728BE2-06C1-35BE-F519-B81B5F3BC5E8}"/>
              </a:ext>
            </a:extLst>
          </p:cNvPr>
          <p:cNvSpPr/>
          <p:nvPr/>
        </p:nvSpPr>
        <p:spPr>
          <a:xfrm rot="1729883">
            <a:off x="2642495" y="2254348"/>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Arrow: Striped Right 13">
            <a:extLst>
              <a:ext uri="{FF2B5EF4-FFF2-40B4-BE49-F238E27FC236}">
                <a16:creationId xmlns:a16="http://schemas.microsoft.com/office/drawing/2014/main" id="{F636C269-23B7-22E1-12E1-3779BFEC13FC}"/>
              </a:ext>
            </a:extLst>
          </p:cNvPr>
          <p:cNvSpPr/>
          <p:nvPr/>
        </p:nvSpPr>
        <p:spPr>
          <a:xfrm rot="1759357">
            <a:off x="9017985" y="2254346"/>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Striped Right 14">
            <a:extLst>
              <a:ext uri="{FF2B5EF4-FFF2-40B4-BE49-F238E27FC236}">
                <a16:creationId xmlns:a16="http://schemas.microsoft.com/office/drawing/2014/main" id="{904BE087-02F0-C89D-AA0D-E2177BF41733}"/>
              </a:ext>
            </a:extLst>
          </p:cNvPr>
          <p:cNvSpPr/>
          <p:nvPr/>
        </p:nvSpPr>
        <p:spPr>
          <a:xfrm rot="20177670">
            <a:off x="5862546" y="2097216"/>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row: Striped Right 15">
            <a:extLst>
              <a:ext uri="{FF2B5EF4-FFF2-40B4-BE49-F238E27FC236}">
                <a16:creationId xmlns:a16="http://schemas.microsoft.com/office/drawing/2014/main" id="{9F50AD02-8DC5-E15A-1F36-90BD5542D4A0}"/>
              </a:ext>
            </a:extLst>
          </p:cNvPr>
          <p:cNvSpPr/>
          <p:nvPr/>
        </p:nvSpPr>
        <p:spPr>
          <a:xfrm rot="8022635">
            <a:off x="9093982" y="3591419"/>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Arrow: Striped Right 17">
            <a:extLst>
              <a:ext uri="{FF2B5EF4-FFF2-40B4-BE49-F238E27FC236}">
                <a16:creationId xmlns:a16="http://schemas.microsoft.com/office/drawing/2014/main" id="{0DFB28C6-BD20-51EF-1D77-AE282F1C7A37}"/>
              </a:ext>
            </a:extLst>
          </p:cNvPr>
          <p:cNvSpPr/>
          <p:nvPr/>
        </p:nvSpPr>
        <p:spPr>
          <a:xfrm rot="12809555">
            <a:off x="2655680" y="4862672"/>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Striped Right 19">
            <a:extLst>
              <a:ext uri="{FF2B5EF4-FFF2-40B4-BE49-F238E27FC236}">
                <a16:creationId xmlns:a16="http://schemas.microsoft.com/office/drawing/2014/main" id="{E552A461-1CC1-F036-D978-8056789EDE19}"/>
              </a:ext>
            </a:extLst>
          </p:cNvPr>
          <p:cNvSpPr/>
          <p:nvPr/>
        </p:nvSpPr>
        <p:spPr>
          <a:xfrm rot="8989832">
            <a:off x="5917829" y="4047821"/>
            <a:ext cx="460051" cy="657115"/>
          </a:xfrm>
          <a:prstGeom prst="striped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4402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FD1EF-584D-AD62-E936-9EF0E447C64B}"/>
              </a:ext>
            </a:extLst>
          </p:cNvPr>
          <p:cNvSpPr txBox="1">
            <a:spLocks/>
          </p:cNvSpPr>
          <p:nvPr/>
        </p:nvSpPr>
        <p:spPr>
          <a:xfrm>
            <a:off x="950228" y="377736"/>
            <a:ext cx="9974178" cy="6571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Sources and their formats </a:t>
            </a:r>
          </a:p>
        </p:txBody>
      </p:sp>
      <p:sp>
        <p:nvSpPr>
          <p:cNvPr id="4" name="TextBox 3">
            <a:extLst>
              <a:ext uri="{FF2B5EF4-FFF2-40B4-BE49-F238E27FC236}">
                <a16:creationId xmlns:a16="http://schemas.microsoft.com/office/drawing/2014/main" id="{A1889B9E-983B-F30B-C09E-C8389FF996DC}"/>
              </a:ext>
            </a:extLst>
          </p:cNvPr>
          <p:cNvSpPr txBox="1"/>
          <p:nvPr/>
        </p:nvSpPr>
        <p:spPr>
          <a:xfrm>
            <a:off x="5357813" y="3942582"/>
            <a:ext cx="6543675" cy="2428742"/>
          </a:xfrm>
          <a:prstGeom prst="rect">
            <a:avLst/>
          </a:prstGeom>
          <a:noFill/>
        </p:spPr>
        <p:txBody>
          <a:bodyPr wrap="square">
            <a:spAutoFit/>
          </a:bodyPr>
          <a:lstStyle/>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159,571 records and 8 columns including the target variable in the train dataset. In the test dataset, we have 153,164 records and two features.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string and integer type of data in the train dataset. We only have string type of data in the test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159,571 non-null values in all the columns of train dataset and 153,164 non-null values in all the columns of test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B7A62B9-9D29-285B-1490-C4E67D220AC2}"/>
              </a:ext>
            </a:extLst>
          </p:cNvPr>
          <p:cNvPicPr>
            <a:picLocks noChangeAspect="1"/>
          </p:cNvPicPr>
          <p:nvPr/>
        </p:nvPicPr>
        <p:blipFill>
          <a:blip r:embed="rId2"/>
          <a:stretch>
            <a:fillRect/>
          </a:stretch>
        </p:blipFill>
        <p:spPr>
          <a:xfrm>
            <a:off x="1414780" y="1185927"/>
            <a:ext cx="8400733" cy="2365834"/>
          </a:xfrm>
          <a:prstGeom prst="rect">
            <a:avLst/>
          </a:prstGeom>
        </p:spPr>
      </p:pic>
      <p:pic>
        <p:nvPicPr>
          <p:cNvPr id="6" name="Picture 5" descr="Table&#10;&#10;Description automatically generated with medium confidence">
            <a:extLst>
              <a:ext uri="{FF2B5EF4-FFF2-40B4-BE49-F238E27FC236}">
                <a16:creationId xmlns:a16="http://schemas.microsoft.com/office/drawing/2014/main" id="{3D406807-A8CE-BE19-37F4-3380D17C0C8A}"/>
              </a:ext>
            </a:extLst>
          </p:cNvPr>
          <p:cNvPicPr>
            <a:picLocks noChangeAspect="1"/>
          </p:cNvPicPr>
          <p:nvPr/>
        </p:nvPicPr>
        <p:blipFill>
          <a:blip r:embed="rId3"/>
          <a:stretch>
            <a:fillRect/>
          </a:stretch>
        </p:blipFill>
        <p:spPr>
          <a:xfrm>
            <a:off x="612428" y="3909977"/>
            <a:ext cx="4531072" cy="2420030"/>
          </a:xfrm>
          <a:prstGeom prst="rect">
            <a:avLst/>
          </a:prstGeom>
        </p:spPr>
      </p:pic>
      <p:sp>
        <p:nvSpPr>
          <p:cNvPr id="8" name="TextBox 7">
            <a:extLst>
              <a:ext uri="{FF2B5EF4-FFF2-40B4-BE49-F238E27FC236}">
                <a16:creationId xmlns:a16="http://schemas.microsoft.com/office/drawing/2014/main" id="{F1C6E54E-DDA9-787E-9B04-38F3A3187361}"/>
              </a:ext>
            </a:extLst>
          </p:cNvPr>
          <p:cNvSpPr txBox="1"/>
          <p:nvPr/>
        </p:nvSpPr>
        <p:spPr>
          <a:xfrm>
            <a:off x="4975622" y="3517359"/>
            <a:ext cx="165377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Train 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DEE86CD-C49D-3780-1875-F70689084540}"/>
              </a:ext>
            </a:extLst>
          </p:cNvPr>
          <p:cNvSpPr txBox="1"/>
          <p:nvPr/>
        </p:nvSpPr>
        <p:spPr>
          <a:xfrm>
            <a:off x="1878915" y="6295598"/>
            <a:ext cx="1658987"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Test 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4166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345370-CE8E-7190-6719-11CA17EE37DE}"/>
              </a:ext>
            </a:extLst>
          </p:cNvPr>
          <p:cNvSpPr txBox="1">
            <a:spLocks/>
          </p:cNvSpPr>
          <p:nvPr/>
        </p:nvSpPr>
        <p:spPr>
          <a:xfrm>
            <a:off x="2528888" y="385872"/>
            <a:ext cx="7615238"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sz="2800" dirty="0">
                <a:effectLst/>
                <a:latin typeface="Calibri" panose="020F0502020204030204" pitchFamily="34" charset="0"/>
                <a:ea typeface="Calibri" panose="020F0502020204030204" pitchFamily="34" charset="0"/>
                <a:cs typeface="Calibri" panose="020F0502020204030204" pitchFamily="34" charset="0"/>
              </a:rPr>
              <a:t>Data Variable Description</a:t>
            </a:r>
          </a:p>
        </p:txBody>
      </p:sp>
      <p:pic>
        <p:nvPicPr>
          <p:cNvPr id="17" name="Picture 16">
            <a:extLst>
              <a:ext uri="{FF2B5EF4-FFF2-40B4-BE49-F238E27FC236}">
                <a16:creationId xmlns:a16="http://schemas.microsoft.com/office/drawing/2014/main" id="{56B8F1F3-8690-7561-9D56-C67A4307160E}"/>
              </a:ext>
            </a:extLst>
          </p:cNvPr>
          <p:cNvPicPr>
            <a:picLocks noChangeAspect="1"/>
          </p:cNvPicPr>
          <p:nvPr/>
        </p:nvPicPr>
        <p:blipFill>
          <a:blip r:embed="rId2"/>
          <a:stretch>
            <a:fillRect/>
          </a:stretch>
        </p:blipFill>
        <p:spPr>
          <a:xfrm>
            <a:off x="375646" y="1042987"/>
            <a:ext cx="11525842" cy="5552938"/>
          </a:xfrm>
          <a:prstGeom prst="rect">
            <a:avLst/>
          </a:prstGeom>
        </p:spPr>
      </p:pic>
    </p:spTree>
    <p:extLst>
      <p:ext uri="{BB962C8B-B14F-4D97-AF65-F5344CB8AC3E}">
        <p14:creationId xmlns:p14="http://schemas.microsoft.com/office/powerpoint/2010/main" val="1312569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D767-BAA5-3BDD-CB9B-F4A26F5FAA60}"/>
              </a:ext>
            </a:extLst>
          </p:cNvPr>
          <p:cNvSpPr txBox="1">
            <a:spLocks/>
          </p:cNvSpPr>
          <p:nvPr/>
        </p:nvSpPr>
        <p:spPr>
          <a:xfrm>
            <a:off x="950228" y="671622"/>
            <a:ext cx="9974178" cy="65711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nSpc>
                <a:spcPct val="106000"/>
              </a:lnSpc>
              <a:spcBef>
                <a:spcPts val="0"/>
              </a:spcBef>
              <a:spcAft>
                <a:spcPts val="800"/>
              </a:spcAft>
            </a:pPr>
            <a:r>
              <a:rPr lang="en-US" dirty="0">
                <a:effectLst/>
                <a:latin typeface="Calibri" panose="020F0502020204030204" pitchFamily="34" charset="0"/>
                <a:ea typeface="Calibri" panose="020F0502020204030204" pitchFamily="34" charset="0"/>
              </a:rPr>
              <a:t>Data Preprocessing</a:t>
            </a: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B71CA3D-BBED-E2E3-5E4C-8D3A22CED912}"/>
              </a:ext>
            </a:extLst>
          </p:cNvPr>
          <p:cNvSpPr txBox="1"/>
          <p:nvPr/>
        </p:nvSpPr>
        <p:spPr>
          <a:xfrm>
            <a:off x="1200150" y="1436966"/>
            <a:ext cx="2628900" cy="461665"/>
          </a:xfrm>
          <a:prstGeom prst="rect">
            <a:avLst/>
          </a:prstGeom>
          <a:noFill/>
        </p:spPr>
        <p:txBody>
          <a:bodyPr wrap="square">
            <a:spAutoFit/>
          </a:bodyPr>
          <a:lstStyle/>
          <a:p>
            <a:pPr marL="0" marR="0">
              <a:spcBef>
                <a:spcPts val="1200"/>
              </a:spcBef>
              <a:spcAft>
                <a:spcPts val="0"/>
              </a:spcAft>
            </a:pPr>
            <a:r>
              <a:rPr lang="en-GB" sz="2400" b="1" dirty="0">
                <a:solidFill>
                  <a:srgbClr val="000000"/>
                </a:solidFill>
                <a:effectLst/>
                <a:latin typeface="Calibri" panose="020F0502020204030204" pitchFamily="34" charset="0"/>
                <a:ea typeface="Times New Roman" panose="02020603050405020304" pitchFamily="18" charset="0"/>
              </a:rPr>
              <a:t>Text Processing</a:t>
            </a:r>
            <a:endParaRPr lang="en-US" sz="24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B9E42DA7-9CEF-F876-81B6-3F088DDE2FE1}"/>
              </a:ext>
            </a:extLst>
          </p:cNvPr>
          <p:cNvSpPr txBox="1"/>
          <p:nvPr/>
        </p:nvSpPr>
        <p:spPr>
          <a:xfrm>
            <a:off x="1569666" y="2246473"/>
            <a:ext cx="9354740" cy="3378938"/>
          </a:xfrm>
          <a:prstGeom prst="rect">
            <a:avLst/>
          </a:prstGeom>
          <a:noFill/>
        </p:spPr>
        <p:txBody>
          <a:bodyPr wrap="square">
            <a:spAutoFit/>
          </a:bodyPr>
          <a:lstStyle/>
          <a:p>
            <a:pPr marL="0" marR="0">
              <a:spcBef>
                <a:spcPts val="1200"/>
              </a:spcBef>
              <a:spcAft>
                <a:spcPts val="0"/>
              </a:spcAft>
            </a:pPr>
            <a:r>
              <a:rPr lang="en-GB" sz="1800" dirty="0">
                <a:solidFill>
                  <a:srgbClr val="000000"/>
                </a:solidFill>
                <a:effectLst/>
                <a:latin typeface="Calibri" panose="020F0502020204030204" pitchFamily="34" charset="0"/>
                <a:ea typeface="Times New Roman" panose="02020603050405020304" pitchFamily="18" charset="0"/>
              </a:rPr>
              <a:t>While exploring the categorical variables, there are many words, numbers, as well as punctuations which are not important for our predictions. So, we had to process the text.</a:t>
            </a:r>
            <a:endParaRPr lang="en-US" sz="2000" dirty="0">
              <a:effectLst/>
              <a:latin typeface="Times New Roman" panose="02020603050405020304" pitchFamily="18" charset="0"/>
              <a:ea typeface="Times New Roman" panose="02020603050405020304" pitchFamily="18" charset="0"/>
            </a:endParaRPr>
          </a:p>
          <a:p>
            <a:pPr marL="0" marR="0">
              <a:lnSpc>
                <a:spcPct val="106000"/>
              </a:lnSpc>
              <a:spcBef>
                <a:spcPts val="0"/>
              </a:spcBef>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have dropped the column ‘id’ from the train and test dataset as it was provided only for the identification of each comment.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We used a user defined function to clean the text and we removed numbers, URLs, punctuations, and other unwanted characters from the train and test data and unshrink the words which were mentioned in short forms.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Removed stop words from train and test dataset.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6000"/>
              </a:lnSpc>
              <a:spcBef>
                <a:spcPts val="0"/>
              </a:spcBef>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Lemmatization – Using wordnet lemmatizer and word tokenize, we removed the inflected forms of words and converted them to their ‘lemma’ or dictionary form.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4713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1B165C-897C-E809-CE41-0DB4E51B33BE}"/>
              </a:ext>
            </a:extLst>
          </p:cNvPr>
          <p:cNvSpPr txBox="1"/>
          <p:nvPr/>
        </p:nvSpPr>
        <p:spPr>
          <a:xfrm>
            <a:off x="1025219" y="746164"/>
            <a:ext cx="3789670" cy="461665"/>
          </a:xfrm>
          <a:prstGeom prst="rect">
            <a:avLst/>
          </a:prstGeom>
          <a:noFill/>
        </p:spPr>
        <p:txBody>
          <a:bodyPr wrap="square" rtlCol="0">
            <a:spAutoFit/>
          </a:bodyPr>
          <a:lstStyle/>
          <a:p>
            <a:pPr marL="0" marR="0"/>
            <a:r>
              <a:rPr lang="en-US" sz="2400" b="1" dirty="0">
                <a:effectLst/>
                <a:latin typeface="Calibri" panose="020F0502020204030204" pitchFamily="34" charset="0"/>
                <a:ea typeface="Times New Roman" panose="02020603050405020304" pitchFamily="18" charset="0"/>
              </a:rPr>
              <a:t>Checking for Missing Values</a:t>
            </a:r>
            <a:endParaRPr lang="en-US" sz="2400" dirty="0">
              <a:effectLst/>
              <a:latin typeface="Times New Roman" panose="02020603050405020304" pitchFamily="18" charset="0"/>
              <a:ea typeface="Times New Roman" panose="02020603050405020304" pitchFamily="18" charset="0"/>
            </a:endParaRPr>
          </a:p>
        </p:txBody>
      </p:sp>
      <p:pic>
        <p:nvPicPr>
          <p:cNvPr id="3" name="Picture 2" descr="Shape, square&#10;&#10;Description automatically generated">
            <a:extLst>
              <a:ext uri="{FF2B5EF4-FFF2-40B4-BE49-F238E27FC236}">
                <a16:creationId xmlns:a16="http://schemas.microsoft.com/office/drawing/2014/main" id="{189884C0-C69A-C63E-9EFA-DF75A6F060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4" y="1349374"/>
            <a:ext cx="4443414" cy="4105476"/>
          </a:xfrm>
          <a:prstGeom prst="rect">
            <a:avLst/>
          </a:prstGeom>
          <a:noFill/>
          <a:ln>
            <a:noFill/>
          </a:ln>
        </p:spPr>
      </p:pic>
      <p:sp>
        <p:nvSpPr>
          <p:cNvPr id="5" name="TextBox 4">
            <a:extLst>
              <a:ext uri="{FF2B5EF4-FFF2-40B4-BE49-F238E27FC236}">
                <a16:creationId xmlns:a16="http://schemas.microsoft.com/office/drawing/2014/main" id="{EDED9E3E-2837-3671-783F-EE1C1279D451}"/>
              </a:ext>
            </a:extLst>
          </p:cNvPr>
          <p:cNvSpPr txBox="1"/>
          <p:nvPr/>
        </p:nvSpPr>
        <p:spPr>
          <a:xfrm>
            <a:off x="-453627" y="5411729"/>
            <a:ext cx="6093618"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Heatmap of null values in train 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Shape, square&#10;&#10;Description automatically generated">
            <a:extLst>
              <a:ext uri="{FF2B5EF4-FFF2-40B4-BE49-F238E27FC236}">
                <a16:creationId xmlns:a16="http://schemas.microsoft.com/office/drawing/2014/main" id="{D1186357-5A5F-3211-5684-F28E5B8B08B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3675" y="1349374"/>
            <a:ext cx="4362448" cy="3908425"/>
          </a:xfrm>
          <a:prstGeom prst="rect">
            <a:avLst/>
          </a:prstGeom>
          <a:noFill/>
          <a:ln>
            <a:noFill/>
          </a:ln>
        </p:spPr>
      </p:pic>
      <p:sp>
        <p:nvSpPr>
          <p:cNvPr id="8" name="TextBox 7">
            <a:extLst>
              <a:ext uri="{FF2B5EF4-FFF2-40B4-BE49-F238E27FC236}">
                <a16:creationId xmlns:a16="http://schemas.microsoft.com/office/drawing/2014/main" id="{D8E22258-3778-A59E-F71D-DD21D6546CB5}"/>
              </a:ext>
            </a:extLst>
          </p:cNvPr>
          <p:cNvSpPr txBox="1"/>
          <p:nvPr/>
        </p:nvSpPr>
        <p:spPr>
          <a:xfrm>
            <a:off x="5912644" y="5411729"/>
            <a:ext cx="6279356" cy="369332"/>
          </a:xfrm>
          <a:prstGeom prst="rect">
            <a:avLst/>
          </a:prstGeom>
          <a:noFill/>
        </p:spPr>
        <p:txBody>
          <a:bodyPr wrap="square">
            <a:spAutoFit/>
          </a:bodyPr>
          <a:lstStyle/>
          <a:p>
            <a:pPr marL="0" marR="0" algn="ctr">
              <a:spcBef>
                <a:spcPts val="0"/>
              </a:spcBef>
              <a:spcAft>
                <a:spcPts val="1000"/>
              </a:spcAft>
            </a:pPr>
            <a:r>
              <a:rPr lang="en-GB"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Heatmap of null values in test dataset</a:t>
            </a:r>
            <a:endPar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23C9AEB-7442-EE3A-941B-282770CCFEF6}"/>
              </a:ext>
            </a:extLst>
          </p:cNvPr>
          <p:cNvSpPr txBox="1"/>
          <p:nvPr/>
        </p:nvSpPr>
        <p:spPr>
          <a:xfrm>
            <a:off x="2936081" y="6049309"/>
            <a:ext cx="6372224" cy="369332"/>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There are no missing values in the test and train dataset.</a:t>
            </a:r>
            <a:endParaRPr lang="en-US" dirty="0"/>
          </a:p>
        </p:txBody>
      </p:sp>
    </p:spTree>
    <p:extLst>
      <p:ext uri="{BB962C8B-B14F-4D97-AF65-F5344CB8AC3E}">
        <p14:creationId xmlns:p14="http://schemas.microsoft.com/office/powerpoint/2010/main" val="895984178"/>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otalTime>80</TotalTime>
  <Words>2007</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Arial</vt:lpstr>
      <vt:lpstr>Avenir Next LT Pro</vt:lpstr>
      <vt:lpstr>Avenir Next LT Pro Light</vt:lpstr>
      <vt:lpstr>Bookman Old Style</vt:lpstr>
      <vt:lpstr>Calibri</vt:lpstr>
      <vt:lpstr>Galano Grotesque Black</vt:lpstr>
      <vt:lpstr>Galano Grotesque Heavy Italic</vt:lpstr>
      <vt:lpstr>Georgia Pro Semibold</vt:lpstr>
      <vt:lpstr>Helvetica</vt:lpstr>
      <vt:lpstr>Rockwell</vt:lpstr>
      <vt:lpstr>Symbol</vt:lpstr>
      <vt:lpstr>Times New Roman</vt:lpstr>
      <vt:lpstr>Wingdings</vt:lpstr>
      <vt:lpstr>RocaVTI</vt:lpstr>
      <vt:lpstr>Malignant Comments Classifier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Malignant Comments Classifier </dc:title>
  <dc:creator>Steffin Varghese</dc:creator>
  <cp:lastModifiedBy>Steffin Varghese</cp:lastModifiedBy>
  <cp:revision>2</cp:revision>
  <dcterms:created xsi:type="dcterms:W3CDTF">2022-09-11T10:19:21Z</dcterms:created>
  <dcterms:modified xsi:type="dcterms:W3CDTF">2022-09-11T11:39:35Z</dcterms:modified>
</cp:coreProperties>
</file>