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5341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205748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66533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278765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327478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415615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11-Aug-22</a:t>
            </a:fld>
            <a:endParaRPr lang="en-US" dirty="0"/>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341313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dirty="0"/>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97331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294254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39352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11-Aug-22</a:t>
            </a:fld>
            <a:endParaRPr lang="en-US" dirty="0"/>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dirty="0"/>
          </a:p>
        </p:txBody>
      </p:sp>
    </p:spTree>
    <p:extLst>
      <p:ext uri="{BB962C8B-B14F-4D97-AF65-F5344CB8AC3E}">
        <p14:creationId xmlns:p14="http://schemas.microsoft.com/office/powerpoint/2010/main" val="169051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11-Aug-22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72695997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id="{389B4FDB-F9D1-4D43-B86D-51ACE9F907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037B23DA-4E0E-49BE-810E-C7637A07D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D65CA7FE-FCD5-47C3-92FB-F49AC69F07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EAD5018E-7FB8-4FEA-AA3F-0FD36E374B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C4A88892-D552-45DB-8CCD-6C9A16ACF3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CB1D7A35-3512-4D9A-B5D9-88E8A93954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4ACB0DD2-9414-48A9-BA79-D51E16632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5AA1E851-0464-4EC3-8219-C796250F0A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1CAADBF1-0CE2-427F-BEFD-78D4E64BF0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2802B401-1D95-400A-8D9E-187246678D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13F0EAFB-F3A2-4D25-B560-F52A2590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1CFFB80C-E3CE-4819-BDF0-4D68A9A0D9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3B0BA09C-F68C-40C4-B9F9-9D9724CFF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8C3E693F-C86C-4623-AA42-E883D6374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C96482AA-F56C-40B0-8222-3F76E3CC0B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302A172B-1DBA-4520-AFAF-08E154349D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7F0BAB68-600A-48AF-BBC0-D1362225CC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752F0024-3921-4943-BD75-8B8E54FC8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6D632151-7D28-4DE9-BA72-C4FDEF1E25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3D6BFC43-3BCE-427B-BAC0-F42B78D05C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B0CDE154-7BBB-4C66-9015-97400737B9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E477CCD5-EA4B-4626-BD59-A76E926500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DB4D9CD3-DD4C-4140-9D1A-A3B5217FD5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851245D5-14B2-48E8-88BA-467904EEAF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ACC1EB80-3911-41A9-A8E6-5966A0E473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F5611626-2449-4313-BB89-F50B6E7D5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C2C8FC9E-6640-4CBC-BAB7-FCBDC5634E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60DD99DF-C91C-40A4-A8BE-DDA9140A4B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AF4A4E36-7BA6-445B-A7ED-470D4BFC39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035AC5C2-3974-4BD4-B657-1F17DD2CC2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00611033-3144-473A-80C6-F4FB900F93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7C39CA26-B170-4CA4-A8FB-61C194ADC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066" name="Right Triangle 1065">
            <a:extLst>
              <a:ext uri="{FF2B5EF4-FFF2-40B4-BE49-F238E27FC236}">
                <a16:creationId xmlns:a16="http://schemas.microsoft.com/office/drawing/2014/main" id="{2A56D982-198E-436A-A2D7-B9877B370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1" y="15284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8169F21-7D04-5405-4FE6-9BE417FF09EF}"/>
              </a:ext>
            </a:extLst>
          </p:cNvPr>
          <p:cNvSpPr>
            <a:spLocks noGrp="1"/>
          </p:cNvSpPr>
          <p:nvPr>
            <p:ph type="ctrTitle"/>
          </p:nvPr>
        </p:nvSpPr>
        <p:spPr>
          <a:xfrm>
            <a:off x="691077" y="725952"/>
            <a:ext cx="10811122" cy="1930811"/>
          </a:xfrm>
        </p:spPr>
        <p:txBody>
          <a:bodyPr anchor="ctr">
            <a:normAutofit/>
          </a:bodyPr>
          <a:lstStyle/>
          <a:p>
            <a:r>
              <a:rPr lang="en-US" dirty="0"/>
              <a:t>REVIEW RATING PREDICTION</a:t>
            </a:r>
          </a:p>
        </p:txBody>
      </p:sp>
      <p:pic>
        <p:nvPicPr>
          <p:cNvPr id="1026" name="Picture 2" descr="What Exactly Is A Review Rating? - GatherUp">
            <a:extLst>
              <a:ext uri="{FF2B5EF4-FFF2-40B4-BE49-F238E27FC236}">
                <a16:creationId xmlns:a16="http://schemas.microsoft.com/office/drawing/2014/main" id="{41C6B7B1-E91D-91B5-D0F7-C7489DA6152F}"/>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224483" y="2886116"/>
            <a:ext cx="4605390" cy="323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62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49A1-DA3B-D450-1405-BC7BB14742DC}"/>
              </a:ext>
            </a:extLst>
          </p:cNvPr>
          <p:cNvSpPr txBox="1">
            <a:spLocks/>
          </p:cNvSpPr>
          <p:nvPr/>
        </p:nvSpPr>
        <p:spPr>
          <a:xfrm>
            <a:off x="919119" y="466725"/>
            <a:ext cx="10353761" cy="619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dirty="0">
                <a:ln>
                  <a:noFill/>
                </a:ln>
                <a:effectLst>
                  <a:outerShdw blurRad="50800" dist="63500" dir="2700000" algn="tl" rotWithShape="0">
                    <a:srgbClr val="000000">
                      <a:alpha val="48000"/>
                    </a:srgbClr>
                  </a:outerShdw>
                </a:effectLst>
                <a:uLnTx/>
                <a:uFillTx/>
                <a:latin typeface="Bookman Old Style" panose="02050604050505020204"/>
                <a:ea typeface="+mj-ea"/>
                <a:cs typeface="+mj-cs"/>
              </a:rPr>
              <a:t>Data Visualization</a:t>
            </a:r>
          </a:p>
        </p:txBody>
      </p:sp>
      <p:pic>
        <p:nvPicPr>
          <p:cNvPr id="3" name="Picture 2">
            <a:extLst>
              <a:ext uri="{FF2B5EF4-FFF2-40B4-BE49-F238E27FC236}">
                <a16:creationId xmlns:a16="http://schemas.microsoft.com/office/drawing/2014/main" id="{B84EB794-08AD-3947-12C0-07B097F909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1" y="1085850"/>
            <a:ext cx="3810001" cy="3680024"/>
          </a:xfrm>
          <a:prstGeom prst="rect">
            <a:avLst/>
          </a:prstGeom>
          <a:noFill/>
          <a:ln>
            <a:noFill/>
          </a:ln>
        </p:spPr>
      </p:pic>
      <p:pic>
        <p:nvPicPr>
          <p:cNvPr id="4" name="Picture 3">
            <a:extLst>
              <a:ext uri="{FF2B5EF4-FFF2-40B4-BE49-F238E27FC236}">
                <a16:creationId xmlns:a16="http://schemas.microsoft.com/office/drawing/2014/main" id="{B11C191C-3A42-43CB-D3A7-3FECC1DD72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01876" y="1132522"/>
            <a:ext cx="3870801" cy="3633352"/>
          </a:xfrm>
          <a:prstGeom prst="rect">
            <a:avLst/>
          </a:prstGeom>
          <a:noFill/>
          <a:ln>
            <a:noFill/>
          </a:ln>
        </p:spPr>
      </p:pic>
      <p:sp>
        <p:nvSpPr>
          <p:cNvPr id="6" name="TextBox 5">
            <a:extLst>
              <a:ext uri="{FF2B5EF4-FFF2-40B4-BE49-F238E27FC236}">
                <a16:creationId xmlns:a16="http://schemas.microsoft.com/office/drawing/2014/main" id="{F82B5C72-83B9-F565-3FCB-1363A0E4239E}"/>
              </a:ext>
            </a:extLst>
          </p:cNvPr>
          <p:cNvSpPr txBox="1"/>
          <p:nvPr/>
        </p:nvSpPr>
        <p:spPr>
          <a:xfrm>
            <a:off x="620371" y="4900220"/>
            <a:ext cx="10939507" cy="165051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values in column 'Review Title' are having a word count between 2-7 words. But there are records which are having around 17 words in this column. So there can be presence of outliers in these records.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records are having 50-100 words in column 'Reviews', but there are some records which are having higher word counts than the average. So this can be considered as a presence of outliers in the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125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AAF5B6-FAFE-9FF4-768E-790DBEC4300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875" y="390525"/>
            <a:ext cx="3422967" cy="2184165"/>
          </a:xfrm>
          <a:prstGeom prst="rect">
            <a:avLst/>
          </a:prstGeom>
          <a:noFill/>
          <a:ln>
            <a:noFill/>
          </a:ln>
        </p:spPr>
      </p:pic>
      <p:pic>
        <p:nvPicPr>
          <p:cNvPr id="3" name="Picture 2">
            <a:extLst>
              <a:ext uri="{FF2B5EF4-FFF2-40B4-BE49-F238E27FC236}">
                <a16:creationId xmlns:a16="http://schemas.microsoft.com/office/drawing/2014/main" id="{92544045-938F-ACBF-7BFD-B2ED06C1626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28778" y="390525"/>
            <a:ext cx="3382222" cy="2184164"/>
          </a:xfrm>
          <a:prstGeom prst="rect">
            <a:avLst/>
          </a:prstGeom>
          <a:noFill/>
          <a:ln>
            <a:noFill/>
          </a:ln>
        </p:spPr>
      </p:pic>
      <p:sp>
        <p:nvSpPr>
          <p:cNvPr id="5" name="TextBox 4">
            <a:extLst>
              <a:ext uri="{FF2B5EF4-FFF2-40B4-BE49-F238E27FC236}">
                <a16:creationId xmlns:a16="http://schemas.microsoft.com/office/drawing/2014/main" id="{883E7283-511D-D100-B791-F2BCD5A6BD88}"/>
              </a:ext>
            </a:extLst>
          </p:cNvPr>
          <p:cNvSpPr txBox="1"/>
          <p:nvPr/>
        </p:nvSpPr>
        <p:spPr>
          <a:xfrm>
            <a:off x="3661092" y="1002251"/>
            <a:ext cx="4876799" cy="960712"/>
          </a:xfrm>
          <a:prstGeom prst="rect">
            <a:avLst/>
          </a:prstGeom>
          <a:noFill/>
        </p:spPr>
        <p:txBody>
          <a:bodyPr wrap="square">
            <a:spAutoFit/>
          </a:bodyPr>
          <a:lstStyle/>
          <a:p>
            <a:pPr marR="0" lvl="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words "product", "good" are the most frequent words used by the customers for rating the products as review title.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2C25807-05BB-49F8-D993-B4DC6B54753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242" y="2981326"/>
            <a:ext cx="3276600" cy="2569952"/>
          </a:xfrm>
          <a:prstGeom prst="rect">
            <a:avLst/>
          </a:prstGeom>
          <a:noFill/>
          <a:ln>
            <a:noFill/>
          </a:ln>
        </p:spPr>
      </p:pic>
      <p:pic>
        <p:nvPicPr>
          <p:cNvPr id="7" name="Picture 6">
            <a:extLst>
              <a:ext uri="{FF2B5EF4-FFF2-40B4-BE49-F238E27FC236}">
                <a16:creationId xmlns:a16="http://schemas.microsoft.com/office/drawing/2014/main" id="{466D740C-54A3-82F3-2B17-2389D5F1081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82195" y="2981326"/>
            <a:ext cx="3328805" cy="2569952"/>
          </a:xfrm>
          <a:prstGeom prst="rect">
            <a:avLst/>
          </a:prstGeom>
          <a:noFill/>
          <a:ln>
            <a:noFill/>
          </a:ln>
        </p:spPr>
      </p:pic>
      <p:sp>
        <p:nvSpPr>
          <p:cNvPr id="9" name="TextBox 8">
            <a:extLst>
              <a:ext uri="{FF2B5EF4-FFF2-40B4-BE49-F238E27FC236}">
                <a16:creationId xmlns:a16="http://schemas.microsoft.com/office/drawing/2014/main" id="{C19A1B8C-FE22-E8D2-7DB4-6E0D703F45E6}"/>
              </a:ext>
            </a:extLst>
          </p:cNvPr>
          <p:cNvSpPr txBox="1"/>
          <p:nvPr/>
        </p:nvSpPr>
        <p:spPr>
          <a:xfrm>
            <a:off x="3709806" y="3599196"/>
            <a:ext cx="5060318" cy="667106"/>
          </a:xfrm>
          <a:prstGeom prst="rect">
            <a:avLst/>
          </a:prstGeom>
          <a:noFill/>
        </p:spPr>
        <p:txBody>
          <a:bodyPr wrap="square">
            <a:spAutoFit/>
          </a:bodyPr>
          <a:lstStyle/>
          <a:p>
            <a:pPr marR="0" lvl="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These are the least words used by customers for review.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410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1A85872-19F3-5C0B-91BE-FE215C7068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258" y="147637"/>
            <a:ext cx="2569210" cy="1847850"/>
          </a:xfrm>
          <a:prstGeom prst="rect">
            <a:avLst/>
          </a:prstGeom>
          <a:noFill/>
          <a:ln>
            <a:noFill/>
          </a:ln>
        </p:spPr>
      </p:pic>
      <p:pic>
        <p:nvPicPr>
          <p:cNvPr id="14" name="Picture 13">
            <a:extLst>
              <a:ext uri="{FF2B5EF4-FFF2-40B4-BE49-F238E27FC236}">
                <a16:creationId xmlns:a16="http://schemas.microsoft.com/office/drawing/2014/main" id="{8BDFD871-AD4E-85FA-3F2D-F52D6AF8B1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2277" y="147637"/>
            <a:ext cx="2609215" cy="1876425"/>
          </a:xfrm>
          <a:prstGeom prst="rect">
            <a:avLst/>
          </a:prstGeom>
          <a:noFill/>
          <a:ln>
            <a:noFill/>
          </a:ln>
        </p:spPr>
      </p:pic>
      <p:sp>
        <p:nvSpPr>
          <p:cNvPr id="16" name="TextBox 15">
            <a:extLst>
              <a:ext uri="{FF2B5EF4-FFF2-40B4-BE49-F238E27FC236}">
                <a16:creationId xmlns:a16="http://schemas.microsoft.com/office/drawing/2014/main" id="{EDDCC6BB-3CB3-3600-E486-5B41E995028C}"/>
              </a:ext>
            </a:extLst>
          </p:cNvPr>
          <p:cNvSpPr txBox="1"/>
          <p:nvPr/>
        </p:nvSpPr>
        <p:spPr>
          <a:xfrm>
            <a:off x="1024254" y="2024062"/>
            <a:ext cx="4391025"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Word Cloud for reviews with rating 1</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CD050A1D-E165-A3FA-935F-4D915068E33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9887" y="147637"/>
            <a:ext cx="2609215" cy="1876853"/>
          </a:xfrm>
          <a:prstGeom prst="rect">
            <a:avLst/>
          </a:prstGeom>
          <a:noFill/>
          <a:ln>
            <a:noFill/>
          </a:ln>
        </p:spPr>
      </p:pic>
      <p:pic>
        <p:nvPicPr>
          <p:cNvPr id="18" name="Picture 17">
            <a:extLst>
              <a:ext uri="{FF2B5EF4-FFF2-40B4-BE49-F238E27FC236}">
                <a16:creationId xmlns:a16="http://schemas.microsoft.com/office/drawing/2014/main" id="{5022E590-A6C5-06D7-42CB-5220698164C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19911" y="147638"/>
            <a:ext cx="2608721" cy="1876424"/>
          </a:xfrm>
          <a:prstGeom prst="rect">
            <a:avLst/>
          </a:prstGeom>
          <a:noFill/>
          <a:ln>
            <a:noFill/>
          </a:ln>
        </p:spPr>
      </p:pic>
      <p:sp>
        <p:nvSpPr>
          <p:cNvPr id="20" name="TextBox 19">
            <a:extLst>
              <a:ext uri="{FF2B5EF4-FFF2-40B4-BE49-F238E27FC236}">
                <a16:creationId xmlns:a16="http://schemas.microsoft.com/office/drawing/2014/main" id="{E51FAED1-83BF-C659-8EF2-410F4059BCC6}"/>
              </a:ext>
            </a:extLst>
          </p:cNvPr>
          <p:cNvSpPr txBox="1"/>
          <p:nvPr/>
        </p:nvSpPr>
        <p:spPr>
          <a:xfrm>
            <a:off x="7829549" y="2024062"/>
            <a:ext cx="3800475"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Word Cloud for reviews with rating 2</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CBE03A85-0128-43AB-C9B2-CA1A9873819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2258" y="2450544"/>
            <a:ext cx="2569210" cy="1685925"/>
          </a:xfrm>
          <a:prstGeom prst="rect">
            <a:avLst/>
          </a:prstGeom>
          <a:noFill/>
          <a:ln>
            <a:noFill/>
          </a:ln>
        </p:spPr>
      </p:pic>
      <p:pic>
        <p:nvPicPr>
          <p:cNvPr id="22" name="Picture 21">
            <a:extLst>
              <a:ext uri="{FF2B5EF4-FFF2-40B4-BE49-F238E27FC236}">
                <a16:creationId xmlns:a16="http://schemas.microsoft.com/office/drawing/2014/main" id="{DD4659AA-7F42-37BD-7F98-13E7B40EC2F0}"/>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42277" y="2450544"/>
            <a:ext cx="2569210" cy="1685925"/>
          </a:xfrm>
          <a:prstGeom prst="rect">
            <a:avLst/>
          </a:prstGeom>
          <a:noFill/>
          <a:ln>
            <a:noFill/>
          </a:ln>
        </p:spPr>
      </p:pic>
      <p:pic>
        <p:nvPicPr>
          <p:cNvPr id="23" name="Picture 22">
            <a:extLst>
              <a:ext uri="{FF2B5EF4-FFF2-40B4-BE49-F238E27FC236}">
                <a16:creationId xmlns:a16="http://schemas.microsoft.com/office/drawing/2014/main" id="{CF0873BF-B605-6AFF-0F46-13FF9A7CB5B9}"/>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19887" y="2575240"/>
            <a:ext cx="2638426" cy="1703071"/>
          </a:xfrm>
          <a:prstGeom prst="rect">
            <a:avLst/>
          </a:prstGeom>
          <a:noFill/>
          <a:ln>
            <a:noFill/>
          </a:ln>
        </p:spPr>
      </p:pic>
      <p:pic>
        <p:nvPicPr>
          <p:cNvPr id="24" name="Picture 23">
            <a:extLst>
              <a:ext uri="{FF2B5EF4-FFF2-40B4-BE49-F238E27FC236}">
                <a16:creationId xmlns:a16="http://schemas.microsoft.com/office/drawing/2014/main" id="{F940128A-2CA7-F4BE-E01A-CF7C6EF8F011}"/>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19911" y="2579686"/>
            <a:ext cx="2608721" cy="1698625"/>
          </a:xfrm>
          <a:prstGeom prst="rect">
            <a:avLst/>
          </a:prstGeom>
          <a:noFill/>
          <a:ln>
            <a:noFill/>
          </a:ln>
        </p:spPr>
      </p:pic>
      <p:pic>
        <p:nvPicPr>
          <p:cNvPr id="25" name="Picture 24">
            <a:extLst>
              <a:ext uri="{FF2B5EF4-FFF2-40B4-BE49-F238E27FC236}">
                <a16:creationId xmlns:a16="http://schemas.microsoft.com/office/drawing/2014/main" id="{425BA01E-98EE-9E4B-BCC5-A87B45EE802F}"/>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2259" y="4505749"/>
            <a:ext cx="2569209" cy="1847276"/>
          </a:xfrm>
          <a:prstGeom prst="rect">
            <a:avLst/>
          </a:prstGeom>
          <a:noFill/>
          <a:ln>
            <a:noFill/>
          </a:ln>
        </p:spPr>
      </p:pic>
      <p:pic>
        <p:nvPicPr>
          <p:cNvPr id="26" name="Picture 25">
            <a:extLst>
              <a:ext uri="{FF2B5EF4-FFF2-40B4-BE49-F238E27FC236}">
                <a16:creationId xmlns:a16="http://schemas.microsoft.com/office/drawing/2014/main" id="{45E0E551-9B9F-2930-AAF3-FC3943B440BF}"/>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42276" y="4505800"/>
            <a:ext cx="2569209" cy="1847173"/>
          </a:xfrm>
          <a:prstGeom prst="rect">
            <a:avLst/>
          </a:prstGeom>
          <a:noFill/>
          <a:ln>
            <a:noFill/>
          </a:ln>
        </p:spPr>
      </p:pic>
      <p:sp>
        <p:nvSpPr>
          <p:cNvPr id="28" name="TextBox 27">
            <a:extLst>
              <a:ext uri="{FF2B5EF4-FFF2-40B4-BE49-F238E27FC236}">
                <a16:creationId xmlns:a16="http://schemas.microsoft.com/office/drawing/2014/main" id="{B886925D-7E5F-A6FF-7C5E-4F2B8C377135}"/>
              </a:ext>
            </a:extLst>
          </p:cNvPr>
          <p:cNvSpPr txBox="1"/>
          <p:nvPr/>
        </p:nvSpPr>
        <p:spPr>
          <a:xfrm>
            <a:off x="1280922" y="6375233"/>
            <a:ext cx="3746811"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Word Cloud for reviews with rating 5</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38C169BC-A063-8E9E-64B7-E7B4AF230131}"/>
              </a:ext>
            </a:extLst>
          </p:cNvPr>
          <p:cNvSpPr txBox="1"/>
          <p:nvPr/>
        </p:nvSpPr>
        <p:spPr>
          <a:xfrm>
            <a:off x="1346360" y="4136469"/>
            <a:ext cx="3746811"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Word Cloud for reviews with rating 3</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F00E670A-CB6C-1E3E-A61E-DE931107DC00}"/>
              </a:ext>
            </a:extLst>
          </p:cNvPr>
          <p:cNvSpPr txBox="1"/>
          <p:nvPr/>
        </p:nvSpPr>
        <p:spPr>
          <a:xfrm>
            <a:off x="7829549" y="4275491"/>
            <a:ext cx="3746811"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Word Cloud for reviews with rating 4</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D0B474F7-2DF4-AB6A-DCA2-EDC9D6A78B05}"/>
              </a:ext>
            </a:extLst>
          </p:cNvPr>
          <p:cNvSpPr txBox="1"/>
          <p:nvPr/>
        </p:nvSpPr>
        <p:spPr>
          <a:xfrm>
            <a:off x="5936543" y="4741389"/>
            <a:ext cx="6255458" cy="1753109"/>
          </a:xfrm>
          <a:prstGeom prst="rect">
            <a:avLst/>
          </a:prstGeom>
          <a:noFill/>
        </p:spPr>
        <p:txBody>
          <a:bodyPr wrap="square">
            <a:spAutoFit/>
          </a:bodyPr>
          <a:lstStyle/>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word cloud we were able to identify the frequent words which were used by customers for review of different ratings.</a:t>
            </a: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 frequent words are related to the quality of the product irrespective of the rating.</a:t>
            </a:r>
          </a:p>
        </p:txBody>
      </p:sp>
    </p:spTree>
    <p:extLst>
      <p:ext uri="{BB962C8B-B14F-4D97-AF65-F5344CB8AC3E}">
        <p14:creationId xmlns:p14="http://schemas.microsoft.com/office/powerpoint/2010/main" val="208816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472E94-3F75-118D-7754-B555793E7F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4767" y="2233612"/>
            <a:ext cx="5525691" cy="2011966"/>
          </a:xfrm>
          <a:prstGeom prst="rect">
            <a:avLst/>
          </a:prstGeom>
          <a:noFill/>
          <a:ln>
            <a:noFill/>
          </a:ln>
        </p:spPr>
      </p:pic>
      <p:sp>
        <p:nvSpPr>
          <p:cNvPr id="3" name="TextBox 2">
            <a:extLst>
              <a:ext uri="{FF2B5EF4-FFF2-40B4-BE49-F238E27FC236}">
                <a16:creationId xmlns:a16="http://schemas.microsoft.com/office/drawing/2014/main" id="{29177CE5-9190-5E18-4B51-9CECC5EA12AB}"/>
              </a:ext>
            </a:extLst>
          </p:cNvPr>
          <p:cNvSpPr txBox="1"/>
          <p:nvPr/>
        </p:nvSpPr>
        <p:spPr>
          <a:xfrm>
            <a:off x="575072" y="1613474"/>
            <a:ext cx="4011216" cy="467244"/>
          </a:xfrm>
          <a:prstGeom prst="rect">
            <a:avLst/>
          </a:prstGeom>
          <a:noFill/>
        </p:spPr>
        <p:txBody>
          <a:bodyPr wrap="square">
            <a:spAutoFit/>
          </a:bodyPr>
          <a:lstStyle/>
          <a:p>
            <a:pPr marL="0" marR="0">
              <a:lnSpc>
                <a:spcPct val="106000"/>
              </a:lnSpc>
              <a:spcBef>
                <a:spcPts val="0"/>
              </a:spcBef>
              <a:spcAft>
                <a:spcPts val="800"/>
              </a:spcAft>
            </a:pPr>
            <a:r>
              <a:rPr lang="en-GB" sz="2400" b="1" dirty="0">
                <a:latin typeface="Calibri" panose="020F0502020204030204" pitchFamily="34" charset="0"/>
                <a:ea typeface="Calibri" panose="020F0502020204030204" pitchFamily="34" charset="0"/>
                <a:cs typeface="Times New Roman" panose="02020603050405020304" pitchFamily="18" charset="0"/>
              </a:rPr>
              <a:t>Removal of Outliers</a:t>
            </a:r>
            <a:r>
              <a:rPr lang="en-GB" sz="2400" b="1" dirty="0">
                <a:effectLst/>
                <a:latin typeface="Calibri" panose="020F0502020204030204" pitchFamily="34" charset="0"/>
                <a:ea typeface="Calibri" panose="020F0502020204030204" pitchFamily="34" charset="0"/>
                <a:cs typeface="Times New Roman" panose="02020603050405020304" pitchFamily="18" charset="0"/>
              </a:rPr>
              <a:t> Outliers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90F24BAE-4938-D865-D654-ADBBA21D9B0C}"/>
              </a:ext>
            </a:extLst>
          </p:cNvPr>
          <p:cNvSpPr txBox="1">
            <a:spLocks/>
          </p:cNvSpPr>
          <p:nvPr/>
        </p:nvSpPr>
        <p:spPr>
          <a:xfrm>
            <a:off x="913795" y="609600"/>
            <a:ext cx="10187593" cy="690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dirty="0">
                <a:latin typeface="Calibri" panose="020F0502020204030204" pitchFamily="34" charset="0"/>
                <a:cs typeface="Calibri" panose="020F0502020204030204" pitchFamily="34" charset="0"/>
              </a:rPr>
              <a:t>Data Cleansing</a:t>
            </a:r>
          </a:p>
        </p:txBody>
      </p:sp>
      <p:pic>
        <p:nvPicPr>
          <p:cNvPr id="5" name="Picture 4">
            <a:extLst>
              <a:ext uri="{FF2B5EF4-FFF2-40B4-BE49-F238E27FC236}">
                <a16:creationId xmlns:a16="http://schemas.microsoft.com/office/drawing/2014/main" id="{EE05C746-4339-1BB3-FBD8-45051ED368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5714" y="1615664"/>
            <a:ext cx="4011215" cy="3853161"/>
          </a:xfrm>
          <a:prstGeom prst="rect">
            <a:avLst/>
          </a:prstGeom>
          <a:noFill/>
          <a:ln>
            <a:noFill/>
          </a:ln>
        </p:spPr>
      </p:pic>
      <p:sp>
        <p:nvSpPr>
          <p:cNvPr id="7" name="TextBox 6">
            <a:extLst>
              <a:ext uri="{FF2B5EF4-FFF2-40B4-BE49-F238E27FC236}">
                <a16:creationId xmlns:a16="http://schemas.microsoft.com/office/drawing/2014/main" id="{85C15C1B-7A57-0D93-17DE-5E8EAC686C6B}"/>
              </a:ext>
            </a:extLst>
          </p:cNvPr>
          <p:cNvSpPr txBox="1"/>
          <p:nvPr/>
        </p:nvSpPr>
        <p:spPr>
          <a:xfrm>
            <a:off x="6929437" y="5414994"/>
            <a:ext cx="5193203"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Distribution of word counts for each record in dataset</a:t>
            </a:r>
          </a:p>
        </p:txBody>
      </p:sp>
      <p:sp>
        <p:nvSpPr>
          <p:cNvPr id="9" name="TextBox 8">
            <a:extLst>
              <a:ext uri="{FF2B5EF4-FFF2-40B4-BE49-F238E27FC236}">
                <a16:creationId xmlns:a16="http://schemas.microsoft.com/office/drawing/2014/main" id="{5FA44D60-5692-AB56-D25C-84E01FAACCF1}"/>
              </a:ext>
            </a:extLst>
          </p:cNvPr>
          <p:cNvSpPr txBox="1"/>
          <p:nvPr/>
        </p:nvSpPr>
        <p:spPr>
          <a:xfrm>
            <a:off x="476249" y="4641032"/>
            <a:ext cx="6181726" cy="1607368"/>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used ZScore outlier removal method for removing the outliers data from the dataset. By outliers in this context, we mean the records with word counts which has huge difference from the average.  After removing the outlier data from the dataset, we were losing only 3.53% of records from the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940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359F-E63B-D6F7-71FF-48E001A9FC4B}"/>
              </a:ext>
            </a:extLst>
          </p:cNvPr>
          <p:cNvSpPr txBox="1">
            <a:spLocks/>
          </p:cNvSpPr>
          <p:nvPr/>
        </p:nvSpPr>
        <p:spPr>
          <a:xfrm>
            <a:off x="1747512" y="676836"/>
            <a:ext cx="8337781" cy="5334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a:t>
            </a:r>
          </a:p>
        </p:txBody>
      </p:sp>
      <p:sp>
        <p:nvSpPr>
          <p:cNvPr id="4" name="TextBox 3">
            <a:extLst>
              <a:ext uri="{FF2B5EF4-FFF2-40B4-BE49-F238E27FC236}">
                <a16:creationId xmlns:a16="http://schemas.microsoft.com/office/drawing/2014/main" id="{92299661-0D23-A2D7-626A-1E2FDF0CAEFF}"/>
              </a:ext>
            </a:extLst>
          </p:cNvPr>
          <p:cNvSpPr txBox="1"/>
          <p:nvPr/>
        </p:nvSpPr>
        <p:spPr>
          <a:xfrm>
            <a:off x="900111" y="1427054"/>
            <a:ext cx="9790934"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Identification of possible problem-solving approaches (methods)</a:t>
            </a:r>
          </a:p>
        </p:txBody>
      </p:sp>
      <p:sp>
        <p:nvSpPr>
          <p:cNvPr id="6" name="TextBox 5">
            <a:extLst>
              <a:ext uri="{FF2B5EF4-FFF2-40B4-BE49-F238E27FC236}">
                <a16:creationId xmlns:a16="http://schemas.microsoft.com/office/drawing/2014/main" id="{D805FC84-051B-2CD8-32CE-B3A8A3EBF42D}"/>
              </a:ext>
            </a:extLst>
          </p:cNvPr>
          <p:cNvSpPr txBox="1"/>
          <p:nvPr/>
        </p:nvSpPr>
        <p:spPr>
          <a:xfrm>
            <a:off x="771525" y="1928776"/>
            <a:ext cx="6472238" cy="802336"/>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Vectorizing the Text Data in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used tfidf vectorizer for vectorizing the text data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D29268C-0B83-68F5-3731-BA3371CBC882}"/>
              </a:ext>
            </a:extLst>
          </p:cNvPr>
          <p:cNvSpPr txBox="1"/>
          <p:nvPr/>
        </p:nvSpPr>
        <p:spPr>
          <a:xfrm>
            <a:off x="770604" y="2797480"/>
            <a:ext cx="6115050" cy="1095941"/>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Balancing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used smote technique to oversample the data in dataset to equalize the number of records in each categories.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8F0155A-93B2-7068-EACA-43B0DC9E06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3763" y="2086217"/>
            <a:ext cx="3314700" cy="2194560"/>
          </a:xfrm>
          <a:prstGeom prst="rect">
            <a:avLst/>
          </a:prstGeom>
          <a:noFill/>
          <a:ln>
            <a:noFill/>
          </a:ln>
        </p:spPr>
      </p:pic>
      <p:sp>
        <p:nvSpPr>
          <p:cNvPr id="11" name="TextBox 10">
            <a:extLst>
              <a:ext uri="{FF2B5EF4-FFF2-40B4-BE49-F238E27FC236}">
                <a16:creationId xmlns:a16="http://schemas.microsoft.com/office/drawing/2014/main" id="{27823B55-9F5D-F24B-FFC2-B9C1F845001B}"/>
              </a:ext>
            </a:extLst>
          </p:cNvPr>
          <p:cNvSpPr txBox="1"/>
          <p:nvPr/>
        </p:nvSpPr>
        <p:spPr>
          <a:xfrm>
            <a:off x="7086600" y="4126888"/>
            <a:ext cx="4714875" cy="307777"/>
          </a:xfrm>
          <a:prstGeom prst="rect">
            <a:avLst/>
          </a:prstGeom>
          <a:noFill/>
        </p:spPr>
        <p:txBody>
          <a:bodyPr wrap="square">
            <a:spAutoFit/>
          </a:bodyPr>
          <a:lstStyle/>
          <a:p>
            <a:pPr marL="0" marR="0" indent="457200">
              <a:spcBef>
                <a:spcPts val="0"/>
              </a:spcBef>
              <a:spcAft>
                <a:spcPts val="1000"/>
              </a:spcAft>
            </a:pPr>
            <a:r>
              <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Number of records for each category before balancing</a:t>
            </a:r>
          </a:p>
        </p:txBody>
      </p:sp>
      <p:pic>
        <p:nvPicPr>
          <p:cNvPr id="15" name="Picture 14">
            <a:extLst>
              <a:ext uri="{FF2B5EF4-FFF2-40B4-BE49-F238E27FC236}">
                <a16:creationId xmlns:a16="http://schemas.microsoft.com/office/drawing/2014/main" id="{3F383D1B-0235-A482-DE1C-BBAFAA214FE3}"/>
              </a:ext>
            </a:extLst>
          </p:cNvPr>
          <p:cNvPicPr>
            <a:picLocks noChangeAspect="1"/>
          </p:cNvPicPr>
          <p:nvPr/>
        </p:nvPicPr>
        <p:blipFill>
          <a:blip r:embed="rId3"/>
          <a:stretch>
            <a:fillRect/>
          </a:stretch>
        </p:blipFill>
        <p:spPr>
          <a:xfrm>
            <a:off x="10691045" y="2086217"/>
            <a:ext cx="1510800" cy="1674622"/>
          </a:xfrm>
          <a:prstGeom prst="rect">
            <a:avLst/>
          </a:prstGeom>
        </p:spPr>
      </p:pic>
      <p:pic>
        <p:nvPicPr>
          <p:cNvPr id="3076" name="Picture 4">
            <a:extLst>
              <a:ext uri="{FF2B5EF4-FFF2-40B4-BE49-F238E27FC236}">
                <a16:creationId xmlns:a16="http://schemas.microsoft.com/office/drawing/2014/main" id="{A35F2988-DD06-2E01-6467-454EC5469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604" y="3929652"/>
            <a:ext cx="3387520" cy="22469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602FDBD-2FB3-4929-63C6-0A90C7A52A30}"/>
              </a:ext>
            </a:extLst>
          </p:cNvPr>
          <p:cNvSpPr txBox="1"/>
          <p:nvPr/>
        </p:nvSpPr>
        <p:spPr>
          <a:xfrm>
            <a:off x="210165" y="6176564"/>
            <a:ext cx="4789538" cy="307777"/>
          </a:xfrm>
          <a:prstGeom prst="rect">
            <a:avLst/>
          </a:prstGeom>
          <a:noFill/>
        </p:spPr>
        <p:txBody>
          <a:bodyPr wrap="square">
            <a:spAutoFit/>
          </a:bodyPr>
          <a:lstStyle/>
          <a:p>
            <a:pPr marL="0" marR="0" indent="457200">
              <a:spcBef>
                <a:spcPts val="0"/>
              </a:spcBef>
              <a:spcAft>
                <a:spcPts val="1000"/>
              </a:spcAft>
            </a:pPr>
            <a:r>
              <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Number of records for each category after balancing</a:t>
            </a:r>
          </a:p>
        </p:txBody>
      </p:sp>
      <p:pic>
        <p:nvPicPr>
          <p:cNvPr id="19" name="Picture 18">
            <a:extLst>
              <a:ext uri="{FF2B5EF4-FFF2-40B4-BE49-F238E27FC236}">
                <a16:creationId xmlns:a16="http://schemas.microsoft.com/office/drawing/2014/main" id="{233CBD45-49A7-CDA4-00F9-97BA8ECB9D85}"/>
              </a:ext>
            </a:extLst>
          </p:cNvPr>
          <p:cNvPicPr>
            <a:picLocks noChangeAspect="1"/>
          </p:cNvPicPr>
          <p:nvPr/>
        </p:nvPicPr>
        <p:blipFill>
          <a:blip r:embed="rId5"/>
          <a:stretch>
            <a:fillRect/>
          </a:stretch>
        </p:blipFill>
        <p:spPr>
          <a:xfrm>
            <a:off x="4315287" y="4126888"/>
            <a:ext cx="1478212" cy="1585071"/>
          </a:xfrm>
          <a:prstGeom prst="rect">
            <a:avLst/>
          </a:prstGeom>
        </p:spPr>
      </p:pic>
    </p:spTree>
    <p:extLst>
      <p:ext uri="{BB962C8B-B14F-4D97-AF65-F5344CB8AC3E}">
        <p14:creationId xmlns:p14="http://schemas.microsoft.com/office/powerpoint/2010/main" val="242159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FCABFE-038F-E36D-2459-43321618B143}"/>
              </a:ext>
            </a:extLst>
          </p:cNvPr>
          <p:cNvPicPr>
            <a:picLocks noChangeAspect="1"/>
          </p:cNvPicPr>
          <p:nvPr/>
        </p:nvPicPr>
        <p:blipFill>
          <a:blip r:embed="rId2"/>
          <a:stretch>
            <a:fillRect/>
          </a:stretch>
        </p:blipFill>
        <p:spPr>
          <a:xfrm>
            <a:off x="823912" y="484187"/>
            <a:ext cx="5943600" cy="1374775"/>
          </a:xfrm>
          <a:prstGeom prst="rect">
            <a:avLst/>
          </a:prstGeom>
        </p:spPr>
      </p:pic>
      <p:sp>
        <p:nvSpPr>
          <p:cNvPr id="4" name="TextBox 3">
            <a:extLst>
              <a:ext uri="{FF2B5EF4-FFF2-40B4-BE49-F238E27FC236}">
                <a16:creationId xmlns:a16="http://schemas.microsoft.com/office/drawing/2014/main" id="{425E16D1-4F35-8301-0CD3-7077B94FA4E9}"/>
              </a:ext>
            </a:extLst>
          </p:cNvPr>
          <p:cNvSpPr txBox="1"/>
          <p:nvPr/>
        </p:nvSpPr>
        <p:spPr>
          <a:xfrm>
            <a:off x="1354931" y="1856977"/>
            <a:ext cx="4881562"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Importing required libraries for building the model</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75A2614-FD28-2E62-B4E3-D9E335A19033}"/>
              </a:ext>
            </a:extLst>
          </p:cNvPr>
          <p:cNvPicPr>
            <a:picLocks noChangeAspect="1"/>
          </p:cNvPicPr>
          <p:nvPr/>
        </p:nvPicPr>
        <p:blipFill>
          <a:blip r:embed="rId3"/>
          <a:stretch>
            <a:fillRect/>
          </a:stretch>
        </p:blipFill>
        <p:spPr>
          <a:xfrm>
            <a:off x="823911" y="2307669"/>
            <a:ext cx="3205163" cy="1757670"/>
          </a:xfrm>
          <a:prstGeom prst="rect">
            <a:avLst/>
          </a:prstGeom>
        </p:spPr>
      </p:pic>
      <p:sp>
        <p:nvSpPr>
          <p:cNvPr id="7" name="TextBox 6">
            <a:extLst>
              <a:ext uri="{FF2B5EF4-FFF2-40B4-BE49-F238E27FC236}">
                <a16:creationId xmlns:a16="http://schemas.microsoft.com/office/drawing/2014/main" id="{7F684BB2-B826-9525-62B5-858D40DE2F65}"/>
              </a:ext>
            </a:extLst>
          </p:cNvPr>
          <p:cNvSpPr txBox="1"/>
          <p:nvPr/>
        </p:nvSpPr>
        <p:spPr>
          <a:xfrm>
            <a:off x="685800" y="4058195"/>
            <a:ext cx="3957638"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Creating the instances for the algorithms</a:t>
            </a:r>
          </a:p>
        </p:txBody>
      </p:sp>
      <p:sp>
        <p:nvSpPr>
          <p:cNvPr id="9" name="TextBox 8">
            <a:extLst>
              <a:ext uri="{FF2B5EF4-FFF2-40B4-BE49-F238E27FC236}">
                <a16:creationId xmlns:a16="http://schemas.microsoft.com/office/drawing/2014/main" id="{6AF194A8-B377-4E2A-259E-C1B35A2F26BC}"/>
              </a:ext>
            </a:extLst>
          </p:cNvPr>
          <p:cNvSpPr txBox="1"/>
          <p:nvPr/>
        </p:nvSpPr>
        <p:spPr>
          <a:xfrm>
            <a:off x="652462" y="4631692"/>
            <a:ext cx="6115050" cy="960712"/>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mod_test: Training and testing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cross_val: Finding the best cross validation mean score for each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345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7572F-CE3F-246E-21D5-6B91EDA7B7EF}"/>
              </a:ext>
            </a:extLst>
          </p:cNvPr>
          <p:cNvSpPr txBox="1"/>
          <p:nvPr/>
        </p:nvSpPr>
        <p:spPr>
          <a:xfrm>
            <a:off x="911038" y="567399"/>
            <a:ext cx="10397937" cy="467244"/>
          </a:xfrm>
          <a:prstGeom prst="rect">
            <a:avLst/>
          </a:prstGeom>
          <a:noFill/>
        </p:spPr>
        <p:txBody>
          <a:bodyPr wrap="square">
            <a:spAutoFit/>
          </a:bodyPr>
          <a:lstStyle/>
          <a:p>
            <a:pPr>
              <a:lnSpc>
                <a:spcPct val="106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Testing of Identified Approaches (Algorithms) and </a:t>
            </a:r>
            <a:r>
              <a:rPr lang="en-IN" sz="2400" b="1" dirty="0">
                <a:latin typeface="Calibri" panose="020F0502020204030204" pitchFamily="34" charset="0"/>
                <a:ea typeface="Calibri" panose="020F0502020204030204" pitchFamily="34" charset="0"/>
                <a:cs typeface="Calibri" panose="020F0502020204030204" pitchFamily="34" charset="0"/>
              </a:rPr>
              <a:t>evaluation of selected models</a:t>
            </a:r>
            <a:r>
              <a:rPr lang="en-IN"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3D15699-B6DD-D574-5FB0-D3DD47A20FE2}"/>
              </a:ext>
            </a:extLst>
          </p:cNvPr>
          <p:cNvPicPr>
            <a:picLocks noChangeAspect="1"/>
          </p:cNvPicPr>
          <p:nvPr/>
        </p:nvPicPr>
        <p:blipFill>
          <a:blip r:embed="rId2"/>
          <a:stretch>
            <a:fillRect/>
          </a:stretch>
        </p:blipFill>
        <p:spPr>
          <a:xfrm>
            <a:off x="1095374" y="1162685"/>
            <a:ext cx="7215501" cy="1894840"/>
          </a:xfrm>
          <a:prstGeom prst="rect">
            <a:avLst/>
          </a:prstGeom>
        </p:spPr>
      </p:pic>
      <p:sp>
        <p:nvSpPr>
          <p:cNvPr id="7" name="TextBox 6">
            <a:extLst>
              <a:ext uri="{FF2B5EF4-FFF2-40B4-BE49-F238E27FC236}">
                <a16:creationId xmlns:a16="http://schemas.microsoft.com/office/drawing/2014/main" id="{E3A0EA94-2CDC-2FD5-4DF4-C9AA4F1051F9}"/>
              </a:ext>
            </a:extLst>
          </p:cNvPr>
          <p:cNvSpPr txBox="1"/>
          <p:nvPr/>
        </p:nvSpPr>
        <p:spPr>
          <a:xfrm>
            <a:off x="1914525" y="3000901"/>
            <a:ext cx="6115050"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Code Snippet for function to test the model</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2C716830-3811-8642-36C8-1F1707DB5F42}"/>
              </a:ext>
            </a:extLst>
          </p:cNvPr>
          <p:cNvSpPr txBox="1"/>
          <p:nvPr/>
        </p:nvSpPr>
        <p:spPr>
          <a:xfrm>
            <a:off x="770126" y="3254146"/>
            <a:ext cx="2944623" cy="467244"/>
          </a:xfrm>
          <a:prstGeom prst="rect">
            <a:avLst/>
          </a:prstGeom>
          <a:noFill/>
        </p:spPr>
        <p:txBody>
          <a:bodyPr wrap="square">
            <a:spAutoFit/>
          </a:bodyPr>
          <a:lstStyle/>
          <a:p>
            <a:pPr>
              <a:lnSpc>
                <a:spcPct val="106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Model Performance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D159148-468C-8A85-70B3-47B02C5277B0}"/>
              </a:ext>
            </a:extLst>
          </p:cNvPr>
          <p:cNvSpPr txBox="1"/>
          <p:nvPr/>
        </p:nvSpPr>
        <p:spPr>
          <a:xfrm>
            <a:off x="403622" y="3918011"/>
            <a:ext cx="233957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AFC1E619-E1FD-0216-03B8-5F756BB78569}"/>
              </a:ext>
            </a:extLst>
          </p:cNvPr>
          <p:cNvSpPr txBox="1"/>
          <p:nvPr/>
        </p:nvSpPr>
        <p:spPr>
          <a:xfrm>
            <a:off x="403622" y="5952047"/>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927B0C81-DFA9-F9E1-597F-433382D910B2}"/>
              </a:ext>
            </a:extLst>
          </p:cNvPr>
          <p:cNvSpPr txBox="1"/>
          <p:nvPr/>
        </p:nvSpPr>
        <p:spPr>
          <a:xfrm>
            <a:off x="4446984" y="3918011"/>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KNeighborsClassifier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985C571A-6F37-A28C-3F63-CC5D6F9560A2}"/>
              </a:ext>
            </a:extLst>
          </p:cNvPr>
          <p:cNvSpPr txBox="1"/>
          <p:nvPr/>
        </p:nvSpPr>
        <p:spPr>
          <a:xfrm>
            <a:off x="7704535" y="3918011"/>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9AA45C38-69B7-07A5-7555-227BFB6F71D5}"/>
              </a:ext>
            </a:extLst>
          </p:cNvPr>
          <p:cNvSpPr txBox="1"/>
          <p:nvPr/>
        </p:nvSpPr>
        <p:spPr>
          <a:xfrm>
            <a:off x="4211239" y="5952047"/>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6E659994-E50C-A226-9A65-205D99274EF0}"/>
              </a:ext>
            </a:extLst>
          </p:cNvPr>
          <p:cNvSpPr txBox="1"/>
          <p:nvPr/>
        </p:nvSpPr>
        <p:spPr>
          <a:xfrm>
            <a:off x="7704535" y="5963627"/>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CC56E514-076F-1ADD-7ACF-36708A31B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4" y="4297102"/>
            <a:ext cx="3396180" cy="1530005"/>
          </a:xfrm>
          <a:prstGeom prst="rect">
            <a:avLst/>
          </a:prstGeom>
        </p:spPr>
      </p:pic>
      <p:pic>
        <p:nvPicPr>
          <p:cNvPr id="23" name="Picture 22">
            <a:extLst>
              <a:ext uri="{FF2B5EF4-FFF2-40B4-BE49-F238E27FC236}">
                <a16:creationId xmlns:a16="http://schemas.microsoft.com/office/drawing/2014/main" id="{397566B5-899E-3DA0-295E-306AB52BE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155" y="4296363"/>
            <a:ext cx="2992201" cy="1530005"/>
          </a:xfrm>
          <a:prstGeom prst="rect">
            <a:avLst/>
          </a:prstGeom>
        </p:spPr>
      </p:pic>
      <p:pic>
        <p:nvPicPr>
          <p:cNvPr id="24" name="Picture 23">
            <a:extLst>
              <a:ext uri="{FF2B5EF4-FFF2-40B4-BE49-F238E27FC236}">
                <a16:creationId xmlns:a16="http://schemas.microsoft.com/office/drawing/2014/main" id="{20D67591-80DF-7517-DA62-2D4AA0C49B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1527" y="4319870"/>
            <a:ext cx="2942590" cy="1506498"/>
          </a:xfrm>
          <a:prstGeom prst="rect">
            <a:avLst/>
          </a:prstGeom>
        </p:spPr>
      </p:pic>
    </p:spTree>
    <p:extLst>
      <p:ext uri="{BB962C8B-B14F-4D97-AF65-F5344CB8AC3E}">
        <p14:creationId xmlns:p14="http://schemas.microsoft.com/office/powerpoint/2010/main" val="3697140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15B5A21-4518-2767-8D97-72DF1787EFB9}"/>
              </a:ext>
            </a:extLst>
          </p:cNvPr>
          <p:cNvSpPr txBox="1"/>
          <p:nvPr/>
        </p:nvSpPr>
        <p:spPr>
          <a:xfrm>
            <a:off x="234552" y="261500"/>
            <a:ext cx="304919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MultinomialNB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03B9933-DB28-8D94-44E3-CDD32DD484AB}"/>
              </a:ext>
            </a:extLst>
          </p:cNvPr>
          <p:cNvSpPr txBox="1"/>
          <p:nvPr/>
        </p:nvSpPr>
        <p:spPr>
          <a:xfrm>
            <a:off x="4233862" y="330618"/>
            <a:ext cx="246816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BernoulliNB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225A42D-A4F0-5549-B25B-214DC1A5E9FE}"/>
              </a:ext>
            </a:extLst>
          </p:cNvPr>
          <p:cNvSpPr txBox="1"/>
          <p:nvPr/>
        </p:nvSpPr>
        <p:spPr>
          <a:xfrm>
            <a:off x="7491413" y="345918"/>
            <a:ext cx="3451621"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77ACEF95-6CE4-1C53-035F-5541200F0C6F}"/>
              </a:ext>
            </a:extLst>
          </p:cNvPr>
          <p:cNvSpPr txBox="1"/>
          <p:nvPr/>
        </p:nvSpPr>
        <p:spPr>
          <a:xfrm>
            <a:off x="259555" y="2479795"/>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1908D383-D8D9-0A24-C30C-74D5230E81AD}"/>
              </a:ext>
            </a:extLst>
          </p:cNvPr>
          <p:cNvSpPr txBox="1"/>
          <p:nvPr/>
        </p:nvSpPr>
        <p:spPr>
          <a:xfrm>
            <a:off x="4362449" y="2479099"/>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501F353F-FC02-36BC-C50A-EAFFC2431C84}"/>
              </a:ext>
            </a:extLst>
          </p:cNvPr>
          <p:cNvSpPr txBox="1"/>
          <p:nvPr/>
        </p:nvSpPr>
        <p:spPr>
          <a:xfrm>
            <a:off x="7717631" y="2503747"/>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9" name="Picture 28">
            <a:extLst>
              <a:ext uri="{FF2B5EF4-FFF2-40B4-BE49-F238E27FC236}">
                <a16:creationId xmlns:a16="http://schemas.microsoft.com/office/drawing/2014/main" id="{57D43A81-FBCC-D969-20B6-DF8B7D915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62" y="716190"/>
            <a:ext cx="3314074" cy="1747709"/>
          </a:xfrm>
          <a:prstGeom prst="rect">
            <a:avLst/>
          </a:prstGeom>
        </p:spPr>
      </p:pic>
      <p:pic>
        <p:nvPicPr>
          <p:cNvPr id="32" name="Picture 31">
            <a:extLst>
              <a:ext uri="{FF2B5EF4-FFF2-40B4-BE49-F238E27FC236}">
                <a16:creationId xmlns:a16="http://schemas.microsoft.com/office/drawing/2014/main" id="{9773426B-98B6-1A01-44E7-74ABF3F2A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7781" y="704118"/>
            <a:ext cx="3238788" cy="1759781"/>
          </a:xfrm>
          <a:prstGeom prst="rect">
            <a:avLst/>
          </a:prstGeom>
        </p:spPr>
      </p:pic>
      <p:pic>
        <p:nvPicPr>
          <p:cNvPr id="33" name="Picture 32">
            <a:extLst>
              <a:ext uri="{FF2B5EF4-FFF2-40B4-BE49-F238E27FC236}">
                <a16:creationId xmlns:a16="http://schemas.microsoft.com/office/drawing/2014/main" id="{DCCD2265-3A2F-0CDB-6765-A978116CA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523" y="769641"/>
            <a:ext cx="3176734" cy="1694258"/>
          </a:xfrm>
          <a:prstGeom prst="rect">
            <a:avLst/>
          </a:prstGeom>
        </p:spPr>
      </p:pic>
      <p:sp>
        <p:nvSpPr>
          <p:cNvPr id="35" name="TextBox 34">
            <a:extLst>
              <a:ext uri="{FF2B5EF4-FFF2-40B4-BE49-F238E27FC236}">
                <a16:creationId xmlns:a16="http://schemas.microsoft.com/office/drawing/2014/main" id="{AB8C7AEF-BFC8-C4D7-74BF-CBF143A614BC}"/>
              </a:ext>
            </a:extLst>
          </p:cNvPr>
          <p:cNvSpPr txBox="1"/>
          <p:nvPr/>
        </p:nvSpPr>
        <p:spPr>
          <a:xfrm>
            <a:off x="226217" y="3055500"/>
            <a:ext cx="2316958" cy="373500"/>
          </a:xfrm>
          <a:prstGeom prst="rect">
            <a:avLst/>
          </a:prstGeom>
          <a:noFill/>
        </p:spPr>
        <p:txBody>
          <a:bodyPr wrap="square">
            <a:spAutoFit/>
          </a:bodyPr>
          <a:lstStyle/>
          <a:p>
            <a:pPr marL="22860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71A830F6-5B9F-2FF9-DFD8-888B4CA18E60}"/>
              </a:ext>
            </a:extLst>
          </p:cNvPr>
          <p:cNvSpPr txBox="1"/>
          <p:nvPr/>
        </p:nvSpPr>
        <p:spPr>
          <a:xfrm>
            <a:off x="375047" y="3479401"/>
            <a:ext cx="233957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87E8B26-280B-E462-9951-92EB1443BC61}"/>
              </a:ext>
            </a:extLst>
          </p:cNvPr>
          <p:cNvSpPr txBox="1"/>
          <p:nvPr/>
        </p:nvSpPr>
        <p:spPr>
          <a:xfrm>
            <a:off x="4418409" y="3479401"/>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KNeighborsClassifier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28AA9670-6634-93D1-AB1F-999F15894DB6}"/>
              </a:ext>
            </a:extLst>
          </p:cNvPr>
          <p:cNvSpPr txBox="1"/>
          <p:nvPr/>
        </p:nvSpPr>
        <p:spPr>
          <a:xfrm>
            <a:off x="8474869" y="3479401"/>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9" name="Picture 38">
            <a:extLst>
              <a:ext uri="{FF2B5EF4-FFF2-40B4-BE49-F238E27FC236}">
                <a16:creationId xmlns:a16="http://schemas.microsoft.com/office/drawing/2014/main" id="{6871D879-20D2-F922-0C1E-26F0A19AFB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5046" y="3896381"/>
            <a:ext cx="3706055" cy="2561569"/>
          </a:xfrm>
          <a:prstGeom prst="rect">
            <a:avLst/>
          </a:prstGeom>
          <a:noFill/>
          <a:ln>
            <a:noFill/>
          </a:ln>
        </p:spPr>
      </p:pic>
      <p:pic>
        <p:nvPicPr>
          <p:cNvPr id="40" name="Picture 39">
            <a:extLst>
              <a:ext uri="{FF2B5EF4-FFF2-40B4-BE49-F238E27FC236}">
                <a16:creationId xmlns:a16="http://schemas.microsoft.com/office/drawing/2014/main" id="{D2C13563-8F0C-3AD3-BB2C-57A3D47D2C6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62449" y="3896381"/>
            <a:ext cx="3907238" cy="2418693"/>
          </a:xfrm>
          <a:prstGeom prst="rect">
            <a:avLst/>
          </a:prstGeom>
          <a:noFill/>
          <a:ln>
            <a:noFill/>
          </a:ln>
        </p:spPr>
      </p:pic>
      <p:pic>
        <p:nvPicPr>
          <p:cNvPr id="41" name="Picture 40">
            <a:extLst>
              <a:ext uri="{FF2B5EF4-FFF2-40B4-BE49-F238E27FC236}">
                <a16:creationId xmlns:a16="http://schemas.microsoft.com/office/drawing/2014/main" id="{6ADC924C-2158-6D57-D7A8-9256A31B61F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18390" y="3852901"/>
            <a:ext cx="3773610" cy="2462173"/>
          </a:xfrm>
          <a:prstGeom prst="rect">
            <a:avLst/>
          </a:prstGeom>
          <a:noFill/>
          <a:ln>
            <a:noFill/>
          </a:ln>
        </p:spPr>
      </p:pic>
    </p:spTree>
    <p:extLst>
      <p:ext uri="{BB962C8B-B14F-4D97-AF65-F5344CB8AC3E}">
        <p14:creationId xmlns:p14="http://schemas.microsoft.com/office/powerpoint/2010/main" val="1213162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64A33-CFE2-24AA-C911-B8D4EF70424D}"/>
              </a:ext>
            </a:extLst>
          </p:cNvPr>
          <p:cNvSpPr txBox="1"/>
          <p:nvPr/>
        </p:nvSpPr>
        <p:spPr>
          <a:xfrm>
            <a:off x="234552" y="261500"/>
            <a:ext cx="304919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MultinomialNB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2039876-1897-91AB-1CE5-13BB61EC1190}"/>
              </a:ext>
            </a:extLst>
          </p:cNvPr>
          <p:cNvSpPr txBox="1"/>
          <p:nvPr/>
        </p:nvSpPr>
        <p:spPr>
          <a:xfrm>
            <a:off x="4233862" y="330618"/>
            <a:ext cx="246816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BernoulliNB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5C131F2-733C-7559-65B3-90F1BAA7AD9F}"/>
              </a:ext>
            </a:extLst>
          </p:cNvPr>
          <p:cNvSpPr txBox="1"/>
          <p:nvPr/>
        </p:nvSpPr>
        <p:spPr>
          <a:xfrm>
            <a:off x="7491413" y="345918"/>
            <a:ext cx="3451621"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212CB93-BD2F-2292-4A4B-ADF72BF158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552" y="719418"/>
            <a:ext cx="3451621" cy="2171311"/>
          </a:xfrm>
          <a:prstGeom prst="rect">
            <a:avLst/>
          </a:prstGeom>
          <a:noFill/>
          <a:ln>
            <a:noFill/>
          </a:ln>
        </p:spPr>
      </p:pic>
      <p:pic>
        <p:nvPicPr>
          <p:cNvPr id="6" name="Picture 5">
            <a:extLst>
              <a:ext uri="{FF2B5EF4-FFF2-40B4-BE49-F238E27FC236}">
                <a16:creationId xmlns:a16="http://schemas.microsoft.com/office/drawing/2014/main" id="{C49453F3-75C0-0865-81FB-948601276E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0881" y="719418"/>
            <a:ext cx="3430583" cy="2171311"/>
          </a:xfrm>
          <a:prstGeom prst="rect">
            <a:avLst/>
          </a:prstGeom>
          <a:noFill/>
          <a:ln>
            <a:noFill/>
          </a:ln>
        </p:spPr>
      </p:pic>
      <p:pic>
        <p:nvPicPr>
          <p:cNvPr id="7" name="Picture 6">
            <a:extLst>
              <a:ext uri="{FF2B5EF4-FFF2-40B4-BE49-F238E27FC236}">
                <a16:creationId xmlns:a16="http://schemas.microsoft.com/office/drawing/2014/main" id="{CB534CFA-112A-1ED7-BBB4-47C9FE6D19E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86172" y="719417"/>
            <a:ext cx="3317582" cy="2171311"/>
          </a:xfrm>
          <a:prstGeom prst="rect">
            <a:avLst/>
          </a:prstGeom>
          <a:noFill/>
          <a:ln>
            <a:noFill/>
          </a:ln>
        </p:spPr>
      </p:pic>
      <p:sp>
        <p:nvSpPr>
          <p:cNvPr id="9" name="TextBox 8">
            <a:extLst>
              <a:ext uri="{FF2B5EF4-FFF2-40B4-BE49-F238E27FC236}">
                <a16:creationId xmlns:a16="http://schemas.microsoft.com/office/drawing/2014/main" id="{2D5D55E4-EDB2-0DDC-BD11-72303940CFF2}"/>
              </a:ext>
            </a:extLst>
          </p:cNvPr>
          <p:cNvSpPr txBox="1"/>
          <p:nvPr/>
        </p:nvSpPr>
        <p:spPr>
          <a:xfrm>
            <a:off x="504133" y="3429000"/>
            <a:ext cx="7182541" cy="1254318"/>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training and testing the models, the DecisionTree Classifier(dtc) and RandomForest Classifier (rfc) are performing well and providing the maximum accuracy score. Now let's check the cross-validation score to find the best performing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84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6EF91-2EC2-D279-83D3-F765B280245A}"/>
              </a:ext>
            </a:extLst>
          </p:cNvPr>
          <p:cNvSpPr txBox="1"/>
          <p:nvPr/>
        </p:nvSpPr>
        <p:spPr>
          <a:xfrm>
            <a:off x="460772" y="527625"/>
            <a:ext cx="2482453" cy="467244"/>
          </a:xfrm>
          <a:prstGeom prst="rect">
            <a:avLst/>
          </a:prstGeom>
          <a:noFill/>
        </p:spPr>
        <p:txBody>
          <a:bodyPr wrap="square">
            <a:spAutoFit/>
          </a:bodyPr>
          <a:lstStyle/>
          <a:p>
            <a:pPr marL="22860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Cross Validation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A1C735F-547A-1B31-E568-6578DF8AFB43}"/>
              </a:ext>
            </a:extLst>
          </p:cNvPr>
          <p:cNvPicPr>
            <a:picLocks noChangeAspect="1"/>
          </p:cNvPicPr>
          <p:nvPr/>
        </p:nvPicPr>
        <p:blipFill>
          <a:blip r:embed="rId2"/>
          <a:stretch>
            <a:fillRect/>
          </a:stretch>
        </p:blipFill>
        <p:spPr>
          <a:xfrm>
            <a:off x="2093034" y="994869"/>
            <a:ext cx="8005932" cy="1991219"/>
          </a:xfrm>
          <a:prstGeom prst="rect">
            <a:avLst/>
          </a:prstGeom>
        </p:spPr>
      </p:pic>
      <p:sp>
        <p:nvSpPr>
          <p:cNvPr id="5" name="TextBox 4">
            <a:extLst>
              <a:ext uri="{FF2B5EF4-FFF2-40B4-BE49-F238E27FC236}">
                <a16:creationId xmlns:a16="http://schemas.microsoft.com/office/drawing/2014/main" id="{56DB1BD8-D137-2934-7BCE-FF871D3C2D08}"/>
              </a:ext>
            </a:extLst>
          </p:cNvPr>
          <p:cNvSpPr txBox="1"/>
          <p:nvPr/>
        </p:nvSpPr>
        <p:spPr>
          <a:xfrm>
            <a:off x="3057525" y="2986088"/>
            <a:ext cx="630078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Code Snippet for function to find the cross validation mean score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A456F17-70D4-19C6-F9EE-B1FCE9FB1762}"/>
              </a:ext>
            </a:extLst>
          </p:cNvPr>
          <p:cNvSpPr txBox="1"/>
          <p:nvPr/>
        </p:nvSpPr>
        <p:spPr>
          <a:xfrm>
            <a:off x="353616" y="3282338"/>
            <a:ext cx="5854303" cy="3603166"/>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0.43572224645054997 and the Accuracy Score  is  0.8218669250645995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KNeighbors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0.4229781460483597 and the Accuracy Score  is  0.709625322997416</a:t>
            </a: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DecisionTree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0.45117991956195186 and the Accuracy Score  is  0.874515503875969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77696D0-C4A7-DC0E-0559-BD1988C4F846}"/>
              </a:ext>
            </a:extLst>
          </p:cNvPr>
          <p:cNvSpPr txBox="1"/>
          <p:nvPr/>
        </p:nvSpPr>
        <p:spPr>
          <a:xfrm>
            <a:off x="6337697" y="3548440"/>
            <a:ext cx="5854303" cy="3309560"/>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MultinomialNB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0.45229442263894953 and the Accuracy Score  is  0.6773255813953488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BernoulliNB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0.4032078305955323 and the Accuracy Score  is  0.5518410852713178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0.42985899113243203 and the Accuracy Score  is  0.8280038759689923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473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1680D4-55A2-3E7B-6F26-6F63F79D9A3D}"/>
              </a:ext>
            </a:extLst>
          </p:cNvPr>
          <p:cNvSpPr txBox="1"/>
          <p:nvPr/>
        </p:nvSpPr>
        <p:spPr>
          <a:xfrm>
            <a:off x="3057525" y="2281982"/>
            <a:ext cx="6115050" cy="2308324"/>
          </a:xfrm>
          <a:prstGeom prst="rect">
            <a:avLst/>
          </a:prstGeom>
          <a:noFill/>
        </p:spPr>
        <p:txBody>
          <a:bodyPr wrap="square">
            <a:spAutoFit/>
          </a:bodyPr>
          <a:lstStyle/>
          <a:p>
            <a:r>
              <a:rPr kumimoji="0" lang="en-US" sz="4800" b="1" i="0" u="none" strike="noStrike" kern="1200" cap="none" spc="0" normalizeH="0" baseline="0" noProof="0" dirty="0">
                <a:ln w="0"/>
                <a:effectLst>
                  <a:outerShdw blurRad="38100" dist="19050" dir="2700000" algn="tl" rotWithShape="0">
                    <a:srgbClr val="000000">
                      <a:alpha val="40000"/>
                    </a:srgbClr>
                  </a:outerShdw>
                </a:effectLst>
                <a:uLnTx/>
                <a:uFillTx/>
                <a:latin typeface="Calibri" panose="020F0502020204030204" pitchFamily="34" charset="0"/>
                <a:ea typeface="+mj-ea"/>
                <a:cs typeface="Calibri" panose="020F0502020204030204" pitchFamily="34" charset="0"/>
              </a:rPr>
              <a:t>SUBMITTED BY</a:t>
            </a:r>
            <a:br>
              <a:rPr kumimoji="0" lang="en-US" sz="4800" b="1" i="0" u="none" strike="noStrike" kern="1200" cap="none" spc="0" normalizeH="0" baseline="0" noProof="0" dirty="0">
                <a:ln w="0"/>
                <a:effectLst>
                  <a:outerShdw blurRad="38100" dist="19050" dir="2700000" algn="tl" rotWithShape="0">
                    <a:srgbClr val="000000">
                      <a:alpha val="40000"/>
                    </a:srgbClr>
                  </a:outerShdw>
                </a:effectLst>
                <a:uLnTx/>
                <a:uFillTx/>
                <a:latin typeface="Calibri" panose="020F0502020204030204" pitchFamily="34" charset="0"/>
                <a:ea typeface="+mj-ea"/>
                <a:cs typeface="Calibri" panose="020F0502020204030204" pitchFamily="34" charset="0"/>
              </a:rPr>
            </a:br>
            <a:br>
              <a:rPr kumimoji="0" lang="en-US" sz="4800" b="1" i="0" u="none" strike="noStrike" kern="1200" cap="none" spc="0" normalizeH="0" baseline="0" noProof="0" dirty="0">
                <a:ln w="0"/>
                <a:effectLst>
                  <a:outerShdw blurRad="38100" dist="19050" dir="2700000" algn="tl" rotWithShape="0">
                    <a:srgbClr val="000000">
                      <a:alpha val="40000"/>
                    </a:srgbClr>
                  </a:outerShdw>
                </a:effectLst>
                <a:uLnTx/>
                <a:uFillTx/>
                <a:latin typeface="Calibri" panose="020F0502020204030204" pitchFamily="34" charset="0"/>
                <a:ea typeface="+mj-ea"/>
                <a:cs typeface="Calibri" panose="020F0502020204030204" pitchFamily="34" charset="0"/>
              </a:rPr>
            </a:br>
            <a:r>
              <a:rPr kumimoji="0" lang="en-US" sz="4800" b="1" i="0" u="none" strike="noStrike" kern="1200" cap="all" spc="200" normalizeH="0" baseline="0" noProof="0" dirty="0">
                <a:ln w="0"/>
                <a:effectLst>
                  <a:outerShdw blurRad="38100" dist="19050" dir="2700000" algn="tl" rotWithShape="0">
                    <a:srgbClr val="000000">
                      <a:alpha val="40000"/>
                    </a:srgbClr>
                  </a:outerShdw>
                </a:effectLst>
                <a:uLnTx/>
                <a:uFillTx/>
                <a:latin typeface="Calibri" panose="020F0502020204030204" pitchFamily="34" charset="0"/>
                <a:ea typeface="+mj-ea"/>
                <a:cs typeface="Calibri" panose="020F0502020204030204" pitchFamily="34" charset="0"/>
              </a:rPr>
              <a:t>Steffin Varghese</a:t>
            </a:r>
            <a:endParaRPr lang="en-US" b="1" dirty="0"/>
          </a:p>
        </p:txBody>
      </p:sp>
    </p:spTree>
    <p:extLst>
      <p:ext uri="{BB962C8B-B14F-4D97-AF65-F5344CB8AC3E}">
        <p14:creationId xmlns:p14="http://schemas.microsoft.com/office/powerpoint/2010/main" val="1058579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759E71-522C-1865-DBDB-378EAD768FC9}"/>
              </a:ext>
            </a:extLst>
          </p:cNvPr>
          <p:cNvSpPr txBox="1"/>
          <p:nvPr/>
        </p:nvSpPr>
        <p:spPr>
          <a:xfrm>
            <a:off x="460772" y="527625"/>
            <a:ext cx="3468291"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Hyperparameter Tuning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2079A93-3431-E527-99AB-BF211B4470C4}"/>
              </a:ext>
            </a:extLst>
          </p:cNvPr>
          <p:cNvPicPr>
            <a:picLocks noChangeAspect="1"/>
          </p:cNvPicPr>
          <p:nvPr/>
        </p:nvPicPr>
        <p:blipFill>
          <a:blip r:embed="rId2"/>
          <a:stretch>
            <a:fillRect/>
          </a:stretch>
        </p:blipFill>
        <p:spPr>
          <a:xfrm>
            <a:off x="460772" y="994868"/>
            <a:ext cx="5835055" cy="1591169"/>
          </a:xfrm>
          <a:prstGeom prst="rect">
            <a:avLst/>
          </a:prstGeom>
        </p:spPr>
      </p:pic>
      <p:sp>
        <p:nvSpPr>
          <p:cNvPr id="7" name="TextBox 6">
            <a:extLst>
              <a:ext uri="{FF2B5EF4-FFF2-40B4-BE49-F238E27FC236}">
                <a16:creationId xmlns:a16="http://schemas.microsoft.com/office/drawing/2014/main" id="{F2207A03-3B7B-EFFC-0681-C2A291A9835B}"/>
              </a:ext>
            </a:extLst>
          </p:cNvPr>
          <p:cNvSpPr txBox="1"/>
          <p:nvPr/>
        </p:nvSpPr>
        <p:spPr>
          <a:xfrm>
            <a:off x="1114424" y="2600324"/>
            <a:ext cx="4132659"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Best score and hyper parameters</a:t>
            </a:r>
          </a:p>
        </p:txBody>
      </p:sp>
      <p:sp>
        <p:nvSpPr>
          <p:cNvPr id="9" name="TextBox 8">
            <a:extLst>
              <a:ext uri="{FF2B5EF4-FFF2-40B4-BE49-F238E27FC236}">
                <a16:creationId xmlns:a16="http://schemas.microsoft.com/office/drawing/2014/main" id="{83977D2A-316D-3F78-05BD-3EC98EDE563A}"/>
              </a:ext>
            </a:extLst>
          </p:cNvPr>
          <p:cNvSpPr txBox="1"/>
          <p:nvPr/>
        </p:nvSpPr>
        <p:spPr>
          <a:xfrm>
            <a:off x="460771" y="3498002"/>
            <a:ext cx="7840267" cy="1254318"/>
          </a:xfrm>
          <a:prstGeom prst="rect">
            <a:avLst/>
          </a:prstGeom>
          <a:noFill/>
        </p:spPr>
        <p:txBody>
          <a:bodyPr wrap="square">
            <a:spAutoFit/>
          </a:bodyPr>
          <a:lstStyle/>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hyperparameter tuning didn't improve the score. So, we can stick to our existing model. The DecisionTree Classifier Model is performing well after all the testing, cross validations and tuning. So, we can consider this model as best performing model.</a:t>
            </a:r>
          </a:p>
        </p:txBody>
      </p:sp>
    </p:spTree>
    <p:extLst>
      <p:ext uri="{BB962C8B-B14F-4D97-AF65-F5344CB8AC3E}">
        <p14:creationId xmlns:p14="http://schemas.microsoft.com/office/powerpoint/2010/main" val="338398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0F420-1384-7FC6-F47F-DB9311F68BAE}"/>
              </a:ext>
            </a:extLst>
          </p:cNvPr>
          <p:cNvSpPr txBox="1"/>
          <p:nvPr/>
        </p:nvSpPr>
        <p:spPr>
          <a:xfrm>
            <a:off x="460772" y="527625"/>
            <a:ext cx="7340203" cy="467244"/>
          </a:xfrm>
          <a:prstGeom prst="rect">
            <a:avLst/>
          </a:prstGeom>
          <a:noFill/>
        </p:spPr>
        <p:txBody>
          <a:bodyPr wrap="square">
            <a:spAutoFit/>
          </a:bodyPr>
          <a:lstStyle/>
          <a:p>
            <a:pPr marL="22860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Finalized Model Performance with Tuned Parameters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9EE6AD4-FFDD-7FEC-DB90-47FF92160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48" y="1171575"/>
            <a:ext cx="3889177" cy="2703035"/>
          </a:xfrm>
          <a:prstGeom prst="rect">
            <a:avLst/>
          </a:prstGeom>
        </p:spPr>
      </p:pic>
      <p:sp>
        <p:nvSpPr>
          <p:cNvPr id="15" name="TextBox 14">
            <a:extLst>
              <a:ext uri="{FF2B5EF4-FFF2-40B4-BE49-F238E27FC236}">
                <a16:creationId xmlns:a16="http://schemas.microsoft.com/office/drawing/2014/main" id="{522AB706-2D8D-F20C-5F00-EC7AD426A680}"/>
              </a:ext>
            </a:extLst>
          </p:cNvPr>
          <p:cNvSpPr txBox="1"/>
          <p:nvPr/>
        </p:nvSpPr>
        <p:spPr>
          <a:xfrm>
            <a:off x="962917" y="3874610"/>
            <a:ext cx="3729038"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Final Model Performance</a:t>
            </a:r>
          </a:p>
        </p:txBody>
      </p:sp>
      <p:pic>
        <p:nvPicPr>
          <p:cNvPr id="16" name="Picture 15">
            <a:extLst>
              <a:ext uri="{FF2B5EF4-FFF2-40B4-BE49-F238E27FC236}">
                <a16:creationId xmlns:a16="http://schemas.microsoft.com/office/drawing/2014/main" id="{92978495-A890-F8F1-0F64-46EEF36344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71575"/>
            <a:ext cx="3215640" cy="2953643"/>
          </a:xfrm>
          <a:prstGeom prst="rect">
            <a:avLst/>
          </a:prstGeom>
          <a:noFill/>
          <a:ln>
            <a:noFill/>
          </a:ln>
        </p:spPr>
      </p:pic>
      <p:sp>
        <p:nvSpPr>
          <p:cNvPr id="17" name="TextBox 16">
            <a:extLst>
              <a:ext uri="{FF2B5EF4-FFF2-40B4-BE49-F238E27FC236}">
                <a16:creationId xmlns:a16="http://schemas.microsoft.com/office/drawing/2014/main" id="{E1B9171D-3E03-2127-B9CD-58A6B469190C}"/>
              </a:ext>
            </a:extLst>
          </p:cNvPr>
          <p:cNvSpPr txBox="1"/>
          <p:nvPr/>
        </p:nvSpPr>
        <p:spPr>
          <a:xfrm>
            <a:off x="6144520" y="4125218"/>
            <a:ext cx="271105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2FFCC7C-CA94-C647-8286-E018F458523F}"/>
              </a:ext>
            </a:extLst>
          </p:cNvPr>
          <p:cNvSpPr txBox="1"/>
          <p:nvPr/>
        </p:nvSpPr>
        <p:spPr>
          <a:xfrm>
            <a:off x="882848" y="4455556"/>
            <a:ext cx="2417565" cy="373500"/>
          </a:xfrm>
          <a:prstGeom prst="rect">
            <a:avLst/>
          </a:prstGeom>
          <a:noFill/>
        </p:spPr>
        <p:txBody>
          <a:bodyPr wrap="square">
            <a:spAutoFit/>
          </a:bodyPr>
          <a:lstStyle/>
          <a:p>
            <a:pPr marL="0" marR="0">
              <a:lnSpc>
                <a:spcPct val="106000"/>
              </a:lnSpc>
              <a:spcBef>
                <a:spcPts val="0"/>
              </a:spcBef>
              <a:spcAft>
                <a:spcPts val="800"/>
              </a:spcAft>
            </a:pPr>
            <a:r>
              <a:rPr lang="en-GB" b="1" dirty="0">
                <a:effectLst/>
                <a:latin typeface="Calibri" panose="020F0502020204030204" pitchFamily="34" charset="0"/>
                <a:ea typeface="Calibri" panose="020F0502020204030204" pitchFamily="34" charset="0"/>
                <a:cs typeface="Times New Roman" panose="02020603050405020304" pitchFamily="18" charset="0"/>
              </a:rPr>
              <a:t>Saving the best model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descr="Graphical user interface, text, application&#10;&#10;Description automatically generated">
            <a:extLst>
              <a:ext uri="{FF2B5EF4-FFF2-40B4-BE49-F238E27FC236}">
                <a16:creationId xmlns:a16="http://schemas.microsoft.com/office/drawing/2014/main" id="{91F69FCC-8B9B-E5B2-923F-104026B691E3}"/>
              </a:ext>
            </a:extLst>
          </p:cNvPr>
          <p:cNvPicPr>
            <a:picLocks noChangeAspect="1"/>
          </p:cNvPicPr>
          <p:nvPr/>
        </p:nvPicPr>
        <p:blipFill>
          <a:blip r:embed="rId4"/>
          <a:stretch>
            <a:fillRect/>
          </a:stretch>
        </p:blipFill>
        <p:spPr>
          <a:xfrm>
            <a:off x="882848" y="4880692"/>
            <a:ext cx="4833939" cy="1058620"/>
          </a:xfrm>
          <a:prstGeom prst="rect">
            <a:avLst/>
          </a:prstGeom>
        </p:spPr>
      </p:pic>
      <p:sp>
        <p:nvSpPr>
          <p:cNvPr id="21" name="TextBox 20">
            <a:extLst>
              <a:ext uri="{FF2B5EF4-FFF2-40B4-BE49-F238E27FC236}">
                <a16:creationId xmlns:a16="http://schemas.microsoft.com/office/drawing/2014/main" id="{7B4D9FBB-354A-C29F-C7C9-860B60971B88}"/>
              </a:ext>
            </a:extLst>
          </p:cNvPr>
          <p:cNvSpPr txBox="1"/>
          <p:nvPr/>
        </p:nvSpPr>
        <p:spPr>
          <a:xfrm>
            <a:off x="6096000" y="4880692"/>
            <a:ext cx="5394127" cy="1254318"/>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saved the machine learning model for future predictions. We have serialized and saved the binary file as “ratings prediction model.pkl” using the pickle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95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E0527E-3ED2-6E63-5797-43B9C43033E5}"/>
              </a:ext>
            </a:extLst>
          </p:cNvPr>
          <p:cNvSpPr txBox="1"/>
          <p:nvPr/>
        </p:nvSpPr>
        <p:spPr>
          <a:xfrm>
            <a:off x="2745722" y="193873"/>
            <a:ext cx="6185646" cy="467244"/>
          </a:xfrm>
          <a:prstGeom prst="rect">
            <a:avLst/>
          </a:prstGeom>
          <a:noFill/>
        </p:spPr>
        <p:txBody>
          <a:bodyPr wrap="square">
            <a:spAutoFit/>
          </a:bodyPr>
          <a:lstStyle/>
          <a:p>
            <a:pPr marL="0" marR="0" algn="ctr">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E091F5B-6C16-6D7A-C15A-0B755763F658}"/>
              </a:ext>
            </a:extLst>
          </p:cNvPr>
          <p:cNvSpPr txBox="1"/>
          <p:nvPr/>
        </p:nvSpPr>
        <p:spPr>
          <a:xfrm>
            <a:off x="1000125" y="802304"/>
            <a:ext cx="6115050"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Now we have trained our model and it is ready to test with the actual data to cross verify the 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8BEEF1F-BDFD-913A-B4C8-C798022E8258}"/>
              </a:ext>
            </a:extLst>
          </p:cNvPr>
          <p:cNvPicPr>
            <a:picLocks noChangeAspect="1"/>
          </p:cNvPicPr>
          <p:nvPr/>
        </p:nvPicPr>
        <p:blipFill>
          <a:blip r:embed="rId2"/>
          <a:stretch>
            <a:fillRect/>
          </a:stretch>
        </p:blipFill>
        <p:spPr>
          <a:xfrm>
            <a:off x="1000125" y="1539159"/>
            <a:ext cx="2969493" cy="3490041"/>
          </a:xfrm>
          <a:prstGeom prst="rect">
            <a:avLst/>
          </a:prstGeom>
        </p:spPr>
      </p:pic>
      <p:sp>
        <p:nvSpPr>
          <p:cNvPr id="9" name="TextBox 8">
            <a:extLst>
              <a:ext uri="{FF2B5EF4-FFF2-40B4-BE49-F238E27FC236}">
                <a16:creationId xmlns:a16="http://schemas.microsoft.com/office/drawing/2014/main" id="{8D1C050A-06D2-0D8B-0C8B-775301864672}"/>
              </a:ext>
            </a:extLst>
          </p:cNvPr>
          <p:cNvSpPr txBox="1"/>
          <p:nvPr/>
        </p:nvSpPr>
        <p:spPr>
          <a:xfrm>
            <a:off x="585787" y="5098949"/>
            <a:ext cx="4170219" cy="369332"/>
          </a:xfrm>
          <a:prstGeom prst="rect">
            <a:avLst/>
          </a:prstGeom>
          <a:noFill/>
        </p:spPr>
        <p:txBody>
          <a:bodyPr wrap="square">
            <a:spAutoFit/>
          </a:bodyPr>
          <a:lstStyle/>
          <a:p>
            <a:pPr marL="0" marR="0" indent="45720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Predictions and Actual Ratings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AFE78DC-AE9A-7890-2436-8CDD1E8D8EFC}"/>
              </a:ext>
            </a:extLst>
          </p:cNvPr>
          <p:cNvSpPr txBox="1"/>
          <p:nvPr/>
        </p:nvSpPr>
        <p:spPr>
          <a:xfrm>
            <a:off x="4756006" y="2605724"/>
            <a:ext cx="6185646" cy="135691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model is performing well with predictions and provided accurate results.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DecisionTree Classifier (dtc</a:t>
            </a: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model is providing an accuracy score of 87.34% with a cross validation mean score of 45.7%.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376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6379E-115A-1A08-EE05-2F5DDC39FD27}"/>
              </a:ext>
            </a:extLst>
          </p:cNvPr>
          <p:cNvSpPr txBox="1"/>
          <p:nvPr/>
        </p:nvSpPr>
        <p:spPr>
          <a:xfrm>
            <a:off x="188119" y="518011"/>
            <a:ext cx="11587162" cy="5821978"/>
          </a:xfrm>
          <a:prstGeom prst="rect">
            <a:avLst/>
          </a:prstGeom>
          <a:noFill/>
        </p:spPr>
        <p:txBody>
          <a:bodyPr wrap="square">
            <a:spAutoFit/>
          </a:bodyPr>
          <a:lstStyle/>
          <a:p>
            <a:pPr marL="0" marR="0">
              <a:lnSpc>
                <a:spcPct val="106000"/>
              </a:lnSpc>
              <a:spcBef>
                <a:spcPts val="0"/>
              </a:spcBef>
              <a:spcAft>
                <a:spcPts val="800"/>
              </a:spcAft>
            </a:pPr>
            <a:r>
              <a:rPr lang="en-GB" sz="2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With the help of data science and machine learning, we were able to create a machine learning model using DecisionTree algorithm, which can predict the review ratings based on customer reviews.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Now this model can be used by the client to predict the ratings of customer’s review.</a:t>
            </a:r>
          </a:p>
          <a:p>
            <a:pPr marL="0" marR="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2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As the E-commerce market is booming, customers are giving with various choices for purchasing the same product from different e-commerce websites. Review ratings helps the customers to easily analyse whether a product is worth buying without inspecting the customer reviews. Using the customer review rating, a customer can identify whether it is good to go for buying a product or not in a glance.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With the help of natural language processing (NLP) we were able to create a machine learning model which can predict the review rating based on customer reviews. With the help of advanced technologies, we will be able to recalibrate this model to suit with the changing trends and extreme text processing, machine will be able to analyse and identify the patterns and could help us to build much more powerful model which can accurately predict the customer ratings based on the customer reviews.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0020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41ECB-2E7D-3407-423E-2E1C54FC08C3}"/>
              </a:ext>
            </a:extLst>
          </p:cNvPr>
          <p:cNvSpPr txBox="1"/>
          <p:nvPr/>
        </p:nvSpPr>
        <p:spPr>
          <a:xfrm>
            <a:off x="214312" y="387065"/>
            <a:ext cx="11587163" cy="6099460"/>
          </a:xfrm>
          <a:prstGeom prst="rect">
            <a:avLst/>
          </a:prstGeom>
          <a:noFill/>
        </p:spPr>
        <p:txBody>
          <a:bodyPr wrap="square">
            <a:spAutoFit/>
          </a:bodyPr>
          <a:lstStyle/>
          <a:p>
            <a:pPr marL="0" marR="0">
              <a:lnSpc>
                <a:spcPct val="106000"/>
              </a:lnSpc>
              <a:spcBef>
                <a:spcPts val="0"/>
              </a:spcBef>
              <a:spcAft>
                <a:spcPts val="800"/>
              </a:spcAft>
            </a:pPr>
            <a:r>
              <a:rPr lang="en-GB" sz="28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Limitations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tried to include as many records as possible in the dataset, but since the market we were studying was vast, we couldn’t include all the categories and had to let down many other products and their valuable comments for building this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study we were primarily concentrated on customer reviews, thus we didn’t include many other saliant features which could have been impacted the customer ratings such as product information, user experience on placing the order, order fulfilment, after sale services etc.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only included the data from major e-commerce websites in India, but there are many other e-commerce websites which could have been included in the study.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Scope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future, to build a powerful machine learning model, we can include much larger dataset by including many other features about the customer reviews and product information. This will help the machine to learn much more complex patterns and avoid the chances of underfitting.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As a future goal, it is better to include many more product categories and collect data from many other e-commerce websites which will help us to collect powerful dataset which can be used for building a powerful predictive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future as the technologies are advancing, we can use many advanced features which can process the text in a way that machine can learn the complex text patters without losing out data from the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313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10C23-B0CF-44DB-97E5-804AB4981930}"/>
              </a:ext>
            </a:extLst>
          </p:cNvPr>
          <p:cNvSpPr txBox="1"/>
          <p:nvPr/>
        </p:nvSpPr>
        <p:spPr>
          <a:xfrm>
            <a:off x="3025587" y="2605712"/>
            <a:ext cx="6750424" cy="1446550"/>
          </a:xfrm>
          <a:prstGeom prst="rect">
            <a:avLst/>
          </a:prstGeom>
          <a:noFill/>
        </p:spPr>
        <p:txBody>
          <a:bodyPr wrap="square" rtlCol="0">
            <a:spAutoFit/>
          </a:bodyPr>
          <a:lstStyle/>
          <a:p>
            <a:r>
              <a:rPr lang="en-US" sz="8800" dirty="0">
                <a:latin typeface="Galano Grotesque Heavy Italic" panose="00000900000000000000" pitchFamily="50" charset="0"/>
              </a:rPr>
              <a:t>Thank You</a:t>
            </a:r>
          </a:p>
        </p:txBody>
      </p:sp>
    </p:spTree>
    <p:extLst>
      <p:ext uri="{BB962C8B-B14F-4D97-AF65-F5344CB8AC3E}">
        <p14:creationId xmlns:p14="http://schemas.microsoft.com/office/powerpoint/2010/main" val="82004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2BB3-393D-DF17-671E-E5798556A7CC}"/>
              </a:ext>
            </a:extLst>
          </p:cNvPr>
          <p:cNvSpPr txBox="1">
            <a:spLocks/>
          </p:cNvSpPr>
          <p:nvPr/>
        </p:nvSpPr>
        <p:spPr>
          <a:xfrm>
            <a:off x="1107391" y="700417"/>
            <a:ext cx="9974178" cy="68547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latin typeface="Calibri" panose="020F0502020204030204" pitchFamily="34" charset="0"/>
                <a:cs typeface="Calibri" panose="020F0502020204030204" pitchFamily="34" charset="0"/>
              </a:rPr>
              <a:t>INTRODUCTION</a:t>
            </a:r>
          </a:p>
        </p:txBody>
      </p:sp>
      <p:sp>
        <p:nvSpPr>
          <p:cNvPr id="4" name="TextBox 3">
            <a:extLst>
              <a:ext uri="{FF2B5EF4-FFF2-40B4-BE49-F238E27FC236}">
                <a16:creationId xmlns:a16="http://schemas.microsoft.com/office/drawing/2014/main" id="{5D0B77B3-0E49-3EDF-2621-AE606FF01EC3}"/>
              </a:ext>
            </a:extLst>
          </p:cNvPr>
          <p:cNvSpPr txBox="1"/>
          <p:nvPr/>
        </p:nvSpPr>
        <p:spPr>
          <a:xfrm>
            <a:off x="871538" y="2128838"/>
            <a:ext cx="10210031" cy="4395562"/>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E-Commerce platforms are having a good time during the past few years as the customers are opting for digital shopping. With the impact of digitalization and pandemic in the past few years, the demand for online shopping have been always going up. As the demand is steadily increasing, a greater number of e-commerce sellers are adding up to the market to catch up with the trend. So, the competition for capturing the market is high and e-commerce sellers are finding different ways to satisfy the existing customers and expanding their reach by influencing the potential customers in online shopping.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While looking for the new customers, E-Commerce sellers always have to give much importance to one thing. The way they treat their existing customers. Because, now a days, almost all sellers are providing good quality products at best price, but they are lacking behind when it comes to customer support. Considering this crucial factor, e-commerce sellers implemented the customer rating and feedback program, where the customers can rate and provide their reviews and feedbacks on the quality of product, price, and services during and after the sale from the seller. This will help a new customer to gather information on the product as well as the customer satisfaction on the seller during and after purchasing the product.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37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0A81-0584-483F-321F-D5502132FF96}"/>
              </a:ext>
            </a:extLst>
          </p:cNvPr>
          <p:cNvSpPr txBox="1">
            <a:spLocks/>
          </p:cNvSpPr>
          <p:nvPr/>
        </p:nvSpPr>
        <p:spPr>
          <a:xfrm>
            <a:off x="950228" y="671622"/>
            <a:ext cx="9974178" cy="65711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latin typeface="Calibri" panose="020F0502020204030204" pitchFamily="34" charset="0"/>
                <a:cs typeface="Calibri" panose="020F0502020204030204" pitchFamily="34" charset="0"/>
              </a:rPr>
              <a:t>Understanding the Problem</a:t>
            </a:r>
            <a:endParaRPr lang="en-US" dirty="0">
              <a:solidFill>
                <a:srgbClr val="FFFFFF"/>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8506549-ED8A-C104-7C04-4CF14717598A}"/>
              </a:ext>
            </a:extLst>
          </p:cNvPr>
          <p:cNvSpPr txBox="1"/>
          <p:nvPr/>
        </p:nvSpPr>
        <p:spPr>
          <a:xfrm>
            <a:off x="1343025" y="2003532"/>
            <a:ext cx="8529638" cy="2948179"/>
          </a:xfrm>
          <a:prstGeom prst="rect">
            <a:avLst/>
          </a:prstGeom>
          <a:noFill/>
        </p:spPr>
        <p:txBody>
          <a:bodyPr wrap="square">
            <a:spAutoFit/>
          </a:bodyPr>
          <a:lstStyle/>
          <a:p>
            <a:pPr marL="0" marR="0">
              <a:lnSpc>
                <a:spcPct val="106000"/>
              </a:lnSpc>
              <a:spcBef>
                <a:spcPts val="0"/>
              </a:spcBef>
              <a:spcAft>
                <a:spcPts val="800"/>
              </a:spcAft>
            </a:pPr>
            <a:r>
              <a:rPr lang="en-GB" sz="2200" dirty="0">
                <a:effectLst/>
                <a:latin typeface="Calibri" panose="020F0502020204030204" pitchFamily="34" charset="0"/>
                <a:ea typeface="Calibri" panose="020F0502020204030204" pitchFamily="34"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stars(rating)as well with the review. The rating is out 5 stars, and it only has 5 options available 1 star, 2 stars,3 stars, 4 stars, 5 stars. Now they want to predict ratings for the reviews which were written in the past and they don’t have a rating. So, we have to build an application which can predict the rating by seeing the review.</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106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90E2-34BD-EC23-8305-867A485DE32D}"/>
              </a:ext>
            </a:extLst>
          </p:cNvPr>
          <p:cNvSpPr txBox="1">
            <a:spLocks/>
          </p:cNvSpPr>
          <p:nvPr/>
        </p:nvSpPr>
        <p:spPr>
          <a:xfrm>
            <a:off x="993090" y="157576"/>
            <a:ext cx="9974178" cy="65711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rgbClr val="FFFFFF"/>
                </a:solidFill>
                <a:latin typeface="Calibri" panose="020F0502020204030204" pitchFamily="34" charset="0"/>
                <a:cs typeface="Calibri" panose="020F0502020204030204" pitchFamily="34" charset="0"/>
              </a:rPr>
              <a:t>Steps in Exploratory Data Analysis</a:t>
            </a:r>
          </a:p>
        </p:txBody>
      </p:sp>
      <p:sp>
        <p:nvSpPr>
          <p:cNvPr id="3" name="Rectangle 2">
            <a:extLst>
              <a:ext uri="{FF2B5EF4-FFF2-40B4-BE49-F238E27FC236}">
                <a16:creationId xmlns:a16="http://schemas.microsoft.com/office/drawing/2014/main" id="{A3927540-8B36-E389-2CFB-36485201F32A}"/>
              </a:ext>
            </a:extLst>
          </p:cNvPr>
          <p:cNvSpPr/>
          <p:nvPr/>
        </p:nvSpPr>
        <p:spPr>
          <a:xfrm>
            <a:off x="50111" y="1366310"/>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Loading the dataset</a:t>
            </a:r>
          </a:p>
        </p:txBody>
      </p:sp>
      <p:sp>
        <p:nvSpPr>
          <p:cNvPr id="4" name="Rectangle 3">
            <a:extLst>
              <a:ext uri="{FF2B5EF4-FFF2-40B4-BE49-F238E27FC236}">
                <a16:creationId xmlns:a16="http://schemas.microsoft.com/office/drawing/2014/main" id="{492E1F93-472A-D67B-0ECA-0A620D3A38A8}"/>
              </a:ext>
            </a:extLst>
          </p:cNvPr>
          <p:cNvSpPr/>
          <p:nvPr/>
        </p:nvSpPr>
        <p:spPr>
          <a:xfrm>
            <a:off x="3195252" y="1366310"/>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Characteristics of Dataset</a:t>
            </a:r>
          </a:p>
        </p:txBody>
      </p:sp>
      <p:sp>
        <p:nvSpPr>
          <p:cNvPr id="5" name="Rectangle 4">
            <a:extLst>
              <a:ext uri="{FF2B5EF4-FFF2-40B4-BE49-F238E27FC236}">
                <a16:creationId xmlns:a16="http://schemas.microsoft.com/office/drawing/2014/main" id="{F5739D9A-C345-D950-369D-01B0298B1DD5}"/>
              </a:ext>
            </a:extLst>
          </p:cNvPr>
          <p:cNvSpPr/>
          <p:nvPr/>
        </p:nvSpPr>
        <p:spPr>
          <a:xfrm>
            <a:off x="4927734" y="2974795"/>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Checking the Presence of Outliers</a:t>
            </a:r>
          </a:p>
        </p:txBody>
      </p:sp>
      <p:sp>
        <p:nvSpPr>
          <p:cNvPr id="6" name="Rectangle 5">
            <a:extLst>
              <a:ext uri="{FF2B5EF4-FFF2-40B4-BE49-F238E27FC236}">
                <a16:creationId xmlns:a16="http://schemas.microsoft.com/office/drawing/2014/main" id="{3434A7DD-62FC-4690-E849-F19ED706F428}"/>
              </a:ext>
            </a:extLst>
          </p:cNvPr>
          <p:cNvSpPr/>
          <p:nvPr/>
        </p:nvSpPr>
        <p:spPr>
          <a:xfrm>
            <a:off x="3216436" y="4496182"/>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Text Vectorization</a:t>
            </a:r>
          </a:p>
        </p:txBody>
      </p:sp>
      <p:sp>
        <p:nvSpPr>
          <p:cNvPr id="8" name="Rectangle 7">
            <a:extLst>
              <a:ext uri="{FF2B5EF4-FFF2-40B4-BE49-F238E27FC236}">
                <a16:creationId xmlns:a16="http://schemas.microsoft.com/office/drawing/2014/main" id="{5CC02B19-1582-F5CE-A0DF-B68151C94D77}"/>
              </a:ext>
            </a:extLst>
          </p:cNvPr>
          <p:cNvSpPr/>
          <p:nvPr/>
        </p:nvSpPr>
        <p:spPr>
          <a:xfrm>
            <a:off x="113445" y="4464130"/>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Balancing Data</a:t>
            </a:r>
          </a:p>
        </p:txBody>
      </p:sp>
      <p:sp>
        <p:nvSpPr>
          <p:cNvPr id="9" name="Rectangle 8">
            <a:extLst>
              <a:ext uri="{FF2B5EF4-FFF2-40B4-BE49-F238E27FC236}">
                <a16:creationId xmlns:a16="http://schemas.microsoft.com/office/drawing/2014/main" id="{B74A17F3-E630-3FF8-41BE-DB417F984137}"/>
              </a:ext>
            </a:extLst>
          </p:cNvPr>
          <p:cNvSpPr/>
          <p:nvPr/>
        </p:nvSpPr>
        <p:spPr>
          <a:xfrm>
            <a:off x="8164431" y="2948645"/>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Data Visualization</a:t>
            </a:r>
          </a:p>
        </p:txBody>
      </p:sp>
      <p:sp>
        <p:nvSpPr>
          <p:cNvPr id="10" name="Rectangle 9">
            <a:extLst>
              <a:ext uri="{FF2B5EF4-FFF2-40B4-BE49-F238E27FC236}">
                <a16:creationId xmlns:a16="http://schemas.microsoft.com/office/drawing/2014/main" id="{F91F30ED-D04C-C3EA-0A7E-21D76D8B71BC}"/>
              </a:ext>
            </a:extLst>
          </p:cNvPr>
          <p:cNvSpPr/>
          <p:nvPr/>
        </p:nvSpPr>
        <p:spPr>
          <a:xfrm>
            <a:off x="9607960" y="1366310"/>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Checking for Missing Values</a:t>
            </a:r>
          </a:p>
        </p:txBody>
      </p:sp>
      <p:sp>
        <p:nvSpPr>
          <p:cNvPr id="12" name="Rectangle 11">
            <a:extLst>
              <a:ext uri="{FF2B5EF4-FFF2-40B4-BE49-F238E27FC236}">
                <a16:creationId xmlns:a16="http://schemas.microsoft.com/office/drawing/2014/main" id="{4EF9E3FF-D507-2BE3-AF27-0362A2D4D801}"/>
              </a:ext>
            </a:extLst>
          </p:cNvPr>
          <p:cNvSpPr/>
          <p:nvPr/>
        </p:nvSpPr>
        <p:spPr>
          <a:xfrm>
            <a:off x="6440895" y="1366310"/>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Exploring Categorical Variables</a:t>
            </a:r>
          </a:p>
        </p:txBody>
      </p:sp>
      <p:sp>
        <p:nvSpPr>
          <p:cNvPr id="14" name="Rectangle 13">
            <a:extLst>
              <a:ext uri="{FF2B5EF4-FFF2-40B4-BE49-F238E27FC236}">
                <a16:creationId xmlns:a16="http://schemas.microsoft.com/office/drawing/2014/main" id="{206DF3AC-1B1B-8EF4-8B86-1A403BDAAE77}"/>
              </a:ext>
            </a:extLst>
          </p:cNvPr>
          <p:cNvSpPr/>
          <p:nvPr/>
        </p:nvSpPr>
        <p:spPr>
          <a:xfrm>
            <a:off x="1535629" y="2956332"/>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Data Cleaning</a:t>
            </a:r>
          </a:p>
        </p:txBody>
      </p:sp>
      <p:sp>
        <p:nvSpPr>
          <p:cNvPr id="16" name="Arrow: Bent 15">
            <a:extLst>
              <a:ext uri="{FF2B5EF4-FFF2-40B4-BE49-F238E27FC236}">
                <a16:creationId xmlns:a16="http://schemas.microsoft.com/office/drawing/2014/main" id="{7B3524D1-DEF4-4682-CDAB-FDD80DAAD17E}"/>
              </a:ext>
            </a:extLst>
          </p:cNvPr>
          <p:cNvSpPr/>
          <p:nvPr/>
        </p:nvSpPr>
        <p:spPr>
          <a:xfrm rot="10800000">
            <a:off x="10867887" y="2503754"/>
            <a:ext cx="631940" cy="1225281"/>
          </a:xfrm>
          <a:prstGeom prst="bentArrow">
            <a:avLst>
              <a:gd name="adj1" fmla="val 25000"/>
              <a:gd name="adj2" fmla="val 25000"/>
              <a:gd name="adj3" fmla="val 25000"/>
              <a:gd name="adj4" fmla="val 3479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lumOff val="90000"/>
                </a:schemeClr>
              </a:solidFill>
              <a:highlight>
                <a:srgbClr val="C0C0C0"/>
              </a:highlight>
            </a:endParaRPr>
          </a:p>
        </p:txBody>
      </p:sp>
      <p:sp>
        <p:nvSpPr>
          <p:cNvPr id="17" name="Arrow: Striped Right 16">
            <a:extLst>
              <a:ext uri="{FF2B5EF4-FFF2-40B4-BE49-F238E27FC236}">
                <a16:creationId xmlns:a16="http://schemas.microsoft.com/office/drawing/2014/main" id="{35B2C12F-2BEC-D9AA-D77D-A051A0B97FB7}"/>
              </a:ext>
            </a:extLst>
          </p:cNvPr>
          <p:cNvSpPr/>
          <p:nvPr/>
        </p:nvSpPr>
        <p:spPr>
          <a:xfrm>
            <a:off x="2633300" y="1543050"/>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Striped Right 17">
            <a:extLst>
              <a:ext uri="{FF2B5EF4-FFF2-40B4-BE49-F238E27FC236}">
                <a16:creationId xmlns:a16="http://schemas.microsoft.com/office/drawing/2014/main" id="{EFB2D309-5879-11EA-8994-8DF2A0F95B12}"/>
              </a:ext>
            </a:extLst>
          </p:cNvPr>
          <p:cNvSpPr/>
          <p:nvPr/>
        </p:nvSpPr>
        <p:spPr>
          <a:xfrm>
            <a:off x="9108410" y="1551491"/>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Striped Right 18">
            <a:extLst>
              <a:ext uri="{FF2B5EF4-FFF2-40B4-BE49-F238E27FC236}">
                <a16:creationId xmlns:a16="http://schemas.microsoft.com/office/drawing/2014/main" id="{61CF8338-C464-9898-FF77-038CB2FFAE57}"/>
              </a:ext>
            </a:extLst>
          </p:cNvPr>
          <p:cNvSpPr/>
          <p:nvPr/>
        </p:nvSpPr>
        <p:spPr>
          <a:xfrm>
            <a:off x="5862767" y="1567484"/>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rrow: Striped Right 19">
            <a:extLst>
              <a:ext uri="{FF2B5EF4-FFF2-40B4-BE49-F238E27FC236}">
                <a16:creationId xmlns:a16="http://schemas.microsoft.com/office/drawing/2014/main" id="{339D32A0-3F38-3D23-9D94-495D2841AC0A}"/>
              </a:ext>
            </a:extLst>
          </p:cNvPr>
          <p:cNvSpPr/>
          <p:nvPr/>
        </p:nvSpPr>
        <p:spPr>
          <a:xfrm rot="10800000">
            <a:off x="7590306" y="3149819"/>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Striped Right 20">
            <a:extLst>
              <a:ext uri="{FF2B5EF4-FFF2-40B4-BE49-F238E27FC236}">
                <a16:creationId xmlns:a16="http://schemas.microsoft.com/office/drawing/2014/main" id="{18587486-6016-F26D-2EB6-2ECBCB4DA2B4}"/>
              </a:ext>
            </a:extLst>
          </p:cNvPr>
          <p:cNvSpPr/>
          <p:nvPr/>
        </p:nvSpPr>
        <p:spPr>
          <a:xfrm rot="10800000">
            <a:off x="4169185" y="3116394"/>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Striped Right 22">
            <a:extLst>
              <a:ext uri="{FF2B5EF4-FFF2-40B4-BE49-F238E27FC236}">
                <a16:creationId xmlns:a16="http://schemas.microsoft.com/office/drawing/2014/main" id="{227EF009-AD5F-3F47-0493-FF44559B89DF}"/>
              </a:ext>
            </a:extLst>
          </p:cNvPr>
          <p:cNvSpPr/>
          <p:nvPr/>
        </p:nvSpPr>
        <p:spPr>
          <a:xfrm>
            <a:off x="2712097" y="4697356"/>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Bent 26">
            <a:extLst>
              <a:ext uri="{FF2B5EF4-FFF2-40B4-BE49-F238E27FC236}">
                <a16:creationId xmlns:a16="http://schemas.microsoft.com/office/drawing/2014/main" id="{67C132E4-ABF4-2EBC-D235-AE59C3065BF4}"/>
              </a:ext>
            </a:extLst>
          </p:cNvPr>
          <p:cNvSpPr/>
          <p:nvPr/>
        </p:nvSpPr>
        <p:spPr>
          <a:xfrm rot="5400000" flipV="1">
            <a:off x="553378" y="3642157"/>
            <a:ext cx="1059464" cy="665054"/>
          </a:xfrm>
          <a:prstGeom prst="bentArrow">
            <a:avLst>
              <a:gd name="adj1" fmla="val 25000"/>
              <a:gd name="adj2" fmla="val 26756"/>
              <a:gd name="adj3" fmla="val 25000"/>
              <a:gd name="adj4" fmla="val 437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5157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655E-7A5B-09F3-F626-FCC7F2FA4BDE}"/>
              </a:ext>
            </a:extLst>
          </p:cNvPr>
          <p:cNvSpPr txBox="1">
            <a:spLocks/>
          </p:cNvSpPr>
          <p:nvPr/>
        </p:nvSpPr>
        <p:spPr>
          <a:xfrm>
            <a:off x="950228" y="377736"/>
            <a:ext cx="9974178" cy="657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Data Sources and their formats </a:t>
            </a:r>
          </a:p>
        </p:txBody>
      </p:sp>
      <p:sp>
        <p:nvSpPr>
          <p:cNvPr id="7" name="TextBox 6">
            <a:extLst>
              <a:ext uri="{FF2B5EF4-FFF2-40B4-BE49-F238E27FC236}">
                <a16:creationId xmlns:a16="http://schemas.microsoft.com/office/drawing/2014/main" id="{6EDD89E0-B9C0-8E5F-4017-8C6AD94A79BB}"/>
              </a:ext>
            </a:extLst>
          </p:cNvPr>
          <p:cNvSpPr txBox="1"/>
          <p:nvPr/>
        </p:nvSpPr>
        <p:spPr>
          <a:xfrm>
            <a:off x="950228" y="1332866"/>
            <a:ext cx="9451072" cy="37350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had to scrape 20,000 records of customer reviews from two websites: - Amazon.in, Flipkart.com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4">
            <a:extLst>
              <a:ext uri="{FF2B5EF4-FFF2-40B4-BE49-F238E27FC236}">
                <a16:creationId xmlns:a16="http://schemas.microsoft.com/office/drawing/2014/main" id="{8F63BE5D-B437-7D0A-3925-B10E27C5D2FF}"/>
              </a:ext>
            </a:extLst>
          </p:cNvPr>
          <p:cNvSpPr>
            <a:spLocks noChangeArrowheads="1"/>
          </p:cNvSpPr>
          <p:nvPr/>
        </p:nvSpPr>
        <p:spPr bwMode="auto">
          <a:xfrm>
            <a:off x="6929438" y="2400579"/>
            <a:ext cx="512919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Laptops		Phones 		Headphones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Smart Watches	 Professional Cameras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Printers 		Monitors		Home theater </a:t>
            </a:r>
            <a:endParaRPr lang="en-US" alt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Router 		Power bank</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6A274F0-AC0B-E30D-B05E-B1BCA1F06E19}"/>
              </a:ext>
            </a:extLst>
          </p:cNvPr>
          <p:cNvSpPr txBox="1"/>
          <p:nvPr/>
        </p:nvSpPr>
        <p:spPr>
          <a:xfrm>
            <a:off x="6929438" y="4167572"/>
            <a:ext cx="5381056" cy="960712"/>
          </a:xfrm>
          <a:prstGeom prst="rect">
            <a:avLst/>
          </a:prstGeom>
          <a:noFill/>
        </p:spPr>
        <p:txBody>
          <a:bodyPr wrap="square">
            <a:spAutoFit/>
          </a:bodyPr>
          <a:lstStyle/>
          <a:p>
            <a:pPr>
              <a:lnSpc>
                <a:spcPct val="106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have collected 21615 records of customer reviews and ratings.</a:t>
            </a:r>
            <a:r>
              <a:rPr lang="en-US" sz="1800" dirty="0">
                <a:effectLst/>
                <a:latin typeface="Calibri" panose="020F0502020204030204" pitchFamily="34" charset="0"/>
                <a:ea typeface="Calibri" panose="020F0502020204030204" pitchFamily="34" charset="0"/>
                <a:cs typeface="Calibri" panose="020F0502020204030204" pitchFamily="34" charset="0"/>
              </a:rPr>
              <a:t> We have two features and one target column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623E32F1-47A4-71FB-852D-92992EE619FB}"/>
              </a:ext>
            </a:extLst>
          </p:cNvPr>
          <p:cNvPicPr>
            <a:picLocks noChangeAspect="1"/>
          </p:cNvPicPr>
          <p:nvPr/>
        </p:nvPicPr>
        <p:blipFill>
          <a:blip r:embed="rId2"/>
          <a:stretch>
            <a:fillRect/>
          </a:stretch>
        </p:blipFill>
        <p:spPr>
          <a:xfrm>
            <a:off x="206391" y="2004381"/>
            <a:ext cx="6602448" cy="3791637"/>
          </a:xfrm>
          <a:prstGeom prst="rect">
            <a:avLst/>
          </a:prstGeom>
        </p:spPr>
      </p:pic>
      <p:sp>
        <p:nvSpPr>
          <p:cNvPr id="13" name="TextBox 12">
            <a:extLst>
              <a:ext uri="{FF2B5EF4-FFF2-40B4-BE49-F238E27FC236}">
                <a16:creationId xmlns:a16="http://schemas.microsoft.com/office/drawing/2014/main" id="{B20426F4-800A-6790-EF58-1AD53BEED751}"/>
              </a:ext>
            </a:extLst>
          </p:cNvPr>
          <p:cNvSpPr txBox="1"/>
          <p:nvPr/>
        </p:nvSpPr>
        <p:spPr>
          <a:xfrm>
            <a:off x="6808839" y="1983376"/>
            <a:ext cx="6115050" cy="37350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collected customer reviews for the products: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19520F30-08C1-EDD7-3AA0-09A1D383C3EA}"/>
              </a:ext>
            </a:extLst>
          </p:cNvPr>
          <p:cNvSpPr txBox="1"/>
          <p:nvPr/>
        </p:nvSpPr>
        <p:spPr>
          <a:xfrm>
            <a:off x="2314575" y="5724701"/>
            <a:ext cx="1714500"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043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7E2B-47C2-AB96-DB2E-F1DE427BB9B5}"/>
              </a:ext>
            </a:extLst>
          </p:cNvPr>
          <p:cNvSpPr txBox="1">
            <a:spLocks/>
          </p:cNvSpPr>
          <p:nvPr/>
        </p:nvSpPr>
        <p:spPr>
          <a:xfrm>
            <a:off x="2528888" y="385872"/>
            <a:ext cx="7615238"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Data Variable Description</a:t>
            </a:r>
          </a:p>
        </p:txBody>
      </p:sp>
      <p:pic>
        <p:nvPicPr>
          <p:cNvPr id="4" name="Picture 3">
            <a:extLst>
              <a:ext uri="{FF2B5EF4-FFF2-40B4-BE49-F238E27FC236}">
                <a16:creationId xmlns:a16="http://schemas.microsoft.com/office/drawing/2014/main" id="{B9EA8B03-859D-BC16-0ADC-E018386C285E}"/>
              </a:ext>
            </a:extLst>
          </p:cNvPr>
          <p:cNvPicPr>
            <a:picLocks noChangeAspect="1"/>
          </p:cNvPicPr>
          <p:nvPr/>
        </p:nvPicPr>
        <p:blipFill>
          <a:blip r:embed="rId2"/>
          <a:stretch>
            <a:fillRect/>
          </a:stretch>
        </p:blipFill>
        <p:spPr>
          <a:xfrm>
            <a:off x="1900237" y="1186669"/>
            <a:ext cx="5678389" cy="3356756"/>
          </a:xfrm>
          <a:prstGeom prst="rect">
            <a:avLst/>
          </a:prstGeom>
        </p:spPr>
      </p:pic>
    </p:spTree>
    <p:extLst>
      <p:ext uri="{BB962C8B-B14F-4D97-AF65-F5344CB8AC3E}">
        <p14:creationId xmlns:p14="http://schemas.microsoft.com/office/powerpoint/2010/main" val="310744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5064-6BE9-2654-0B32-1E5C82271E5D}"/>
              </a:ext>
            </a:extLst>
          </p:cNvPr>
          <p:cNvSpPr txBox="1">
            <a:spLocks/>
          </p:cNvSpPr>
          <p:nvPr/>
        </p:nvSpPr>
        <p:spPr>
          <a:xfrm>
            <a:off x="950228" y="671622"/>
            <a:ext cx="9974178"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dirty="0">
                <a:effectLst/>
                <a:latin typeface="Calibri" panose="020F0502020204030204" pitchFamily="34" charset="0"/>
                <a:ea typeface="Calibri" panose="020F0502020204030204" pitchFamily="34" charset="0"/>
              </a:rPr>
              <a:t>Data Preprocessing</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C8FFD74-BBA4-7D5F-C393-AF7A5CECCE18}"/>
              </a:ext>
            </a:extLst>
          </p:cNvPr>
          <p:cNvSpPr txBox="1"/>
          <p:nvPr/>
        </p:nvSpPr>
        <p:spPr>
          <a:xfrm>
            <a:off x="1200150" y="1436966"/>
            <a:ext cx="2628900" cy="461665"/>
          </a:xfrm>
          <a:prstGeom prst="rect">
            <a:avLst/>
          </a:prstGeom>
          <a:noFill/>
        </p:spPr>
        <p:txBody>
          <a:bodyPr wrap="square">
            <a:spAutoFit/>
          </a:bodyPr>
          <a:lstStyle/>
          <a:p>
            <a:pPr marL="0" marR="0">
              <a:spcBef>
                <a:spcPts val="1200"/>
              </a:spcBef>
              <a:spcAft>
                <a:spcPts val="0"/>
              </a:spcAft>
            </a:pPr>
            <a:r>
              <a:rPr lang="en-GB" sz="2400" b="1" dirty="0">
                <a:solidFill>
                  <a:srgbClr val="000000"/>
                </a:solidFill>
                <a:effectLst/>
                <a:latin typeface="Calibri" panose="020F0502020204030204" pitchFamily="34" charset="0"/>
                <a:ea typeface="Times New Roman" panose="02020603050405020304" pitchFamily="18" charset="0"/>
              </a:rPr>
              <a:t>Text Processing</a:t>
            </a:r>
            <a:endParaRPr lang="en-US"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6B7192BE-BD12-59C6-C586-9B76AEE164D8}"/>
              </a:ext>
            </a:extLst>
          </p:cNvPr>
          <p:cNvSpPr txBox="1"/>
          <p:nvPr/>
        </p:nvSpPr>
        <p:spPr>
          <a:xfrm>
            <a:off x="950228" y="2371934"/>
            <a:ext cx="9279622" cy="3477875"/>
          </a:xfrm>
          <a:prstGeom prst="rect">
            <a:avLst/>
          </a:prstGeom>
          <a:noFill/>
        </p:spPr>
        <p:txBody>
          <a:bodyPr wrap="square">
            <a:spAutoFit/>
          </a:bodyPr>
          <a:lstStyle/>
          <a:p>
            <a:pPr marL="0" marR="0">
              <a:spcBef>
                <a:spcPts val="1200"/>
              </a:spcBef>
              <a:spcAft>
                <a:spcPts val="0"/>
              </a:spcAft>
            </a:pPr>
            <a:r>
              <a:rPr lang="en-GB" sz="1800" dirty="0">
                <a:solidFill>
                  <a:srgbClr val="000000"/>
                </a:solidFill>
                <a:effectLst/>
                <a:latin typeface="Calibri" panose="020F0502020204030204" pitchFamily="34" charset="0"/>
                <a:ea typeface="Times New Roman" panose="02020603050405020304" pitchFamily="18" charset="0"/>
              </a:rPr>
              <a:t>While exploring the categorical variables, there are many words, numbers, as well as punctuations which are not important for our predictions. So, we had to process the text.</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Symbol" panose="05050102010706020507" pitchFamily="18" charset="2"/>
              <a:buChar char=""/>
            </a:pPr>
            <a:r>
              <a:rPr lang="en-GB" sz="1800" dirty="0">
                <a:solidFill>
                  <a:srgbClr val="000000"/>
                </a:solidFill>
                <a:effectLst/>
                <a:latin typeface="Calibri" panose="020F0502020204030204" pitchFamily="34" charset="0"/>
                <a:ea typeface="Times New Roman" panose="02020603050405020304" pitchFamily="18" charset="0"/>
              </a:rPr>
              <a:t>Using the user defined function “clean_text”, we removed numbers, URLs, punctuations, and other unwanted characters from the data and unshrink the words which were mentioned in short forms.</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Symbol" panose="05050102010706020507" pitchFamily="18" charset="2"/>
              <a:buChar char=""/>
            </a:pPr>
            <a:r>
              <a:rPr lang="en-GB" sz="1800" dirty="0">
                <a:solidFill>
                  <a:srgbClr val="000000"/>
                </a:solidFill>
                <a:effectLst/>
                <a:latin typeface="Calibri" panose="020F0502020204030204" pitchFamily="34" charset="0"/>
                <a:ea typeface="Times New Roman" panose="02020603050405020304" pitchFamily="18" charset="0"/>
              </a:rPr>
              <a:t>Removed </a:t>
            </a:r>
            <a:r>
              <a:rPr lang="en-GB" sz="1800" b="1" dirty="0">
                <a:solidFill>
                  <a:srgbClr val="000000"/>
                </a:solidFill>
                <a:effectLst/>
                <a:latin typeface="Calibri" panose="020F0502020204030204" pitchFamily="34" charset="0"/>
                <a:ea typeface="Times New Roman" panose="02020603050405020304" pitchFamily="18" charset="0"/>
              </a:rPr>
              <a:t>StopWords</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Symbol" panose="05050102010706020507" pitchFamily="18" charset="2"/>
              <a:buChar char=""/>
            </a:pPr>
            <a:r>
              <a:rPr lang="en-GB" sz="1800" b="1" dirty="0">
                <a:solidFill>
                  <a:srgbClr val="000000"/>
                </a:solidFill>
                <a:effectLst/>
                <a:latin typeface="Calibri" panose="020F0502020204030204" pitchFamily="34" charset="0"/>
                <a:ea typeface="Times New Roman" panose="02020603050405020304" pitchFamily="18" charset="0"/>
              </a:rPr>
              <a:t>Lemmatization</a:t>
            </a:r>
            <a:r>
              <a:rPr lang="en-GB" sz="1800" dirty="0">
                <a:solidFill>
                  <a:srgbClr val="000000"/>
                </a:solidFill>
                <a:effectLst/>
                <a:latin typeface="Calibri" panose="020F0502020204030204" pitchFamily="34" charset="0"/>
                <a:ea typeface="Times New Roman" panose="02020603050405020304" pitchFamily="18" charset="0"/>
              </a:rPr>
              <a:t> – Using wordnet lemmatizer and word tokenize, we removed the inflected forms of words and converted them to their ‘lemma’ or dictionary form.</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Symbol" panose="05050102010706020507" pitchFamily="18" charset="2"/>
              <a:buChar char=""/>
            </a:pPr>
            <a:r>
              <a:rPr lang="en-GB" sz="1800" b="1" dirty="0">
                <a:solidFill>
                  <a:srgbClr val="000000"/>
                </a:solidFill>
                <a:effectLst/>
                <a:latin typeface="Calibri" panose="020F0502020204030204" pitchFamily="34" charset="0"/>
                <a:ea typeface="Times New Roman" panose="02020603050405020304" pitchFamily="18" charset="0"/>
              </a:rPr>
              <a:t>Text Normalization – Standardization – </a:t>
            </a:r>
            <a:r>
              <a:rPr lang="en-GB" sz="1800" dirty="0">
                <a:solidFill>
                  <a:srgbClr val="000000"/>
                </a:solidFill>
                <a:effectLst/>
                <a:latin typeface="Calibri" panose="020F0502020204030204" pitchFamily="34" charset="0"/>
                <a:ea typeface="Times New Roman" panose="02020603050405020304" pitchFamily="18" charset="0"/>
              </a:rPr>
              <a:t>We used user defined function ‘scrub_words’ to remove html tags, non-ascii and digits and white spaces from the text data.</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025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411421-0756-B0F5-076B-94FE69233AD9}"/>
              </a:ext>
            </a:extLst>
          </p:cNvPr>
          <p:cNvSpPr txBox="1"/>
          <p:nvPr/>
        </p:nvSpPr>
        <p:spPr>
          <a:xfrm>
            <a:off x="1025219" y="746164"/>
            <a:ext cx="3789670" cy="461665"/>
          </a:xfrm>
          <a:prstGeom prst="rect">
            <a:avLst/>
          </a:prstGeom>
          <a:noFill/>
        </p:spPr>
        <p:txBody>
          <a:bodyPr wrap="square" rtlCol="0">
            <a:spAutoFit/>
          </a:bodyPr>
          <a:lstStyle/>
          <a:p>
            <a:pPr marL="0" marR="0"/>
            <a:r>
              <a:rPr lang="en-US" sz="2400" b="1" dirty="0">
                <a:effectLst/>
                <a:latin typeface="Calibri" panose="020F0502020204030204" pitchFamily="34" charset="0"/>
                <a:ea typeface="Times New Roman" panose="02020603050405020304" pitchFamily="18" charset="0"/>
              </a:rPr>
              <a:t>Checking for Missing Values</a:t>
            </a:r>
            <a:endParaRPr lang="en-US" sz="24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8494B24C-4675-DF23-3FE2-2E9BB4F613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374458"/>
            <a:ext cx="5346706" cy="4111942"/>
          </a:xfrm>
          <a:prstGeom prst="rect">
            <a:avLst/>
          </a:prstGeom>
          <a:noFill/>
          <a:ln>
            <a:noFill/>
          </a:ln>
        </p:spPr>
      </p:pic>
      <p:pic>
        <p:nvPicPr>
          <p:cNvPr id="4" name="Picture 3">
            <a:extLst>
              <a:ext uri="{FF2B5EF4-FFF2-40B4-BE49-F238E27FC236}">
                <a16:creationId xmlns:a16="http://schemas.microsoft.com/office/drawing/2014/main" id="{B3CEB221-5C79-DC74-BC59-FFE9AC6200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5537" y="1374457"/>
            <a:ext cx="5849152" cy="3926205"/>
          </a:xfrm>
          <a:prstGeom prst="rect">
            <a:avLst/>
          </a:prstGeom>
          <a:noFill/>
          <a:ln>
            <a:noFill/>
          </a:ln>
        </p:spPr>
      </p:pic>
      <p:sp>
        <p:nvSpPr>
          <p:cNvPr id="6" name="TextBox 5">
            <a:extLst>
              <a:ext uri="{FF2B5EF4-FFF2-40B4-BE49-F238E27FC236}">
                <a16:creationId xmlns:a16="http://schemas.microsoft.com/office/drawing/2014/main" id="{EF2FE5A8-CAFE-E2A9-2E2D-2F7CBA36DA0B}"/>
              </a:ext>
            </a:extLst>
          </p:cNvPr>
          <p:cNvSpPr txBox="1"/>
          <p:nvPr/>
        </p:nvSpPr>
        <p:spPr>
          <a:xfrm>
            <a:off x="257175" y="5467291"/>
            <a:ext cx="6115050"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Missing Data in Dataset using heatmap</a:t>
            </a:r>
          </a:p>
        </p:txBody>
      </p:sp>
      <p:sp>
        <p:nvSpPr>
          <p:cNvPr id="8" name="TextBox 7">
            <a:extLst>
              <a:ext uri="{FF2B5EF4-FFF2-40B4-BE49-F238E27FC236}">
                <a16:creationId xmlns:a16="http://schemas.microsoft.com/office/drawing/2014/main" id="{B858B9E3-97B0-3898-7171-444C59D78A68}"/>
              </a:ext>
            </a:extLst>
          </p:cNvPr>
          <p:cNvSpPr txBox="1"/>
          <p:nvPr/>
        </p:nvSpPr>
        <p:spPr>
          <a:xfrm>
            <a:off x="6372225" y="5300662"/>
            <a:ext cx="6115050"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Dataset after removing missing values</a:t>
            </a:r>
          </a:p>
        </p:txBody>
      </p:sp>
      <p:sp>
        <p:nvSpPr>
          <p:cNvPr id="10" name="TextBox 9">
            <a:extLst>
              <a:ext uri="{FF2B5EF4-FFF2-40B4-BE49-F238E27FC236}">
                <a16:creationId xmlns:a16="http://schemas.microsoft.com/office/drawing/2014/main" id="{4DED1FDF-D111-9FF7-151A-95FAB3B2CF06}"/>
              </a:ext>
            </a:extLst>
          </p:cNvPr>
          <p:cNvSpPr txBox="1"/>
          <p:nvPr/>
        </p:nvSpPr>
        <p:spPr>
          <a:xfrm>
            <a:off x="889005" y="5967712"/>
            <a:ext cx="9026519"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Since the consolidated missing records were only around </a:t>
            </a:r>
            <a:r>
              <a:rPr lang="en-US" sz="1800" dirty="0">
                <a:effectLst/>
                <a:latin typeface="Calibri" panose="020F0502020204030204" pitchFamily="34" charset="0"/>
                <a:ea typeface="Calibri" panose="020F0502020204030204" pitchFamily="34" charset="0"/>
                <a:cs typeface="Times New Roman" panose="02020603050405020304" pitchFamily="18" charset="0"/>
              </a:rPr>
              <a:t>1.03%, we dropped these records from the dataset as this will not have much impact on the model building.</a:t>
            </a:r>
          </a:p>
        </p:txBody>
      </p:sp>
    </p:spTree>
    <p:extLst>
      <p:ext uri="{BB962C8B-B14F-4D97-AF65-F5344CB8AC3E}">
        <p14:creationId xmlns:p14="http://schemas.microsoft.com/office/powerpoint/2010/main" val="2513471799"/>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TM04033919[[fn=Circuit]]</Template>
  <TotalTime>243</TotalTime>
  <Words>1921</Words>
  <Application>Microsoft Office PowerPoint</Application>
  <PresentationFormat>Widescreen</PresentationFormat>
  <Paragraphs>142</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Bookman Old Style</vt:lpstr>
      <vt:lpstr>Calibri</vt:lpstr>
      <vt:lpstr>Galano Grotesque Heavy Italic</vt:lpstr>
      <vt:lpstr>Grandview</vt:lpstr>
      <vt:lpstr>Rockwell</vt:lpstr>
      <vt:lpstr>Symbol</vt:lpstr>
      <vt:lpstr>Times New Roman</vt:lpstr>
      <vt:lpstr>Wingdings</vt:lpstr>
      <vt:lpstr>CosineVTI</vt:lpstr>
      <vt:lpstr>REVIEW RATING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RATING PREDICTION</dc:title>
  <dc:creator>Steffin Varghese</dc:creator>
  <cp:lastModifiedBy>Steffin Varghese</cp:lastModifiedBy>
  <cp:revision>3</cp:revision>
  <dcterms:created xsi:type="dcterms:W3CDTF">2022-08-11T08:01:16Z</dcterms:created>
  <dcterms:modified xsi:type="dcterms:W3CDTF">2022-08-11T12:32:08Z</dcterms:modified>
</cp:coreProperties>
</file>