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3" r:id="rId15"/>
    <p:sldId id="274" r:id="rId16"/>
    <p:sldId id="275" r:id="rId17"/>
    <p:sldId id="276" r:id="rId18"/>
    <p:sldId id="277" r:id="rId19"/>
    <p:sldId id="278" r:id="rId20"/>
    <p:sldId id="279" r:id="rId21"/>
    <p:sldId id="280" r:id="rId22"/>
    <p:sldId id="267" r:id="rId23"/>
    <p:sldId id="268" r:id="rId24"/>
    <p:sldId id="269" r:id="rId25"/>
    <p:sldId id="27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28-Aug-22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3512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3353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9235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271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97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057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3468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1417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2949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096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28-Aug-22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52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28-Aug-22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2774101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89" r:id="rId7"/>
    <p:sldLayoutId id="2147483688" r:id="rId8"/>
    <p:sldLayoutId id="2147483687" r:id="rId9"/>
    <p:sldLayoutId id="2147483686" r:id="rId10"/>
    <p:sldLayoutId id="214748367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FF8B60"/>
          </a:solidFill>
          <a:ln w="12700" cap="flat">
            <a:no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25B40888-2778-A8EC-1744-FD530D8180F3}"/>
              </a:ext>
            </a:extLst>
          </p:cNvPr>
          <p:cNvSpPr>
            <a:spLocks noGrp="1"/>
          </p:cNvSpPr>
          <p:nvPr>
            <p:ph type="subTitle" idx="1"/>
          </p:nvPr>
        </p:nvSpPr>
        <p:spPr>
          <a:xfrm>
            <a:off x="6872288" y="3099245"/>
            <a:ext cx="4676245" cy="1768897"/>
          </a:xfrm>
        </p:spPr>
        <p:txBody>
          <a:bodyPr>
            <a:normAutofit/>
          </a:bodyPr>
          <a:lstStyle/>
          <a:p>
            <a:pPr algn="ctr">
              <a:lnSpc>
                <a:spcPct val="100000"/>
              </a:lnSpc>
            </a:pPr>
            <a:r>
              <a:rPr lang="en-GB" sz="2000" dirty="0">
                <a:solidFill>
                  <a:srgbClr val="FFFFFF"/>
                </a:solidFill>
                <a:effectLst/>
                <a:latin typeface="Galano Grotesque Black" panose="00000A00000000000000" pitchFamily="50" charset="0"/>
                <a:ea typeface="Calibri" panose="020F0502020204030204" pitchFamily="34" charset="0"/>
                <a:cs typeface="Times New Roman" panose="02020603050405020304" pitchFamily="18" charset="0"/>
              </a:rPr>
              <a:t>MICRO CREDIT DEFAULTER - PREDICTION</a:t>
            </a:r>
            <a:endPar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pPr>
            <a:endParaRPr lang="en-US" sz="2000" dirty="0">
              <a:solidFill>
                <a:srgbClr val="FFFFFF"/>
              </a:solidFill>
            </a:endParaRPr>
          </a:p>
        </p:txBody>
      </p:sp>
      <p:sp>
        <p:nvSpPr>
          <p:cNvPr id="103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FF8B60"/>
          </a:solidFill>
          <a:ln w="38100" cap="rnd">
            <a:solidFill>
              <a:srgbClr val="FF8B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nline Loan Management System | Novopay Banking">
            <a:extLst>
              <a:ext uri="{FF2B5EF4-FFF2-40B4-BE49-F238E27FC236}">
                <a16:creationId xmlns:a16="http://schemas.microsoft.com/office/drawing/2014/main" id="{E0765574-490D-7DCD-A7BA-00DD12679D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656387"/>
            <a:ext cx="5448327" cy="5448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78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97C71-9378-CF64-2DE4-1FD7C1700A90}"/>
              </a:ext>
            </a:extLst>
          </p:cNvPr>
          <p:cNvSpPr txBox="1"/>
          <p:nvPr/>
        </p:nvSpPr>
        <p:spPr>
          <a:xfrm>
            <a:off x="1025218" y="746164"/>
            <a:ext cx="7432981" cy="461665"/>
          </a:xfrm>
          <a:prstGeom prst="rect">
            <a:avLst/>
          </a:prstGeom>
          <a:noFill/>
        </p:spPr>
        <p:txBody>
          <a:bodyPr wrap="square" rtlCol="0">
            <a:spAutoFit/>
          </a:bodyPr>
          <a:lstStyle/>
          <a:p>
            <a:pPr marL="0" marR="0"/>
            <a:r>
              <a:rPr lang="en-US" sz="2400" b="1" dirty="0">
                <a:effectLst/>
                <a:latin typeface="Calibri" panose="020F0502020204030204" pitchFamily="34" charset="0"/>
                <a:ea typeface="Times New Roman" panose="02020603050405020304" pitchFamily="18" charset="0"/>
              </a:rPr>
              <a:t>Checking for Missing Values</a:t>
            </a:r>
            <a:endParaRPr lang="en-US" sz="2400" dirty="0">
              <a:effectLst/>
              <a:latin typeface="Times New Roman" panose="02020603050405020304" pitchFamily="18" charset="0"/>
              <a:ea typeface="Times New Roman" panose="02020603050405020304" pitchFamily="18" charset="0"/>
            </a:endParaRPr>
          </a:p>
        </p:txBody>
      </p:sp>
      <p:pic>
        <p:nvPicPr>
          <p:cNvPr id="3" name="Picture 2" descr="Shape, square&#10;&#10;Description automatically generated">
            <a:extLst>
              <a:ext uri="{FF2B5EF4-FFF2-40B4-BE49-F238E27FC236}">
                <a16:creationId xmlns:a16="http://schemas.microsoft.com/office/drawing/2014/main" id="{E706A629-08B4-ADA6-5B6D-0BC54A57F3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3962" y="1413192"/>
            <a:ext cx="4587479" cy="4380478"/>
          </a:xfrm>
          <a:prstGeom prst="rect">
            <a:avLst/>
          </a:prstGeom>
          <a:noFill/>
          <a:ln>
            <a:noFill/>
          </a:ln>
        </p:spPr>
      </p:pic>
      <p:sp>
        <p:nvSpPr>
          <p:cNvPr id="5" name="TextBox 4">
            <a:extLst>
              <a:ext uri="{FF2B5EF4-FFF2-40B4-BE49-F238E27FC236}">
                <a16:creationId xmlns:a16="http://schemas.microsoft.com/office/drawing/2014/main" id="{D5F37E86-3260-F3D3-C0FA-6A3D583B97C8}"/>
              </a:ext>
            </a:extLst>
          </p:cNvPr>
          <p:cNvSpPr txBox="1"/>
          <p:nvPr/>
        </p:nvSpPr>
        <p:spPr>
          <a:xfrm>
            <a:off x="2382" y="5814367"/>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Heatmap of null values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13587DD-7FCA-EDB3-5666-3EAD9B25F011}"/>
              </a:ext>
            </a:extLst>
          </p:cNvPr>
          <p:cNvSpPr txBox="1"/>
          <p:nvPr/>
        </p:nvSpPr>
        <p:spPr>
          <a:xfrm>
            <a:off x="5411390" y="3418765"/>
            <a:ext cx="6093618" cy="369332"/>
          </a:xfrm>
          <a:prstGeom prst="rect">
            <a:avLst/>
          </a:prstGeom>
          <a:noFill/>
        </p:spPr>
        <p:txBody>
          <a:bodyPr wrap="square">
            <a:spAutoFit/>
          </a:bodyPr>
          <a:lstStyle/>
          <a:p>
            <a:pPr marL="0" marR="0" algn="ctr">
              <a:spcBef>
                <a:spcPts val="0"/>
              </a:spcBef>
              <a:spcAft>
                <a:spcPts val="10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don’t have any missing values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305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28E6-9641-1719-6691-628D43972506}"/>
              </a:ext>
            </a:extLst>
          </p:cNvPr>
          <p:cNvSpPr txBox="1">
            <a:spLocks/>
          </p:cNvSpPr>
          <p:nvPr/>
        </p:nvSpPr>
        <p:spPr>
          <a:xfrm>
            <a:off x="2298164" y="157162"/>
            <a:ext cx="7296194" cy="619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dirty="0">
                <a:ln>
                  <a:noFill/>
                </a:ln>
                <a:effectLst>
                  <a:outerShdw blurRad="50800" dist="63500" dir="2700000" algn="tl" rotWithShape="0">
                    <a:srgbClr val="000000">
                      <a:alpha val="48000"/>
                    </a:srgbClr>
                  </a:outerShdw>
                </a:effectLst>
                <a:uLnTx/>
                <a:uFillTx/>
                <a:latin typeface="Bookman Old Style" panose="02050604050505020204"/>
                <a:ea typeface="+mj-ea"/>
                <a:cs typeface="+mj-cs"/>
              </a:rPr>
              <a:t>Data Visualization</a:t>
            </a:r>
          </a:p>
        </p:txBody>
      </p:sp>
      <p:sp>
        <p:nvSpPr>
          <p:cNvPr id="3" name="Content Placeholder 2">
            <a:extLst>
              <a:ext uri="{FF2B5EF4-FFF2-40B4-BE49-F238E27FC236}">
                <a16:creationId xmlns:a16="http://schemas.microsoft.com/office/drawing/2014/main" id="{DEE7EF22-B02B-2C84-F291-49C0B1793AF1}"/>
              </a:ext>
            </a:extLst>
          </p:cNvPr>
          <p:cNvSpPr txBox="1">
            <a:spLocks/>
          </p:cNvSpPr>
          <p:nvPr/>
        </p:nvSpPr>
        <p:spPr>
          <a:xfrm>
            <a:off x="138630" y="776287"/>
            <a:ext cx="4319069" cy="342900"/>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Univariate Analysis</a:t>
            </a:r>
            <a:endParaRPr lang="en-US" sz="1800" dirty="0">
              <a:solidFill>
                <a:schemeClr val="tx1"/>
              </a:solidFill>
            </a:endParaRPr>
          </a:p>
        </p:txBody>
      </p:sp>
      <p:pic>
        <p:nvPicPr>
          <p:cNvPr id="4" name="Picture 3">
            <a:extLst>
              <a:ext uri="{FF2B5EF4-FFF2-40B4-BE49-F238E27FC236}">
                <a16:creationId xmlns:a16="http://schemas.microsoft.com/office/drawing/2014/main" id="{1E9FEC21-B774-FF44-70DE-28303532DA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606" y="1119187"/>
            <a:ext cx="5553394" cy="5738813"/>
          </a:xfrm>
          <a:prstGeom prst="rect">
            <a:avLst/>
          </a:prstGeom>
          <a:noFill/>
          <a:ln>
            <a:noFill/>
          </a:ln>
        </p:spPr>
      </p:pic>
      <p:pic>
        <p:nvPicPr>
          <p:cNvPr id="5" name="Picture 4" descr="A picture containing chart&#10;&#10;Description automatically generated">
            <a:extLst>
              <a:ext uri="{FF2B5EF4-FFF2-40B4-BE49-F238E27FC236}">
                <a16:creationId xmlns:a16="http://schemas.microsoft.com/office/drawing/2014/main" id="{BE893197-7227-CDBD-A8E3-482C969F7A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05702" y="1714499"/>
            <a:ext cx="3853577" cy="2471739"/>
          </a:xfrm>
          <a:prstGeom prst="rect">
            <a:avLst/>
          </a:prstGeom>
          <a:noFill/>
          <a:ln>
            <a:noFill/>
          </a:ln>
        </p:spPr>
      </p:pic>
    </p:spTree>
    <p:extLst>
      <p:ext uri="{BB962C8B-B14F-4D97-AF65-F5344CB8AC3E}">
        <p14:creationId xmlns:p14="http://schemas.microsoft.com/office/powerpoint/2010/main" val="274826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611C04-69B0-A81C-8EDD-570230AAAD9C}"/>
              </a:ext>
            </a:extLst>
          </p:cNvPr>
          <p:cNvSpPr txBox="1"/>
          <p:nvPr/>
        </p:nvSpPr>
        <p:spPr>
          <a:xfrm>
            <a:off x="117873" y="133963"/>
            <a:ext cx="6368652" cy="6715877"/>
          </a:xfrm>
          <a:prstGeom prst="rect">
            <a:avLst/>
          </a:prstGeom>
          <a:noFill/>
        </p:spPr>
        <p:txBody>
          <a:bodyPr wrap="square">
            <a:spAutoFit/>
          </a:bodyPr>
          <a:lstStyle/>
          <a:p>
            <a:pPr marL="0" marR="0">
              <a:lnSpc>
                <a:spcPct val="106000"/>
              </a:lnSpc>
              <a:spcBef>
                <a:spcPts val="0"/>
              </a:spcBef>
              <a:spcAft>
                <a:spcPts val="8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average age on cellular network in days for customers ranging between -48 to 1.7 lakh.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Most customers have spent less than Rs. 44,000 from main account averaged over last 30 and spent more than Rs. 53,000 over last 90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average main account balance of most of customers are ranging between Rs. -23000 to Rs. 14000 over last 30 days and Rs. -25000 to Rs. 13000 over last 90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average number of days from recharge of main account and data account for most of customers ranging between -29 to 1.67 lakh.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Most customers have recharged their main account for an amount ranging between Rs. 0 to Rs. 9000.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number of times customers recharged their main account in last 30 days is ranging between 0 to 34 times and in last 90 days is ranging between 0 to 56 times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Frequency of main account recharge for most of the customers in last 30 days is ranging between 0 to 1.67 lakh and in last 90 days is ranging between 0 to 14.67.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Total amount of recharge for most of the customers for their main account in last 30 days is between the range Rs. 0 to Rs. 1.35 lakh and the median amount is between the range Rs. 0 to Rs. 9000. While the total amount of recharge for their main account in last 90 days is ranging between Rs. 0 to Rs. 1.59 lakh and the median amount of recharge is between Rs. 0 to Rs. 9000.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median main balance of most of customers just before recharge in last 30 days is between Rs-200 to Rs. 1.67 Lakh and in last 90 days is between Rs. 200 to Rs. 6700.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6D1740C-4839-149A-0835-564E030332F6}"/>
              </a:ext>
            </a:extLst>
          </p:cNvPr>
          <p:cNvSpPr txBox="1"/>
          <p:nvPr/>
        </p:nvSpPr>
        <p:spPr>
          <a:xfrm>
            <a:off x="6532960" y="362358"/>
            <a:ext cx="5541167" cy="6259086"/>
          </a:xfrm>
          <a:prstGeom prst="rect">
            <a:avLst/>
          </a:prstGeom>
          <a:noFill/>
        </p:spPr>
        <p:txBody>
          <a:bodyPr wrap="square">
            <a:spAutoFit/>
          </a:bodyPr>
          <a:lstStyle/>
          <a:p>
            <a:pPr marL="342900" indent="-342900">
              <a:lnSpc>
                <a:spcPct val="106000"/>
              </a:lnSpc>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Most of the customers have recharged their data account between 0 to 16000 times in last 30 days and 0 to 6.33 times in last 90 days.</a:t>
            </a: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frequency of recharge for most of customers for their data account is ranging from 0 to 1.67 lakh times in last 30 days and 0 to 11 times in last 90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Most customers have recharged their data account between 0 to 1.67 lakh times in last 30 days and 0 to 6 times in last 90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Number of loans taken by most customers is between 0 to 8 times in last 30 days and 0 to 832 times in last 90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Total amount of loan taken by most customers is ranging between Rs. 0 to Rs. 51 in last 30 days and Rs. 73 in last 90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Maximum amount of loan taken by most customers is between Rs. 0 to Rs. 17000 in last 30 days and Rs. 2 in last 90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Median amount of loan taken by most customers is between Rs. 0 to Rs. 0.5 in last 30 days and Rs. 0.5 in last 90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Average payback time for most customers is between the range 0 to 28 days over last 30 and 90 days.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data was collected for three months: - June, July, and August. The data is uniform for most of the days, but a greater number of data is collected from the beginning of the month, and it is reducing towards the end of month.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400" dirty="0">
                <a:effectLst/>
                <a:latin typeface="Calibri" panose="020F0502020204030204" pitchFamily="34" charset="0"/>
                <a:ea typeface="Calibri" panose="020F0502020204030204" pitchFamily="34" charset="0"/>
                <a:cs typeface="Times New Roman" panose="02020603050405020304" pitchFamily="18" charset="0"/>
              </a:rPr>
              <a:t>Most of the customers have paid back the credit amount within 5 days of issuing loan amount.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680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0AE4D2-0C8E-43C4-7133-778F430E5720}"/>
              </a:ext>
            </a:extLst>
          </p:cNvPr>
          <p:cNvSpPr txBox="1"/>
          <p:nvPr/>
        </p:nvSpPr>
        <p:spPr>
          <a:xfrm>
            <a:off x="332185" y="113288"/>
            <a:ext cx="1925240"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Bivariate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92121E3-45CA-E962-1DFA-718E4031446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310" y="476249"/>
            <a:ext cx="5528310" cy="6268463"/>
          </a:xfrm>
          <a:prstGeom prst="rect">
            <a:avLst/>
          </a:prstGeom>
          <a:noFill/>
          <a:ln>
            <a:noFill/>
          </a:ln>
        </p:spPr>
      </p:pic>
      <p:pic>
        <p:nvPicPr>
          <p:cNvPr id="5" name="Picture 4">
            <a:extLst>
              <a:ext uri="{FF2B5EF4-FFF2-40B4-BE49-F238E27FC236}">
                <a16:creationId xmlns:a16="http://schemas.microsoft.com/office/drawing/2014/main" id="{0AB8DA6A-916D-7F2F-A8FC-B281CC07509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7665" y="476248"/>
            <a:ext cx="5772150" cy="6268464"/>
          </a:xfrm>
          <a:prstGeom prst="rect">
            <a:avLst/>
          </a:prstGeom>
          <a:noFill/>
          <a:ln>
            <a:noFill/>
          </a:ln>
        </p:spPr>
      </p:pic>
    </p:spTree>
    <p:extLst>
      <p:ext uri="{BB962C8B-B14F-4D97-AF65-F5344CB8AC3E}">
        <p14:creationId xmlns:p14="http://schemas.microsoft.com/office/powerpoint/2010/main" val="341047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80A64-5829-12D1-A5F7-5FF13F4354A7}"/>
              </a:ext>
            </a:extLst>
          </p:cNvPr>
          <p:cNvSpPr txBox="1"/>
          <p:nvPr/>
        </p:nvSpPr>
        <p:spPr>
          <a:xfrm>
            <a:off x="160734" y="100013"/>
            <a:ext cx="5805487" cy="6643293"/>
          </a:xfrm>
          <a:prstGeom prst="rect">
            <a:avLst/>
          </a:prstGeom>
          <a:noFill/>
        </p:spPr>
        <p:txBody>
          <a:bodyPr wrap="square">
            <a:spAutoFit/>
          </a:bodyPr>
          <a:lstStyle/>
          <a:p>
            <a:pPr marL="0" marR="0">
              <a:lnSpc>
                <a:spcPct val="106000"/>
              </a:lnSpc>
              <a:spcBef>
                <a:spcPts val="0"/>
              </a:spcBef>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Age of cellular network in days is not having much impact on the loan defaulters. The number of credit defaulters are slightly higher if the age of cellular network is higher.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have least amount of spent from main account over last 30 and 90 days are more likely to be a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maintain low average main account balance over last 30 and 90 days are more likely to be a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had a greater number of recharges of main account and data account in past 30 and 90 days are not likely to be a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have recharged main account for higher amount have made the repayment of credit on time.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are having frequent recharges in last 30 and 90 days are less likely to be a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whose total amount and median amount of recharge in last 30 and 90 days is lower are more likely to be a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have higher median main balance just before last recharge in 30 days are more likely to be a defaulter, while the customers who have higher median main balance just before last recharge in 90 days are less likely to be a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F8FD855-89D4-8783-83C6-53D1F1D4C97C}"/>
              </a:ext>
            </a:extLst>
          </p:cNvPr>
          <p:cNvSpPr txBox="1"/>
          <p:nvPr/>
        </p:nvSpPr>
        <p:spPr>
          <a:xfrm>
            <a:off x="6225781" y="470914"/>
            <a:ext cx="5805487" cy="5916171"/>
          </a:xfrm>
          <a:prstGeom prst="rect">
            <a:avLst/>
          </a:prstGeom>
          <a:noFill/>
        </p:spPr>
        <p:txBody>
          <a:bodyPr wrap="square">
            <a:spAutoFit/>
          </a:bodyPr>
          <a:lstStyle/>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have higher number of data account recharges in last 30 and 90 days are less likely to be a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have higher frequency in recharge of data account in last 90 days are more likely to be a defaulter, while the frequency of recharges of data account in last 30 days is not having much impact on identifying whether the customer will be a defaulter or not.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Most number of customers who have taken most number of loans and higher amount of loan over the last 30 days and 90 days are less likely to be a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Maximum amount taken by customers as loan over the last 30 and 90 days are not providing much information on whether the customer would be a defaulter or not.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have higher median loan amount over the last 30 and 90 days are less likely to be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Customers who payback the amount in more days over the last 30 and 90 days are less likely to be a defaulter.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The day and month of which the data was collected is not having much impact on the identifying whether the customer would be a defaulter or not.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7850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45B8D-74F1-E95E-F8C7-3394C6829B50}"/>
              </a:ext>
            </a:extLst>
          </p:cNvPr>
          <p:cNvSpPr txBox="1"/>
          <p:nvPr/>
        </p:nvSpPr>
        <p:spPr>
          <a:xfrm>
            <a:off x="3482789" y="355540"/>
            <a:ext cx="3119717" cy="461665"/>
          </a:xfrm>
          <a:prstGeom prst="rect">
            <a:avLst/>
          </a:prstGeom>
          <a:noFill/>
        </p:spPr>
        <p:txBody>
          <a:bodyPr wrap="square">
            <a:spAutoFit/>
          </a:bodyPr>
          <a:lstStyle/>
          <a:p>
            <a:pPr algn="l" rtl="0"/>
            <a:r>
              <a:rPr lang="en-US" sz="2400" b="1" i="0" dirty="0">
                <a:effectLst/>
                <a:latin typeface="Calibri" panose="020F0502020204030204" pitchFamily="34" charset="0"/>
                <a:cs typeface="Calibri" panose="020F0502020204030204" pitchFamily="34" charset="0"/>
              </a:rPr>
              <a:t>Statistical Summary</a:t>
            </a:r>
          </a:p>
        </p:txBody>
      </p:sp>
      <p:pic>
        <p:nvPicPr>
          <p:cNvPr id="3" name="Picture 2" descr="Table&#10;&#10;Description automatically generated with medium confidence">
            <a:extLst>
              <a:ext uri="{FF2B5EF4-FFF2-40B4-BE49-F238E27FC236}">
                <a16:creationId xmlns:a16="http://schemas.microsoft.com/office/drawing/2014/main" id="{E08ACC67-1BCD-2E81-FECA-40A9C6A194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795" y="952499"/>
            <a:ext cx="7326433" cy="4538463"/>
          </a:xfrm>
          <a:prstGeom prst="rect">
            <a:avLst/>
          </a:prstGeom>
          <a:noFill/>
          <a:ln>
            <a:noFill/>
          </a:ln>
        </p:spPr>
      </p:pic>
      <p:sp>
        <p:nvSpPr>
          <p:cNvPr id="5" name="TextBox 4">
            <a:extLst>
              <a:ext uri="{FF2B5EF4-FFF2-40B4-BE49-F238E27FC236}">
                <a16:creationId xmlns:a16="http://schemas.microsoft.com/office/drawing/2014/main" id="{DFA4D7B5-50F7-C0AF-9C1A-0D8E178394E4}"/>
              </a:ext>
            </a:extLst>
          </p:cNvPr>
          <p:cNvSpPr txBox="1"/>
          <p:nvPr/>
        </p:nvSpPr>
        <p:spPr>
          <a:xfrm>
            <a:off x="-110727" y="5441590"/>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Heatmap of describe of data</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37FE6EE-3B58-544A-C96B-E15ABB64400E}"/>
              </a:ext>
            </a:extLst>
          </p:cNvPr>
          <p:cNvSpPr txBox="1"/>
          <p:nvPr/>
        </p:nvSpPr>
        <p:spPr>
          <a:xfrm>
            <a:off x="7683103" y="1198214"/>
            <a:ext cx="4295102" cy="4586577"/>
          </a:xfrm>
          <a:prstGeom prst="rect">
            <a:avLst/>
          </a:prstGeom>
          <a:noFill/>
        </p:spPr>
        <p:txBody>
          <a:bodyPr wrap="square">
            <a:spAutoFit/>
          </a:bodyPr>
          <a:lstStyle/>
          <a:p>
            <a:pPr marL="0" marR="0">
              <a:lnSpc>
                <a:spcPct val="106000"/>
              </a:lnSpc>
              <a:spcBef>
                <a:spcPts val="0"/>
              </a:spcBef>
              <a:spcAft>
                <a:spcPts val="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the columns except the column 'label' are having higher mean value than the median value. That means the data in these columns are skewed and data is not normally distributed.</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Except the columns ['label', 'medianamnt_loans30', 'maxamnt_loans90', 'medianamnt_loans90', '</a:t>
            </a:r>
            <a:r>
              <a:rPr lang="en-GB"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pday</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pmonth</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rest of the columns are having huge difference between the 75% and the maximum value. That means possible outliers are present in the data.</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118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5E8894-6C87-044B-5C34-64E46A098930}"/>
              </a:ext>
            </a:extLst>
          </p:cNvPr>
          <p:cNvSpPr txBox="1"/>
          <p:nvPr/>
        </p:nvSpPr>
        <p:spPr>
          <a:xfrm>
            <a:off x="1160090" y="162203"/>
            <a:ext cx="3026148" cy="584775"/>
          </a:xfrm>
          <a:prstGeom prst="rect">
            <a:avLst/>
          </a:prstGeom>
          <a:noFill/>
        </p:spPr>
        <p:txBody>
          <a:bodyPr wrap="square">
            <a:spAutoFit/>
          </a:bodyPr>
          <a:lstStyle/>
          <a:p>
            <a:pPr algn="l"/>
            <a:r>
              <a:rPr lang="en-US" sz="3200" b="1" i="0" dirty="0">
                <a:effectLst/>
                <a:latin typeface="Calibri" panose="020F0502020204030204" pitchFamily="34" charset="0"/>
                <a:cs typeface="Calibri" panose="020F0502020204030204" pitchFamily="34" charset="0"/>
              </a:rPr>
              <a:t>Correlation</a:t>
            </a:r>
          </a:p>
        </p:txBody>
      </p:sp>
      <p:pic>
        <p:nvPicPr>
          <p:cNvPr id="5" name="Picture 4">
            <a:extLst>
              <a:ext uri="{FF2B5EF4-FFF2-40B4-BE49-F238E27FC236}">
                <a16:creationId xmlns:a16="http://schemas.microsoft.com/office/drawing/2014/main" id="{05A8598E-C5FF-D132-2371-B36506FB09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217" y="746979"/>
            <a:ext cx="6160822" cy="5546878"/>
          </a:xfrm>
          <a:prstGeom prst="rect">
            <a:avLst/>
          </a:prstGeom>
          <a:noFill/>
          <a:ln>
            <a:noFill/>
          </a:ln>
        </p:spPr>
      </p:pic>
      <p:pic>
        <p:nvPicPr>
          <p:cNvPr id="6" name="Picture 5" descr="A picture containing music&#10;&#10;Description automatically generated">
            <a:extLst>
              <a:ext uri="{FF2B5EF4-FFF2-40B4-BE49-F238E27FC236}">
                <a16:creationId xmlns:a16="http://schemas.microsoft.com/office/drawing/2014/main" id="{0EF0301C-C99D-227A-20C2-9C32849104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4039" y="749265"/>
            <a:ext cx="5456903" cy="3812433"/>
          </a:xfrm>
          <a:prstGeom prst="rect">
            <a:avLst/>
          </a:prstGeom>
          <a:noFill/>
          <a:ln>
            <a:noFill/>
          </a:ln>
        </p:spPr>
      </p:pic>
      <p:sp>
        <p:nvSpPr>
          <p:cNvPr id="8" name="TextBox 7">
            <a:extLst>
              <a:ext uri="{FF2B5EF4-FFF2-40B4-BE49-F238E27FC236}">
                <a16:creationId xmlns:a16="http://schemas.microsoft.com/office/drawing/2014/main" id="{58AD7990-D993-E1FA-D22E-FBB4E3D22E25}"/>
              </a:ext>
            </a:extLst>
          </p:cNvPr>
          <p:cNvSpPr txBox="1"/>
          <p:nvPr/>
        </p:nvSpPr>
        <p:spPr>
          <a:xfrm>
            <a:off x="957263" y="6272639"/>
            <a:ext cx="4250780"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Correlation of all variables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7080267-B4F1-F9EE-0A38-F39F858D702B}"/>
              </a:ext>
            </a:extLst>
          </p:cNvPr>
          <p:cNvSpPr txBox="1"/>
          <p:nvPr/>
        </p:nvSpPr>
        <p:spPr>
          <a:xfrm>
            <a:off x="6185681" y="4690492"/>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Correlation of variables with target variable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658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1814D0-B3FC-5197-58C7-1668067DF452}"/>
              </a:ext>
            </a:extLst>
          </p:cNvPr>
          <p:cNvSpPr txBox="1"/>
          <p:nvPr/>
        </p:nvSpPr>
        <p:spPr>
          <a:xfrm>
            <a:off x="1103709" y="657717"/>
            <a:ext cx="6654403" cy="6078267"/>
          </a:xfrm>
          <a:prstGeom prst="rect">
            <a:avLst/>
          </a:prstGeom>
          <a:noFill/>
        </p:spPr>
        <p:txBody>
          <a:bodyPr wrap="square">
            <a:spAutoFit/>
          </a:bodyPr>
          <a:lstStyle/>
          <a:p>
            <a:pPr marL="0" marR="0">
              <a:lnSpc>
                <a:spcPct val="106000"/>
              </a:lnSpc>
              <a:spcBef>
                <a:spcPts val="0"/>
              </a:spcBef>
              <a:spcAft>
                <a:spcPts val="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of the columns are having positive correlation to the target variable.</a:t>
            </a:r>
          </a:p>
          <a:p>
            <a:pPr marR="0" lvl="0">
              <a:lnSpc>
                <a:spcPct val="106000"/>
              </a:lnSpc>
              <a:spcBef>
                <a:spcPts val="0"/>
              </a:spcBef>
              <a:spcAft>
                <a:spcPts val="800"/>
              </a:spcAft>
              <a:buSzPts val="1000"/>
              <a:tabLst>
                <a:tab pos="457200" algn="l"/>
              </a:tabLst>
            </a:pP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columns ['fr_da_rech30', '</a:t>
            </a:r>
            <a:r>
              <a:rPr lang="en-GB"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aon</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'medianmarechprebal30', 'fr_da_rech90'] are having negative correlation to the target variable 'label'. Rest of the variables are having positive correlation to the target variable.</a:t>
            </a:r>
          </a:p>
          <a:p>
            <a:pPr marR="0" lvl="0">
              <a:lnSpc>
                <a:spcPct val="106000"/>
              </a:lnSpc>
              <a:spcBef>
                <a:spcPts val="0"/>
              </a:spcBef>
              <a:spcAft>
                <a:spcPts val="800"/>
              </a:spcAft>
              <a:buSzPts val="1000"/>
              <a:tabLst>
                <a:tab pos="457200" algn="l"/>
              </a:tabLst>
            </a:pP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column 'cnt_ma_rech30' is having highest positive correlation to the target variable 'label', while the column 'maxamnt_loans30' is having least positive correlation to the target variable 'label’.</a:t>
            </a:r>
          </a:p>
          <a:p>
            <a:pPr marR="0" lvl="0">
              <a:lnSpc>
                <a:spcPct val="106000"/>
              </a:lnSpc>
              <a:spcBef>
                <a:spcPts val="0"/>
              </a:spcBef>
              <a:spcAft>
                <a:spcPts val="800"/>
              </a:spcAft>
              <a:buSzPts val="1000"/>
              <a:tabLst>
                <a:tab pos="457200" algn="l"/>
              </a:tabLst>
            </a:pP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column 'fr_da_rech30' is having the least negative correlation to the target variable 'label', while the column 'fr_da_rech90' is having the highest negative correlation to the target variable 'label'.</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219CB2D-5A79-6CBA-FF26-08F0BECCB009}"/>
              </a:ext>
            </a:extLst>
          </p:cNvPr>
          <p:cNvPicPr>
            <a:picLocks noChangeAspect="1"/>
          </p:cNvPicPr>
          <p:nvPr/>
        </p:nvPicPr>
        <p:blipFill>
          <a:blip r:embed="rId2"/>
          <a:stretch>
            <a:fillRect/>
          </a:stretch>
        </p:blipFill>
        <p:spPr>
          <a:xfrm>
            <a:off x="8853346" y="657717"/>
            <a:ext cx="2634994" cy="5491904"/>
          </a:xfrm>
          <a:prstGeom prst="rect">
            <a:avLst/>
          </a:prstGeom>
        </p:spPr>
      </p:pic>
    </p:spTree>
    <p:extLst>
      <p:ext uri="{BB962C8B-B14F-4D97-AF65-F5344CB8AC3E}">
        <p14:creationId xmlns:p14="http://schemas.microsoft.com/office/powerpoint/2010/main" val="313701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72B99-9B75-8E61-55AE-E5046145C6FD}"/>
              </a:ext>
            </a:extLst>
          </p:cNvPr>
          <p:cNvSpPr txBox="1"/>
          <p:nvPr/>
        </p:nvSpPr>
        <p:spPr>
          <a:xfrm>
            <a:off x="409574" y="435804"/>
            <a:ext cx="6443663" cy="400110"/>
          </a:xfrm>
          <a:prstGeom prst="rect">
            <a:avLst/>
          </a:prstGeom>
          <a:noFill/>
        </p:spPr>
        <p:txBody>
          <a:bodyPr wrap="square">
            <a:spAutoFit/>
          </a:bodyPr>
          <a:lstStyle/>
          <a:p>
            <a:pPr marL="0" marR="0" algn="ctr">
              <a:spcBef>
                <a:spcPts val="0"/>
              </a:spcBef>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Distribution of Data in Numerical Columns </a:t>
            </a:r>
            <a:r>
              <a:rPr lang="en-GB" sz="1800" b="1" dirty="0">
                <a:effectLst/>
                <a:latin typeface="Calibri" panose="020F0502020204030204" pitchFamily="34" charset="0"/>
                <a:ea typeface="Times New Roman" panose="02020603050405020304" pitchFamily="18" charset="0"/>
              </a:rPr>
              <a:t>(Skewness)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458" name="Picture 2">
            <a:extLst>
              <a:ext uri="{FF2B5EF4-FFF2-40B4-BE49-F238E27FC236}">
                <a16:creationId xmlns:a16="http://schemas.microsoft.com/office/drawing/2014/main" id="{4517142B-437A-36B8-BDEA-BBC9200E1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835914"/>
            <a:ext cx="4525963" cy="58365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750FCD-18AF-BD1C-71A2-496F3D32D0B8}"/>
              </a:ext>
            </a:extLst>
          </p:cNvPr>
          <p:cNvSpPr txBox="1"/>
          <p:nvPr/>
        </p:nvSpPr>
        <p:spPr>
          <a:xfrm>
            <a:off x="940596" y="6422196"/>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Skewness of Data</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2510DAF-345E-2A51-F667-A4416720BCE9}"/>
              </a:ext>
            </a:extLst>
          </p:cNvPr>
          <p:cNvSpPr txBox="1"/>
          <p:nvPr/>
        </p:nvSpPr>
        <p:spPr>
          <a:xfrm>
            <a:off x="5918597" y="1675891"/>
            <a:ext cx="6093618" cy="1753109"/>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None of the columns are having normal distribution of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All the columns except the columns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pday</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pmonth</a:t>
            </a:r>
            <a:r>
              <a:rPr lang="en-GB" sz="1800" dirty="0">
                <a:effectLst/>
                <a:latin typeface="Calibri" panose="020F0502020204030204" pitchFamily="34" charset="0"/>
                <a:ea typeface="Calibri" panose="020F0502020204030204" pitchFamily="34" charset="0"/>
                <a:cs typeface="Times New Roman" panose="02020603050405020304" pitchFamily="18" charset="0"/>
              </a:rPr>
              <a:t>'] are having skewness and they are right skewed.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21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73F11C-B166-CD3E-D6CE-4C3C7A9DD340}"/>
              </a:ext>
            </a:extLst>
          </p:cNvPr>
          <p:cNvSpPr txBox="1"/>
          <p:nvPr/>
        </p:nvSpPr>
        <p:spPr>
          <a:xfrm>
            <a:off x="875110" y="370463"/>
            <a:ext cx="3968353"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Presence of Outliers in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shoji&#10;&#10;Description automatically generated">
            <a:extLst>
              <a:ext uri="{FF2B5EF4-FFF2-40B4-BE49-F238E27FC236}">
                <a16:creationId xmlns:a16="http://schemas.microsoft.com/office/drawing/2014/main" id="{D75CCFED-E363-856E-B466-EEAA429FC7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188" y="837707"/>
            <a:ext cx="5943600" cy="5276850"/>
          </a:xfrm>
          <a:prstGeom prst="rect">
            <a:avLst/>
          </a:prstGeom>
          <a:noFill/>
          <a:ln>
            <a:noFill/>
          </a:ln>
        </p:spPr>
      </p:pic>
      <p:sp>
        <p:nvSpPr>
          <p:cNvPr id="6" name="TextBox 5">
            <a:extLst>
              <a:ext uri="{FF2B5EF4-FFF2-40B4-BE49-F238E27FC236}">
                <a16:creationId xmlns:a16="http://schemas.microsoft.com/office/drawing/2014/main" id="{E3DD7002-496D-149A-387D-201C1027D2D3}"/>
              </a:ext>
            </a:extLst>
          </p:cNvPr>
          <p:cNvSpPr txBox="1"/>
          <p:nvPr/>
        </p:nvSpPr>
        <p:spPr>
          <a:xfrm>
            <a:off x="189310" y="6212469"/>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Outliers in dataset using boxplot</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B4312D8-8502-EEFE-2E05-20A6F585B36B}"/>
              </a:ext>
            </a:extLst>
          </p:cNvPr>
          <p:cNvSpPr txBox="1"/>
          <p:nvPr/>
        </p:nvSpPr>
        <p:spPr>
          <a:xfrm>
            <a:off x="7077075" y="2486428"/>
            <a:ext cx="4733924" cy="135691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All the columns except the columns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pday</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pmonth</a:t>
            </a:r>
            <a:r>
              <a:rPr lang="en-GB" sz="1800" dirty="0">
                <a:effectLst/>
                <a:latin typeface="Calibri" panose="020F0502020204030204" pitchFamily="34" charset="0"/>
                <a:ea typeface="Calibri" panose="020F0502020204030204" pitchFamily="34" charset="0"/>
                <a:cs typeface="Times New Roman" panose="02020603050405020304" pitchFamily="18" charset="0"/>
              </a:rPr>
              <a:t>'] are having extreme outliers. We can handle these outliers in later step.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808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B40888-2778-A8EC-1744-FD530D8180F3}"/>
              </a:ext>
            </a:extLst>
          </p:cNvPr>
          <p:cNvSpPr>
            <a:spLocks noGrp="1"/>
          </p:cNvSpPr>
          <p:nvPr>
            <p:ph type="subTitle" idx="4294967295"/>
          </p:nvPr>
        </p:nvSpPr>
        <p:spPr>
          <a:xfrm>
            <a:off x="7515225" y="3098800"/>
            <a:ext cx="4676775" cy="1770063"/>
          </a:xfrm>
        </p:spPr>
        <p:txBody>
          <a:bodyPr>
            <a:normAutofit/>
          </a:bodyPr>
          <a:lstStyle/>
          <a:p>
            <a:pPr algn="ctr">
              <a:lnSpc>
                <a:spcPct val="100000"/>
              </a:lnSpc>
            </a:pPr>
            <a:r>
              <a:rPr lang="en-GB" sz="2000" dirty="0">
                <a:solidFill>
                  <a:srgbClr val="FFFFFF"/>
                </a:solidFill>
                <a:effectLst/>
                <a:latin typeface="Galano Grotesque Black" panose="00000A00000000000000" pitchFamily="50" charset="0"/>
                <a:ea typeface="Calibri" panose="020F0502020204030204" pitchFamily="34" charset="0"/>
                <a:cs typeface="Times New Roman" panose="02020603050405020304" pitchFamily="18" charset="0"/>
              </a:rPr>
              <a:t>MICRO CREDIT DEFAULTER - PREDICTION</a:t>
            </a:r>
            <a:endPar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pPr>
            <a:endParaRPr lang="en-US" sz="2000" dirty="0">
              <a:solidFill>
                <a:srgbClr val="FFFFFF"/>
              </a:solidFill>
            </a:endParaRPr>
          </a:p>
        </p:txBody>
      </p:sp>
      <p:sp>
        <p:nvSpPr>
          <p:cNvPr id="2" name="Title 1">
            <a:extLst>
              <a:ext uri="{FF2B5EF4-FFF2-40B4-BE49-F238E27FC236}">
                <a16:creationId xmlns:a16="http://schemas.microsoft.com/office/drawing/2014/main" id="{0EEB2D2D-E8B8-B87C-EA4E-0BDF78AC925B}"/>
              </a:ext>
            </a:extLst>
          </p:cNvPr>
          <p:cNvSpPr txBox="1">
            <a:spLocks/>
          </p:cNvSpPr>
          <p:nvPr/>
        </p:nvSpPr>
        <p:spPr>
          <a:xfrm>
            <a:off x="1108911" y="2057510"/>
            <a:ext cx="9974178" cy="2742980"/>
          </a:xfrm>
          <a:prstGeom prst="rect">
            <a:avLst/>
          </a:prstGeom>
        </p:spPr>
        <p:txBody>
          <a:bodyP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pPr algn="ctr"/>
            <a:r>
              <a:rPr lang="en-US">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SUBMITTED BY</a:t>
            </a:r>
            <a:br>
              <a:rPr lang="en-US">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br>
              <a:rPr lang="en-US">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r>
              <a:rPr lang="en-US" cap="all" spc="200">
                <a:ln w="0"/>
                <a:effectLst>
                  <a:outerShdw blurRad="38100" dist="19050" dir="2700000" algn="tl" rotWithShape="0">
                    <a:srgbClr val="000000">
                      <a:alpha val="40000"/>
                    </a:srgbClr>
                  </a:outerShdw>
                </a:effectLst>
                <a:latin typeface="Calibri" panose="020F0502020204030204" pitchFamily="34" charset="0"/>
                <a:cs typeface="Calibri" panose="020F0502020204030204" pitchFamily="34" charset="0"/>
              </a:rPr>
              <a:t>Steffin Varghese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143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5F69-D95B-76F7-8F6D-97FCF8D32624}"/>
              </a:ext>
            </a:extLst>
          </p:cNvPr>
          <p:cNvSpPr txBox="1">
            <a:spLocks/>
          </p:cNvSpPr>
          <p:nvPr/>
        </p:nvSpPr>
        <p:spPr>
          <a:xfrm>
            <a:off x="3071813" y="609600"/>
            <a:ext cx="6457950" cy="690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dirty="0">
                <a:latin typeface="Calibri" panose="020F0502020204030204" pitchFamily="34" charset="0"/>
                <a:cs typeface="Calibri" panose="020F0502020204030204" pitchFamily="34" charset="0"/>
              </a:rPr>
              <a:t>Data Cleansing</a:t>
            </a:r>
          </a:p>
        </p:txBody>
      </p:sp>
      <p:sp>
        <p:nvSpPr>
          <p:cNvPr id="4" name="TextBox 3">
            <a:extLst>
              <a:ext uri="{FF2B5EF4-FFF2-40B4-BE49-F238E27FC236}">
                <a16:creationId xmlns:a16="http://schemas.microsoft.com/office/drawing/2014/main" id="{AD5BD134-1F7A-2114-47CF-54E501085379}"/>
              </a:ext>
            </a:extLst>
          </p:cNvPr>
          <p:cNvSpPr txBox="1"/>
          <p:nvPr/>
        </p:nvSpPr>
        <p:spPr>
          <a:xfrm>
            <a:off x="789385" y="1300163"/>
            <a:ext cx="6093618"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Checking whether the data is balanced or not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picture containing chart&#10;&#10;Description automatically generated">
            <a:extLst>
              <a:ext uri="{FF2B5EF4-FFF2-40B4-BE49-F238E27FC236}">
                <a16:creationId xmlns:a16="http://schemas.microsoft.com/office/drawing/2014/main" id="{3FE3B3F3-322E-35B1-6AA3-EEC096EE7E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9384" y="2033036"/>
            <a:ext cx="3264677" cy="2094980"/>
          </a:xfrm>
          <a:prstGeom prst="rect">
            <a:avLst/>
          </a:prstGeom>
          <a:noFill/>
          <a:ln>
            <a:noFill/>
          </a:ln>
        </p:spPr>
      </p:pic>
      <p:pic>
        <p:nvPicPr>
          <p:cNvPr id="6" name="Picture 5" descr="A picture containing logo&#10;&#10;Description automatically generated">
            <a:extLst>
              <a:ext uri="{FF2B5EF4-FFF2-40B4-BE49-F238E27FC236}">
                <a16:creationId xmlns:a16="http://schemas.microsoft.com/office/drawing/2014/main" id="{3395D2BF-7462-CD05-DB9B-59807B938E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00949" y="1731689"/>
            <a:ext cx="3503059" cy="2247380"/>
          </a:xfrm>
          <a:prstGeom prst="rect">
            <a:avLst/>
          </a:prstGeom>
          <a:noFill/>
          <a:ln>
            <a:noFill/>
          </a:ln>
        </p:spPr>
      </p:pic>
      <p:sp>
        <p:nvSpPr>
          <p:cNvPr id="12" name="TextBox 11">
            <a:extLst>
              <a:ext uri="{FF2B5EF4-FFF2-40B4-BE49-F238E27FC236}">
                <a16:creationId xmlns:a16="http://schemas.microsoft.com/office/drawing/2014/main" id="{326F6510-FA7A-2D73-C8AB-1D5248AF5CC7}"/>
              </a:ext>
            </a:extLst>
          </p:cNvPr>
          <p:cNvSpPr txBox="1"/>
          <p:nvPr/>
        </p:nvSpPr>
        <p:spPr>
          <a:xfrm>
            <a:off x="789384" y="4128016"/>
            <a:ext cx="2839640" cy="369332"/>
          </a:xfrm>
          <a:prstGeom prst="rect">
            <a:avLst/>
          </a:prstGeom>
          <a:noFill/>
        </p:spPr>
        <p:txBody>
          <a:bodyPr wrap="square">
            <a:spAutoFit/>
          </a:bodyPr>
          <a:lstStyle/>
          <a:p>
            <a:pPr marL="457200" marR="0" indent="457200">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Unbalanced data</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603E20B5-D00A-A0CC-196E-17783D6AA50C}"/>
              </a:ext>
            </a:extLst>
          </p:cNvPr>
          <p:cNvSpPr txBox="1"/>
          <p:nvPr/>
        </p:nvSpPr>
        <p:spPr>
          <a:xfrm>
            <a:off x="8732658" y="4041263"/>
            <a:ext cx="2839640" cy="369332"/>
          </a:xfrm>
          <a:prstGeom prst="rect">
            <a:avLst/>
          </a:prstGeom>
          <a:noFill/>
        </p:spPr>
        <p:txBody>
          <a:bodyPr wrap="square">
            <a:spAutoFit/>
          </a:bodyPr>
          <a:lstStyle/>
          <a:p>
            <a:pPr marL="457200" marR="0" indent="457200">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Balanced Data</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96E0B665-0EAE-CA30-EAF8-359ABC63EB9A}"/>
              </a:ext>
            </a:extLst>
          </p:cNvPr>
          <p:cNvSpPr txBox="1"/>
          <p:nvPr/>
        </p:nvSpPr>
        <p:spPr>
          <a:xfrm>
            <a:off x="4359490" y="3013299"/>
            <a:ext cx="3948131" cy="1547924"/>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data is not balanced and the records for non-defaulters is provided more in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datatset</a:t>
            </a:r>
            <a:r>
              <a:rPr lang="en-GB" sz="1800" dirty="0">
                <a:effectLst/>
                <a:latin typeface="Calibri" panose="020F0502020204030204" pitchFamily="34" charset="0"/>
                <a:ea typeface="Calibri" panose="020F0502020204030204" pitchFamily="34" charset="0"/>
                <a:cs typeface="Times New Roman" panose="02020603050405020304" pitchFamily="18" charset="0"/>
              </a:rPr>
              <a:t>. So, we used SMOTE oversampling technique to balance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789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33C55-5058-1E5E-26F1-995A217B413E}"/>
              </a:ext>
            </a:extLst>
          </p:cNvPr>
          <p:cNvSpPr txBox="1"/>
          <p:nvPr/>
        </p:nvSpPr>
        <p:spPr>
          <a:xfrm>
            <a:off x="975123" y="772596"/>
            <a:ext cx="3268265" cy="461665"/>
          </a:xfrm>
          <a:prstGeom prst="rect">
            <a:avLst/>
          </a:prstGeom>
          <a:noFill/>
        </p:spPr>
        <p:txBody>
          <a:bodyPr wrap="square">
            <a:spAutoFit/>
          </a:bodyPr>
          <a:lstStyle/>
          <a:p>
            <a:r>
              <a:rPr lang="en-GB" sz="2400" b="1" dirty="0">
                <a:effectLst/>
                <a:latin typeface="Calibri" panose="020F0502020204030204" pitchFamily="34" charset="0"/>
                <a:ea typeface="Calibri" panose="020F0502020204030204" pitchFamily="34" charset="0"/>
                <a:cs typeface="Times New Roman" panose="02020603050405020304" pitchFamily="18" charset="0"/>
              </a:rPr>
              <a:t>Removing the Skewness</a:t>
            </a:r>
            <a:endParaRPr lang="en-US" sz="2400" dirty="0"/>
          </a:p>
        </p:txBody>
      </p:sp>
      <p:pic>
        <p:nvPicPr>
          <p:cNvPr id="4" name="Picture 3" descr="Text&#10;&#10;Description automatically generated with medium confidence">
            <a:extLst>
              <a:ext uri="{FF2B5EF4-FFF2-40B4-BE49-F238E27FC236}">
                <a16:creationId xmlns:a16="http://schemas.microsoft.com/office/drawing/2014/main" id="{E0385D56-3813-1CCD-4C30-CE8391EEE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87" y="1347788"/>
            <a:ext cx="3138488" cy="4584796"/>
          </a:xfrm>
          <a:prstGeom prst="rect">
            <a:avLst/>
          </a:prstGeom>
        </p:spPr>
      </p:pic>
      <p:pic>
        <p:nvPicPr>
          <p:cNvPr id="5" name="Picture 4" descr="Text&#10;&#10;Description automatically generated">
            <a:extLst>
              <a:ext uri="{FF2B5EF4-FFF2-40B4-BE49-F238E27FC236}">
                <a16:creationId xmlns:a16="http://schemas.microsoft.com/office/drawing/2014/main" id="{3059832F-C108-C54D-6934-2A3A451A11D7}"/>
              </a:ext>
            </a:extLst>
          </p:cNvPr>
          <p:cNvPicPr>
            <a:picLocks noChangeAspect="1"/>
          </p:cNvPicPr>
          <p:nvPr/>
        </p:nvPicPr>
        <p:blipFill>
          <a:blip r:embed="rId3"/>
          <a:stretch>
            <a:fillRect/>
          </a:stretch>
        </p:blipFill>
        <p:spPr>
          <a:xfrm>
            <a:off x="8877300" y="1234261"/>
            <a:ext cx="3085365" cy="4584795"/>
          </a:xfrm>
          <a:prstGeom prst="rect">
            <a:avLst/>
          </a:prstGeom>
        </p:spPr>
      </p:pic>
      <p:sp>
        <p:nvSpPr>
          <p:cNvPr id="7" name="TextBox 6">
            <a:extLst>
              <a:ext uri="{FF2B5EF4-FFF2-40B4-BE49-F238E27FC236}">
                <a16:creationId xmlns:a16="http://schemas.microsoft.com/office/drawing/2014/main" id="{BBDDD83C-D038-886F-D2E4-CEDDD70AB996}"/>
              </a:ext>
            </a:extLst>
          </p:cNvPr>
          <p:cNvSpPr txBox="1"/>
          <p:nvPr/>
        </p:nvSpPr>
        <p:spPr>
          <a:xfrm>
            <a:off x="303610" y="6046111"/>
            <a:ext cx="3939778" cy="369332"/>
          </a:xfrm>
          <a:prstGeom prst="rect">
            <a:avLst/>
          </a:prstGeom>
          <a:noFill/>
        </p:spPr>
        <p:txBody>
          <a:bodyPr wrap="square">
            <a:spAutoFit/>
          </a:bodyPr>
          <a:lstStyle/>
          <a:p>
            <a:pPr marL="0" marR="0" indent="457200">
              <a:spcBef>
                <a:spcPts val="0"/>
              </a:spcBef>
              <a:spcAft>
                <a:spcPts val="1000"/>
              </a:spcAft>
            </a:pPr>
            <a:r>
              <a:rPr lang="en-GB" sz="1800" i="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Before reducing skewness of data</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26E59E-26E8-3DB9-3B4C-DFC3F43B7EEB}"/>
              </a:ext>
            </a:extLst>
          </p:cNvPr>
          <p:cNvSpPr txBox="1"/>
          <p:nvPr/>
        </p:nvSpPr>
        <p:spPr>
          <a:xfrm>
            <a:off x="6872288" y="5932582"/>
            <a:ext cx="4839890" cy="369332"/>
          </a:xfrm>
          <a:prstGeom prst="rect">
            <a:avLst/>
          </a:prstGeom>
          <a:noFill/>
        </p:spPr>
        <p:txBody>
          <a:bodyPr wrap="square">
            <a:spAutoFit/>
          </a:bodyPr>
          <a:lstStyle/>
          <a:p>
            <a:pPr marL="0" marR="0" algn="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After adjusting skewness using power transform</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E3BDECC-C975-2C21-CC4B-B653E7705295}"/>
              </a:ext>
            </a:extLst>
          </p:cNvPr>
          <p:cNvSpPr txBox="1"/>
          <p:nvPr/>
        </p:nvSpPr>
        <p:spPr>
          <a:xfrm>
            <a:off x="4045743" y="2392413"/>
            <a:ext cx="4633912" cy="2135136"/>
          </a:xfrm>
          <a:prstGeom prst="rect">
            <a:avLst/>
          </a:prstGeom>
          <a:noFill/>
        </p:spPr>
        <p:txBody>
          <a:bodyPr wrap="square">
            <a:spAutoFit/>
          </a:bodyPr>
          <a:lstStyle/>
          <a:p>
            <a:pPr marL="0" marR="0">
              <a:lnSpc>
                <a:spcPct val="106000"/>
              </a:lnSpc>
              <a:spcBef>
                <a:spcPts val="0"/>
              </a:spcBef>
              <a:spcAft>
                <a:spcPts val="800"/>
              </a:spcAft>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columns ['cnt_da_rech30', 'fr_ma_rech30','fr_da_rech30',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last_rech_date_da</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last_rech_date_ma</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'fr_da_rech90', 'maxamnt_loans30'] are having high skewness. So, we have dropped these columns from the dataset as these columns can have biased impact on the output.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9697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5A7C2-25C7-B4F6-3B20-CAAC9A1C5EB1}"/>
              </a:ext>
            </a:extLst>
          </p:cNvPr>
          <p:cNvSpPr txBox="1"/>
          <p:nvPr/>
        </p:nvSpPr>
        <p:spPr>
          <a:xfrm>
            <a:off x="846535" y="456188"/>
            <a:ext cx="2353865"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Calibri" panose="020F0502020204030204" pitchFamily="34" charset="0"/>
              </a:rPr>
              <a:t>Removing the Outliers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ACE14D6-5AC4-6ECF-A385-29711BBA5186}"/>
              </a:ext>
            </a:extLst>
          </p:cNvPr>
          <p:cNvSpPr txBox="1"/>
          <p:nvPr/>
        </p:nvSpPr>
        <p:spPr>
          <a:xfrm>
            <a:off x="6986587" y="1157784"/>
            <a:ext cx="4768453" cy="4791761"/>
          </a:xfrm>
          <a:prstGeom prst="rect">
            <a:avLst/>
          </a:prstGeom>
          <a:noFill/>
        </p:spPr>
        <p:txBody>
          <a:bodyPr wrap="square">
            <a:spAutoFit/>
          </a:bodyPr>
          <a:lstStyle/>
          <a:p>
            <a:pPr marL="0" marR="0">
              <a:lnSpc>
                <a:spcPct val="106000"/>
              </a:lnSpc>
              <a:spcBef>
                <a:spcPts val="0"/>
              </a:spcBef>
              <a:spcAft>
                <a:spcPts val="800"/>
              </a:spcAft>
            </a:pPr>
            <a:r>
              <a:rPr lang="en-GB" dirty="0">
                <a:effectLst/>
                <a:latin typeface="Calibri" panose="020F0502020204030204" pitchFamily="34" charset="0"/>
                <a:ea typeface="Calibri" panose="020F0502020204030204" pitchFamily="34" charset="0"/>
                <a:cs typeface="Calibri" panose="020F0502020204030204" pitchFamily="34" charset="0"/>
              </a:rPr>
              <a:t>We tried three outlier removal methods on the datasets: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mj-lt"/>
              <a:buAutoNum type="alphaLcPeriod"/>
            </a:pPr>
            <a:r>
              <a:rPr lang="en-GB" dirty="0">
                <a:effectLst/>
                <a:latin typeface="Calibri" panose="020F0502020204030204" pitchFamily="34" charset="0"/>
                <a:ea typeface="Calibri" panose="020F0502020204030204" pitchFamily="34" charset="0"/>
                <a:cs typeface="Calibri" panose="020F0502020204030204" pitchFamily="34" charset="0"/>
              </a:rPr>
              <a:t>Using </a:t>
            </a:r>
            <a:r>
              <a:rPr lang="en-GB" dirty="0" err="1">
                <a:effectLst/>
                <a:latin typeface="Calibri" panose="020F0502020204030204" pitchFamily="34" charset="0"/>
                <a:ea typeface="Calibri" panose="020F0502020204030204" pitchFamily="34" charset="0"/>
                <a:cs typeface="Calibri" panose="020F0502020204030204" pitchFamily="34" charset="0"/>
              </a:rPr>
              <a:t>Zscore</a:t>
            </a:r>
            <a:r>
              <a:rPr lang="en-GB" dirty="0">
                <a:effectLst/>
                <a:latin typeface="Calibri" panose="020F0502020204030204" pitchFamily="34" charset="0"/>
                <a:ea typeface="Calibri" panose="020F0502020204030204" pitchFamily="34" charset="0"/>
                <a:cs typeface="Calibri" panose="020F0502020204030204" pitchFamily="34" charset="0"/>
              </a:rPr>
              <a:t> method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0"/>
              </a:spcAft>
              <a:buFont typeface="+mj-lt"/>
              <a:buAutoNum type="alphaLcPeriod"/>
            </a:pPr>
            <a:r>
              <a:rPr lang="en-GB" dirty="0">
                <a:effectLst/>
                <a:latin typeface="Calibri" panose="020F0502020204030204" pitchFamily="34" charset="0"/>
                <a:ea typeface="Calibri" panose="020F0502020204030204" pitchFamily="34" charset="0"/>
                <a:cs typeface="Calibri" panose="020F0502020204030204" pitchFamily="34" charset="0"/>
              </a:rPr>
              <a:t>Using Inter-quartile range (IQR)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6000"/>
              </a:lnSpc>
              <a:spcBef>
                <a:spcPts val="0"/>
              </a:spcBef>
              <a:spcAft>
                <a:spcPts val="800"/>
              </a:spcAft>
              <a:buFont typeface="+mj-lt"/>
              <a:buAutoNum type="alphaLcPeriod"/>
            </a:pPr>
            <a:r>
              <a:rPr lang="en-GB" dirty="0">
                <a:effectLst/>
                <a:latin typeface="Calibri" panose="020F0502020204030204" pitchFamily="34" charset="0"/>
                <a:ea typeface="Calibri" panose="020F0502020204030204" pitchFamily="34" charset="0"/>
                <a:cs typeface="Calibri" panose="020F0502020204030204" pitchFamily="34" charset="0"/>
              </a:rPr>
              <a:t>Using percentile method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dirty="0">
                <a:effectLst/>
                <a:latin typeface="Calibri" panose="020F0502020204030204" pitchFamily="34" charset="0"/>
                <a:ea typeface="Calibri" panose="020F0502020204030204" pitchFamily="34" charset="0"/>
                <a:cs typeface="Calibri" panose="020F0502020204030204" pitchFamily="34" charset="0"/>
              </a:rPr>
              <a:t>Out of which the percentile method was effective as it was not losing any data from the dataset after removing outliers. Since the data is important and we do not want to lose any crucial information from the dataset, we have proceeded with the percentile outlier removal method.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dirty="0">
                <a:effectLst/>
                <a:latin typeface="Calibri" panose="020F0502020204030204" pitchFamily="34" charset="0"/>
                <a:ea typeface="Calibri" panose="020F0502020204030204" pitchFamily="34" charset="0"/>
                <a:cs typeface="Calibri" panose="020F0502020204030204" pitchFamily="34" charset="0"/>
              </a:rPr>
              <a:t>After removing outliers using percentile method, we were able to reduce the outliers up to an extent.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picture containing application&#10;&#10;Description automatically generated">
            <a:extLst>
              <a:ext uri="{FF2B5EF4-FFF2-40B4-BE49-F238E27FC236}">
                <a16:creationId xmlns:a16="http://schemas.microsoft.com/office/drawing/2014/main" id="{8518BF16-81C4-AFFA-B18E-AFFFDB4CCE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59" y="950416"/>
            <a:ext cx="6035280" cy="5273314"/>
          </a:xfrm>
          <a:prstGeom prst="rect">
            <a:avLst/>
          </a:prstGeom>
          <a:noFill/>
          <a:ln>
            <a:noFill/>
          </a:ln>
        </p:spPr>
      </p:pic>
      <p:sp>
        <p:nvSpPr>
          <p:cNvPr id="8" name="TextBox 7">
            <a:extLst>
              <a:ext uri="{FF2B5EF4-FFF2-40B4-BE49-F238E27FC236}">
                <a16:creationId xmlns:a16="http://schemas.microsoft.com/office/drawing/2014/main" id="{98F763AE-F522-417B-9F86-8BCB9E1BF574}"/>
              </a:ext>
            </a:extLst>
          </p:cNvPr>
          <p:cNvSpPr txBox="1"/>
          <p:nvPr/>
        </p:nvSpPr>
        <p:spPr>
          <a:xfrm>
            <a:off x="451248" y="6223730"/>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Outliers in dataset using boxplot after using percentile method</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363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D14416-F9EE-3E6B-0113-D2DABEB4BD27}"/>
              </a:ext>
            </a:extLst>
          </p:cNvPr>
          <p:cNvSpPr txBox="1"/>
          <p:nvPr/>
        </p:nvSpPr>
        <p:spPr>
          <a:xfrm>
            <a:off x="803672" y="529709"/>
            <a:ext cx="4725590" cy="461665"/>
          </a:xfrm>
          <a:prstGeom prst="rect">
            <a:avLst/>
          </a:prstGeom>
          <a:noFill/>
        </p:spPr>
        <p:txBody>
          <a:bodyPr wrap="square">
            <a:spAutoFit/>
          </a:bodyPr>
          <a:lstStyle/>
          <a:p>
            <a:pPr marL="0" marR="0">
              <a:spcBef>
                <a:spcPts val="1200"/>
              </a:spcBef>
              <a:spcAft>
                <a:spcPts val="0"/>
              </a:spcAft>
              <a:tabLst>
                <a:tab pos="2495550" algn="l"/>
              </a:tabLst>
            </a:pPr>
            <a:r>
              <a:rPr lang="en-GB" sz="2400" b="1" dirty="0">
                <a:solidFill>
                  <a:srgbClr val="000000"/>
                </a:solidFill>
                <a:effectLst/>
                <a:latin typeface="Calibri" panose="020F0502020204030204" pitchFamily="34" charset="0"/>
                <a:ea typeface="Times New Roman" panose="02020603050405020304" pitchFamily="18" charset="0"/>
              </a:rPr>
              <a:t>Multicollinearity from the Datasets.</a:t>
            </a:r>
            <a:endParaRPr lang="en-US" sz="2400" dirty="0">
              <a:effectLst/>
              <a:latin typeface="Times New Roman" panose="02020603050405020304" pitchFamily="18" charset="0"/>
              <a:ea typeface="Times New Roman" panose="02020603050405020304" pitchFamily="18"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89FDA8B8-BEA1-B374-1991-8C4820176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872" y="1624399"/>
            <a:ext cx="2777341" cy="3609201"/>
          </a:xfrm>
          <a:prstGeom prst="rect">
            <a:avLst/>
          </a:prstGeom>
        </p:spPr>
      </p:pic>
      <p:sp>
        <p:nvSpPr>
          <p:cNvPr id="6" name="TextBox 5">
            <a:extLst>
              <a:ext uri="{FF2B5EF4-FFF2-40B4-BE49-F238E27FC236}">
                <a16:creationId xmlns:a16="http://schemas.microsoft.com/office/drawing/2014/main" id="{321EB846-65E6-3196-375E-F9A48F543A84}"/>
              </a:ext>
            </a:extLst>
          </p:cNvPr>
          <p:cNvSpPr txBox="1"/>
          <p:nvPr/>
        </p:nvSpPr>
        <p:spPr>
          <a:xfrm>
            <a:off x="4837510" y="2318861"/>
            <a:ext cx="6093618" cy="1477328"/>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These columns were having high multicollinearity, so we dropped the columns ['daily_decr30', 'sumamnt_ma_rech30','rental30', 'amnt_loans30'] so as to reduce the multicollinearity.</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8" name="TextBox 7">
            <a:extLst>
              <a:ext uri="{FF2B5EF4-FFF2-40B4-BE49-F238E27FC236}">
                <a16:creationId xmlns:a16="http://schemas.microsoft.com/office/drawing/2014/main" id="{E8999CBB-1291-A184-BE6F-83C02B9E69B7}"/>
              </a:ext>
            </a:extLst>
          </p:cNvPr>
          <p:cNvSpPr txBox="1"/>
          <p:nvPr/>
        </p:nvSpPr>
        <p:spPr>
          <a:xfrm>
            <a:off x="991404" y="5233600"/>
            <a:ext cx="3046809" cy="369332"/>
          </a:xfrm>
          <a:prstGeom prst="rect">
            <a:avLst/>
          </a:prstGeom>
          <a:noFill/>
        </p:spPr>
        <p:txBody>
          <a:bodyPr wrap="square">
            <a:spAutoFit/>
          </a:bodyPr>
          <a:lstStyle/>
          <a:p>
            <a:pPr marL="0" marR="0" indent="457200">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Columns with high VIF</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4604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7F7DE-8D43-0FC7-00A3-E209B794CA3E}"/>
              </a:ext>
            </a:extLst>
          </p:cNvPr>
          <p:cNvSpPr txBox="1"/>
          <p:nvPr/>
        </p:nvSpPr>
        <p:spPr>
          <a:xfrm>
            <a:off x="789385" y="429696"/>
            <a:ext cx="1496615" cy="369332"/>
          </a:xfrm>
          <a:prstGeom prst="rect">
            <a:avLst/>
          </a:prstGeom>
          <a:noFill/>
        </p:spPr>
        <p:txBody>
          <a:bodyPr wrap="square">
            <a:spAutoFit/>
          </a:bodyPr>
          <a:lstStyle/>
          <a:p>
            <a:pPr marL="0" marR="0">
              <a:spcBef>
                <a:spcPts val="1200"/>
              </a:spcBef>
              <a:spcAft>
                <a:spcPts val="0"/>
              </a:spcAft>
              <a:tabLst>
                <a:tab pos="2495550" algn="l"/>
              </a:tabLst>
            </a:pPr>
            <a:r>
              <a:rPr lang="en-GB" sz="1800" b="1" dirty="0">
                <a:solidFill>
                  <a:srgbClr val="000000"/>
                </a:solidFill>
                <a:effectLst/>
                <a:latin typeface="Calibri" panose="020F0502020204030204" pitchFamily="34" charset="0"/>
                <a:ea typeface="Times New Roman" panose="02020603050405020304" pitchFamily="18" charset="0"/>
              </a:rPr>
              <a:t>Final Dataset</a:t>
            </a:r>
            <a:endParaRPr lang="en-US" sz="1600" dirty="0">
              <a:effectLst/>
              <a:latin typeface="Times New Roman" panose="02020603050405020304" pitchFamily="18" charset="0"/>
              <a:ea typeface="Times New Roman" panose="02020603050405020304" pitchFamily="18" charset="0"/>
            </a:endParaRPr>
          </a:p>
        </p:txBody>
      </p:sp>
      <p:pic>
        <p:nvPicPr>
          <p:cNvPr id="4" name="Picture 3" descr="Table&#10;&#10;Description automatically generated with low confidence">
            <a:extLst>
              <a:ext uri="{FF2B5EF4-FFF2-40B4-BE49-F238E27FC236}">
                <a16:creationId xmlns:a16="http://schemas.microsoft.com/office/drawing/2014/main" id="{1C12CF33-3112-5AF5-F676-592F7C3DFDF5}"/>
              </a:ext>
            </a:extLst>
          </p:cNvPr>
          <p:cNvPicPr>
            <a:picLocks noChangeAspect="1"/>
          </p:cNvPicPr>
          <p:nvPr/>
        </p:nvPicPr>
        <p:blipFill>
          <a:blip r:embed="rId2"/>
          <a:stretch>
            <a:fillRect/>
          </a:stretch>
        </p:blipFill>
        <p:spPr>
          <a:xfrm>
            <a:off x="789385" y="957579"/>
            <a:ext cx="9600104" cy="3414396"/>
          </a:xfrm>
          <a:prstGeom prst="rect">
            <a:avLst/>
          </a:prstGeom>
        </p:spPr>
      </p:pic>
      <p:sp>
        <p:nvSpPr>
          <p:cNvPr id="6" name="TextBox 5">
            <a:extLst>
              <a:ext uri="{FF2B5EF4-FFF2-40B4-BE49-F238E27FC236}">
                <a16:creationId xmlns:a16="http://schemas.microsoft.com/office/drawing/2014/main" id="{65AAB668-3CF6-8D63-1B17-DA6AC8A7E51E}"/>
              </a:ext>
            </a:extLst>
          </p:cNvPr>
          <p:cNvSpPr txBox="1"/>
          <p:nvPr/>
        </p:nvSpPr>
        <p:spPr>
          <a:xfrm>
            <a:off x="2542628" y="4530526"/>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Final Dataset after EDA and pre-processing</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6098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C8E7-302C-6447-874E-8EEA0C278A0A}"/>
              </a:ext>
            </a:extLst>
          </p:cNvPr>
          <p:cNvSpPr txBox="1">
            <a:spLocks/>
          </p:cNvSpPr>
          <p:nvPr/>
        </p:nvSpPr>
        <p:spPr>
          <a:xfrm>
            <a:off x="1747512" y="676836"/>
            <a:ext cx="8337781" cy="5334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a:t>
            </a:r>
          </a:p>
        </p:txBody>
      </p:sp>
      <p:pic>
        <p:nvPicPr>
          <p:cNvPr id="3" name="Picture 2" descr="Text&#10;&#10;Description automatically generated">
            <a:extLst>
              <a:ext uri="{FF2B5EF4-FFF2-40B4-BE49-F238E27FC236}">
                <a16:creationId xmlns:a16="http://schemas.microsoft.com/office/drawing/2014/main" id="{B2C9DEA8-5472-DE0F-169D-0A2380E85A19}"/>
              </a:ext>
            </a:extLst>
          </p:cNvPr>
          <p:cNvPicPr>
            <a:picLocks noChangeAspect="1"/>
          </p:cNvPicPr>
          <p:nvPr/>
        </p:nvPicPr>
        <p:blipFill>
          <a:blip r:embed="rId2"/>
          <a:stretch>
            <a:fillRect/>
          </a:stretch>
        </p:blipFill>
        <p:spPr>
          <a:xfrm>
            <a:off x="1075690" y="1376362"/>
            <a:ext cx="5020310" cy="1190625"/>
          </a:xfrm>
          <a:prstGeom prst="rect">
            <a:avLst/>
          </a:prstGeom>
        </p:spPr>
      </p:pic>
      <p:sp>
        <p:nvSpPr>
          <p:cNvPr id="5" name="TextBox 4">
            <a:extLst>
              <a:ext uri="{FF2B5EF4-FFF2-40B4-BE49-F238E27FC236}">
                <a16:creationId xmlns:a16="http://schemas.microsoft.com/office/drawing/2014/main" id="{66CAB9B4-1A85-39AE-58A0-A3B8F3100405}"/>
              </a:ext>
            </a:extLst>
          </p:cNvPr>
          <p:cNvSpPr txBox="1"/>
          <p:nvPr/>
        </p:nvSpPr>
        <p:spPr>
          <a:xfrm>
            <a:off x="539036" y="2566987"/>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Importing the required libraries for model building</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ext&#10;&#10;Description automatically generated">
            <a:extLst>
              <a:ext uri="{FF2B5EF4-FFF2-40B4-BE49-F238E27FC236}">
                <a16:creationId xmlns:a16="http://schemas.microsoft.com/office/drawing/2014/main" id="{13092A16-052C-8E1C-4B45-B2F61E5212C3}"/>
              </a:ext>
            </a:extLst>
          </p:cNvPr>
          <p:cNvPicPr>
            <a:picLocks noChangeAspect="1"/>
          </p:cNvPicPr>
          <p:nvPr/>
        </p:nvPicPr>
        <p:blipFill>
          <a:blip r:embed="rId3"/>
          <a:stretch>
            <a:fillRect/>
          </a:stretch>
        </p:blipFill>
        <p:spPr>
          <a:xfrm>
            <a:off x="2847975" y="3112057"/>
            <a:ext cx="4737946" cy="1181013"/>
          </a:xfrm>
          <a:prstGeom prst="rect">
            <a:avLst/>
          </a:prstGeom>
        </p:spPr>
      </p:pic>
      <p:sp>
        <p:nvSpPr>
          <p:cNvPr id="8" name="TextBox 7">
            <a:extLst>
              <a:ext uri="{FF2B5EF4-FFF2-40B4-BE49-F238E27FC236}">
                <a16:creationId xmlns:a16="http://schemas.microsoft.com/office/drawing/2014/main" id="{5B1A306C-A2D8-3A53-4296-5D9B27E04646}"/>
              </a:ext>
            </a:extLst>
          </p:cNvPr>
          <p:cNvSpPr txBox="1"/>
          <p:nvPr/>
        </p:nvSpPr>
        <p:spPr>
          <a:xfrm>
            <a:off x="2170139" y="4284142"/>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Creating the instances of algorithms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57FECE0-654E-3484-DA44-8AD4209B9FE4}"/>
              </a:ext>
            </a:extLst>
          </p:cNvPr>
          <p:cNvSpPr txBox="1"/>
          <p:nvPr/>
        </p:nvSpPr>
        <p:spPr>
          <a:xfrm>
            <a:off x="646510" y="4962438"/>
            <a:ext cx="7954565" cy="135691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created three functions for testing the model and for cross validations: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best_ran</a:t>
            </a:r>
            <a:r>
              <a:rPr lang="en-GB" sz="1800" dirty="0">
                <a:effectLst/>
                <a:latin typeface="Calibri" panose="020F0502020204030204" pitchFamily="34" charset="0"/>
                <a:ea typeface="Calibri" panose="020F0502020204030204" pitchFamily="34" charset="0"/>
                <a:cs typeface="Times New Roman" panose="02020603050405020304" pitchFamily="18" charset="0"/>
              </a:rPr>
              <a:t>: Finding the best random state for the selected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mod_test</a:t>
            </a:r>
            <a:r>
              <a:rPr lang="en-GB" sz="1800" dirty="0">
                <a:effectLst/>
                <a:latin typeface="Calibri" panose="020F0502020204030204" pitchFamily="34" charset="0"/>
                <a:ea typeface="Calibri" panose="020F0502020204030204" pitchFamily="34" charset="0"/>
                <a:cs typeface="Times New Roman" panose="02020603050405020304" pitchFamily="18" charset="0"/>
              </a:rPr>
              <a:t>: Training the model with the train data using the best random 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cross_val</a:t>
            </a:r>
            <a:r>
              <a:rPr lang="en-GB" sz="1800" dirty="0">
                <a:effectLst/>
                <a:latin typeface="Calibri" panose="020F0502020204030204" pitchFamily="34" charset="0"/>
                <a:ea typeface="Calibri" panose="020F0502020204030204" pitchFamily="34" charset="0"/>
                <a:cs typeface="Times New Roman" panose="02020603050405020304" pitchFamily="18" charset="0"/>
              </a:rPr>
              <a:t>: Finding the best cross validation mean score for each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021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FB9172-407B-420C-7599-1622D2658153}"/>
              </a:ext>
            </a:extLst>
          </p:cNvPr>
          <p:cNvSpPr txBox="1"/>
          <p:nvPr/>
        </p:nvSpPr>
        <p:spPr>
          <a:xfrm>
            <a:off x="911038" y="567399"/>
            <a:ext cx="10397937" cy="467244"/>
          </a:xfrm>
          <a:prstGeom prst="rect">
            <a:avLst/>
          </a:prstGeom>
          <a:noFill/>
        </p:spPr>
        <p:txBody>
          <a:bodyPr wrap="square">
            <a:spAutoFit/>
          </a:bodyPr>
          <a:lstStyle/>
          <a:p>
            <a:pPr>
              <a:lnSpc>
                <a:spcPct val="106000"/>
              </a:lnSpc>
              <a:spcAft>
                <a:spcPts val="800"/>
              </a:spcAft>
            </a:pPr>
            <a:r>
              <a:rPr lang="en-US" sz="2400" b="1" dirty="0">
                <a:latin typeface="Calibri" panose="020F0502020204030204" pitchFamily="34" charset="0"/>
                <a:ea typeface="Calibri" panose="020F0502020204030204" pitchFamily="34" charset="0"/>
                <a:cs typeface="Times New Roman" panose="02020603050405020304" pitchFamily="18" charset="0"/>
              </a:rPr>
              <a:t>Testing of Identified Approaches (Algorithms) and </a:t>
            </a:r>
            <a:r>
              <a:rPr lang="en-IN" sz="2400" b="1" dirty="0">
                <a:latin typeface="Calibri" panose="020F0502020204030204" pitchFamily="34" charset="0"/>
                <a:ea typeface="Calibri" panose="020F0502020204030204" pitchFamily="34" charset="0"/>
                <a:cs typeface="Calibri" panose="020F0502020204030204" pitchFamily="34" charset="0"/>
              </a:rPr>
              <a:t>evaluation of selected models</a:t>
            </a:r>
            <a:r>
              <a:rPr lang="en-IN"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Graphical user interface, text, application&#10;&#10;Description automatically generated">
            <a:extLst>
              <a:ext uri="{FF2B5EF4-FFF2-40B4-BE49-F238E27FC236}">
                <a16:creationId xmlns:a16="http://schemas.microsoft.com/office/drawing/2014/main" id="{2BE0CAFA-D031-3441-3033-3E1FE19DDDA2}"/>
              </a:ext>
            </a:extLst>
          </p:cNvPr>
          <p:cNvPicPr>
            <a:picLocks noChangeAspect="1"/>
          </p:cNvPicPr>
          <p:nvPr/>
        </p:nvPicPr>
        <p:blipFill>
          <a:blip r:embed="rId2"/>
          <a:stretch>
            <a:fillRect/>
          </a:stretch>
        </p:blipFill>
        <p:spPr>
          <a:xfrm>
            <a:off x="911037" y="1137285"/>
            <a:ext cx="7906921" cy="2105978"/>
          </a:xfrm>
          <a:prstGeom prst="rect">
            <a:avLst/>
          </a:prstGeom>
        </p:spPr>
      </p:pic>
      <p:sp>
        <p:nvSpPr>
          <p:cNvPr id="11" name="TextBox 10">
            <a:extLst>
              <a:ext uri="{FF2B5EF4-FFF2-40B4-BE49-F238E27FC236}">
                <a16:creationId xmlns:a16="http://schemas.microsoft.com/office/drawing/2014/main" id="{3D526AC2-5942-FBAC-060E-5CBE937387EC}"/>
              </a:ext>
            </a:extLst>
          </p:cNvPr>
          <p:cNvSpPr txBox="1"/>
          <p:nvPr/>
        </p:nvSpPr>
        <p:spPr>
          <a:xfrm>
            <a:off x="1675210" y="3306214"/>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Code Snippet for function to find best random state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Graphical user interface, text, application&#10;&#10;Description automatically generated">
            <a:extLst>
              <a:ext uri="{FF2B5EF4-FFF2-40B4-BE49-F238E27FC236}">
                <a16:creationId xmlns:a16="http://schemas.microsoft.com/office/drawing/2014/main" id="{E6213CEB-8E73-99FD-4449-3B66BD1EA3BB}"/>
              </a:ext>
            </a:extLst>
          </p:cNvPr>
          <p:cNvPicPr>
            <a:picLocks noChangeAspect="1"/>
          </p:cNvPicPr>
          <p:nvPr/>
        </p:nvPicPr>
        <p:blipFill>
          <a:blip r:embed="rId3"/>
          <a:stretch>
            <a:fillRect/>
          </a:stretch>
        </p:blipFill>
        <p:spPr>
          <a:xfrm>
            <a:off x="911037" y="4044878"/>
            <a:ext cx="5943600" cy="1276985"/>
          </a:xfrm>
          <a:prstGeom prst="rect">
            <a:avLst/>
          </a:prstGeom>
        </p:spPr>
      </p:pic>
      <p:sp>
        <p:nvSpPr>
          <p:cNvPr id="14" name="TextBox 13">
            <a:extLst>
              <a:ext uri="{FF2B5EF4-FFF2-40B4-BE49-F238E27FC236}">
                <a16:creationId xmlns:a16="http://schemas.microsoft.com/office/drawing/2014/main" id="{760B0962-CD48-93DC-5CFA-BFDE37BAB2E6}"/>
              </a:ext>
            </a:extLst>
          </p:cNvPr>
          <p:cNvSpPr txBox="1"/>
          <p:nvPr/>
        </p:nvSpPr>
        <p:spPr>
          <a:xfrm>
            <a:off x="836028" y="5321863"/>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Code Snippet for function to test the model</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346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54B01-FD20-3673-F50A-B4A992936345}"/>
              </a:ext>
            </a:extLst>
          </p:cNvPr>
          <p:cNvSpPr txBox="1"/>
          <p:nvPr/>
        </p:nvSpPr>
        <p:spPr>
          <a:xfrm>
            <a:off x="403623" y="199012"/>
            <a:ext cx="2282427"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7B68FD8-18E1-EED8-CE40-C210606BBE12}"/>
              </a:ext>
            </a:extLst>
          </p:cNvPr>
          <p:cNvSpPr txBox="1"/>
          <p:nvPr/>
        </p:nvSpPr>
        <p:spPr>
          <a:xfrm>
            <a:off x="4061222" y="212286"/>
            <a:ext cx="2711053"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DecisionTree</a:t>
            </a:r>
            <a:r>
              <a:rPr lang="en-GB" sz="1800" dirty="0">
                <a:effectLst/>
                <a:latin typeface="Calibri" panose="020F0502020204030204" pitchFamily="34" charset="0"/>
                <a:ea typeface="Calibri" panose="020F0502020204030204" pitchFamily="34" charset="0"/>
                <a:cs typeface="Times New Roman" panose="02020603050405020304" pitchFamily="18" charset="0"/>
              </a:rPr>
              <a: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AD9DB50-45C1-C39A-89E1-5B7D2C8D0887}"/>
              </a:ext>
            </a:extLst>
          </p:cNvPr>
          <p:cNvSpPr txBox="1"/>
          <p:nvPr/>
        </p:nvSpPr>
        <p:spPr>
          <a:xfrm>
            <a:off x="8436197" y="212286"/>
            <a:ext cx="198239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XGB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Table&#10;&#10;Description automatically generated with medium confidence">
            <a:extLst>
              <a:ext uri="{FF2B5EF4-FFF2-40B4-BE49-F238E27FC236}">
                <a16:creationId xmlns:a16="http://schemas.microsoft.com/office/drawing/2014/main" id="{7A1C6A35-32AA-776B-CC56-B6664D955147}"/>
              </a:ext>
            </a:extLst>
          </p:cNvPr>
          <p:cNvPicPr>
            <a:picLocks noChangeAspect="1"/>
          </p:cNvPicPr>
          <p:nvPr/>
        </p:nvPicPr>
        <p:blipFill>
          <a:blip r:embed="rId2"/>
          <a:stretch>
            <a:fillRect/>
          </a:stretch>
        </p:blipFill>
        <p:spPr>
          <a:xfrm>
            <a:off x="403623" y="733424"/>
            <a:ext cx="3487838" cy="1395413"/>
          </a:xfrm>
          <a:prstGeom prst="rect">
            <a:avLst/>
          </a:prstGeom>
        </p:spPr>
      </p:pic>
      <p:pic>
        <p:nvPicPr>
          <p:cNvPr id="9" name="Picture 8" descr="Table&#10;&#10;Description automatically generated with low confidence">
            <a:extLst>
              <a:ext uri="{FF2B5EF4-FFF2-40B4-BE49-F238E27FC236}">
                <a16:creationId xmlns:a16="http://schemas.microsoft.com/office/drawing/2014/main" id="{34F5527F-1B5F-3077-5B57-43ABD7C81F7F}"/>
              </a:ext>
            </a:extLst>
          </p:cNvPr>
          <p:cNvPicPr>
            <a:picLocks noChangeAspect="1"/>
          </p:cNvPicPr>
          <p:nvPr/>
        </p:nvPicPr>
        <p:blipFill>
          <a:blip r:embed="rId3"/>
          <a:stretch>
            <a:fillRect/>
          </a:stretch>
        </p:blipFill>
        <p:spPr>
          <a:xfrm>
            <a:off x="4224336" y="733424"/>
            <a:ext cx="3945535" cy="1538289"/>
          </a:xfrm>
          <a:prstGeom prst="rect">
            <a:avLst/>
          </a:prstGeom>
        </p:spPr>
      </p:pic>
      <p:pic>
        <p:nvPicPr>
          <p:cNvPr id="10" name="Picture 9" descr="Table&#10;&#10;Description automatically generated with medium confidence">
            <a:extLst>
              <a:ext uri="{FF2B5EF4-FFF2-40B4-BE49-F238E27FC236}">
                <a16:creationId xmlns:a16="http://schemas.microsoft.com/office/drawing/2014/main" id="{A38B725A-5ED4-B564-FEDA-8F88C18138DF}"/>
              </a:ext>
            </a:extLst>
          </p:cNvPr>
          <p:cNvPicPr>
            <a:picLocks noChangeAspect="1"/>
          </p:cNvPicPr>
          <p:nvPr/>
        </p:nvPicPr>
        <p:blipFill>
          <a:blip r:embed="rId4"/>
          <a:stretch>
            <a:fillRect/>
          </a:stretch>
        </p:blipFill>
        <p:spPr>
          <a:xfrm>
            <a:off x="8436197" y="733423"/>
            <a:ext cx="3755803" cy="1538289"/>
          </a:xfrm>
          <a:prstGeom prst="rect">
            <a:avLst/>
          </a:prstGeom>
        </p:spPr>
      </p:pic>
      <p:sp>
        <p:nvSpPr>
          <p:cNvPr id="12" name="TextBox 11">
            <a:extLst>
              <a:ext uri="{FF2B5EF4-FFF2-40B4-BE49-F238E27FC236}">
                <a16:creationId xmlns:a16="http://schemas.microsoft.com/office/drawing/2014/main" id="{AA03964F-3C5A-6C0E-8927-F5B6DC7BAA64}"/>
              </a:ext>
            </a:extLst>
          </p:cNvPr>
          <p:cNvSpPr txBox="1"/>
          <p:nvPr/>
        </p:nvSpPr>
        <p:spPr>
          <a:xfrm>
            <a:off x="1907257" y="2713224"/>
            <a:ext cx="205382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Table&#10;&#10;Description automatically generated with medium confidence">
            <a:extLst>
              <a:ext uri="{FF2B5EF4-FFF2-40B4-BE49-F238E27FC236}">
                <a16:creationId xmlns:a16="http://schemas.microsoft.com/office/drawing/2014/main" id="{42321C4C-679E-E07D-FE04-BF88FABA6314}"/>
              </a:ext>
            </a:extLst>
          </p:cNvPr>
          <p:cNvPicPr>
            <a:picLocks noChangeAspect="1"/>
          </p:cNvPicPr>
          <p:nvPr/>
        </p:nvPicPr>
        <p:blipFill>
          <a:blip r:embed="rId5"/>
          <a:stretch>
            <a:fillRect/>
          </a:stretch>
        </p:blipFill>
        <p:spPr>
          <a:xfrm>
            <a:off x="1904279" y="3168950"/>
            <a:ext cx="3512469" cy="1589964"/>
          </a:xfrm>
          <a:prstGeom prst="rect">
            <a:avLst/>
          </a:prstGeom>
        </p:spPr>
      </p:pic>
      <p:sp>
        <p:nvSpPr>
          <p:cNvPr id="15" name="TextBox 14">
            <a:extLst>
              <a:ext uri="{FF2B5EF4-FFF2-40B4-BE49-F238E27FC236}">
                <a16:creationId xmlns:a16="http://schemas.microsoft.com/office/drawing/2014/main" id="{05E65919-DC30-D30E-CBAD-8EB1FC971CF1}"/>
              </a:ext>
            </a:extLst>
          </p:cNvPr>
          <p:cNvSpPr txBox="1"/>
          <p:nvPr/>
        </p:nvSpPr>
        <p:spPr>
          <a:xfrm>
            <a:off x="6827545" y="2713224"/>
            <a:ext cx="239672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en-GB" sz="1800" dirty="0">
                <a:effectLst/>
                <a:latin typeface="Calibri" panose="020F0502020204030204" pitchFamily="34" charset="0"/>
                <a:ea typeface="Calibri" panose="020F0502020204030204" pitchFamily="34" charset="0"/>
                <a:cs typeface="Times New Roman" panose="02020603050405020304" pitchFamily="18" charset="0"/>
              </a:rPr>
              <a: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descr="Table&#10;&#10;Description automatically generated with medium confidence">
            <a:extLst>
              <a:ext uri="{FF2B5EF4-FFF2-40B4-BE49-F238E27FC236}">
                <a16:creationId xmlns:a16="http://schemas.microsoft.com/office/drawing/2014/main" id="{56DD465B-1BFC-5A40-0C51-A7E394FB810C}"/>
              </a:ext>
            </a:extLst>
          </p:cNvPr>
          <p:cNvPicPr>
            <a:picLocks noChangeAspect="1"/>
          </p:cNvPicPr>
          <p:nvPr/>
        </p:nvPicPr>
        <p:blipFill>
          <a:blip r:embed="rId6"/>
          <a:stretch>
            <a:fillRect/>
          </a:stretch>
        </p:blipFill>
        <p:spPr>
          <a:xfrm>
            <a:off x="6927557" y="3283711"/>
            <a:ext cx="3402726" cy="1589964"/>
          </a:xfrm>
          <a:prstGeom prst="rect">
            <a:avLst/>
          </a:prstGeom>
        </p:spPr>
      </p:pic>
      <p:sp>
        <p:nvSpPr>
          <p:cNvPr id="18" name="TextBox 17">
            <a:extLst>
              <a:ext uri="{FF2B5EF4-FFF2-40B4-BE49-F238E27FC236}">
                <a16:creationId xmlns:a16="http://schemas.microsoft.com/office/drawing/2014/main" id="{52EBE4C5-B801-E9ED-31E6-5C11246DEDB0}"/>
              </a:ext>
            </a:extLst>
          </p:cNvPr>
          <p:cNvSpPr txBox="1"/>
          <p:nvPr/>
        </p:nvSpPr>
        <p:spPr>
          <a:xfrm>
            <a:off x="534840" y="2170014"/>
            <a:ext cx="3225403"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2C7A511F-F469-9305-F2FE-F082732A2485}"/>
              </a:ext>
            </a:extLst>
          </p:cNvPr>
          <p:cNvSpPr txBox="1"/>
          <p:nvPr/>
        </p:nvSpPr>
        <p:spPr>
          <a:xfrm>
            <a:off x="7016218" y="4885996"/>
            <a:ext cx="3225403"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69404A46-0859-9EC3-C0A8-C3A645C7BF26}"/>
              </a:ext>
            </a:extLst>
          </p:cNvPr>
          <p:cNvSpPr txBox="1"/>
          <p:nvPr/>
        </p:nvSpPr>
        <p:spPr>
          <a:xfrm>
            <a:off x="1904279" y="4854877"/>
            <a:ext cx="3225403"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1B135B91-F01D-3568-F6C8-57DE216975DF}"/>
              </a:ext>
            </a:extLst>
          </p:cNvPr>
          <p:cNvSpPr txBox="1"/>
          <p:nvPr/>
        </p:nvSpPr>
        <p:spPr>
          <a:xfrm>
            <a:off x="8805885" y="2303055"/>
            <a:ext cx="3225403"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AD699857-A395-1031-4DBA-2ED01E66F825}"/>
              </a:ext>
            </a:extLst>
          </p:cNvPr>
          <p:cNvSpPr txBox="1"/>
          <p:nvPr/>
        </p:nvSpPr>
        <p:spPr>
          <a:xfrm>
            <a:off x="4273089" y="2215231"/>
            <a:ext cx="3225403"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364602AE-FAAA-0409-6B77-0EEAE4314F3D}"/>
              </a:ext>
            </a:extLst>
          </p:cNvPr>
          <p:cNvSpPr txBox="1"/>
          <p:nvPr/>
        </p:nvSpPr>
        <p:spPr>
          <a:xfrm>
            <a:off x="403623" y="5698276"/>
            <a:ext cx="9426177" cy="960712"/>
          </a:xfrm>
          <a:prstGeom prst="rect">
            <a:avLst/>
          </a:prstGeom>
          <a:noFill/>
        </p:spPr>
        <p:txBody>
          <a:bodyPr wrap="square">
            <a:spAutoFit/>
          </a:bodyPr>
          <a:lstStyle/>
          <a:p>
            <a:pPr marL="2286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testing the models,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a:t>
            </a:r>
            <a:r>
              <a:rPr lang="en-GB" sz="1800" dirty="0">
                <a:effectLst/>
                <a:latin typeface="Calibri" panose="020F0502020204030204" pitchFamily="34" charset="0"/>
                <a:ea typeface="Calibri" panose="020F0502020204030204" pitchFamily="34" charset="0"/>
                <a:cs typeface="Times New Roman" panose="02020603050405020304" pitchFamily="18" charset="0"/>
              </a:rPr>
              <a:t> classifier(</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performing well by providing the maximum accuracy score of 93.55%. After testing the models,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a:t>
            </a:r>
            <a:r>
              <a:rPr lang="en-GB" sz="1800" dirty="0">
                <a:effectLst/>
                <a:latin typeface="Calibri" panose="020F0502020204030204" pitchFamily="34" charset="0"/>
                <a:ea typeface="Calibri" panose="020F0502020204030204" pitchFamily="34" charset="0"/>
                <a:cs typeface="Times New Roman" panose="02020603050405020304" pitchFamily="18" charset="0"/>
              </a:rPr>
              <a:t> classifier(</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performing well by providing the maximum accuracy score of 93.55%.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335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B4987B-B161-D0D8-1FD2-897EEB081DB5}"/>
              </a:ext>
            </a:extLst>
          </p:cNvPr>
          <p:cNvSpPr txBox="1"/>
          <p:nvPr/>
        </p:nvSpPr>
        <p:spPr>
          <a:xfrm>
            <a:off x="703659" y="441900"/>
            <a:ext cx="2753915" cy="467244"/>
          </a:xfrm>
          <a:prstGeom prst="rect">
            <a:avLst/>
          </a:prstGeom>
          <a:noFill/>
        </p:spPr>
        <p:txBody>
          <a:bodyPr wrap="square">
            <a:spAutoFit/>
          </a:bodyPr>
          <a:lstStyle/>
          <a:p>
            <a:pPr marL="22860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Cross Validation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73AC01-2312-9344-F503-035A97522D6C}"/>
              </a:ext>
            </a:extLst>
          </p:cNvPr>
          <p:cNvPicPr>
            <a:picLocks noChangeAspect="1"/>
          </p:cNvPicPr>
          <p:nvPr/>
        </p:nvPicPr>
        <p:blipFill>
          <a:blip r:embed="rId2"/>
          <a:stretch>
            <a:fillRect/>
          </a:stretch>
        </p:blipFill>
        <p:spPr>
          <a:xfrm>
            <a:off x="101875" y="809131"/>
            <a:ext cx="8105104" cy="2519856"/>
          </a:xfrm>
          <a:prstGeom prst="rect">
            <a:avLst/>
          </a:prstGeom>
        </p:spPr>
      </p:pic>
      <p:sp>
        <p:nvSpPr>
          <p:cNvPr id="6" name="TextBox 5">
            <a:extLst>
              <a:ext uri="{FF2B5EF4-FFF2-40B4-BE49-F238E27FC236}">
                <a16:creationId xmlns:a16="http://schemas.microsoft.com/office/drawing/2014/main" id="{B0F8BD45-EB0F-5CD1-47AB-D789D86BC91F}"/>
              </a:ext>
            </a:extLst>
          </p:cNvPr>
          <p:cNvSpPr txBox="1"/>
          <p:nvPr/>
        </p:nvSpPr>
        <p:spPr>
          <a:xfrm>
            <a:off x="1943954" y="3429000"/>
            <a:ext cx="6585683"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Code Snippet for function to find the cross validation mean score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CD71E36-D802-8522-4FD2-B7F8D2CCDF28}"/>
              </a:ext>
            </a:extLst>
          </p:cNvPr>
          <p:cNvSpPr txBox="1"/>
          <p:nvPr/>
        </p:nvSpPr>
        <p:spPr>
          <a:xfrm>
            <a:off x="101875" y="3604166"/>
            <a:ext cx="6284638" cy="3235309"/>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4 the cv score is  0.7816590794547977 and the Accuracy Score  is  0.7859839450479059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DecisionTree</a:t>
            </a:r>
            <a:r>
              <a:rPr lang="en-GB" sz="1800" dirty="0">
                <a:effectLst/>
                <a:latin typeface="Calibri" panose="020F0502020204030204" pitchFamily="34" charset="0"/>
                <a:ea typeface="Calibri" panose="020F0502020204030204" pitchFamily="34" charset="0"/>
                <a:cs typeface="Times New Roman" panose="02020603050405020304" pitchFamily="18" charset="0"/>
              </a:rPr>
              <a: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4 the cv score is  0.8985968400822768 and the Accuracy Score  is  0.9066005206274788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XGB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4 the cv score is 0.9258223768870628 and the Accuracy Score is 0.9355212407833945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63257B5-1E6B-A5B7-A1DC-9B649D874C32}"/>
              </a:ext>
            </a:extLst>
          </p:cNvPr>
          <p:cNvSpPr txBox="1"/>
          <p:nvPr/>
        </p:nvSpPr>
        <p:spPr>
          <a:xfrm>
            <a:off x="6386513" y="3990790"/>
            <a:ext cx="6093618" cy="2149306"/>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0.9197056224400632 and the Accuracy Score is 0.9272211849045289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pPr>
            <a:r>
              <a:rPr lang="en-GB" sz="18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en-GB" sz="1800" dirty="0">
                <a:effectLst/>
                <a:latin typeface="Calibri" panose="020F0502020204030204" pitchFamily="34" charset="0"/>
                <a:ea typeface="Calibri" panose="020F0502020204030204" pitchFamily="34" charset="0"/>
                <a:cs typeface="Times New Roman" panose="02020603050405020304" pitchFamily="18" charset="0"/>
              </a:rPr>
              <a:t>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4 the cv score is 0.9243395300600212 and the Accuracy Score is 0.9334632630531667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4298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06409A-576E-88AB-2F57-59EDEF8B70B7}"/>
              </a:ext>
            </a:extLst>
          </p:cNvPr>
          <p:cNvSpPr txBox="1"/>
          <p:nvPr/>
        </p:nvSpPr>
        <p:spPr>
          <a:xfrm>
            <a:off x="817960" y="370463"/>
            <a:ext cx="2439590"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AUC ROC Curve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7A42A7D-C29B-EE37-FA8C-91686ECE24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7960" y="1276103"/>
            <a:ext cx="4997053" cy="2648025"/>
          </a:xfrm>
          <a:prstGeom prst="rect">
            <a:avLst/>
          </a:prstGeom>
          <a:noFill/>
          <a:ln>
            <a:noFill/>
          </a:ln>
        </p:spPr>
      </p:pic>
      <p:sp>
        <p:nvSpPr>
          <p:cNvPr id="6" name="TextBox 5">
            <a:extLst>
              <a:ext uri="{FF2B5EF4-FFF2-40B4-BE49-F238E27FC236}">
                <a16:creationId xmlns:a16="http://schemas.microsoft.com/office/drawing/2014/main" id="{6D011AB6-F1DD-B3B4-53F6-3A54E99F4518}"/>
              </a:ext>
            </a:extLst>
          </p:cNvPr>
          <p:cNvSpPr txBox="1"/>
          <p:nvPr/>
        </p:nvSpPr>
        <p:spPr>
          <a:xfrm>
            <a:off x="2518172" y="4533974"/>
            <a:ext cx="6854428" cy="1254318"/>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All the models except logistic regression model is providing the maximum AUC ROC score. Since the XGB model is performing well with all the training, testing, cross validations and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auc</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score, we can consider this model as the best performing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765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FE16-2707-7647-2609-AD06CDBADB51}"/>
              </a:ext>
            </a:extLst>
          </p:cNvPr>
          <p:cNvSpPr txBox="1">
            <a:spLocks/>
          </p:cNvSpPr>
          <p:nvPr/>
        </p:nvSpPr>
        <p:spPr>
          <a:xfrm>
            <a:off x="1107391" y="700417"/>
            <a:ext cx="9974178" cy="68547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latin typeface="Calibri" panose="020F0502020204030204" pitchFamily="34" charset="0"/>
                <a:cs typeface="Calibri" panose="020F0502020204030204" pitchFamily="34" charset="0"/>
              </a:rPr>
              <a:t>INTRODUCTION</a:t>
            </a:r>
          </a:p>
        </p:txBody>
      </p:sp>
      <p:sp>
        <p:nvSpPr>
          <p:cNvPr id="5" name="TextBox 4">
            <a:extLst>
              <a:ext uri="{FF2B5EF4-FFF2-40B4-BE49-F238E27FC236}">
                <a16:creationId xmlns:a16="http://schemas.microsoft.com/office/drawing/2014/main" id="{4121351A-9776-839C-E525-5D76E41087EE}"/>
              </a:ext>
            </a:extLst>
          </p:cNvPr>
          <p:cNvSpPr txBox="1"/>
          <p:nvPr/>
        </p:nvSpPr>
        <p:spPr>
          <a:xfrm>
            <a:off x="917971" y="1943100"/>
            <a:ext cx="9711929" cy="3221138"/>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low-income populations. Microfinance services (MFS) becomes extremely useful when targeting especially the unbanked poor families living in remote areas with not much sources of income. The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marL="0" marR="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Though, the MFI industry is primarily focusing on low-income families and are extremely useful in such areas, the implementation of MFS has been uneven with both significant challenges and successes.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5117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05BC9F-D1E2-AFAA-CF51-BDC9451956B1}"/>
              </a:ext>
            </a:extLst>
          </p:cNvPr>
          <p:cNvSpPr txBox="1"/>
          <p:nvPr/>
        </p:nvSpPr>
        <p:spPr>
          <a:xfrm>
            <a:off x="1075135" y="456187"/>
            <a:ext cx="3854053"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Hyperparameter Tuning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4C7C35D-C4A9-1352-B6C3-7693A20EFF3F}"/>
              </a:ext>
            </a:extLst>
          </p:cNvPr>
          <p:cNvPicPr>
            <a:picLocks noChangeAspect="1"/>
          </p:cNvPicPr>
          <p:nvPr/>
        </p:nvPicPr>
        <p:blipFill>
          <a:blip r:embed="rId2"/>
          <a:stretch>
            <a:fillRect/>
          </a:stretch>
        </p:blipFill>
        <p:spPr>
          <a:xfrm>
            <a:off x="3418602" y="1404358"/>
            <a:ext cx="4686935" cy="1057275"/>
          </a:xfrm>
          <a:prstGeom prst="rect">
            <a:avLst/>
          </a:prstGeom>
        </p:spPr>
      </p:pic>
      <p:sp>
        <p:nvSpPr>
          <p:cNvPr id="6" name="TextBox 5">
            <a:extLst>
              <a:ext uri="{FF2B5EF4-FFF2-40B4-BE49-F238E27FC236}">
                <a16:creationId xmlns:a16="http://schemas.microsoft.com/office/drawing/2014/main" id="{2194E532-6D40-2E2E-33B1-13D57FF4324B}"/>
              </a:ext>
            </a:extLst>
          </p:cNvPr>
          <p:cNvSpPr txBox="1"/>
          <p:nvPr/>
        </p:nvSpPr>
        <p:spPr>
          <a:xfrm>
            <a:off x="3418602" y="2573228"/>
            <a:ext cx="4939903"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Best tuning score and best tuning parameters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AB88D0E-B46F-7538-7CD2-8C66D75411E4}"/>
              </a:ext>
            </a:extLst>
          </p:cNvPr>
          <p:cNvSpPr txBox="1"/>
          <p:nvPr/>
        </p:nvSpPr>
        <p:spPr>
          <a:xfrm>
            <a:off x="1075135" y="3915441"/>
            <a:ext cx="6093618" cy="960712"/>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all the tests, cross validations and tuning the XGB classifier(</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xgb</a:t>
            </a:r>
            <a:r>
              <a:rPr lang="en-GB" sz="1800" dirty="0">
                <a:effectLst/>
                <a:latin typeface="Calibri" panose="020F0502020204030204" pitchFamily="34" charset="0"/>
                <a:ea typeface="Calibri" panose="020F0502020204030204" pitchFamily="34" charset="0"/>
                <a:cs typeface="Times New Roman" panose="02020603050405020304" pitchFamily="18" charset="0"/>
              </a:rPr>
              <a:t>) model is performing well and providing maximum accuracy score of 93.55%.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9427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E20082-17E9-69C0-C52B-4CA04F4C5801}"/>
              </a:ext>
            </a:extLst>
          </p:cNvPr>
          <p:cNvSpPr txBox="1"/>
          <p:nvPr/>
        </p:nvSpPr>
        <p:spPr>
          <a:xfrm>
            <a:off x="675085" y="436993"/>
            <a:ext cx="3153965"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Finalized Model 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Table&#10;&#10;Description automatically generated with low confidence">
            <a:extLst>
              <a:ext uri="{FF2B5EF4-FFF2-40B4-BE49-F238E27FC236}">
                <a16:creationId xmlns:a16="http://schemas.microsoft.com/office/drawing/2014/main" id="{FC4E9BDA-0390-5191-FE2E-F1BF79A6B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85" y="958624"/>
            <a:ext cx="4384348" cy="2341788"/>
          </a:xfrm>
          <a:prstGeom prst="rect">
            <a:avLst/>
          </a:prstGeom>
        </p:spPr>
      </p:pic>
      <p:pic>
        <p:nvPicPr>
          <p:cNvPr id="4" name="Picture 3" descr="Chart, treemap chart&#10;&#10;Description automatically generated">
            <a:extLst>
              <a:ext uri="{FF2B5EF4-FFF2-40B4-BE49-F238E27FC236}">
                <a16:creationId xmlns:a16="http://schemas.microsoft.com/office/drawing/2014/main" id="{4A3672EE-1C29-49DF-D0C1-038720F68D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3858" y="889248"/>
            <a:ext cx="2902093" cy="2840182"/>
          </a:xfrm>
          <a:prstGeom prst="rect">
            <a:avLst/>
          </a:prstGeom>
          <a:noFill/>
          <a:ln>
            <a:noFill/>
          </a:ln>
        </p:spPr>
      </p:pic>
      <p:sp>
        <p:nvSpPr>
          <p:cNvPr id="5" name="TextBox 4">
            <a:extLst>
              <a:ext uri="{FF2B5EF4-FFF2-40B4-BE49-F238E27FC236}">
                <a16:creationId xmlns:a16="http://schemas.microsoft.com/office/drawing/2014/main" id="{54242D45-634D-88F9-8A5E-D3F1742996DC}"/>
              </a:ext>
            </a:extLst>
          </p:cNvPr>
          <p:cNvSpPr txBox="1"/>
          <p:nvPr/>
        </p:nvSpPr>
        <p:spPr>
          <a:xfrm>
            <a:off x="2568179" y="3692895"/>
            <a:ext cx="62079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Final Model Performance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0992587-A866-2E33-6645-8A1DC6900264}"/>
              </a:ext>
            </a:extLst>
          </p:cNvPr>
          <p:cNvSpPr txBox="1"/>
          <p:nvPr/>
        </p:nvSpPr>
        <p:spPr>
          <a:xfrm>
            <a:off x="510240" y="4017340"/>
            <a:ext cx="3318810"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Saving the best 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Graphical user interface, text&#10;&#10;Description automatically generated">
            <a:extLst>
              <a:ext uri="{FF2B5EF4-FFF2-40B4-BE49-F238E27FC236}">
                <a16:creationId xmlns:a16="http://schemas.microsoft.com/office/drawing/2014/main" id="{B9242F6F-C3CA-9A22-BE29-1FC9851CD845}"/>
              </a:ext>
            </a:extLst>
          </p:cNvPr>
          <p:cNvPicPr>
            <a:picLocks noChangeAspect="1"/>
          </p:cNvPicPr>
          <p:nvPr/>
        </p:nvPicPr>
        <p:blipFill>
          <a:blip r:embed="rId4"/>
          <a:stretch>
            <a:fillRect/>
          </a:stretch>
        </p:blipFill>
        <p:spPr>
          <a:xfrm>
            <a:off x="537566" y="4589953"/>
            <a:ext cx="5199729" cy="982171"/>
          </a:xfrm>
          <a:prstGeom prst="rect">
            <a:avLst/>
          </a:prstGeom>
        </p:spPr>
      </p:pic>
      <p:sp>
        <p:nvSpPr>
          <p:cNvPr id="10" name="TextBox 9">
            <a:extLst>
              <a:ext uri="{FF2B5EF4-FFF2-40B4-BE49-F238E27FC236}">
                <a16:creationId xmlns:a16="http://schemas.microsoft.com/office/drawing/2014/main" id="{5DDC53FE-C768-6C4F-FA3B-F3D6354538CA}"/>
              </a:ext>
            </a:extLst>
          </p:cNvPr>
          <p:cNvSpPr txBox="1"/>
          <p:nvPr/>
        </p:nvSpPr>
        <p:spPr>
          <a:xfrm>
            <a:off x="6089720" y="4589953"/>
            <a:ext cx="6093618" cy="1254318"/>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saved the machine learning model for future predictions. We have serialized and saved the binary file as “micro credit defaulter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prediction_model.pkl</a:t>
            </a:r>
            <a:r>
              <a:rPr lang="en-GB" sz="1800" dirty="0">
                <a:effectLst/>
                <a:latin typeface="Calibri" panose="020F0502020204030204" pitchFamily="34" charset="0"/>
                <a:ea typeface="Calibri" panose="020F0502020204030204" pitchFamily="34" charset="0"/>
                <a:cs typeface="Times New Roman" panose="02020603050405020304" pitchFamily="18" charset="0"/>
              </a:rPr>
              <a:t>” using the pickle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209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386037-AD39-6560-75C7-D5461656917E}"/>
              </a:ext>
            </a:extLst>
          </p:cNvPr>
          <p:cNvSpPr txBox="1"/>
          <p:nvPr/>
        </p:nvSpPr>
        <p:spPr>
          <a:xfrm>
            <a:off x="2745722" y="193873"/>
            <a:ext cx="6185646" cy="467244"/>
          </a:xfrm>
          <a:prstGeom prst="rect">
            <a:avLst/>
          </a:prstGeom>
          <a:noFill/>
        </p:spPr>
        <p:txBody>
          <a:bodyPr wrap="square">
            <a:spAutoFit/>
          </a:bodyPr>
          <a:lstStyle/>
          <a:p>
            <a:pPr marL="0" marR="0" algn="ctr">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DB9FAA7-D099-02D3-DCC6-56BAE8B13FA6}"/>
              </a:ext>
            </a:extLst>
          </p:cNvPr>
          <p:cNvSpPr txBox="1"/>
          <p:nvPr/>
        </p:nvSpPr>
        <p:spPr>
          <a:xfrm>
            <a:off x="803671" y="875430"/>
            <a:ext cx="7068741"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Now we have trained our model and it is ready to test with the actual data to cross verify the 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Table&#10;&#10;Description automatically generated">
            <a:extLst>
              <a:ext uri="{FF2B5EF4-FFF2-40B4-BE49-F238E27FC236}">
                <a16:creationId xmlns:a16="http://schemas.microsoft.com/office/drawing/2014/main" id="{2B3230F8-5610-2BE1-BD60-EE66EFAC4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872" y="1756849"/>
            <a:ext cx="2359678" cy="3113802"/>
          </a:xfrm>
          <a:prstGeom prst="rect">
            <a:avLst/>
          </a:prstGeom>
        </p:spPr>
      </p:pic>
      <p:pic>
        <p:nvPicPr>
          <p:cNvPr id="14" name="Picture 13" descr="Chart, line chart&#10;&#10;Description automatically generated">
            <a:extLst>
              <a:ext uri="{FF2B5EF4-FFF2-40B4-BE49-F238E27FC236}">
                <a16:creationId xmlns:a16="http://schemas.microsoft.com/office/drawing/2014/main" id="{AD5DE0D1-4DCD-17BB-61D7-78B1110FE3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40672" y="1867256"/>
            <a:ext cx="4148766" cy="2876194"/>
          </a:xfrm>
          <a:prstGeom prst="rect">
            <a:avLst/>
          </a:prstGeom>
          <a:noFill/>
          <a:ln>
            <a:noFill/>
          </a:ln>
        </p:spPr>
      </p:pic>
      <p:sp>
        <p:nvSpPr>
          <p:cNvPr id="16" name="TextBox 15">
            <a:extLst>
              <a:ext uri="{FF2B5EF4-FFF2-40B4-BE49-F238E27FC236}">
                <a16:creationId xmlns:a16="http://schemas.microsoft.com/office/drawing/2014/main" id="{1F052684-C191-F4D7-698B-5205365CFC9F}"/>
              </a:ext>
            </a:extLst>
          </p:cNvPr>
          <p:cNvSpPr txBox="1"/>
          <p:nvPr/>
        </p:nvSpPr>
        <p:spPr>
          <a:xfrm>
            <a:off x="517923" y="4931075"/>
            <a:ext cx="3482577" cy="307777"/>
          </a:xfrm>
          <a:prstGeom prst="rect">
            <a:avLst/>
          </a:prstGeom>
          <a:noFill/>
        </p:spPr>
        <p:txBody>
          <a:bodyPr wrap="square">
            <a:spAutoFit/>
          </a:bodyPr>
          <a:lstStyle/>
          <a:p>
            <a:r>
              <a:rPr lang="en-GB" sz="1400" dirty="0">
                <a:effectLst/>
                <a:latin typeface="Calibri" panose="020F0502020204030204" pitchFamily="34" charset="0"/>
                <a:ea typeface="Calibri" panose="020F0502020204030204" pitchFamily="34" charset="0"/>
                <a:cs typeface="Times New Roman" panose="02020603050405020304" pitchFamily="18" charset="0"/>
              </a:rPr>
              <a:t>Model Predictions and Actual Label	</a:t>
            </a:r>
            <a:endParaRPr lang="en-US" sz="1400" dirty="0"/>
          </a:p>
        </p:txBody>
      </p:sp>
      <p:sp>
        <p:nvSpPr>
          <p:cNvPr id="18" name="TextBox 17">
            <a:extLst>
              <a:ext uri="{FF2B5EF4-FFF2-40B4-BE49-F238E27FC236}">
                <a16:creationId xmlns:a16="http://schemas.microsoft.com/office/drawing/2014/main" id="{BCD791D9-1261-99F5-6524-45BCDA1566F6}"/>
              </a:ext>
            </a:extLst>
          </p:cNvPr>
          <p:cNvSpPr txBox="1"/>
          <p:nvPr/>
        </p:nvSpPr>
        <p:spPr>
          <a:xfrm>
            <a:off x="5278942" y="4685985"/>
            <a:ext cx="4893758" cy="307777"/>
          </a:xfrm>
          <a:prstGeom prst="rect">
            <a:avLst/>
          </a:prstGeom>
          <a:noFill/>
        </p:spPr>
        <p:txBody>
          <a:bodyPr wrap="square">
            <a:spAutoFit/>
          </a:bodyPr>
          <a:lstStyle/>
          <a:p>
            <a:pPr marL="457200" marR="0" indent="-457200">
              <a:spcBef>
                <a:spcPts val="0"/>
              </a:spcBef>
              <a:spcAft>
                <a:spcPts val="1000"/>
              </a:spcAft>
            </a:pPr>
            <a:r>
              <a:rPr lang="en-GB"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Model performance with predictions vs actual label</a:t>
            </a:r>
            <a:endParaRPr lang="en-US" sz="14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4B81419E-512D-F1DB-E8F9-57E8EADC500A}"/>
              </a:ext>
            </a:extLst>
          </p:cNvPr>
          <p:cNvSpPr txBox="1"/>
          <p:nvPr/>
        </p:nvSpPr>
        <p:spPr>
          <a:xfrm>
            <a:off x="1489473" y="5576089"/>
            <a:ext cx="7441895" cy="373500"/>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model is performing well with predictions and provided accurate results.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050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99F84-40FC-BC17-7533-F5CFA41DC9DD}"/>
              </a:ext>
            </a:extLst>
          </p:cNvPr>
          <p:cNvSpPr>
            <a:spLocks noChangeArrowheads="1"/>
          </p:cNvSpPr>
          <p:nvPr/>
        </p:nvSpPr>
        <p:spPr bwMode="auto">
          <a:xfrm>
            <a:off x="266700" y="56138"/>
            <a:ext cx="11925300"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Key Findings and Conclusions of the Study</a:t>
            </a: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With the help of data science and machine learning, we were able to create a machine learning model using </a:t>
            </a:r>
            <a:r>
              <a:rPr kumimoji="0" lang="en-GB" altLang="en-US" sz="16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XGBoost</a:t>
            </a:r>
            <a:r>
              <a:rPr kumimoji="0" lang="en-GB"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algorithm, which can predict whether the customer will be a defaulter or not.</a:t>
            </a: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Now this model can be used to predict whether a customer will be a defaulter or non-defaulter of credit repayment based on the following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cnt_ma_rech90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amnt_loans90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cnt_ma_rech30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kumimoji="0" lang="en-US" altLang="en-US"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sumamnt_ma_rech90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medianamnt_ma_rech90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cnt_loans30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kumimoji="0" lang="en-US" altLang="en-US"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err="1">
                <a:ln>
                  <a:noFill/>
                </a:ln>
                <a:solidFill>
                  <a:srgbClr val="000000"/>
                </a:solidFill>
                <a:effectLst/>
                <a:latin typeface="Arial Unicode MS"/>
                <a:ea typeface="Calibri" panose="020F0502020204030204" pitchFamily="34" charset="0"/>
                <a:cs typeface="Courier New" panose="02070309020205020404" pitchFamily="49" charset="0"/>
              </a:rPr>
              <a:t>last_rech_amt_ma</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cnt_loans90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medianamnt_loans90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kumimoji="0" lang="en-US" altLang="en-US"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medianamnt_loans30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payback30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payback90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medianamnt_ma_rech30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kumimoji="0" lang="en-US" altLang="en-US"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daily_decr90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err="1">
                <a:ln>
                  <a:noFill/>
                </a:ln>
                <a:solidFill>
                  <a:srgbClr val="000000"/>
                </a:solidFill>
                <a:effectLst/>
                <a:latin typeface="Arial Unicode MS"/>
                <a:ea typeface="Calibri" panose="020F0502020204030204" pitchFamily="34" charset="0"/>
                <a:cs typeface="Courier New" panose="02070309020205020404" pitchFamily="49" charset="0"/>
              </a:rPr>
              <a:t>pmonth</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medianmarechprebal90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kumimoji="0" lang="en-US" altLang="en-US"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medianmarechprebal30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rental90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maxamnt_loans90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fr_ma_rech90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endParaRPr kumimoji="0" lang="en-US" altLang="en-US"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err="1">
                <a:ln>
                  <a:noFill/>
                </a:ln>
                <a:solidFill>
                  <a:srgbClr val="000000"/>
                </a:solidFill>
                <a:effectLst/>
                <a:latin typeface="Arial Unicode MS"/>
                <a:ea typeface="Calibri" panose="020F0502020204030204" pitchFamily="34" charset="0"/>
                <a:cs typeface="Courier New" panose="02070309020205020404" pitchFamily="49" charset="0"/>
              </a:rPr>
              <a:t>pday</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cnt_da_rech90</a:t>
            </a: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GB" altLang="en-US" b="1" i="0" u="none" strike="noStrike" cap="none" normalizeH="0" baseline="0" dirty="0" err="1">
                <a:ln>
                  <a:noFill/>
                </a:ln>
                <a:solidFill>
                  <a:srgbClr val="000000"/>
                </a:solidFill>
                <a:effectLst/>
                <a:latin typeface="Arial Unicode MS"/>
                <a:ea typeface="Calibri" panose="020F0502020204030204" pitchFamily="34" charset="0"/>
                <a:cs typeface="Courier New" panose="02070309020205020404" pitchFamily="49" charset="0"/>
              </a:rPr>
              <a:t>aon</a:t>
            </a:r>
            <a:endParaRPr kumimoji="0" lang="en-GB" altLang="en-US" b="1"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Impact of Variables on Target Variable (Correlation)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Most of the columns are having positive correlation to the target variable.</a:t>
            </a:r>
            <a:endPar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columns ['fr_da_rech30', '</a:t>
            </a:r>
            <a:r>
              <a:rPr kumimoji="0" lang="en-GB" altLang="en-US"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aon</a:t>
            </a:r>
            <a:r>
              <a:rPr kumimoji="0" lang="en-GB"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'medianmarechprebal30', 'fr_da_rech90'] are having negative correlation to the target variable 'label'. Rest of the variables are having positive correlation to the target variable.</a:t>
            </a:r>
            <a:endPar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column 'cnt_ma_rech30' is having highest positive correlation to the target variable 'label', while the column 'maxamnt_loans30' is having least positive correlation to the target variable 'label'.</a:t>
            </a:r>
            <a:endPar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column 'fr_da_rech30' is having the least negative correlation to the target variable 'label', while the column 'fr_da_rech90' is having the highest negative correlation to the target variable 'label'.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5333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8565A0-11C0-BC49-AE17-A146638B984A}"/>
              </a:ext>
            </a:extLst>
          </p:cNvPr>
          <p:cNvSpPr txBox="1"/>
          <p:nvPr/>
        </p:nvSpPr>
        <p:spPr>
          <a:xfrm>
            <a:off x="250031" y="261754"/>
            <a:ext cx="11691937" cy="6334491"/>
          </a:xfrm>
          <a:prstGeom prst="rect">
            <a:avLst/>
          </a:prstGeom>
          <a:noFill/>
        </p:spPr>
        <p:txBody>
          <a:bodyPr wrap="square">
            <a:spAutoFit/>
          </a:bodyPr>
          <a:lstStyle/>
          <a:p>
            <a:pPr marL="0" marR="0">
              <a:lnSpc>
                <a:spcPct val="106000"/>
              </a:lnSpc>
              <a:spcBef>
                <a:spcPts val="0"/>
              </a:spcBef>
              <a:spcAft>
                <a:spcPts val="800"/>
              </a:spcAft>
            </a:pPr>
            <a:r>
              <a:rPr lang="en-GB" sz="28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Limitations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data was vast, and the client tried to include all the important information that would benefit the model building. But the data was noisy, and we had to left out some part of data during the pre-processing.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Most of the features were having skewed data and huge outliers and high multicollinearity between the variables. This has resulted in complex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Even though the data included many crucial features that had impact on the output, there are still many other factors that influence the output such as the financial freedom of the customer, their spending behaviour, economic condition, inflation etc.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Scope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Future work may incorporate different relational learners, such as a network only link based classifier when a denser sample set of loans is available, given that network sparsity may also contribute to the substandard outcomes.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can also consider including less noisy data as it will be helpful for the model to easily understand the patterns impacting the outcomes and also it will not lose much data during pre-processing, thus we can preserve the true nature of the data throughout the model building.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This study has only focused on whether the customer would be a defaulter or not, but there are other important inferences which can be beneficial to the company such as predicting the time of repayment of loan for each customer, chances of early settlement of loan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9762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433E58-0B7D-D73E-B85E-292D67866E5B}"/>
              </a:ext>
            </a:extLst>
          </p:cNvPr>
          <p:cNvSpPr txBox="1"/>
          <p:nvPr/>
        </p:nvSpPr>
        <p:spPr>
          <a:xfrm>
            <a:off x="3025587" y="2605712"/>
            <a:ext cx="6750424" cy="1446550"/>
          </a:xfrm>
          <a:prstGeom prst="rect">
            <a:avLst/>
          </a:prstGeom>
          <a:noFill/>
        </p:spPr>
        <p:txBody>
          <a:bodyPr wrap="square" rtlCol="0">
            <a:spAutoFit/>
          </a:bodyPr>
          <a:lstStyle/>
          <a:p>
            <a:r>
              <a:rPr lang="en-US" sz="8800" dirty="0">
                <a:latin typeface="Galano Grotesque Heavy Italic" panose="00000900000000000000" pitchFamily="50" charset="0"/>
              </a:rPr>
              <a:t>Thank You</a:t>
            </a:r>
          </a:p>
        </p:txBody>
      </p:sp>
    </p:spTree>
    <p:extLst>
      <p:ext uri="{BB962C8B-B14F-4D97-AF65-F5344CB8AC3E}">
        <p14:creationId xmlns:p14="http://schemas.microsoft.com/office/powerpoint/2010/main" val="394482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43D6-2B45-5C19-0116-6799124069E4}"/>
              </a:ext>
            </a:extLst>
          </p:cNvPr>
          <p:cNvSpPr txBox="1">
            <a:spLocks/>
          </p:cNvSpPr>
          <p:nvPr/>
        </p:nvSpPr>
        <p:spPr>
          <a:xfrm>
            <a:off x="950228" y="671622"/>
            <a:ext cx="9974178" cy="65711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latin typeface="Calibri" panose="020F0502020204030204" pitchFamily="34" charset="0"/>
                <a:cs typeface="Calibri" panose="020F0502020204030204" pitchFamily="34" charset="0"/>
              </a:rPr>
              <a:t>Understanding the Problem</a:t>
            </a:r>
            <a:endParaRPr lang="en-US" dirty="0">
              <a:solidFill>
                <a:srgbClr val="FFFFFF"/>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F3950E0-F71D-9271-4E07-22AC8517D296}"/>
              </a:ext>
            </a:extLst>
          </p:cNvPr>
          <p:cNvSpPr txBox="1"/>
          <p:nvPr/>
        </p:nvSpPr>
        <p:spPr>
          <a:xfrm>
            <a:off x="950228" y="1571624"/>
            <a:ext cx="10308322" cy="4600747"/>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USD in outstanding loans and a global outreach of 200 million clients.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Many developing nations rely heavily on microfinance institutions to support their economies. However, due to the informal nature of the businesses and people they lend money to, many of these microfinance companies struggle with the issue of default. </a:t>
            </a:r>
          </a:p>
          <a:p>
            <a:pPr marL="0" marR="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low-income families and poor customers that can help them in the need of hour. They are collaborating with an MFI to provide micro-credit on mobile balances to be paid back in 5 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D9BD-5FC0-1AC1-5901-A11F6CC64E6E}"/>
              </a:ext>
            </a:extLst>
          </p:cNvPr>
          <p:cNvSpPr txBox="1">
            <a:spLocks/>
          </p:cNvSpPr>
          <p:nvPr/>
        </p:nvSpPr>
        <p:spPr>
          <a:xfrm>
            <a:off x="957895" y="143289"/>
            <a:ext cx="9974178" cy="65711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rgbClr val="FFFFFF"/>
                </a:solidFill>
                <a:latin typeface="Calibri" panose="020F0502020204030204" pitchFamily="34" charset="0"/>
                <a:cs typeface="Calibri" panose="020F0502020204030204" pitchFamily="34" charset="0"/>
              </a:rPr>
              <a:t>Steps in Exploratory Data Analysis</a:t>
            </a:r>
          </a:p>
        </p:txBody>
      </p:sp>
      <p:sp>
        <p:nvSpPr>
          <p:cNvPr id="4" name="Rectangle 3">
            <a:extLst>
              <a:ext uri="{FF2B5EF4-FFF2-40B4-BE49-F238E27FC236}">
                <a16:creationId xmlns:a16="http://schemas.microsoft.com/office/drawing/2014/main" id="{5F246485-F4A4-A4AE-2B71-8FC9D0F79D49}"/>
              </a:ext>
            </a:extLst>
          </p:cNvPr>
          <p:cNvSpPr/>
          <p:nvPr/>
        </p:nvSpPr>
        <p:spPr>
          <a:xfrm>
            <a:off x="50528" y="89482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Loading the dataset</a:t>
            </a:r>
          </a:p>
        </p:txBody>
      </p:sp>
      <p:sp>
        <p:nvSpPr>
          <p:cNvPr id="5" name="Rectangle 4">
            <a:extLst>
              <a:ext uri="{FF2B5EF4-FFF2-40B4-BE49-F238E27FC236}">
                <a16:creationId xmlns:a16="http://schemas.microsoft.com/office/drawing/2014/main" id="{E300F5D9-B3C7-FE78-562C-2C1DBF41D3FF}"/>
              </a:ext>
            </a:extLst>
          </p:cNvPr>
          <p:cNvSpPr/>
          <p:nvPr/>
        </p:nvSpPr>
        <p:spPr>
          <a:xfrm>
            <a:off x="3195669" y="89482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Characteristics of Dataset</a:t>
            </a:r>
          </a:p>
        </p:txBody>
      </p:sp>
      <p:sp>
        <p:nvSpPr>
          <p:cNvPr id="6" name="Rectangle 5">
            <a:extLst>
              <a:ext uri="{FF2B5EF4-FFF2-40B4-BE49-F238E27FC236}">
                <a16:creationId xmlns:a16="http://schemas.microsoft.com/office/drawing/2014/main" id="{7EDB0876-787F-A3EF-281D-D8C1AEAA837D}"/>
              </a:ext>
            </a:extLst>
          </p:cNvPr>
          <p:cNvSpPr/>
          <p:nvPr/>
        </p:nvSpPr>
        <p:spPr>
          <a:xfrm>
            <a:off x="3298847" y="4012249"/>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Checking the Skewness  and Outliers</a:t>
            </a:r>
          </a:p>
        </p:txBody>
      </p:sp>
      <p:sp>
        <p:nvSpPr>
          <p:cNvPr id="7" name="Rectangle 6">
            <a:extLst>
              <a:ext uri="{FF2B5EF4-FFF2-40B4-BE49-F238E27FC236}">
                <a16:creationId xmlns:a16="http://schemas.microsoft.com/office/drawing/2014/main" id="{F4E28212-2276-2957-4899-62CEF74F6815}"/>
              </a:ext>
            </a:extLst>
          </p:cNvPr>
          <p:cNvSpPr/>
          <p:nvPr/>
        </p:nvSpPr>
        <p:spPr>
          <a:xfrm>
            <a:off x="54325" y="4046098"/>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Distribution of Data</a:t>
            </a:r>
          </a:p>
        </p:txBody>
      </p:sp>
      <p:sp>
        <p:nvSpPr>
          <p:cNvPr id="9" name="Rectangle 8">
            <a:extLst>
              <a:ext uri="{FF2B5EF4-FFF2-40B4-BE49-F238E27FC236}">
                <a16:creationId xmlns:a16="http://schemas.microsoft.com/office/drawing/2014/main" id="{0272DC9E-6959-DE43-7096-F50425F3F3BB}"/>
              </a:ext>
            </a:extLst>
          </p:cNvPr>
          <p:cNvSpPr/>
          <p:nvPr/>
        </p:nvSpPr>
        <p:spPr>
          <a:xfrm>
            <a:off x="1588435" y="2421324"/>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Correlation</a:t>
            </a:r>
          </a:p>
        </p:txBody>
      </p:sp>
      <p:sp>
        <p:nvSpPr>
          <p:cNvPr id="10" name="Rectangle 9">
            <a:extLst>
              <a:ext uri="{FF2B5EF4-FFF2-40B4-BE49-F238E27FC236}">
                <a16:creationId xmlns:a16="http://schemas.microsoft.com/office/drawing/2014/main" id="{1DAEC335-0DEE-0BD7-0386-CB66560F3E23}"/>
              </a:ext>
            </a:extLst>
          </p:cNvPr>
          <p:cNvSpPr/>
          <p:nvPr/>
        </p:nvSpPr>
        <p:spPr>
          <a:xfrm>
            <a:off x="8164848" y="2477158"/>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Data Visualization</a:t>
            </a:r>
          </a:p>
        </p:txBody>
      </p:sp>
      <p:sp>
        <p:nvSpPr>
          <p:cNvPr id="11" name="Rectangle 10">
            <a:extLst>
              <a:ext uri="{FF2B5EF4-FFF2-40B4-BE49-F238E27FC236}">
                <a16:creationId xmlns:a16="http://schemas.microsoft.com/office/drawing/2014/main" id="{070E9290-5902-C2DC-4C7F-CCA9FD41AF7F}"/>
              </a:ext>
            </a:extLst>
          </p:cNvPr>
          <p:cNvSpPr/>
          <p:nvPr/>
        </p:nvSpPr>
        <p:spPr>
          <a:xfrm>
            <a:off x="9608377" y="89482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Checking for Missing Values</a:t>
            </a:r>
          </a:p>
        </p:txBody>
      </p:sp>
      <p:sp>
        <p:nvSpPr>
          <p:cNvPr id="12" name="Rectangle 11">
            <a:extLst>
              <a:ext uri="{FF2B5EF4-FFF2-40B4-BE49-F238E27FC236}">
                <a16:creationId xmlns:a16="http://schemas.microsoft.com/office/drawing/2014/main" id="{F5664ECE-6A88-890E-91AB-25C639F8FFC2}"/>
              </a:ext>
            </a:extLst>
          </p:cNvPr>
          <p:cNvSpPr/>
          <p:nvPr/>
        </p:nvSpPr>
        <p:spPr>
          <a:xfrm>
            <a:off x="4829452" y="2477158"/>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Statistical Summary</a:t>
            </a:r>
          </a:p>
        </p:txBody>
      </p:sp>
      <p:sp>
        <p:nvSpPr>
          <p:cNvPr id="13" name="Rectangle 12">
            <a:extLst>
              <a:ext uri="{FF2B5EF4-FFF2-40B4-BE49-F238E27FC236}">
                <a16:creationId xmlns:a16="http://schemas.microsoft.com/office/drawing/2014/main" id="{75BDC91A-3FC9-F9F5-DC43-C75E4935C774}"/>
              </a:ext>
            </a:extLst>
          </p:cNvPr>
          <p:cNvSpPr/>
          <p:nvPr/>
        </p:nvSpPr>
        <p:spPr>
          <a:xfrm>
            <a:off x="6441312" y="894823"/>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Exploring Categorical Variables</a:t>
            </a:r>
          </a:p>
        </p:txBody>
      </p:sp>
      <p:sp>
        <p:nvSpPr>
          <p:cNvPr id="14" name="Rectangle 13">
            <a:extLst>
              <a:ext uri="{FF2B5EF4-FFF2-40B4-BE49-F238E27FC236}">
                <a16:creationId xmlns:a16="http://schemas.microsoft.com/office/drawing/2014/main" id="{914E2FCC-0809-486B-9DDE-6906E6C7710F}"/>
              </a:ext>
            </a:extLst>
          </p:cNvPr>
          <p:cNvSpPr/>
          <p:nvPr/>
        </p:nvSpPr>
        <p:spPr>
          <a:xfrm>
            <a:off x="8142400" y="5607030"/>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Pre-processing</a:t>
            </a:r>
          </a:p>
        </p:txBody>
      </p:sp>
      <p:sp>
        <p:nvSpPr>
          <p:cNvPr id="15" name="Rectangle 14">
            <a:extLst>
              <a:ext uri="{FF2B5EF4-FFF2-40B4-BE49-F238E27FC236}">
                <a16:creationId xmlns:a16="http://schemas.microsoft.com/office/drawing/2014/main" id="{5B23E9AF-CA10-276C-1CF9-FA20BC93057E}"/>
              </a:ext>
            </a:extLst>
          </p:cNvPr>
          <p:cNvSpPr/>
          <p:nvPr/>
        </p:nvSpPr>
        <p:spPr>
          <a:xfrm>
            <a:off x="6424186" y="4012249"/>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Data Cleaning</a:t>
            </a:r>
          </a:p>
        </p:txBody>
      </p:sp>
      <p:sp>
        <p:nvSpPr>
          <p:cNvPr id="16" name="Rectangle 15">
            <a:extLst>
              <a:ext uri="{FF2B5EF4-FFF2-40B4-BE49-F238E27FC236}">
                <a16:creationId xmlns:a16="http://schemas.microsoft.com/office/drawing/2014/main" id="{C98C69E6-97BF-E262-45B8-65EFE44975C7}"/>
              </a:ext>
            </a:extLst>
          </p:cNvPr>
          <p:cNvSpPr/>
          <p:nvPr/>
        </p:nvSpPr>
        <p:spPr>
          <a:xfrm>
            <a:off x="1536047" y="5617631"/>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Rockwell" panose="02060603020205020403"/>
              </a:rPr>
              <a:t>PCA Techniques</a:t>
            </a:r>
          </a:p>
        </p:txBody>
      </p:sp>
      <p:sp>
        <p:nvSpPr>
          <p:cNvPr id="17" name="Arrow: Bent 16">
            <a:extLst>
              <a:ext uri="{FF2B5EF4-FFF2-40B4-BE49-F238E27FC236}">
                <a16:creationId xmlns:a16="http://schemas.microsoft.com/office/drawing/2014/main" id="{7BC64188-7750-398A-76B2-455902666B43}"/>
              </a:ext>
            </a:extLst>
          </p:cNvPr>
          <p:cNvSpPr/>
          <p:nvPr/>
        </p:nvSpPr>
        <p:spPr>
          <a:xfrm rot="10800000">
            <a:off x="10868304" y="2032267"/>
            <a:ext cx="631940" cy="1225281"/>
          </a:xfrm>
          <a:prstGeom prst="bentArrow">
            <a:avLst>
              <a:gd name="adj1" fmla="val 25000"/>
              <a:gd name="adj2" fmla="val 25000"/>
              <a:gd name="adj3" fmla="val 25000"/>
              <a:gd name="adj4" fmla="val 3479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lumOff val="90000"/>
                </a:schemeClr>
              </a:solidFill>
              <a:highlight>
                <a:srgbClr val="C0C0C0"/>
              </a:highlight>
            </a:endParaRPr>
          </a:p>
        </p:txBody>
      </p:sp>
      <p:sp>
        <p:nvSpPr>
          <p:cNvPr id="18" name="Arrow: Striped Right 17">
            <a:extLst>
              <a:ext uri="{FF2B5EF4-FFF2-40B4-BE49-F238E27FC236}">
                <a16:creationId xmlns:a16="http://schemas.microsoft.com/office/drawing/2014/main" id="{0DB66B9A-C79E-0A0D-800E-54D7A9D5E5E0}"/>
              </a:ext>
            </a:extLst>
          </p:cNvPr>
          <p:cNvSpPr/>
          <p:nvPr/>
        </p:nvSpPr>
        <p:spPr>
          <a:xfrm>
            <a:off x="2633717" y="1071563"/>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Striped Right 18">
            <a:extLst>
              <a:ext uri="{FF2B5EF4-FFF2-40B4-BE49-F238E27FC236}">
                <a16:creationId xmlns:a16="http://schemas.microsoft.com/office/drawing/2014/main" id="{60324597-43A4-0990-2B6E-58E0B6862503}"/>
              </a:ext>
            </a:extLst>
          </p:cNvPr>
          <p:cNvSpPr/>
          <p:nvPr/>
        </p:nvSpPr>
        <p:spPr>
          <a:xfrm>
            <a:off x="9108827" y="1080004"/>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rrow: Striped Right 19">
            <a:extLst>
              <a:ext uri="{FF2B5EF4-FFF2-40B4-BE49-F238E27FC236}">
                <a16:creationId xmlns:a16="http://schemas.microsoft.com/office/drawing/2014/main" id="{91C04E9A-5C8F-EB49-EEDC-B70220AF46A6}"/>
              </a:ext>
            </a:extLst>
          </p:cNvPr>
          <p:cNvSpPr/>
          <p:nvPr/>
        </p:nvSpPr>
        <p:spPr>
          <a:xfrm>
            <a:off x="5863184" y="1095997"/>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Striped Right 20">
            <a:extLst>
              <a:ext uri="{FF2B5EF4-FFF2-40B4-BE49-F238E27FC236}">
                <a16:creationId xmlns:a16="http://schemas.microsoft.com/office/drawing/2014/main" id="{7EF2A975-8B15-2F94-2D77-2AFFA4FE081E}"/>
              </a:ext>
            </a:extLst>
          </p:cNvPr>
          <p:cNvSpPr/>
          <p:nvPr/>
        </p:nvSpPr>
        <p:spPr>
          <a:xfrm rot="10800000">
            <a:off x="7590723" y="2678332"/>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row: Striped Right 21">
            <a:extLst>
              <a:ext uri="{FF2B5EF4-FFF2-40B4-BE49-F238E27FC236}">
                <a16:creationId xmlns:a16="http://schemas.microsoft.com/office/drawing/2014/main" id="{2F5BA57D-AD3E-9ED6-357B-67538E396EE4}"/>
              </a:ext>
            </a:extLst>
          </p:cNvPr>
          <p:cNvSpPr/>
          <p:nvPr/>
        </p:nvSpPr>
        <p:spPr>
          <a:xfrm rot="10800000">
            <a:off x="4169602" y="2644907"/>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Striped Right 22">
            <a:extLst>
              <a:ext uri="{FF2B5EF4-FFF2-40B4-BE49-F238E27FC236}">
                <a16:creationId xmlns:a16="http://schemas.microsoft.com/office/drawing/2014/main" id="{342DFFAE-6CFE-5122-643C-9583A93E7DF8}"/>
              </a:ext>
            </a:extLst>
          </p:cNvPr>
          <p:cNvSpPr/>
          <p:nvPr/>
        </p:nvSpPr>
        <p:spPr>
          <a:xfrm>
            <a:off x="5944984" y="4225869"/>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Striped Right 23">
            <a:extLst>
              <a:ext uri="{FF2B5EF4-FFF2-40B4-BE49-F238E27FC236}">
                <a16:creationId xmlns:a16="http://schemas.microsoft.com/office/drawing/2014/main" id="{7F26CCBE-6FD2-C3D7-6E2A-B66391978F42}"/>
              </a:ext>
            </a:extLst>
          </p:cNvPr>
          <p:cNvSpPr/>
          <p:nvPr/>
        </p:nvSpPr>
        <p:spPr>
          <a:xfrm>
            <a:off x="2712514" y="4225869"/>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Striped Right 24">
            <a:extLst>
              <a:ext uri="{FF2B5EF4-FFF2-40B4-BE49-F238E27FC236}">
                <a16:creationId xmlns:a16="http://schemas.microsoft.com/office/drawing/2014/main" id="{F3258FF1-3868-0CF3-1870-C6C140B2569F}"/>
              </a:ext>
            </a:extLst>
          </p:cNvPr>
          <p:cNvSpPr/>
          <p:nvPr/>
        </p:nvSpPr>
        <p:spPr>
          <a:xfrm>
            <a:off x="9114752" y="4243268"/>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Striped Right 25">
            <a:extLst>
              <a:ext uri="{FF2B5EF4-FFF2-40B4-BE49-F238E27FC236}">
                <a16:creationId xmlns:a16="http://schemas.microsoft.com/office/drawing/2014/main" id="{AD035D2D-4509-9D40-A889-B4A695240A29}"/>
              </a:ext>
            </a:extLst>
          </p:cNvPr>
          <p:cNvSpPr/>
          <p:nvPr/>
        </p:nvSpPr>
        <p:spPr>
          <a:xfrm rot="10800000">
            <a:off x="4601513" y="5806831"/>
            <a:ext cx="3180642"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Bent 26">
            <a:extLst>
              <a:ext uri="{FF2B5EF4-FFF2-40B4-BE49-F238E27FC236}">
                <a16:creationId xmlns:a16="http://schemas.microsoft.com/office/drawing/2014/main" id="{92FE9D48-C8A5-A058-E317-C00B98F35EDC}"/>
              </a:ext>
            </a:extLst>
          </p:cNvPr>
          <p:cNvSpPr/>
          <p:nvPr/>
        </p:nvSpPr>
        <p:spPr>
          <a:xfrm rot="10800000">
            <a:off x="10868304" y="5148557"/>
            <a:ext cx="631940" cy="1225281"/>
          </a:xfrm>
          <a:prstGeom prst="bentArrow">
            <a:avLst>
              <a:gd name="adj1" fmla="val 25000"/>
              <a:gd name="adj2" fmla="val 25000"/>
              <a:gd name="adj3" fmla="val 25000"/>
              <a:gd name="adj4" fmla="val 3479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lumOff val="90000"/>
                </a:schemeClr>
              </a:solidFill>
              <a:highlight>
                <a:srgbClr val="C0C0C0"/>
              </a:highlight>
            </a:endParaRPr>
          </a:p>
        </p:txBody>
      </p:sp>
      <p:sp>
        <p:nvSpPr>
          <p:cNvPr id="28" name="Arrow: Bent 27">
            <a:extLst>
              <a:ext uri="{FF2B5EF4-FFF2-40B4-BE49-F238E27FC236}">
                <a16:creationId xmlns:a16="http://schemas.microsoft.com/office/drawing/2014/main" id="{1103CCEF-422C-42F9-4CE8-808B6C19129F}"/>
              </a:ext>
            </a:extLst>
          </p:cNvPr>
          <p:cNvSpPr/>
          <p:nvPr/>
        </p:nvSpPr>
        <p:spPr>
          <a:xfrm rot="5400000" flipV="1">
            <a:off x="553795" y="3170670"/>
            <a:ext cx="1059464" cy="665054"/>
          </a:xfrm>
          <a:prstGeom prst="bentArrow">
            <a:avLst>
              <a:gd name="adj1" fmla="val 25000"/>
              <a:gd name="adj2" fmla="val 26756"/>
              <a:gd name="adj3" fmla="val 25000"/>
              <a:gd name="adj4" fmla="val 4375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12EC501B-DD2A-490A-D654-11E4F03D1350}"/>
              </a:ext>
            </a:extLst>
          </p:cNvPr>
          <p:cNvSpPr/>
          <p:nvPr/>
        </p:nvSpPr>
        <p:spPr>
          <a:xfrm>
            <a:off x="9648835" y="4029402"/>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OverSampling</a:t>
            </a: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56759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CE10-B994-EE78-86B6-548AEE17D263}"/>
              </a:ext>
            </a:extLst>
          </p:cNvPr>
          <p:cNvSpPr txBox="1">
            <a:spLocks/>
          </p:cNvSpPr>
          <p:nvPr/>
        </p:nvSpPr>
        <p:spPr>
          <a:xfrm>
            <a:off x="950228" y="377736"/>
            <a:ext cx="9974178" cy="657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Data Sources and their formats </a:t>
            </a:r>
          </a:p>
        </p:txBody>
      </p:sp>
      <p:sp>
        <p:nvSpPr>
          <p:cNvPr id="4" name="TextBox 3">
            <a:extLst>
              <a:ext uri="{FF2B5EF4-FFF2-40B4-BE49-F238E27FC236}">
                <a16:creationId xmlns:a16="http://schemas.microsoft.com/office/drawing/2014/main" id="{6526D295-7874-9119-3A78-D49C634DEA87}"/>
              </a:ext>
            </a:extLst>
          </p:cNvPr>
          <p:cNvSpPr txBox="1"/>
          <p:nvPr/>
        </p:nvSpPr>
        <p:spPr>
          <a:xfrm>
            <a:off x="6586538" y="1178681"/>
            <a:ext cx="4668440" cy="213513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able&#10;&#10;Description automatically generated with medium confidence">
            <a:extLst>
              <a:ext uri="{FF2B5EF4-FFF2-40B4-BE49-F238E27FC236}">
                <a16:creationId xmlns:a16="http://schemas.microsoft.com/office/drawing/2014/main" id="{2370802F-89B3-7040-9E9A-9B7379CE28F1}"/>
              </a:ext>
            </a:extLst>
          </p:cNvPr>
          <p:cNvPicPr>
            <a:picLocks noChangeAspect="1"/>
          </p:cNvPicPr>
          <p:nvPr/>
        </p:nvPicPr>
        <p:blipFill>
          <a:blip r:embed="rId2"/>
          <a:stretch>
            <a:fillRect/>
          </a:stretch>
        </p:blipFill>
        <p:spPr>
          <a:xfrm>
            <a:off x="335757" y="1178681"/>
            <a:ext cx="5943600" cy="2659912"/>
          </a:xfrm>
          <a:prstGeom prst="rect">
            <a:avLst/>
          </a:prstGeom>
        </p:spPr>
      </p:pic>
      <p:sp>
        <p:nvSpPr>
          <p:cNvPr id="7" name="TextBox 6">
            <a:extLst>
              <a:ext uri="{FF2B5EF4-FFF2-40B4-BE49-F238E27FC236}">
                <a16:creationId xmlns:a16="http://schemas.microsoft.com/office/drawing/2014/main" id="{8B5EF2A9-449E-C9BB-FCAE-DF6971FE11ED}"/>
              </a:ext>
            </a:extLst>
          </p:cNvPr>
          <p:cNvSpPr txBox="1"/>
          <p:nvPr/>
        </p:nvSpPr>
        <p:spPr>
          <a:xfrm>
            <a:off x="260748" y="4288753"/>
            <a:ext cx="5835252" cy="2428742"/>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are no null values in the dataset.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may be some customers with no loan history.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dataset is imbalanced. Label ‘1’ has approximately 87.5% records, while label ‘0’ has approximately 12.5% records.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For some features, there may be values which might not be realistic. You may have to observe them and treat them with a suitable explanation.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34EC42D-9175-2ECE-24F6-FC90D991ADFB}"/>
              </a:ext>
            </a:extLst>
          </p:cNvPr>
          <p:cNvSpPr txBox="1"/>
          <p:nvPr/>
        </p:nvSpPr>
        <p:spPr>
          <a:xfrm>
            <a:off x="6279357" y="4288753"/>
            <a:ext cx="5539977" cy="2234394"/>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You might come across outliers in some features which you need to handle as per your understanding. Keep in mind that data is expensive, and we cannot lose more than 7-8% of the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600" dirty="0">
                <a:effectLst/>
                <a:latin typeface="Calibri" panose="020F0502020204030204" pitchFamily="34" charset="0"/>
                <a:ea typeface="Calibri" panose="020F0502020204030204" pitchFamily="34" charset="0"/>
                <a:cs typeface="Times New Roman" panose="02020603050405020304" pitchFamily="18" charset="0"/>
              </a:rPr>
              <a:t>We have 209593 records in this dataset. We have 209593 rows and 37 columns in the dataset.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4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have string, integer, and float type of data in the dataset.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GB" sz="14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have 209593 non null values in the dataset.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580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10B9-31A2-EA39-8F27-C870EDE6AA44}"/>
              </a:ext>
            </a:extLst>
          </p:cNvPr>
          <p:cNvSpPr txBox="1">
            <a:spLocks/>
          </p:cNvSpPr>
          <p:nvPr/>
        </p:nvSpPr>
        <p:spPr>
          <a:xfrm>
            <a:off x="1107391" y="385872"/>
            <a:ext cx="9036735"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Data Variable Description</a:t>
            </a:r>
          </a:p>
        </p:txBody>
      </p:sp>
      <p:pic>
        <p:nvPicPr>
          <p:cNvPr id="8" name="Picture 7">
            <a:extLst>
              <a:ext uri="{FF2B5EF4-FFF2-40B4-BE49-F238E27FC236}">
                <a16:creationId xmlns:a16="http://schemas.microsoft.com/office/drawing/2014/main" id="{88B7518E-3E56-127C-6612-A113FDC76FF7}"/>
              </a:ext>
            </a:extLst>
          </p:cNvPr>
          <p:cNvPicPr>
            <a:picLocks noChangeAspect="1"/>
          </p:cNvPicPr>
          <p:nvPr/>
        </p:nvPicPr>
        <p:blipFill>
          <a:blip r:embed="rId2"/>
          <a:stretch>
            <a:fillRect/>
          </a:stretch>
        </p:blipFill>
        <p:spPr>
          <a:xfrm>
            <a:off x="275885" y="1385888"/>
            <a:ext cx="6023254" cy="5314949"/>
          </a:xfrm>
          <a:prstGeom prst="rect">
            <a:avLst/>
          </a:prstGeom>
        </p:spPr>
      </p:pic>
      <p:pic>
        <p:nvPicPr>
          <p:cNvPr id="10" name="Picture 9">
            <a:extLst>
              <a:ext uri="{FF2B5EF4-FFF2-40B4-BE49-F238E27FC236}">
                <a16:creationId xmlns:a16="http://schemas.microsoft.com/office/drawing/2014/main" id="{B7CFD10C-4207-F640-9530-E805904A7B8C}"/>
              </a:ext>
            </a:extLst>
          </p:cNvPr>
          <p:cNvPicPr>
            <a:picLocks noChangeAspect="1"/>
          </p:cNvPicPr>
          <p:nvPr/>
        </p:nvPicPr>
        <p:blipFill>
          <a:blip r:embed="rId3"/>
          <a:stretch>
            <a:fillRect/>
          </a:stretch>
        </p:blipFill>
        <p:spPr>
          <a:xfrm>
            <a:off x="6500517" y="1379234"/>
            <a:ext cx="5315245" cy="5314949"/>
          </a:xfrm>
          <a:prstGeom prst="rect">
            <a:avLst/>
          </a:prstGeom>
        </p:spPr>
      </p:pic>
      <p:sp>
        <p:nvSpPr>
          <p:cNvPr id="12" name="TextBox 11">
            <a:extLst>
              <a:ext uri="{FF2B5EF4-FFF2-40B4-BE49-F238E27FC236}">
                <a16:creationId xmlns:a16="http://schemas.microsoft.com/office/drawing/2014/main" id="{8D63E860-AAFA-B51C-B938-674644CC2866}"/>
              </a:ext>
            </a:extLst>
          </p:cNvPr>
          <p:cNvSpPr txBox="1"/>
          <p:nvPr/>
        </p:nvSpPr>
        <p:spPr>
          <a:xfrm>
            <a:off x="306210" y="1005734"/>
            <a:ext cx="6093618"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Features in Dataset (Independent Variable)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278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A1917-4751-E99B-5D88-A147B76B5020}"/>
              </a:ext>
            </a:extLst>
          </p:cNvPr>
          <p:cNvSpPr txBox="1"/>
          <p:nvPr/>
        </p:nvSpPr>
        <p:spPr>
          <a:xfrm>
            <a:off x="889397" y="815459"/>
            <a:ext cx="6093618" cy="369332"/>
          </a:xfrm>
          <a:prstGeom prst="rect">
            <a:avLst/>
          </a:prstGeom>
          <a:noFill/>
        </p:spPr>
        <p:txBody>
          <a:bodyPr wrap="square">
            <a:spAutoFit/>
          </a:bodyPr>
          <a:lstStyle/>
          <a:p>
            <a:pPr marL="0" marR="0">
              <a:spcBef>
                <a:spcPts val="1200"/>
              </a:spcBef>
              <a:spcAft>
                <a:spcPts val="0"/>
              </a:spcAft>
            </a:pPr>
            <a:r>
              <a:rPr lang="en-GB" sz="1800" b="1" dirty="0">
                <a:solidFill>
                  <a:srgbClr val="000000"/>
                </a:solidFill>
                <a:effectLst/>
                <a:latin typeface="Calibri" panose="020F0502020204030204" pitchFamily="34" charset="0"/>
                <a:ea typeface="Times New Roman" panose="02020603050405020304" pitchFamily="18" charset="0"/>
              </a:rPr>
              <a:t>Target in dataset (Dependent Variable)</a:t>
            </a:r>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CD2B9053-0EE4-9207-0E19-5C1A4ED698A1}"/>
              </a:ext>
            </a:extLst>
          </p:cNvPr>
          <p:cNvPicPr>
            <a:picLocks noChangeAspect="1"/>
          </p:cNvPicPr>
          <p:nvPr/>
        </p:nvPicPr>
        <p:blipFill>
          <a:blip r:embed="rId2"/>
          <a:stretch>
            <a:fillRect/>
          </a:stretch>
        </p:blipFill>
        <p:spPr>
          <a:xfrm>
            <a:off x="889397" y="1457280"/>
            <a:ext cx="7280512" cy="843007"/>
          </a:xfrm>
          <a:prstGeom prst="rect">
            <a:avLst/>
          </a:prstGeom>
        </p:spPr>
      </p:pic>
    </p:spTree>
    <p:extLst>
      <p:ext uri="{BB962C8B-B14F-4D97-AF65-F5344CB8AC3E}">
        <p14:creationId xmlns:p14="http://schemas.microsoft.com/office/powerpoint/2010/main" val="163823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5329-6A28-B67A-7A7A-D70C211767A3}"/>
              </a:ext>
            </a:extLst>
          </p:cNvPr>
          <p:cNvSpPr txBox="1">
            <a:spLocks/>
          </p:cNvSpPr>
          <p:nvPr/>
        </p:nvSpPr>
        <p:spPr>
          <a:xfrm>
            <a:off x="950228" y="671622"/>
            <a:ext cx="9974178"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a:effectLst/>
                <a:latin typeface="Calibri" panose="020F0502020204030204" pitchFamily="34" charset="0"/>
                <a:ea typeface="Calibri" panose="020F0502020204030204" pitchFamily="34" charset="0"/>
              </a:rPr>
              <a:t>Data Preprocessing</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F932E7A-C5E4-F4E8-F0E0-F1FD401921D5}"/>
              </a:ext>
            </a:extLst>
          </p:cNvPr>
          <p:cNvSpPr txBox="1"/>
          <p:nvPr/>
        </p:nvSpPr>
        <p:spPr>
          <a:xfrm>
            <a:off x="1560909" y="1804693"/>
            <a:ext cx="6940153" cy="2461379"/>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GB" sz="2000" dirty="0">
                <a:effectLst/>
                <a:latin typeface="Calibri" panose="020F0502020204030204" pitchFamily="34" charset="0"/>
                <a:ea typeface="Calibri" panose="020F0502020204030204" pitchFamily="34" charset="0"/>
                <a:cs typeface="Calibri" panose="020F0502020204030204" pitchFamily="34" charset="0"/>
              </a:rPr>
              <a:t>T</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 column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pcirlce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has only one value for all the records. So, we dropped this column from the dataset.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first column is just indexed to identify each records. So, we dropped this column as it is not making any impact on the output.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have also dropped the column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msisdn</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as it contains the user mobile number.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a feature engineering, we have extracted the day and month from the column ‘</a:t>
            </a:r>
            <a:r>
              <a:rPr lang="en-GB"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pdate</a:t>
            </a:r>
            <a:r>
              <a:rPr lang="en-GB"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added them to the dataset as new columns.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241582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TM04033927[[fn=Main Event]]</Template>
  <TotalTime>148</TotalTime>
  <Words>3432</Words>
  <Application>Microsoft Office PowerPoint</Application>
  <PresentationFormat>Widescreen</PresentationFormat>
  <Paragraphs>211</Paragraphs>
  <Slides>35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Arial</vt:lpstr>
      <vt:lpstr>Arial Unicode MS</vt:lpstr>
      <vt:lpstr>Bookman Old Style</vt:lpstr>
      <vt:lpstr>Calibri</vt:lpstr>
      <vt:lpstr>Galano Grotesque Black</vt:lpstr>
      <vt:lpstr>Galano Grotesque Heavy Italic</vt:lpstr>
      <vt:lpstr>Helvetica</vt:lpstr>
      <vt:lpstr>Modern Love</vt:lpstr>
      <vt:lpstr>Rockwell</vt:lpstr>
      <vt:lpstr>Symbol</vt:lpstr>
      <vt:lpstr>The Hand</vt:lpstr>
      <vt:lpstr>Times New Roman</vt:lpstr>
      <vt:lpstr>Wingdings</vt:lpstr>
      <vt:lpstr>SketchyVTI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Steffin Varghese</dc:creator>
  <cp:lastModifiedBy>Steffin Varghese</cp:lastModifiedBy>
  <cp:revision>1</cp:revision>
  <dcterms:created xsi:type="dcterms:W3CDTF">2022-08-28T09:55:51Z</dcterms:created>
  <dcterms:modified xsi:type="dcterms:W3CDTF">2022-08-28T12:24:46Z</dcterms:modified>
</cp:coreProperties>
</file>