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Metadata/LabelInfo.xml" ContentType="application/vnd.ms-office.classificationlabels+xml"/>
  <Override PartName="/ppt/changesInfos/changesInfo1.xml" ContentType="application/vnd.ms-powerpoint.changes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75" r:id="rId6"/>
    <p:sldId id="276" r:id="rId7"/>
    <p:sldId id="297" r:id="rId8"/>
    <p:sldId id="299" r:id="rId9"/>
    <p:sldId id="298" r:id="rId10"/>
    <p:sldId id="304" r:id="rId11"/>
    <p:sldId id="301" r:id="rId12"/>
    <p:sldId id="306" r:id="rId13"/>
    <p:sldId id="307" r:id="rId14"/>
    <p:sldId id="302" r:id="rId15"/>
    <p:sldId id="305" r:id="rId16"/>
    <p:sldId id="303" r:id="rId17"/>
    <p:sldId id="308" r:id="rId18"/>
    <p:sldId id="309" r:id="rId19"/>
    <p:sldId id="310" r:id="rId20"/>
    <p:sldId id="311" r:id="rId21"/>
    <p:sldId id="312" r:id="rId22"/>
    <p:sldId id="313" r:id="rId23"/>
    <p:sldId id="314" r:id="rId24"/>
    <p:sldId id="315" r:id="rId25"/>
    <p:sldId id="316" r:id="rId26"/>
    <p:sldId id="318" r:id="rId27"/>
    <p:sldId id="317" r:id="rId28"/>
    <p:sldId id="295" r:id="rId29"/>
    <p:sldId id="2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42" d="100"/>
          <a:sy n="42" d="100"/>
        </p:scale>
        <p:origin x="142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en Stork" userId="a67ece4a-3ffe-4d90-9e5a-14e6aaa6fbb3" providerId="ADAL" clId="{A91E9381-2812-4436-A77E-CCA9DEC3EBAB}"/>
    <pc:docChg chg="modSld">
      <pc:chgData name="Jeroen Stork" userId="a67ece4a-3ffe-4d90-9e5a-14e6aaa6fbb3" providerId="ADAL" clId="{A91E9381-2812-4436-A77E-CCA9DEC3EBAB}" dt="2023-05-08T22:15:13.125" v="8" actId="20577"/>
      <pc:docMkLst>
        <pc:docMk/>
      </pc:docMkLst>
      <pc:sldChg chg="modNotesTx">
        <pc:chgData name="Jeroen Stork" userId="a67ece4a-3ffe-4d90-9e5a-14e6aaa6fbb3" providerId="ADAL" clId="{A91E9381-2812-4436-A77E-CCA9DEC3EBAB}" dt="2023-05-08T22:03:48.354" v="4" actId="20577"/>
        <pc:sldMkLst>
          <pc:docMk/>
          <pc:sldMk cId="1326358123" sldId="301"/>
        </pc:sldMkLst>
      </pc:sldChg>
      <pc:sldChg chg="modNotesTx">
        <pc:chgData name="Jeroen Stork" userId="a67ece4a-3ffe-4d90-9e5a-14e6aaa6fbb3" providerId="ADAL" clId="{A91E9381-2812-4436-A77E-CCA9DEC3EBAB}" dt="2023-05-08T22:15:13.125" v="8" actId="20577"/>
        <pc:sldMkLst>
          <pc:docMk/>
          <pc:sldMk cId="59472017" sldId="313"/>
        </pc:sldMkLst>
      </pc:sldChg>
      <pc:sldChg chg="modNotesTx">
        <pc:chgData name="Jeroen Stork" userId="a67ece4a-3ffe-4d90-9e5a-14e6aaa6fbb3" providerId="ADAL" clId="{A91E9381-2812-4436-A77E-CCA9DEC3EBAB}" dt="2023-05-08T22:07:54.760" v="6" actId="20577"/>
        <pc:sldMkLst>
          <pc:docMk/>
          <pc:sldMk cId="458557915" sldId="316"/>
        </pc:sldMkLst>
      </pc:sldChg>
      <pc:sldChg chg="modNotesTx">
        <pc:chgData name="Jeroen Stork" userId="a67ece4a-3ffe-4d90-9e5a-14e6aaa6fbb3" providerId="ADAL" clId="{A91E9381-2812-4436-A77E-CCA9DEC3EBAB}" dt="2023-05-08T22:08:32.561" v="7" actId="20577"/>
        <pc:sldMkLst>
          <pc:docMk/>
          <pc:sldMk cId="1065085013" sldId="3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26-6-2023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405073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ACTIVITY IN SCENARIOS?</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Bedenk enkele scenartios samen met de deelnemers, leg uit welke activiteiten hiervoor gebruikt kunnen worden om een pipeline mee te maken.</a:t>
            </a:r>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15727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een lees het volgende artikel:</a:t>
            </a:r>
          </a:p>
          <a:p>
            <a:r>
              <a:rPr lang="nl-NL" b="0" i="0" dirty="0">
                <a:solidFill>
                  <a:srgbClr val="569CD6"/>
                </a:solidFill>
                <a:effectLst/>
                <a:latin typeface="Consolas" panose="020B0609020204030204" pitchFamily="49" charset="0"/>
              </a:rPr>
              <a:t>https://mrpaulandrew.com/2019/12/18/best-practices-for-implementing-azure-data-factory/</a:t>
            </a:r>
          </a:p>
          <a:p>
            <a:pPr algn="l"/>
            <a:r>
              <a:rPr lang="nl-NL" b="0" i="0" dirty="0">
                <a:solidFill>
                  <a:srgbClr val="D9D6D1"/>
                </a:solidFill>
                <a:effectLst/>
                <a:latin typeface="Segoe UI" panose="020B0502040204020203" pitchFamily="34" charset="0"/>
              </a:rPr>
              <a:t>https://microsoft-bitools.blogspot.com/p/joost-van-rossum.html?m=0</a:t>
            </a:r>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ik met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gebruik ik een ForEach activity voor?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doet een LookUp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andere activities ken je nog meer?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ziet het proces eruit van dynamisch data overhalen?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moet er gedaan worden om in een stored procedure te inserten?</a:t>
            </a:r>
          </a:p>
          <a:p>
            <a:pPr algn="l"/>
            <a:endParaRPr lang="nl-NL" b="1" i="0" dirty="0">
              <a:solidFill>
                <a:srgbClr val="D9D6D1"/>
              </a:solidFill>
              <a:effectLst/>
              <a:latin typeface="Segoe UI" panose="020B0502040204020203" pitchFamily="34" charset="0"/>
            </a:endParaRPr>
          </a:p>
          <a:p>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Hoe vonden jullie de ochtend?</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Hebben jullie nog vragen over iets uit het ochtend gedeelte?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Lab8, Activities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verschillende activities moet aanmaken, deze moet laten samenwerken en via best practises pipelines kan aanmaken met de juiste activities op dynamisch manier toe te passen.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met de verschillende activities en best practises aan de slag te gaan.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maken van geavanceerde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4472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bepaald de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 Integration Unit  is alleen van toepassing op Azure Integration runtime, maar niet op zelf-hostende Integration runtime. De toegestane DIU's voor het uitvoeren van een kopieeractiviteit liggen tussen 2 en 256. Als dit niet is opgegeven of als je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Batching en DIUs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Betekent meer DIUs ook gegarandeerd betere performance?</a:t>
            </a:r>
          </a:p>
          <a:p>
            <a:r>
              <a:rPr lang="nl-NL" b="0" dirty="0">
                <a:solidFill>
                  <a:srgbClr val="D4D4D4"/>
                </a:solidFill>
                <a:effectLst/>
                <a:latin typeface="Consolas" panose="020B0609020204030204" pitchFamily="49" charset="0"/>
              </a:rPr>
              <a:t>-   Vraag: Hebben jullie workloads waarbij je batching verwacht nodig te hebben?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weet een best practice op te noemen die behandeld is, waar batching wellicht handig voor is?</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Lab9, Batches en DIUs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Batching en DIUs moet toepassen op pipelines binnen de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jullie pipelines te voorzien van batching en extra DIUs.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batches en DIUs?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407301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4</a:t>
            </a:fld>
            <a:endParaRPr lang="nl-NL"/>
          </a:p>
        </p:txBody>
      </p:sp>
    </p:spTree>
    <p:extLst>
      <p:ext uri="{BB962C8B-B14F-4D97-AF65-F5344CB8AC3E}">
        <p14:creationId xmlns:p14="http://schemas.microsoft.com/office/powerpoint/2010/main" val="50152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a:t>
            </a:r>
            <a:r>
              <a:rPr lang="nl-NL"/>
              <a:t>Taken </a:t>
            </a:r>
            <a:r>
              <a:rPr lang="nl-NL" dirty="0"/>
              <a:t>zijn lichtgewicht. Wanneer u van context moet wisselen, kunt u een persoonlijke lokale vertakking maken. Je kunt snel van de ene branch naar de andere switchen om tussen verschillende variaties van je codebase te draaien. Later kunt je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Verantwoordelijke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a:t>
            </a:r>
            <a:r>
              <a:rPr lang="nl-NL"/>
              <a:t>in je codebase </a:t>
            </a:r>
            <a:r>
              <a:rPr lang="nl-NL" dirty="0"/>
              <a:t>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dev.azure.com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https://docs.microsoft.com/en-us/azure/data-factory/continuous-integration-delivery-improvements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171450" indent="-171450">
              <a:buFontTx/>
              <a:buChar char="-"/>
            </a:pPr>
            <a:r>
              <a:rPr lang="nl-NL" b="0" dirty="0">
                <a:solidFill>
                  <a:srgbClr val="D4D4D4"/>
                </a:solidFill>
                <a:effectLst/>
                <a:latin typeface="Consolas" panose="020B0609020204030204" pitchFamily="49" charset="0"/>
              </a:rPr>
              <a:t>Vraag: Wie heeft er wel eens eerder DevOps gewerkt?</a:t>
            </a:r>
          </a:p>
          <a:p>
            <a:pPr marL="0" indent="0">
              <a:buFontTx/>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heeft er wel via CI/CD iets gedeployed?</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39486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de componenten uit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 IR’s zijn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5 connectoren?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kan je doen met 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je met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Trigger?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Triggers zijn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EEN GLOBAL PARAMETER?</a:t>
            </a:r>
          </a:p>
          <a:p>
            <a:r>
              <a:rPr lang="nl-NL" b="0" i="0" dirty="0">
                <a:solidFill>
                  <a:srgbClr val="D9D6D1"/>
                </a:solidFill>
                <a:effectLst/>
                <a:latin typeface="Segoe UI" panose="020B0502040204020203" pitchFamily="34" charset="0"/>
              </a:rPr>
              <a:t>Globale parameters zijn constanten in een data factory die kunnen worden gebruikt door een pipeline in elke expressie. Ze zijn handig wanneer je meerdere pipelines hebt met identieke parameternamen en -waarden. Wanneer je een data factory in combinatie met CI/CD wilt gebruiken, kunt je deze parameters in elke omgeving overschrijven.</a:t>
            </a:r>
          </a:p>
          <a:p>
            <a:endParaRPr lang="nl-NL" b="0" i="0" dirty="0">
              <a:solidFill>
                <a:srgbClr val="D9D6D1"/>
              </a:solidFill>
              <a:effectLst/>
              <a:latin typeface="Segoe UI" panose="020B0502040204020203" pitchFamily="34"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GLOBAL PARAMETER IN PIPELINES</a:t>
            </a:r>
            <a:endParaRPr lang="nl-NL" b="0" dirty="0">
              <a:solidFill>
                <a:srgbClr val="D4D4D4"/>
              </a:solidFill>
              <a:effectLst/>
              <a:latin typeface="Consolas" panose="020B0609020204030204" pitchFamily="49" charset="0"/>
            </a:endParaRPr>
          </a:p>
          <a:p>
            <a:pPr algn="l"/>
            <a:r>
              <a:rPr lang="nl-NL" b="0" i="0" dirty="0">
                <a:solidFill>
                  <a:srgbClr val="D9D6D1"/>
                </a:solidFill>
                <a:effectLst/>
                <a:latin typeface="Segoe UI" panose="020B0502040204020203" pitchFamily="34" charset="0"/>
              </a:rPr>
              <a:t>Globale parameters kunnen worden gebruikt in elke </a:t>
            </a:r>
            <a:r>
              <a:rPr lang="nl-NL" b="0" i="0" u="none" strike="noStrike" dirty="0">
                <a:effectLst/>
                <a:latin typeface="Segoe UI" panose="020B0502040204020203" pitchFamily="34" charset="0"/>
              </a:rPr>
              <a:t>pipeline expressie</a:t>
            </a:r>
            <a:r>
              <a:rPr lang="nl-NL" b="0" i="0" dirty="0">
                <a:solidFill>
                  <a:srgbClr val="D9D6D1"/>
                </a:solidFill>
                <a:effectLst/>
                <a:latin typeface="Segoe UI" panose="020B0502040204020203" pitchFamily="34" charset="0"/>
              </a:rPr>
              <a:t>. Als een </a:t>
            </a:r>
            <a:r>
              <a:rPr lang="nl-NL" b="0" i="0" u="none" strike="noStrike" dirty="0">
                <a:effectLst/>
                <a:latin typeface="Segoe UI" panose="020B0502040204020203" pitchFamily="34" charset="0"/>
              </a:rPr>
              <a:t>pipeline</a:t>
            </a:r>
            <a:r>
              <a:rPr lang="nl-NL" b="0" i="0" dirty="0">
                <a:solidFill>
                  <a:srgbClr val="D9D6D1"/>
                </a:solidFill>
                <a:effectLst/>
                <a:latin typeface="Segoe UI" panose="020B0502040204020203" pitchFamily="34" charset="0"/>
              </a:rPr>
              <a:t> verwijst naar een andere resource, zoals een dataset of dataflow, kunt je de globale parameterwaarde doorgeven via de parameters van die resource. Algemene parameters worden </a:t>
            </a:r>
            <a:r>
              <a:rPr lang="nl-NL" dirty="0"/>
              <a:t>pipeline().globalParameters.&lt;parameterName&gt;</a:t>
            </a:r>
            <a:r>
              <a:rPr lang="nl-NL" b="0" i="0" dirty="0">
                <a:solidFill>
                  <a:srgbClr val="D9D6D1"/>
                </a:solidFill>
                <a:effectLst/>
                <a:latin typeface="Segoe UI" panose="020B0502040204020203" pitchFamily="34" charset="0"/>
              </a:rPr>
              <a:t> genoemd.</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solidFill>
                  <a:srgbClr val="569CD6"/>
                </a:solidFill>
                <a:effectLst/>
                <a:latin typeface="Consolas" panose="020B0609020204030204" pitchFamily="49" charset="0"/>
              </a:rPr>
              <a:t>GLOBAL PARAMETER </a:t>
            </a:r>
            <a:r>
              <a:rPr lang="nl-NL" b="1" i="0" dirty="0">
                <a:solidFill>
                  <a:srgbClr val="D9D6D1"/>
                </a:solidFill>
                <a:effectLst/>
                <a:latin typeface="Segoe UI" panose="020B0502040204020203" pitchFamily="34" charset="0"/>
              </a:rPr>
              <a:t>IN CI/CD</a:t>
            </a:r>
          </a:p>
          <a:p>
            <a:pPr algn="l"/>
            <a:r>
              <a:rPr lang="nl-NL" b="0" i="0" dirty="0">
                <a:solidFill>
                  <a:srgbClr val="D9D6D1"/>
                </a:solidFill>
                <a:effectLst/>
                <a:latin typeface="Segoe UI" panose="020B0502040204020203" pitchFamily="34" charset="0"/>
              </a:rPr>
              <a:t>Er zijn twee manieren om globale parameters te integreren in je oplossing voor CI/CD:</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Globale parameters opnemen in de ARM-template.</a:t>
            </a:r>
          </a:p>
          <a:p>
            <a:pPr marL="171450" indent="-171450" algn="l">
              <a:buFontTx/>
              <a:buChar char="-"/>
            </a:pPr>
            <a:r>
              <a:rPr lang="nl-NL" b="0" i="0" dirty="0">
                <a:solidFill>
                  <a:srgbClr val="D9D6D1"/>
                </a:solidFill>
                <a:effectLst/>
                <a:latin typeface="Segoe UI" panose="020B0502040204020203" pitchFamily="34" charset="0"/>
              </a:rPr>
              <a:t>Globale parameters implementeren via een PowerShell-script.</a:t>
            </a:r>
          </a:p>
          <a:p>
            <a:pPr marL="0" indent="0" algn="l">
              <a:buFontTx/>
              <a:buNone/>
            </a:pP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Voor algemene gebruiksgevallen is het raadzaam om globale parameters op te nemen in de ARM-template. Dit is systeemeigen geïntegreerd met de oplossing die wordt beschreven in de Microsoft documentatie. In het geval van automatische publicatie en purview-verbinding is </a:t>
            </a:r>
            <a:r>
              <a:rPr lang="nl-NL" b="1" i="0" dirty="0">
                <a:solidFill>
                  <a:srgbClr val="D9D6D1"/>
                </a:solidFill>
                <a:effectLst/>
                <a:latin typeface="Segoe UI" panose="020B0502040204020203" pitchFamily="34" charset="0"/>
              </a:rPr>
              <a:t>de PowerShell-scriptmethode</a:t>
            </a:r>
            <a:r>
              <a:rPr lang="nl-NL" b="0" i="0" dirty="0">
                <a:solidFill>
                  <a:srgbClr val="D9D6D1"/>
                </a:solidFill>
                <a:effectLst/>
                <a:latin typeface="Segoe UI" panose="020B0502040204020203" pitchFamily="34" charset="0"/>
              </a:rPr>
              <a:t> vereist. Globale parameters worden standaard toegevoegd als een ARM-sjabloonparameter, omdat ze vaak veranderen van omgeving naar omgeving. </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1836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Global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Vraag: Waar zou je een global parameter wellicht nog meer voor kunne gebruiken?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9037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Lab7, Global Parameters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global parameter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Lab7 volgen. Deze stap voor stap uitvoeren om jullie eerste global parameter aan te maken en te verwerken in een pipeline.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globale parameters?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233393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variabelen toepassen,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1579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pic>
        <p:nvPicPr>
          <p:cNvPr id="8" name="Picture 7" descr="A green text on a black background&#10;&#10;Description automatically generated with low confidence">
            <a:extLst>
              <a:ext uri="{FF2B5EF4-FFF2-40B4-BE49-F238E27FC236}">
                <a16:creationId xmlns:a16="http://schemas.microsoft.com/office/drawing/2014/main" id="{7005F120-E678-ACE2-A25A-E5997D4732E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23228" y="185738"/>
            <a:ext cx="2116768" cy="534446"/>
          </a:xfrm>
          <a:prstGeom prst="rect">
            <a:avLst/>
          </a:prstGeom>
        </p:spPr>
      </p:pic>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DBDB827B-B178-9B3B-C568-20F8A6178B20}"/>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activity.</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zijn er allemaal.</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gebruik je voor welk scenario.</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kan je activities samen laten werken.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best practises zijn er allemaal.</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3654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 Datatransformatie of controles</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met datasets.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Meer veel verschillende soorten.</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3263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Copy. </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Conditioneel:</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IF-statement, Case, Switch, Filter.</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API: Web of Webhook.</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Loop: ForEach.</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Wachten: Wait, Untill.</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Variablen: Set of Appended</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Etc..</a:t>
            </a:r>
          </a:p>
        </p:txBody>
      </p:sp>
    </p:spTree>
    <p:extLst>
      <p:ext uri="{BB962C8B-B14F-4D97-AF65-F5344CB8AC3E}">
        <p14:creationId xmlns:p14="http://schemas.microsoft.com/office/powerpoint/2010/main" val="3566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4" name="Picture 3">
            <a:extLst>
              <a:ext uri="{FF2B5EF4-FFF2-40B4-BE49-F238E27FC236}">
                <a16:creationId xmlns:a16="http://schemas.microsoft.com/office/drawing/2014/main" id="{8F6C12FF-00E7-49AD-A254-880500D21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444" y="2559695"/>
            <a:ext cx="10227112" cy="1738609"/>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8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Global parameters.</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Activities.</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23192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Lab8, 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Meer pipelines, meer beter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https://github.com/CloudShiftBV/ADF-Training/blob/main/Lab8/LabInstructions8.md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2375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versnellende stappen kan ik maken in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Batching.</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DIU.</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4150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Write batch size.</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 Integration units.</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2960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Lab9, 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https://github.com/CloudShiftBV/ADF-Training/blob/main/Lab9/LabInstructions9.md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900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verhoud GIT zich ten opzichten van TFS.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pas je GIT toe in ADF. (DEMO)</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94173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dirty="0">
                <a:effectLst/>
                <a:latin typeface="Consolas" panose="020B0609020204030204" pitchFamily="49" charset="0"/>
              </a:rPr>
              <a:t>Global Information Tracker (GIT).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Versiebeheer 2.0.</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Gedistribueerd.</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594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DevOps.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CI/CD.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werkt ADF met CI/CD.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0013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Dev: Development, Ops: Operations.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Ontwikkelen.</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Beheren en monitoren.</a:t>
            </a:r>
            <a:endParaRPr lang="nl-NL" b="0"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Continues Integration, Continues Deployment.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Automatisch uitrollen.</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samen met GIT.</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dat CI/CD maar draaien!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5C99C08E-8011-415A-B705-B6371E8F6C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6217" y="1437217"/>
            <a:ext cx="4762500" cy="4762500"/>
          </a:xfrm>
          <a:prstGeom prst="rect">
            <a:avLst/>
          </a:prstGeom>
        </p:spPr>
      </p:pic>
    </p:spTree>
    <p:extLst>
      <p:ext uri="{BB962C8B-B14F-4D97-AF65-F5344CB8AC3E}">
        <p14:creationId xmlns:p14="http://schemas.microsoft.com/office/powerpoint/2010/main" val="32742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0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dag 1</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8: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Lab7,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9: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Lab8,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10: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Lab9,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11: GIT</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12: DevOps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Dag 1</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hebben wij gisteren allemaal behandeld?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IR?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Trigger?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global parameter.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kan je met een global parameter.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globaal hoor!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Bruikbaar in de hele ADF.</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Handig voor omgeving specifieke zaken.</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7441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Stel ze maar in dan!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10" name="Title 7">
            <a:extLst>
              <a:ext uri="{FF2B5EF4-FFF2-40B4-BE49-F238E27FC236}">
                <a16:creationId xmlns:a16="http://schemas.microsoft.com/office/drawing/2014/main" id="{294B9929-5E1E-44C5-A625-8CFA2C19DF36}"/>
              </a:ext>
            </a:extLst>
          </p:cNvPr>
          <p:cNvSpPr txBox="1">
            <a:spLocks/>
          </p:cNvSpPr>
          <p:nvPr/>
        </p:nvSpPr>
        <p:spPr>
          <a:xfrm>
            <a:off x="838200" y="289571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9600" b="1" dirty="0">
                <a:solidFill>
                  <a:srgbClr val="0070C0"/>
                </a:solidFill>
                <a:latin typeface="Arial Rounded MT Bold" panose="020F0704030504030204" pitchFamily="34" charset="0"/>
                <a:cs typeface="Arial" panose="020B0604020202020204" pitchFamily="34" charset="0"/>
              </a:rPr>
              <a:t>[@]</a:t>
            </a:r>
          </a:p>
        </p:txBody>
      </p:sp>
    </p:spTree>
    <p:extLst>
      <p:ext uri="{BB962C8B-B14F-4D97-AF65-F5344CB8AC3E}">
        <p14:creationId xmlns:p14="http://schemas.microsoft.com/office/powerpoint/2010/main" val="22509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Lab7, 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lab7: </a:t>
            </a:r>
            <a:r>
              <a:rPr lang="nl-NL" dirty="0">
                <a:effectLst/>
                <a:latin typeface="Consolas" panose="020B0609020204030204" pitchFamily="49" charset="0"/>
              </a:rPr>
              <a:t>https://github.com/CloudShiftBV/ADF-Training/blob/main/Lab7/LabInstructions7.md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821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E08F4C1E6CE04FB487E03DAD13B117" ma:contentTypeVersion="15" ma:contentTypeDescription="Create a new document." ma:contentTypeScope="" ma:versionID="1a3076c5ab1c7638b2d2948489b62187">
  <xsd:schema xmlns:xsd="http://www.w3.org/2001/XMLSchema" xmlns:xs="http://www.w3.org/2001/XMLSchema" xmlns:p="http://schemas.microsoft.com/office/2006/metadata/properties" xmlns:ns2="906b1803-8a11-4915-ac24-76ff97c2e11a" xmlns:ns3="1758ab4f-a954-409b-a161-3e68bbe258cb" targetNamespace="http://schemas.microsoft.com/office/2006/metadata/properties" ma:root="true" ma:fieldsID="db2b587fdb8e09d6fbebcb2a2224b0f1" ns2:_="" ns3:_="">
    <xsd:import namespace="906b1803-8a11-4915-ac24-76ff97c2e11a"/>
    <xsd:import namespace="1758ab4f-a954-409b-a161-3e68bbe258cb"/>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6b1803-8a11-4915-ac24-76ff97c2e1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ffba3170-89ad-411c-9f01-2d731c5b0cd8" ma:termSetId="09814cd3-568e-fe90-9814-8d621ff8fb84" ma:anchorId="fba54fb3-c3e1-fe81-a776-ca4b69148c4d" ma:open="true" ma:isKeyword="false">
      <xsd:complexType>
        <xsd:sequence>
          <xsd:element ref="pc:Terms" minOccurs="0" maxOccurs="1"/>
        </xsd:sequence>
      </xsd:complex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58ab4f-a954-409b-a161-3e68bbe258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086F5A-2B6D-4569-8C56-F0C3F234DA8D}"/>
</file>

<file path=customXml/itemProps2.xml><?xml version="1.0" encoding="utf-8"?>
<ds:datastoreItem xmlns:ds="http://schemas.openxmlformats.org/officeDocument/2006/customXml" ds:itemID="{303A0D1E-EB6A-4F00-B647-BE78F8901C1C}"/>
</file>

<file path=docMetadata/LabelInfo.xml><?xml version="1.0" encoding="utf-8"?>
<clbl:labelList xmlns:clbl="http://schemas.microsoft.com/office/2020/mipLabelMetadata">
  <clbl:label id="{6ade84ad-3c6b-4480-bb7a-7694e5cb1e58}" enabled="1" method="Standard" siteId="{b1a6616c-9473-4cab-82b6-b6affeed3e12}" contentBits="0" removed="0"/>
</clbl:labelList>
</file>

<file path=docProps/app.xml><?xml version="1.0" encoding="utf-8"?>
<Properties xmlns="http://schemas.openxmlformats.org/officeDocument/2006/extended-properties" xmlns:vt="http://schemas.openxmlformats.org/officeDocument/2006/docPropsVTypes">
  <TotalTime>0</TotalTime>
  <Words>3924</Words>
  <Application>Microsoft Office PowerPoint</Application>
  <PresentationFormat>Widescreen</PresentationFormat>
  <Paragraphs>349</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Arial Rounded MT Bold</vt:lpstr>
      <vt:lpstr>Calibri</vt:lpstr>
      <vt:lpstr>Calibri Light</vt:lpstr>
      <vt:lpstr>Consolas</vt:lpstr>
      <vt:lpstr>Roboto</vt:lpstr>
      <vt:lpstr>Segoe UI</vt:lpstr>
      <vt:lpstr>Office Theme</vt:lpstr>
      <vt:lpstr> Azure Data Factory  Fundamentals</vt:lpstr>
      <vt:lpstr>PowerPoint Presentation</vt:lpstr>
      <vt:lpstr>De leerdoelen Wat kunnen we na vandaag?</vt:lpstr>
      <vt:lpstr>De agenda Wat gaan we allemaal doen?</vt:lpstr>
      <vt:lpstr>Recap Dag 1 Kracht van herhaling</vt:lpstr>
      <vt:lpstr>Global Parameters Wat weten we na de deze les?</vt:lpstr>
      <vt:lpstr>Global Parameters Lekker globaal hoor!</vt:lpstr>
      <vt:lpstr>Global Parameters Stel ze maar in dan!</vt:lpstr>
      <vt:lpstr>Lab7, Global parameters Lekker parameterizeren!</vt:lpstr>
      <vt:lpstr>Activities Wat weten we na de deze les?</vt:lpstr>
      <vt:lpstr>Activities Lekker actief!</vt:lpstr>
      <vt:lpstr>Activities Lekker actief!</vt:lpstr>
      <vt:lpstr>Activities Lekker actief!</vt:lpstr>
      <vt:lpstr>Activities Laat maar zien hoe actief je bent!</vt:lpstr>
      <vt:lpstr>Recap ochtend Kracht van herhaling</vt:lpstr>
      <vt:lpstr>Lab8, Activities Meer pipelines, meer beter</vt:lpstr>
      <vt:lpstr>Batches en DIUs Wat weten we na de deze les?</vt:lpstr>
      <vt:lpstr>Batches en DIUs Lekker samenvoegen en snel gaan</vt:lpstr>
      <vt:lpstr>Batches en DIUs Batchen maar!</vt:lpstr>
      <vt:lpstr>Lab9, Batches en DIUs Lekker parameterizeren!</vt:lpstr>
      <vt:lpstr>GIT Wat weten we na de deze les?</vt:lpstr>
      <vt:lpstr>GIT Versiebeheer 2.0</vt:lpstr>
      <vt:lpstr>GIT Sla dat maar op!</vt:lpstr>
      <vt:lpstr>DevOps Wat weten we na de deze les?</vt:lpstr>
      <vt:lpstr>DevOps Ontwikkelen en monitoren</vt:lpstr>
      <vt:lpstr>DevOps Maken en uitrollen</vt:lpstr>
      <vt:lpstr>DevOps Laat dat CI/CD maar draaien!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Koos van Strien</cp:lastModifiedBy>
  <cp:revision>36</cp:revision>
  <dcterms:created xsi:type="dcterms:W3CDTF">2021-11-21T14:54:52Z</dcterms:created>
  <dcterms:modified xsi:type="dcterms:W3CDTF">2023-06-26T14:19:18Z</dcterms:modified>
</cp:coreProperties>
</file>