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9" r:id="rId3"/>
    <p:sldId id="257" r:id="rId4"/>
    <p:sldId id="258" r:id="rId5"/>
    <p:sldId id="275" r:id="rId6"/>
    <p:sldId id="276" r:id="rId7"/>
    <p:sldId id="297" r:id="rId8"/>
    <p:sldId id="299" r:id="rId9"/>
    <p:sldId id="298" r:id="rId10"/>
    <p:sldId id="304" r:id="rId11"/>
    <p:sldId id="301" r:id="rId12"/>
    <p:sldId id="306" r:id="rId13"/>
    <p:sldId id="307" r:id="rId14"/>
    <p:sldId id="302" r:id="rId15"/>
    <p:sldId id="305" r:id="rId16"/>
    <p:sldId id="303" r:id="rId17"/>
    <p:sldId id="308" r:id="rId18"/>
    <p:sldId id="309" r:id="rId19"/>
    <p:sldId id="310" r:id="rId20"/>
    <p:sldId id="311" r:id="rId21"/>
    <p:sldId id="312" r:id="rId22"/>
    <p:sldId id="313" r:id="rId23"/>
    <p:sldId id="314" r:id="rId24"/>
    <p:sldId id="315" r:id="rId25"/>
    <p:sldId id="316" r:id="rId26"/>
    <p:sldId id="318" r:id="rId27"/>
    <p:sldId id="317" r:id="rId28"/>
    <p:sldId id="295" r:id="rId29"/>
    <p:sldId id="296"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43782" autoAdjust="0"/>
  </p:normalViewPr>
  <p:slideViewPr>
    <p:cSldViewPr snapToGrid="0">
      <p:cViewPr varScale="1">
        <p:scale>
          <a:sx n="42" d="100"/>
          <a:sy n="42" d="100"/>
        </p:scale>
        <p:origin x="1421"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oen Stork" userId="a67ece4a-3ffe-4d90-9e5a-14e6aaa6fbb3" providerId="ADAL" clId="{A91E9381-2812-4436-A77E-CCA9DEC3EBAB}"/>
    <pc:docChg chg="modSld">
      <pc:chgData name="Jeroen Stork" userId="a67ece4a-3ffe-4d90-9e5a-14e6aaa6fbb3" providerId="ADAL" clId="{A91E9381-2812-4436-A77E-CCA9DEC3EBAB}" dt="2023-05-08T22:15:13.125" v="8" actId="20577"/>
      <pc:docMkLst>
        <pc:docMk/>
      </pc:docMkLst>
      <pc:sldChg chg="modNotesTx">
        <pc:chgData name="Jeroen Stork" userId="a67ece4a-3ffe-4d90-9e5a-14e6aaa6fbb3" providerId="ADAL" clId="{A91E9381-2812-4436-A77E-CCA9DEC3EBAB}" dt="2023-05-08T22:03:48.354" v="4" actId="20577"/>
        <pc:sldMkLst>
          <pc:docMk/>
          <pc:sldMk cId="1326358123" sldId="301"/>
        </pc:sldMkLst>
      </pc:sldChg>
      <pc:sldChg chg="modNotesTx">
        <pc:chgData name="Jeroen Stork" userId="a67ece4a-3ffe-4d90-9e5a-14e6aaa6fbb3" providerId="ADAL" clId="{A91E9381-2812-4436-A77E-CCA9DEC3EBAB}" dt="2023-05-08T22:15:13.125" v="8" actId="20577"/>
        <pc:sldMkLst>
          <pc:docMk/>
          <pc:sldMk cId="59472017" sldId="313"/>
        </pc:sldMkLst>
      </pc:sldChg>
      <pc:sldChg chg="modNotesTx">
        <pc:chgData name="Jeroen Stork" userId="a67ece4a-3ffe-4d90-9e5a-14e6aaa6fbb3" providerId="ADAL" clId="{A91E9381-2812-4436-A77E-CCA9DEC3EBAB}" dt="2023-05-08T22:07:54.760" v="6" actId="20577"/>
        <pc:sldMkLst>
          <pc:docMk/>
          <pc:sldMk cId="458557915" sldId="316"/>
        </pc:sldMkLst>
      </pc:sldChg>
      <pc:sldChg chg="modNotesTx">
        <pc:chgData name="Jeroen Stork" userId="a67ece4a-3ffe-4d90-9e5a-14e6aaa6fbb3" providerId="ADAL" clId="{A91E9381-2812-4436-A77E-CCA9DEC3EBAB}" dt="2023-05-08T22:08:32.561" v="7" actId="20577"/>
        <pc:sldMkLst>
          <pc:docMk/>
          <pc:sldMk cId="1065085013" sldId="31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26-6-2023</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nl-nl/azure/data-factory/copy-activity-overview"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ocs.microsoft.com/nl-nl/azure/data-factory/transform-data"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a:t>
            </a:fld>
            <a:endParaRPr lang="nl-NL"/>
          </a:p>
        </p:txBody>
      </p:sp>
    </p:spTree>
    <p:extLst>
      <p:ext uri="{BB962C8B-B14F-4D97-AF65-F5344CB8AC3E}">
        <p14:creationId xmlns:p14="http://schemas.microsoft.com/office/powerpoint/2010/main" val="405073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ACTIVITY IN SCENARIOS?</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Bedenk enkele scenartios samen met de deelnemers, leg uit welke activiteiten hiervoor gebruikt kunnen worden om een pipeline mee te maken.</a:t>
            </a:r>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1572769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ACTIVITIES SAMEN LATEN WERKEN?</a:t>
            </a:r>
          </a:p>
          <a:p>
            <a:r>
              <a:rPr lang="nl-NL" b="0" i="0" dirty="0">
                <a:solidFill>
                  <a:srgbClr val="569CD6"/>
                </a:solidFill>
                <a:effectLst/>
                <a:latin typeface="Consolas" panose="020B0609020204030204" pitchFamily="49" charset="0"/>
              </a:rPr>
              <a:t>Je kan activitities, actief met elkaar laten samen werken door deze op elkaar aan te sluiten. Hiermee is het mogelijk om data van de eene naar de andere activiteit over te hevelen. Je kan hier bijvoorbeeld mee data opzoeken uit een on-premise data warehouse, dit doorgeven aan een ForEach condition, zodat voor elk resultaat een bepaalde bewerking kan plaats vinden. In deze ForEach worden via een IF-Statement nog een afplitsing gemaakt waarna er een bepaalde kopieeerslag plaats vind naar een Azure SQL Database, of als de IF-statement anders was dan naar een Azure Blob Storage. </a:t>
            </a:r>
          </a:p>
          <a:p>
            <a:endParaRPr lang="nl-NL" b="1" i="0" dirty="0">
              <a:solidFill>
                <a:srgbClr val="569CD6"/>
              </a:solidFill>
              <a:effectLst/>
              <a:latin typeface="Consolas" panose="020B0609020204030204" pitchFamily="49" charset="0"/>
            </a:endParaRPr>
          </a:p>
          <a:p>
            <a:r>
              <a:rPr lang="nl-NL" b="1" i="0" dirty="0">
                <a:solidFill>
                  <a:srgbClr val="569CD6"/>
                </a:solidFill>
                <a:effectLst/>
                <a:latin typeface="Consolas" panose="020B0609020204030204" pitchFamily="49" charset="0"/>
              </a:rPr>
              <a:t>BEST PRACTISES?</a:t>
            </a:r>
          </a:p>
          <a:p>
            <a:r>
              <a:rPr lang="nl-NL" b="0" i="0" dirty="0">
                <a:solidFill>
                  <a:srgbClr val="569CD6"/>
                </a:solidFill>
                <a:effectLst/>
                <a:latin typeface="Consolas" panose="020B0609020204030204" pitchFamily="49" charset="0"/>
              </a:rPr>
              <a:t>Neem de tijd een lees het volgende artikel:</a:t>
            </a:r>
          </a:p>
          <a:p>
            <a:r>
              <a:rPr lang="nl-NL" b="0" i="0" dirty="0">
                <a:solidFill>
                  <a:srgbClr val="569CD6"/>
                </a:solidFill>
                <a:effectLst/>
                <a:latin typeface="Consolas" panose="020B0609020204030204" pitchFamily="49" charset="0"/>
              </a:rPr>
              <a:t>https://mrpaulandrew.com/2019/12/18/best-practices-for-implementing-azure-data-factory/</a:t>
            </a:r>
          </a:p>
          <a:p>
            <a:pPr algn="l"/>
            <a:r>
              <a:rPr lang="nl-NL" b="0" i="0" dirty="0">
                <a:solidFill>
                  <a:srgbClr val="D9D6D1"/>
                </a:solidFill>
                <a:effectLst/>
                <a:latin typeface="Segoe UI" panose="020B0502040204020203" pitchFamily="34" charset="0"/>
              </a:rPr>
              <a:t>https://microsoft-bitools.blogspot.com/p/joost-van-rossum.html?m=0</a:t>
            </a:r>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2704566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ACTIVITIES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Welke activities kan je gebruiken als je iets conditioneel wilt maken?</a:t>
            </a:r>
          </a:p>
          <a:p>
            <a:endParaRPr lang="nl-NL" b="0" dirty="0">
              <a:solidFill>
                <a:srgbClr val="D4D4D4"/>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Denk je dat er bepaalde best practises zijn die jullie kunnen gebruiken in de praktijk?</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065126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ik met een global parameter?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gebruik ik een ForEach activity voor?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doet een LookUp activity?</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andere activities ken je nog meer?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ziet het proces eruit van dynamisch data overhalen?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moet er gedaan worden om in een stored procedure te inserten?</a:t>
            </a:r>
          </a:p>
          <a:p>
            <a:pPr algn="l"/>
            <a:endParaRPr lang="nl-NL" b="1" i="0" dirty="0">
              <a:solidFill>
                <a:srgbClr val="D9D6D1"/>
              </a:solidFill>
              <a:effectLst/>
              <a:latin typeface="Segoe UI" panose="020B0502040204020203" pitchFamily="34" charset="0"/>
            </a:endParaRPr>
          </a:p>
          <a:p>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Hoe vonden jullie de ochtend?</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Hebben jullie nog vragen over iets uit het ochtend gedeelte?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Lab8, Activities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verschillende activities moet aanmaken, deze moet laten samenwerken en via best practises pipelines kan aanmaken met de juiste activities op dynamisch manier toe te passen.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met de verschillende activities en best practises aan de slag te gaan.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maken van geavanceerde pipelines?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447276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2029350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BATCHING?</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Data Factory kent bij de Sink van een Copy pipeline de optie voor </a:t>
            </a:r>
            <a:r>
              <a:rPr lang="nl-NL" b="1" i="0" dirty="0">
                <a:solidFill>
                  <a:srgbClr val="C8C3BC"/>
                </a:solidFill>
                <a:effectLst/>
                <a:latin typeface="Segoe UI" panose="020B0502040204020203" pitchFamily="34" charset="0"/>
              </a:rPr>
              <a:t>Write Batch Size </a:t>
            </a:r>
            <a:r>
              <a:rPr lang="nl-NL" b="0" i="0" dirty="0">
                <a:solidFill>
                  <a:srgbClr val="C8C3BC"/>
                </a:solidFill>
                <a:effectLst/>
                <a:latin typeface="Segoe UI" panose="020B0502040204020203" pitchFamily="34" charset="0"/>
              </a:rPr>
              <a:t>hiermee kan je handmatig aangeven hoeveel rijen er per keer weggeschreven dienen te worden. </a:t>
            </a:r>
          </a:p>
          <a:p>
            <a:r>
              <a:rPr lang="nl-NL" b="0" i="0" dirty="0">
                <a:solidFill>
                  <a:srgbClr val="C8C3BC"/>
                </a:solidFill>
                <a:effectLst/>
                <a:latin typeface="Segoe UI" panose="020B0502040204020203" pitchFamily="34" charset="0"/>
              </a:rPr>
              <a:t>Normaliter bepaald de Data Factory zelf zijn batch sizes, deze zijn meestal tussen de 1200 en 1500 regels. </a:t>
            </a:r>
            <a:r>
              <a:rPr lang="nl-NL" b="0" dirty="0">
                <a:solidFill>
                  <a:srgbClr val="D4D4D4"/>
                </a:solidFill>
                <a:effectLst/>
                <a:latin typeface="Consolas" panose="020B0609020204030204" pitchFamily="49" charset="0"/>
              </a:rPr>
              <a:t>Het kan zijn dat je een proces hebt, waarbij het van belang is dat alle data in 1x geladen wordt zodat er geen mismatches kunnen ontstaan. Dit is bijvoobeeld erg fijn als je een row-based Datamodel hanteerd. </a:t>
            </a:r>
          </a:p>
          <a:p>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WAT ZIJN DIUs?</a:t>
            </a:r>
          </a:p>
          <a:p>
            <a:pPr algn="l"/>
            <a:r>
              <a:rPr lang="nl-NL" dirty="0"/>
              <a:t>Een Data Integration Unit is een maatstaf die het vermogen (een combinatie van CPU, geheugen en netwerkresourcetoewijzing) van een enkele unit binnen de service vertegenwoordigt. Data Integration Unit  is alleen van toepassing op Azure Integration runtime, maar niet op zelf-hostende Integration runtime. De toegestane DIU's voor het uitvoeren van een kopieeractiviteit liggen tussen 2 en 256. Als dit niet is opgegeven of als je "Auto" kiest in de gebruikersinterface, past de service dynamisch de optimale DIU-instelling toe op basis van uw source-sink-paar en datapatroon. </a:t>
            </a:r>
          </a:p>
          <a:p>
            <a:pPr algn="l"/>
            <a:endParaRPr lang="nl-NL" b="1" i="0" dirty="0">
              <a:solidFill>
                <a:srgbClr val="D9D6D1"/>
              </a:solidFill>
              <a:effectLst/>
              <a:latin typeface="Segoe UI" panose="020B0502040204020203" pitchFamily="34" charset="0"/>
            </a:endParaRPr>
          </a:p>
          <a:p>
            <a:pPr algn="l"/>
            <a:r>
              <a:rPr lang="nl-NL" dirty="0"/>
              <a:t>Je kunt de DIU's zien die voor elke kopieerrun zijn gebruikt in de weergave voor het bewaken van kopieeractivities of de activiteitsuitvoer. Als je deze standaardwaarde wilt overschrijven, geeft je als volgt een waarde op voor de eigenschap dataIntegrationUnits. Het werkelijke aantal DIU's dat de kopieerbewerking tijdens runtime gebruikt, is gelijk aan of kleiner dan de geconfigureerde waarde, afhankelijk van je dataset. Je betaalt de gebruikte DIU's * kopieerduur * eenheidsprijs/DIU-uur. </a:t>
            </a: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3585312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Batching en DIUs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Betekent meer DIUs ook gegarandeerd betere performance?</a:t>
            </a:r>
          </a:p>
          <a:p>
            <a:r>
              <a:rPr lang="nl-NL" b="0" dirty="0">
                <a:solidFill>
                  <a:srgbClr val="D4D4D4"/>
                </a:solidFill>
                <a:effectLst/>
                <a:latin typeface="Consolas" panose="020B0609020204030204" pitchFamily="49" charset="0"/>
              </a:rPr>
              <a:t>-   Vraag: Hebben jullie workloads waarbij je batching verwacht nodig te hebben?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weet een best practice op te noemen die behandeld is, waar batching wellicht handig voor is?</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21229480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Lab9, Batches en DIUs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Batching en DIUs moet toepassen op pipelines binnen de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Lab8 volgen. Deze stap voor stap uitvoeren om jullie pipelines te voorzien van batching en extra DIUs.</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batches en DIUs?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407301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371467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4</a:t>
            </a:fld>
            <a:endParaRPr lang="nl-NL"/>
          </a:p>
        </p:txBody>
      </p:sp>
    </p:spTree>
    <p:extLst>
      <p:ext uri="{BB962C8B-B14F-4D97-AF65-F5344CB8AC3E}">
        <p14:creationId xmlns:p14="http://schemas.microsoft.com/office/powerpoint/2010/main" val="5015270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GIT?</a:t>
            </a:r>
          </a:p>
          <a:p>
            <a:pPr algn="l"/>
            <a:r>
              <a:rPr lang="nl-NL" b="0" i="0" dirty="0">
                <a:solidFill>
                  <a:srgbClr val="E8E6E3"/>
                </a:solidFill>
                <a:effectLst/>
                <a:latin typeface="Roboto" panose="02000000000000000000" pitchFamily="2" charset="0"/>
              </a:rPr>
              <a:t>Git is een systeem voor versiebeheer dat voornamelijk wordt gebruikt door programmeurs en anderen die code schrijven. Het werkt op de command line van je lokale computer. Hiermee kun je bestanden en wijzigingen aan die bestanden bijhouden in iets dat een repository of repo wordt genoemd.</a:t>
            </a:r>
          </a:p>
          <a:p>
            <a:endParaRPr lang="nl-NL" b="1" dirty="0">
              <a:solidFill>
                <a:srgbClr val="569CD6"/>
              </a:solidFill>
              <a:effectLst/>
              <a:latin typeface="Consolas" panose="020B0609020204030204" pitchFamily="49" charset="0"/>
            </a:endParaRPr>
          </a:p>
          <a:p>
            <a:r>
              <a:rPr lang="nl-NL" b="0" i="0" dirty="0">
                <a:solidFill>
                  <a:srgbClr val="E8E6E3"/>
                </a:solidFill>
                <a:effectLst/>
                <a:latin typeface="Roboto" panose="02000000000000000000" pitchFamily="2" charset="0"/>
              </a:rPr>
              <a:t>Het is handig in een teamomgeving omdat iedereen onafhankelijk aan die bestanden kan werken. Wijzigingen kun je samenvoegen en permanent wordt vastgelegd wie welke wijziging heeft doorgevoerd.</a:t>
            </a:r>
            <a:endParaRPr lang="nl-NL" b="1" dirty="0">
              <a:solidFill>
                <a:srgbClr val="569CD6"/>
              </a:solidFill>
              <a:effectLst/>
              <a:latin typeface="Consolas" panose="020B0609020204030204" pitchFamily="49"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GIT vs TFS</a:t>
            </a:r>
          </a:p>
          <a:p>
            <a:pPr algn="l"/>
            <a:r>
              <a:rPr lang="nl-NL" dirty="0"/>
              <a:t>Git is de standaard versiebeheerprovider voor projecten. TFVC wordt als End of Life beschouwd. Azure DevOps blijft bijvoorbeeld compatibel met TFS, maar Git ontvangt alle toekomstige investeringen.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GIT (gedistribueerd) </a:t>
            </a:r>
          </a:p>
          <a:p>
            <a:pPr algn="l"/>
            <a:r>
              <a:rPr lang="nl-NL" dirty="0"/>
              <a:t>Git is een gedistribueerd versiebeheersysteem. Elke ontwikkelaar heeft een kopie van de bronrepository op zijn ontwikkelmachine. Ontwikkelaars kunnen elke reeks wijzigingen op hun ontwikkelmachine doorvoeren en versiebeheerbewerkingen zoals geschiedenis uitvoeren en vergelijken zonder een netwerkverbinding. </a:t>
            </a:r>
            <a:r>
              <a:rPr lang="nl-NL"/>
              <a:t>Taken </a:t>
            </a:r>
            <a:r>
              <a:rPr lang="nl-NL" dirty="0"/>
              <a:t>zijn lichtgewicht. Wanneer u van context moet wisselen, kunt u een persoonlijke lokale vertakking maken. Je kunt snel van de ene branch naar de andere switchen om tussen verschillende variaties van je codebase te draaien. Later kunt je de vertakking samenvoegen, publiceren of verwijderen.</a:t>
            </a:r>
          </a:p>
          <a:p>
            <a:pPr algn="l"/>
            <a:endParaRPr lang="nl-NL" b="1" i="0" dirty="0">
              <a:solidFill>
                <a:srgbClr val="D9D6D1"/>
              </a:solidFill>
              <a:effectLst/>
              <a:latin typeface="Segoe UI" panose="020B0502040204020203" pitchFamily="34" charset="0"/>
            </a:endParaRPr>
          </a:p>
          <a:p>
            <a:pPr algn="l"/>
            <a:r>
              <a:rPr lang="nl-NL" b="1" dirty="0"/>
              <a:t>TFVC (gecentraliseerd) </a:t>
            </a:r>
          </a:p>
          <a:p>
            <a:pPr algn="l"/>
            <a:r>
              <a:rPr lang="nl-NL" dirty="0"/>
              <a:t>Team Foundation Version Control (TFVC) is een gecentraliseerd versiebeheersysteem. Doorgaans hebben teamleden slechts één versie van elk bestand op hun ontwikkelmachines. Historische data worden alleen op de server bijgehouden. Branches zijn padgebaseerd en worden op de server gemaakt. </a:t>
            </a:r>
          </a:p>
          <a:p>
            <a:pPr algn="l"/>
            <a:endParaRPr lang="nl-NL" dirty="0"/>
          </a:p>
          <a:p>
            <a:pPr algn="l"/>
            <a:r>
              <a:rPr lang="nl-NL" dirty="0"/>
              <a:t>TFVC heeft twee workflowmodellen: </a:t>
            </a:r>
          </a:p>
          <a:p>
            <a:pPr algn="l"/>
            <a:endParaRPr lang="nl-NL" dirty="0"/>
          </a:p>
          <a:p>
            <a:pPr algn="l"/>
            <a:r>
              <a:rPr lang="nl-NL" b="1" dirty="0"/>
              <a:t>Serverwerkruimten</a:t>
            </a:r>
            <a:r>
              <a:rPr lang="nl-NL" dirty="0"/>
              <a:t> - Voordat teamleden wijzigingen aanbrengen, checken ze in het openbaar bestanden uit. Voor de meeste bewerkingen moeten ontwikkelaars verbonden zijn met de server. Dit systeem vergemakkelijkt het vergrendelen van workflows. Andere systemen die op deze manier werken, zijn onder meer Visual Source Safe, Perforce en CVS. Met serverwerkruimten kunt u opschalen naar zeer grote codebases met miljoenen bestanden per vertakking en grote binaire bestanden. </a:t>
            </a:r>
          </a:p>
          <a:p>
            <a:pPr algn="l"/>
            <a:endParaRPr lang="nl-NL" dirty="0"/>
          </a:p>
          <a:p>
            <a:pPr algn="l"/>
            <a:r>
              <a:rPr lang="nl-NL" b="1" dirty="0"/>
              <a:t>Lokale werkruimten </a:t>
            </a:r>
            <a:r>
              <a:rPr lang="nl-NL" dirty="0"/>
              <a:t>- Elk teamlid neemt een kopie van de nieuwste versie van de codebase mee en werkt indien nodig offline. Ontwikkelaars controleren hun wijzigingen en lossen zo nodig conflicten op. Een ander systeem dat op deze manier werkt, is Subversion.</a:t>
            </a:r>
          </a:p>
          <a:p>
            <a:pPr algn="l"/>
            <a:endParaRPr lang="nl-NL" b="1"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275083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GIT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r>
              <a:rPr lang="nl-NL" b="0" dirty="0">
                <a:solidFill>
                  <a:srgbClr val="D4D4D4"/>
                </a:solidFill>
                <a:effectLst/>
                <a:latin typeface="Consolas" panose="020B0609020204030204" pitchFamily="49" charset="0"/>
              </a:rPr>
              <a:t>-   Vraag: Wie heeft er wel eens met GIT gewerkt?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heb je dat ervaren?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229048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542080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DEVOPS?</a:t>
            </a:r>
          </a:p>
          <a:p>
            <a:pPr algn="l"/>
            <a:r>
              <a:rPr lang="nl-NL" b="0" i="0" dirty="0">
                <a:solidFill>
                  <a:srgbClr val="B6B0A7"/>
                </a:solidFill>
                <a:effectLst/>
                <a:latin typeface="Segoe UI" panose="020B0502040204020203" pitchFamily="34" charset="0"/>
              </a:rPr>
              <a:t>DevOps, een combinatie van ontwikkeling (Dev) en bedrijfsactiviteiten (Ops), is de samenstelling van mensen, processen en technologie om doorlopend waarde aan klanten te bieden.</a:t>
            </a:r>
          </a:p>
          <a:p>
            <a:pPr algn="l"/>
            <a:r>
              <a:rPr lang="nl-NL" b="0" i="0" dirty="0">
                <a:solidFill>
                  <a:srgbClr val="B6B0A7"/>
                </a:solidFill>
                <a:effectLst/>
                <a:latin typeface="Segoe UI" panose="020B0502040204020203" pitchFamily="34" charset="0"/>
              </a:rPr>
              <a:t>Wat betekent DevOps voor teams? Dankzij DevOps kunnen rollen die voorheen in silo's waren geplaatst, zoals ontwikkeling, IT-activiteiten, kwaliteitsengineering en beveiliging, samen worden gecoördineerd en gebruikt om betere, betrouwbaardere producten te maken. Door over te stappen op een DevOps-cultuur, in combinatie met DevOps-werkwijzen en hulpprogramma's, krijgen teams de mogelijkheid om beter in te springen op de behoefte van klanten, vertrouwen in de toepassingen die ze bouwen te vergroten en sneller bedrijfsdoelen te bereiken.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VOORDELEN VAN DEVOPS</a:t>
            </a:r>
          </a:p>
          <a:p>
            <a:pPr algn="l"/>
            <a:r>
              <a:rPr lang="nl-NL" b="0" i="0" dirty="0">
                <a:solidFill>
                  <a:srgbClr val="B6B0A7"/>
                </a:solidFill>
                <a:effectLst/>
                <a:latin typeface="Segoe UI" panose="020B0502040204020203" pitchFamily="34" charset="0"/>
              </a:rPr>
              <a:t>DevOps Teams leveren hogere prestaties en bouwen sneller betere producten voor een hogere klanttevredenheid. Deze verbeterde samenwerking en productiviteit zijn ook onmisbaar om bedrijfsdoelen te halen. </a:t>
            </a:r>
          </a:p>
          <a:p>
            <a:pPr algn="l"/>
            <a:r>
              <a:rPr lang="nl-NL" b="0" i="0" dirty="0">
                <a:solidFill>
                  <a:srgbClr val="B6B0A7"/>
                </a:solidFill>
                <a:effectLst/>
                <a:latin typeface="Segoe UI" panose="020B0502040204020203" pitchFamily="34" charset="0"/>
              </a:rPr>
              <a:t>Denk hier aan bijvoorbeeld: Time-to-market, aanpassen op concurrentie, systeemstabiliteit en betrouwbaarheid handhaven en versnelde disaster recovery.</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DevOps heeft invloed op de toepassingslevenscyclus in de plannings-, ontwikkelings-, leverings- en operationele fasen. Elke fase is afhankelijk van de andere fasen en de fasen zijn niet rolspecifiek. In een echte DevOps-cultuur is elke rol in een bepaalde mate betrokken bij elke fase.</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Plannen</a:t>
            </a:r>
          </a:p>
          <a:p>
            <a:pPr algn="l"/>
            <a:r>
              <a:rPr lang="nl-NL" b="0" i="0" dirty="0">
                <a:solidFill>
                  <a:srgbClr val="B6B0A7"/>
                </a:solidFill>
                <a:effectLst/>
                <a:latin typeface="Segoe UI" panose="020B0502040204020203" pitchFamily="34" charset="0"/>
              </a:rPr>
              <a:t>In de planningsfase ontwikkelen DevOps-teams ideeën en definiëren en beschrijven ze de functies en mogelijkheden van de toepassingen en systemen die ze bouwen. Ze houden de voortgang op lage en hoge granulariteitsniveaus bij, van taken voor één product tot taken die worden uitgevoerd op hele portfolio's van meerdere producten. Onder andere door backlogs te maken, fouten op te sporen, flexibele softwareontwikkeling met Scrum te beheren, kanbanborden te gebruiken en de voortgang met dashboards te visualiseren, kunnen door DevOps-teams flexibiliteit en zichtbaarheid worden gepland.</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Ontwikkelen</a:t>
            </a:r>
          </a:p>
          <a:p>
            <a:pPr algn="l"/>
            <a:r>
              <a:rPr lang="nl-NL" b="0" i="0" dirty="0">
                <a:solidFill>
                  <a:srgbClr val="B6B0A7"/>
                </a:solidFill>
                <a:effectLst/>
                <a:latin typeface="Segoe UI" panose="020B0502040204020203" pitchFamily="34" charset="0"/>
              </a:rPr>
              <a:t>De ontwikkelingsfase bevat alle aspecten van het coderen, zoals schrijven, testen, beoordelen en de integratie van code door teamleden, alsmede het bouwen van die code in buildartefacten die in verschillende omgevingen kunnen worden geïmplementeerd. DevOps-teams willen graag snel innoveren zonder afbreuk te doen aan de kwaliteit, stabiliteit en productiviteit. Hiervoor gebruiken ze uiterst productieve hulpprogramma's, automatiseren ze dagelijkse en handmatige stappen en voeren ze herhalingen in kleine stapjes uit door middel van geautomatiseerde testen en continue integratie.</a:t>
            </a:r>
            <a:endParaRPr lang="nl-NL" b="1" i="0" dirty="0">
              <a:solidFill>
                <a:srgbClr val="B6B0A7"/>
              </a:solidFill>
              <a:effectLst/>
              <a:latin typeface="Segoe UI" panose="020B0502040204020203" pitchFamily="34" charset="0"/>
            </a:endParaRPr>
          </a:p>
          <a:p>
            <a:pPr algn="l"/>
            <a:endParaRPr lang="nl-NL" b="1" i="0" dirty="0">
              <a:solidFill>
                <a:srgbClr val="B6B0A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C9C5BE"/>
                </a:solidFill>
                <a:effectLst/>
                <a:latin typeface="Segoe UI" panose="020B0502040204020203" pitchFamily="34" charset="0"/>
              </a:rPr>
              <a:t>Aanbieden</a:t>
            </a:r>
          </a:p>
          <a:p>
            <a:pPr algn="l"/>
            <a:r>
              <a:rPr lang="nl-NL" b="0" i="0" dirty="0">
                <a:solidFill>
                  <a:srgbClr val="B6B0A7"/>
                </a:solidFill>
                <a:effectLst/>
                <a:latin typeface="Segoe UI" panose="020B0502040204020203" pitchFamily="34" charset="0"/>
              </a:rPr>
              <a:t>Levering is het proces waarbij toepassingen op een consistente en betrouwbare manier in productieomgevingen worden geïmplementeerd. Ook wordt in de leveringsfase de volledig beheerde fundamentele infrastructuur waaruit die omgevingen bestaan, geïmplementeerd en geconfigureerd.</a:t>
            </a:r>
          </a:p>
          <a:p>
            <a:pPr algn="l"/>
            <a:r>
              <a:rPr lang="nl-NL" b="0" i="0" dirty="0">
                <a:solidFill>
                  <a:srgbClr val="B6B0A7"/>
                </a:solidFill>
                <a:effectLst/>
                <a:latin typeface="Segoe UI" panose="020B0502040204020203" pitchFamily="34" charset="0"/>
              </a:rPr>
              <a:t>In de leveringsfase definiëren teams een releasebeheerproces met duidelijke, handmatige goedkeuringsfasen. Ook stellen ze geautomatiseerde poorten in om toepassingen tussen de fasen door te verplaatsen totdat ze beschikbaar worden gemaakt voor klanten. Door deze processen te automatiseren, worden ze schaalbaar, herhaalbaar en gecontroleerd. Op deze manier kunnen teams die zich met DevOps bezighouden met gemak, vol vertrouwen en met gemoedsrust leveren.</a:t>
            </a:r>
          </a:p>
          <a:p>
            <a:pPr algn="l"/>
            <a:endParaRPr lang="nl-NL" b="1"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Uitvoeren</a:t>
            </a:r>
          </a:p>
          <a:p>
            <a:pPr algn="l"/>
            <a:r>
              <a:rPr lang="nl-NL" b="0" i="0" dirty="0">
                <a:solidFill>
                  <a:srgbClr val="B6B0A7"/>
                </a:solidFill>
                <a:effectLst/>
                <a:latin typeface="Segoe UI" panose="020B0502040204020203" pitchFamily="34" charset="0"/>
              </a:rPr>
              <a:t>De operationele fase bestaat uit het onderhoud en de bewaking van toepassingen in productieomgevingen en het oplossen van eventuele problemen. Door over te stappen op DevOps-werkwijzen zorgen teams voor systeembetrouwbaarheid en hoge beschikbaarheid en streven ze naar nul uitvaltijd, terwijl ze tegelijkertijd de beveiliging en het beheer versterken. DevOps-teams proberen problemen te identificeren voordat de klant hier iets van merkt en lossen problemen snel op wanneer ze zich voordoen. Om continu zo alert te blijven, hebben teams uitgebreide telemetrie, handige meldingen en volledige zichtbaarheid in toepassingen en het onderliggende systeem nodig.</a:t>
            </a:r>
          </a:p>
          <a:p>
            <a:pPr algn="l"/>
            <a:endParaRPr lang="nl-NL" b="0" i="0" dirty="0">
              <a:solidFill>
                <a:srgbClr val="B6B0A7"/>
              </a:solidFill>
              <a:effectLst/>
              <a:latin typeface="Segoe UI" panose="020B0502040204020203" pitchFamily="34" charset="0"/>
            </a:endParaRPr>
          </a:p>
          <a:p>
            <a:pPr algn="l"/>
            <a:r>
              <a:rPr lang="nl-NL" b="1" i="0" dirty="0">
                <a:solidFill>
                  <a:srgbClr val="B6B0A7"/>
                </a:solidFill>
                <a:effectLst/>
                <a:latin typeface="Segoe UI" panose="020B0502040204020203" pitchFamily="34" charset="0"/>
              </a:rPr>
              <a:t>DEVOPS CULTUUR</a:t>
            </a:r>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Door DevOps-werkwijzen te gaan gebruiken, worden processen weliswaar door middel van technologie geautomatiseerd en geoptimaliseerd, maar het begint allemaal met de cultuur binnen de organisatie en de mensen die daar een rol in spelen. De uitdaging die het ontwikkelen van een DevOps-cultuur met zich meebrengt, vergt verregaande wijzigingen in de manier waarop mensen werken en samenwerken. Maar zodra organisaties zich inzetten voor een DevOps-cultuur, kunnen ze de perfecte omgeving creëren waarin prestatiegerichte teams zich kunnen ontwikkelen.</a:t>
            </a:r>
          </a:p>
          <a:p>
            <a:pPr algn="l"/>
            <a:endParaRPr lang="nl-NL" b="0" i="0" dirty="0">
              <a:solidFill>
                <a:srgbClr val="B6B0A7"/>
              </a:solidFill>
              <a:effectLst/>
              <a:latin typeface="Segoe UI" panose="020B0502040204020203" pitchFamily="34" charset="0"/>
            </a:endParaRPr>
          </a:p>
          <a:p>
            <a:pPr algn="l"/>
            <a:r>
              <a:rPr lang="nl-NL" b="0" i="0" dirty="0">
                <a:solidFill>
                  <a:srgbClr val="B6B0A7"/>
                </a:solidFill>
                <a:effectLst/>
                <a:latin typeface="Segoe UI" panose="020B0502040204020203" pitchFamily="34" charset="0"/>
              </a:rPr>
              <a:t>Enkele speerpunten van een DevOps-cultuur zijn: Samenwerken, zichtbaarheid en afstemming, Verantwoordelijke strekking en aansprakelijkheid, Korte releasecycles, Continue leren.</a:t>
            </a:r>
          </a:p>
          <a:p>
            <a:pPr algn="l"/>
            <a:endParaRPr lang="nl-NL" b="0" i="0" dirty="0">
              <a:solidFill>
                <a:srgbClr val="B6B0A7"/>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979128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a:t>
            </a:r>
            <a:r>
              <a:rPr lang="nl-NL" b="1" dirty="0">
                <a:effectLst/>
                <a:latin typeface="Consolas" panose="020B0609020204030204" pitchFamily="49" charset="0"/>
              </a:rPr>
              <a:t>Continues Integration?</a:t>
            </a:r>
            <a:br>
              <a:rPr lang="nl-NL" dirty="0"/>
            </a:br>
            <a:r>
              <a:rPr lang="nl-NL" b="0" i="0" dirty="0">
                <a:solidFill>
                  <a:srgbClr val="DBD8D3"/>
                </a:solidFill>
                <a:effectLst/>
                <a:latin typeface="arial" panose="020B0604020202020204" pitchFamily="34" charset="0"/>
              </a:rPr>
              <a:t>Continuous Integration (CI) helpt ontwikkelaars code te integreren in een gedeelde repository door de build automatisch te verifiëren met behulp van unit-tests en de oplossing te verpakken telkens wanneer nieuwe codewijzigingen worden ingediend</a:t>
            </a:r>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endParaRPr lang="nl-NL" b="1" i="0" dirty="0">
              <a:solidFill>
                <a:srgbClr val="D9D6D1"/>
              </a:solidFill>
              <a:effectLst/>
              <a:latin typeface="Consolas" panose="020B0609020204030204" pitchFamily="49" charset="0"/>
            </a:endParaRPr>
          </a:p>
          <a:p>
            <a:r>
              <a:rPr lang="nl-NL" b="1" i="0" dirty="0">
                <a:solidFill>
                  <a:srgbClr val="D9D6D1"/>
                </a:solidFill>
                <a:effectLst/>
                <a:latin typeface="Consolas" panose="020B0609020204030204" pitchFamily="49" charset="0"/>
              </a:rPr>
              <a:t>WAT IS </a:t>
            </a:r>
            <a:r>
              <a:rPr lang="nl-NL" b="1" dirty="0">
                <a:effectLst/>
                <a:latin typeface="Consolas" panose="020B0609020204030204" pitchFamily="49" charset="0"/>
              </a:rPr>
              <a:t>Continues Deployment?</a:t>
            </a:r>
          </a:p>
          <a:p>
            <a:r>
              <a:rPr lang="nl-NL" dirty="0"/>
              <a:t>Continuous Deployment (CD) haalt gevalideerde codepakketten uit het bouwproces en implementeert ze in een staging- of productieomgeving. Ontwikkelaars kunnen bijhouden welke implementaties succesvol waren of niet en problemen beperken tot specifieke pakketversies.</a:t>
            </a:r>
            <a:endParaRPr lang="nl-NL" b="1" i="0" dirty="0">
              <a:solidFill>
                <a:srgbClr val="D9D6D1"/>
              </a:solidFill>
              <a:effectLst/>
              <a:latin typeface="Segoe UI" panose="020B0502040204020203" pitchFamily="34" charset="0"/>
            </a:endParaRPr>
          </a:p>
          <a:p>
            <a:endParaRPr lang="nl-NL" b="1" i="0" dirty="0">
              <a:solidFill>
                <a:srgbClr val="D9D6D1"/>
              </a:solidFill>
              <a:effectLst/>
              <a:latin typeface="Segoe UI" panose="020B0502040204020203" pitchFamily="34" charset="0"/>
            </a:endParaRPr>
          </a:p>
          <a:p>
            <a:r>
              <a:rPr lang="nl-NL" b="1" i="0" dirty="0">
                <a:solidFill>
                  <a:srgbClr val="D9D6D1"/>
                </a:solidFill>
                <a:effectLst/>
                <a:latin typeface="Segoe UI" panose="020B0502040204020203" pitchFamily="34" charset="0"/>
              </a:rPr>
              <a:t>HOE WERKT HET MET ADF?</a:t>
            </a:r>
          </a:p>
          <a:p>
            <a:r>
              <a:rPr lang="nl-NL" dirty="0"/>
              <a:t>Continue </a:t>
            </a:r>
            <a:r>
              <a:rPr lang="nl-NL" b="0" i="0" dirty="0">
                <a:solidFill>
                  <a:srgbClr val="DBD8D3"/>
                </a:solidFill>
                <a:effectLst/>
                <a:latin typeface="arial" panose="020B0604020202020204" pitchFamily="34" charset="0"/>
              </a:rPr>
              <a:t>Integration</a:t>
            </a:r>
            <a:r>
              <a:rPr lang="nl-NL" dirty="0"/>
              <a:t> is de praktijk waarbij elke wijziging die </a:t>
            </a:r>
            <a:r>
              <a:rPr lang="nl-NL"/>
              <a:t>in je codebase </a:t>
            </a:r>
            <a:r>
              <a:rPr lang="nl-NL" dirty="0"/>
              <a:t>wordt aangebracht, automatisch en zo vroeg mogelijk wordt getest. Continuous delivery volgt het testen dat plaatsvindt tijdens continue integratie en pusht wijzigingen in een staging- of productiesysteem. In Azure Data Factory betekent </a:t>
            </a:r>
            <a:r>
              <a:rPr lang="nl-NL" b="0" i="0" dirty="0">
                <a:solidFill>
                  <a:srgbClr val="DBD8D3"/>
                </a:solidFill>
                <a:effectLst/>
                <a:latin typeface="arial" panose="020B0604020202020204" pitchFamily="34" charset="0"/>
              </a:rPr>
              <a:t>Continuous</a:t>
            </a:r>
            <a:r>
              <a:rPr lang="nl-NL" dirty="0"/>
              <a:t> </a:t>
            </a:r>
            <a:r>
              <a:rPr lang="nl-NL" b="0" i="0" dirty="0">
                <a:solidFill>
                  <a:srgbClr val="DBD8D3"/>
                </a:solidFill>
                <a:effectLst/>
                <a:latin typeface="arial" panose="020B0604020202020204" pitchFamily="34" charset="0"/>
              </a:rPr>
              <a:t>Integration</a:t>
            </a:r>
            <a:r>
              <a:rPr lang="nl-NL" dirty="0"/>
              <a:t> en Deployment (CI/CD) het verplaatsen van Data Factory-pipelines van de ene omgeving (ontwikkeling, test, productie) naar de andere. </a:t>
            </a:r>
          </a:p>
          <a:p>
            <a:endParaRPr lang="nl-NL" dirty="0"/>
          </a:p>
          <a:p>
            <a:r>
              <a:rPr lang="nl-NL" dirty="0"/>
              <a:t>Azure Data Factory maakt gebruik van Azure Resource Manager-templates om de configuratie van uw verschillende ADF-entiteiten (pipelines, datasets, dataflows, enzovoort) op te slaan. Er zijn twee voorgestelde methoden om een ​​data factory naar een andere omgeving te promoten: </a:t>
            </a:r>
          </a:p>
          <a:p>
            <a:endParaRPr lang="nl-NL" dirty="0"/>
          </a:p>
          <a:p>
            <a:pPr marL="171450" indent="-171450">
              <a:buFontTx/>
              <a:buChar char="-"/>
            </a:pPr>
            <a:r>
              <a:rPr lang="nl-NL" dirty="0"/>
              <a:t>Geautomatiseerde implementatie met behulp van Data Factory's integratie met Azure Pipelines </a:t>
            </a:r>
          </a:p>
          <a:p>
            <a:pPr marL="171450" indent="-171450">
              <a:buFontTx/>
              <a:buChar char="-"/>
            </a:pPr>
            <a:r>
              <a:rPr lang="nl-NL" dirty="0"/>
              <a:t>Upload handmatig een Resource Manager-template met behulp van Data Factory UX-integratie met Azure Resource Manager</a:t>
            </a:r>
          </a:p>
          <a:p>
            <a:pPr marL="0" indent="0">
              <a:buFontTx/>
              <a:buNone/>
            </a:pPr>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3177436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DEVOPS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dev.azure.com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https://docs.microsoft.com/en-us/azure/data-factory/continuous-integration-delivery-improvements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171450" indent="-171450">
              <a:buFontTx/>
              <a:buChar char="-"/>
            </a:pPr>
            <a:r>
              <a:rPr lang="nl-NL" b="0" dirty="0">
                <a:solidFill>
                  <a:srgbClr val="D4D4D4"/>
                </a:solidFill>
                <a:effectLst/>
                <a:latin typeface="Consolas" panose="020B0609020204030204" pitchFamily="49" charset="0"/>
              </a:rPr>
              <a:t>Vraag: Wie heeft er wel eens eerder DevOps gewerkt?</a:t>
            </a:r>
          </a:p>
          <a:p>
            <a:pPr marL="0" indent="0">
              <a:buFontTx/>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heeft er wel via CI/CD iets gedeployed?</a:t>
            </a:r>
          </a:p>
          <a:p>
            <a:endParaRPr lang="nl-NL" b="0" dirty="0">
              <a:solidFill>
                <a:srgbClr val="D4D4D4"/>
              </a:solidFill>
              <a:effectLst/>
              <a:latin typeface="Consolas" panose="020B0609020204030204" pitchFamily="49" charset="0"/>
            </a:endParaRP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3948609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de componenten uit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 IR’s zijn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5 connectoren?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kan je doen met een Dataset?</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kan je met een Pipeline?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een Trigger?</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Triggers zijn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5</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WAT IS EEN GLOBAL PARAMETER?</a:t>
            </a:r>
          </a:p>
          <a:p>
            <a:r>
              <a:rPr lang="nl-NL" b="0" i="0" dirty="0">
                <a:solidFill>
                  <a:srgbClr val="D9D6D1"/>
                </a:solidFill>
                <a:effectLst/>
                <a:latin typeface="Segoe UI" panose="020B0502040204020203" pitchFamily="34" charset="0"/>
              </a:rPr>
              <a:t>Globale parameters zijn constanten in een data factory die kunnen worden gebruikt door een pipeline in elke expressie. Ze zijn handig wanneer je meerdere pipelines hebt met identieke parameternamen en -waarden. Wanneer je een data factory in combinatie met CI/CD wilt gebruiken, kunt je deze parameters in elke omgeving overschrijven.</a:t>
            </a:r>
          </a:p>
          <a:p>
            <a:endParaRPr lang="nl-NL" b="0" i="0" dirty="0">
              <a:solidFill>
                <a:srgbClr val="D9D6D1"/>
              </a:solidFill>
              <a:effectLst/>
              <a:latin typeface="Segoe UI" panose="020B0502040204020203" pitchFamily="34" charset="0"/>
            </a:endParaRPr>
          </a:p>
          <a:p>
            <a:endParaRPr lang="nl-NL" b="1" dirty="0">
              <a:solidFill>
                <a:srgbClr val="569CD6"/>
              </a:solidFill>
              <a:effectLst/>
              <a:latin typeface="Consolas" panose="020B0609020204030204" pitchFamily="49" charset="0"/>
            </a:endParaRPr>
          </a:p>
          <a:p>
            <a:r>
              <a:rPr lang="nl-NL" b="1" dirty="0">
                <a:solidFill>
                  <a:srgbClr val="569CD6"/>
                </a:solidFill>
                <a:effectLst/>
                <a:latin typeface="Consolas" panose="020B0609020204030204" pitchFamily="49" charset="0"/>
              </a:rPr>
              <a:t>GLOBAL PARAMETER IN PIPELINES</a:t>
            </a:r>
            <a:endParaRPr lang="nl-NL" b="0" dirty="0">
              <a:solidFill>
                <a:srgbClr val="D4D4D4"/>
              </a:solidFill>
              <a:effectLst/>
              <a:latin typeface="Consolas" panose="020B0609020204030204" pitchFamily="49" charset="0"/>
            </a:endParaRPr>
          </a:p>
          <a:p>
            <a:pPr algn="l"/>
            <a:r>
              <a:rPr lang="nl-NL" b="0" i="0" dirty="0">
                <a:solidFill>
                  <a:srgbClr val="D9D6D1"/>
                </a:solidFill>
                <a:effectLst/>
                <a:latin typeface="Segoe UI" panose="020B0502040204020203" pitchFamily="34" charset="0"/>
              </a:rPr>
              <a:t>Globale parameters kunnen worden gebruikt in elke </a:t>
            </a:r>
            <a:r>
              <a:rPr lang="nl-NL" b="0" i="0" u="none" strike="noStrike" dirty="0">
                <a:effectLst/>
                <a:latin typeface="Segoe UI" panose="020B0502040204020203" pitchFamily="34" charset="0"/>
              </a:rPr>
              <a:t>pipeline expressie</a:t>
            </a:r>
            <a:r>
              <a:rPr lang="nl-NL" b="0" i="0" dirty="0">
                <a:solidFill>
                  <a:srgbClr val="D9D6D1"/>
                </a:solidFill>
                <a:effectLst/>
                <a:latin typeface="Segoe UI" panose="020B0502040204020203" pitchFamily="34" charset="0"/>
              </a:rPr>
              <a:t>. Als een </a:t>
            </a:r>
            <a:r>
              <a:rPr lang="nl-NL" b="0" i="0" u="none" strike="noStrike" dirty="0">
                <a:effectLst/>
                <a:latin typeface="Segoe UI" panose="020B0502040204020203" pitchFamily="34" charset="0"/>
              </a:rPr>
              <a:t>pipeline</a:t>
            </a:r>
            <a:r>
              <a:rPr lang="nl-NL" b="0" i="0" dirty="0">
                <a:solidFill>
                  <a:srgbClr val="D9D6D1"/>
                </a:solidFill>
                <a:effectLst/>
                <a:latin typeface="Segoe UI" panose="020B0502040204020203" pitchFamily="34" charset="0"/>
              </a:rPr>
              <a:t> verwijst naar een andere resource, zoals een dataset of dataflow, kunt je de globale parameterwaarde doorgeven via de parameters van die resource. Algemene parameters worden </a:t>
            </a:r>
            <a:r>
              <a:rPr lang="nl-NL" dirty="0"/>
              <a:t>pipeline().globalParameters.&lt;parameterName&gt;</a:t>
            </a:r>
            <a:r>
              <a:rPr lang="nl-NL" b="0" i="0" dirty="0">
                <a:solidFill>
                  <a:srgbClr val="D9D6D1"/>
                </a:solidFill>
                <a:effectLst/>
                <a:latin typeface="Segoe UI" panose="020B0502040204020203" pitchFamily="34" charset="0"/>
              </a:rPr>
              <a:t> genoemd.</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solidFill>
                  <a:srgbClr val="569CD6"/>
                </a:solidFill>
                <a:effectLst/>
                <a:latin typeface="Consolas" panose="020B0609020204030204" pitchFamily="49" charset="0"/>
              </a:rPr>
              <a:t>GLOBAL PARAMETER </a:t>
            </a:r>
            <a:r>
              <a:rPr lang="nl-NL" b="1" i="0" dirty="0">
                <a:solidFill>
                  <a:srgbClr val="D9D6D1"/>
                </a:solidFill>
                <a:effectLst/>
                <a:latin typeface="Segoe UI" panose="020B0502040204020203" pitchFamily="34" charset="0"/>
              </a:rPr>
              <a:t>IN CI/CD</a:t>
            </a:r>
          </a:p>
          <a:p>
            <a:pPr algn="l"/>
            <a:r>
              <a:rPr lang="nl-NL" b="0" i="0" dirty="0">
                <a:solidFill>
                  <a:srgbClr val="D9D6D1"/>
                </a:solidFill>
                <a:effectLst/>
                <a:latin typeface="Segoe UI" panose="020B0502040204020203" pitchFamily="34" charset="0"/>
              </a:rPr>
              <a:t>Er zijn twee manieren om globale parameters te integreren in je oplossing voor CI/CD:</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Globale parameters opnemen in de ARM-template.</a:t>
            </a:r>
          </a:p>
          <a:p>
            <a:pPr marL="171450" indent="-171450" algn="l">
              <a:buFontTx/>
              <a:buChar char="-"/>
            </a:pPr>
            <a:r>
              <a:rPr lang="nl-NL" b="0" i="0" dirty="0">
                <a:solidFill>
                  <a:srgbClr val="D9D6D1"/>
                </a:solidFill>
                <a:effectLst/>
                <a:latin typeface="Segoe UI" panose="020B0502040204020203" pitchFamily="34" charset="0"/>
              </a:rPr>
              <a:t>Globale parameters implementeren via een PowerShell-script.</a:t>
            </a:r>
          </a:p>
          <a:p>
            <a:pPr marL="0" indent="0" algn="l">
              <a:buFontTx/>
              <a:buNone/>
            </a:pP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Voor algemene gebruiksgevallen is het raadzaam om globale parameters op te nemen in de ARM-template. Dit is systeemeigen geïntegreerd met de oplossing die wordt beschreven in de Microsoft documentatie. In het geval van automatische publicatie en purview-verbinding is </a:t>
            </a:r>
            <a:r>
              <a:rPr lang="nl-NL" b="1" i="0" dirty="0">
                <a:solidFill>
                  <a:srgbClr val="D9D6D1"/>
                </a:solidFill>
                <a:effectLst/>
                <a:latin typeface="Segoe UI" panose="020B0502040204020203" pitchFamily="34" charset="0"/>
              </a:rPr>
              <a:t>de PowerShell-scriptmethode</a:t>
            </a:r>
            <a:r>
              <a:rPr lang="nl-NL" b="0" i="0" dirty="0">
                <a:solidFill>
                  <a:srgbClr val="D9D6D1"/>
                </a:solidFill>
                <a:effectLst/>
                <a:latin typeface="Segoe UI" panose="020B0502040204020203" pitchFamily="34" charset="0"/>
              </a:rPr>
              <a:t> vereist. Globale parameters worden standaard toegevoegd als een ARM-sjabloonparameter, omdat ze vaak veranderen van omgeving naar omgeving. </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18369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DEMO Global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569CD6"/>
                </a:solidFill>
                <a:effectLst/>
                <a:latin typeface="Consolas" panose="020B0609020204030204" pitchFamily="49" charset="0"/>
              </a:rPr>
              <a:t>Portal.azure.com / adf.azure.com</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dirty="0">
              <a:solidFill>
                <a:srgbClr val="569CD6"/>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Vraag: Waar zou je een global parameter wellicht nog meer voor kunne gebruiken?</a:t>
            </a:r>
          </a:p>
          <a:p>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9037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Lab7, Global Parameters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global parameter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Lab7 volgen. Deze stap voor stap uitvoeren om jullie eerste global parameter aan te maken en te verwerken in een pipeline.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toepassen van globale parameters?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2333935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18799935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ACTIVITY?</a:t>
            </a:r>
          </a:p>
          <a:p>
            <a:pPr algn="l"/>
            <a:r>
              <a:rPr lang="nl-NL" b="0" i="0" u="none" dirty="0">
                <a:solidFill>
                  <a:schemeClr val="tx1"/>
                </a:solidFill>
                <a:effectLst/>
                <a:latin typeface="Segoe UI" panose="020B0502040204020203" pitchFamily="34" charset="0"/>
              </a:rPr>
              <a:t>De activities in een pipeline bepalen acties die moeten worden uitgevoerd op je data. Je kunt bijvoorbeeld een kopieeractiviteit gebruiken om data van een SQL Server naar een Azure Blob-Storage. Gebruik vervolgens een Databricks Notebook-activiteit om data uit de blobopslag te verwerken en te transformeren naar een Azure Synapse Analytics-pool waarop business intelligence rapportageoplossingen zijn gebouwd.</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Azure Data Factory kent drie groepen activities</a:t>
            </a:r>
            <a:r>
              <a:rPr lang="nl-NL" b="0"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endParaRPr lang="nl-NL" b="0" i="0" u="none" strike="noStrik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 activities voor dataverplaatsing</a:t>
            </a:r>
            <a:r>
              <a:rPr lang="nl-NL" b="0" i="0" u="none" strike="noStrike" dirty="0">
                <a:solidFill>
                  <a:schemeClr val="tx1"/>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a:t>
            </a:r>
            <a:r>
              <a:rPr lang="nl-NL" b="0" i="0" u="none" strike="noStrike" dirty="0">
                <a:solidFill>
                  <a:schemeClr val="tx1"/>
                </a:solidFill>
                <a:effectLst/>
                <a:latin typeface="Segoe UI" panose="020B0502040204020203" pitchFamily="34" charset="0"/>
              </a:rPr>
              <a:t> </a:t>
            </a:r>
          </a:p>
          <a:p>
            <a:pPr algn="l"/>
            <a:r>
              <a:rPr lang="nl-NL" b="0" i="0" u="none" dirty="0">
                <a:solidFill>
                  <a:schemeClr val="tx1"/>
                </a:solidFill>
                <a:effectLst/>
                <a:latin typeface="Segoe UI" panose="020B0502040204020203" pitchFamily="34" charset="0"/>
              </a:rPr>
              <a:t>- activities voor datatransformatie, </a:t>
            </a:r>
          </a:p>
          <a:p>
            <a:pPr algn="l"/>
            <a:r>
              <a:rPr lang="nl-NL" b="0" i="0" u="none" strike="noStrike" dirty="0">
                <a:solidFill>
                  <a:schemeClr val="tx1"/>
                </a:solidFill>
                <a:effectLst/>
                <a:latin typeface="Segoe UI" panose="020B0502040204020203" pitchFamily="34" charset="0"/>
              </a:rPr>
              <a:t>- controleactivities</a:t>
            </a:r>
            <a:r>
              <a:rPr lang="nl-NL" b="0" i="0" u="none" dirty="0">
                <a:solidFill>
                  <a:schemeClr val="tx1"/>
                </a:solidFill>
                <a:effectLst/>
                <a:latin typeface="Segoe UI" panose="020B0502040204020203" pitchFamily="34" charset="0"/>
              </a:rPr>
              <a:t> </a:t>
            </a:r>
          </a:p>
          <a:p>
            <a:pPr algn="l"/>
            <a:endParaRPr lang="nl-NL" b="0" i="0" u="none" dirty="0">
              <a:solidFill>
                <a:schemeClr val="tx1"/>
              </a:solidFill>
              <a:effectLst/>
              <a:latin typeface="Segoe UI" panose="020B0502040204020203" pitchFamily="34" charset="0"/>
            </a:endParaRPr>
          </a:p>
          <a:p>
            <a:pPr algn="l"/>
            <a:r>
              <a:rPr lang="nl-NL" b="0" i="0" u="none" dirty="0">
                <a:solidFill>
                  <a:schemeClr val="tx1"/>
                </a:solidFill>
                <a:effectLst/>
                <a:latin typeface="Segoe UI" panose="020B0502040204020203" pitchFamily="34" charset="0"/>
              </a:rPr>
              <a:t>Een activitity kan nul of meerdere input </a:t>
            </a:r>
            <a:r>
              <a:rPr lang="nl-NL" b="0" i="0" u="none" strike="noStrike" dirty="0">
                <a:solidFill>
                  <a:schemeClr val="tx1"/>
                </a:solidFill>
                <a:effectLst/>
                <a:latin typeface="Segoe UI" panose="020B0502040204020203" pitchFamily="34" charset="0"/>
              </a:rPr>
              <a:t>datasets hebben en een of meerdere output datasets.</a:t>
            </a:r>
          </a:p>
          <a:p>
            <a:pPr algn="l"/>
            <a:r>
              <a:rPr lang="nl-NL" b="0" i="0" dirty="0">
                <a:solidFill>
                  <a:srgbClr val="D9D6D1"/>
                </a:solidFill>
                <a:effectLst/>
                <a:latin typeface="Segoe UI" panose="020B0502040204020203" pitchFamily="34" charset="0"/>
              </a:rPr>
              <a:t>Een input dataset vertegenwoordigt de invoer voor een activiteit in de pipeline en een output dataset vertegenwoordigt de uitvoer voor de activiteit. </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WELKE SOORTEN ZIJN 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dataverplaatsing</a:t>
            </a:r>
            <a:r>
              <a:rPr lang="nl-NL" b="1" i="0" u="none" strike="noStrike" dirty="0">
                <a:solidFill>
                  <a:schemeClr val="tx1"/>
                </a:solidFill>
                <a:effectLst/>
                <a:latin typeface="Segoe UI" panose="020B0502040204020203" pitchFamily="34" charset="0"/>
              </a:rPr>
              <a:t> </a:t>
            </a: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strike="noStrike" dirty="0">
                <a:solidFill>
                  <a:schemeClr val="tx1"/>
                </a:solidFill>
                <a:effectLst/>
                <a:latin typeface="Segoe UI" panose="020B0502040204020203" pitchFamily="34" charset="0"/>
              </a:rPr>
              <a:t>Dit bevat alle opties zoals je ook bent tegen gekomen bij Linked Services en Datasets. Elke losse bron kan via een Copy Activtity bevraagd worden voor zien worden van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strike="noStrik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dirty="0">
                <a:solidFill>
                  <a:schemeClr val="tx1"/>
                </a:solidFill>
                <a:effectLst/>
                <a:latin typeface="Segoe UI" panose="020B0502040204020203" pitchFamily="34" charset="0"/>
              </a:rPr>
              <a:t>Activities voor datatransformatie</a:t>
            </a:r>
            <a:endParaRPr lang="nl-NL" b="1" i="0" u="none" strike="noStrike" dirty="0">
              <a:solidFill>
                <a:schemeClr val="tx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Azure Data Factory ondersteunt transformatieactiviteiten die afzonderlijk of aan een andere activity kunnen worden toegevoegd. Denk hierbij aan Azure-functions, Hive, Pig, MapReduce, Spark, Machine Learning, Stored Procedures, U-SQL in Datalake, Databrick notebooks, Databricks Jar, Databrick python activiteiten.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u="none" strike="noStrike" dirty="0">
                <a:solidFill>
                  <a:schemeClr val="tx1"/>
                </a:solidFill>
                <a:effectLst/>
                <a:latin typeface="Segoe UI" panose="020B0502040204020203" pitchFamily="34" charset="0"/>
              </a:rPr>
              <a:t>Controleactivities</a:t>
            </a:r>
            <a:r>
              <a:rPr lang="nl-NL" b="1" i="0" u="none" dirty="0">
                <a:solidFill>
                  <a:schemeClr val="tx1"/>
                </a:solidFill>
                <a:effectLst/>
                <a:latin typeface="Segoe UI" panose="020B0502040204020203" pitchFamily="34" charset="0"/>
              </a:rPr>
              <a:t> </a:t>
            </a:r>
            <a:endParaRPr lang="nl-NL" b="0" i="0" u="none" dirty="0">
              <a:solidFill>
                <a:schemeClr val="tx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u="none" dirty="0">
                <a:solidFill>
                  <a:schemeClr val="tx1"/>
                </a:solidFill>
                <a:effectLst/>
                <a:latin typeface="Segoe UI" panose="020B0502040204020203" pitchFamily="34" charset="0"/>
              </a:rPr>
              <a:t>Controleactiviteiten bestaan uit zaken als: Een losse pipeline uitvoeren, variabelen toepassen, Filteren, ForEach loop, IF-Conditions, LoopUp, Wachten, Until en Web activiteten.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b="0" i="0" u="none" dirty="0">
              <a:solidFill>
                <a:schemeClr val="tx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15797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a:t>
            </a:fld>
            <a:endParaRPr lang="nl-NL"/>
          </a:p>
        </p:txBody>
      </p:sp>
      <p:pic>
        <p:nvPicPr>
          <p:cNvPr id="8" name="Picture 7" descr="A green text on a black background&#10;&#10;Description automatically generated with low confidence">
            <a:extLst>
              <a:ext uri="{FF2B5EF4-FFF2-40B4-BE49-F238E27FC236}">
                <a16:creationId xmlns:a16="http://schemas.microsoft.com/office/drawing/2014/main" id="{7005F120-E678-ACE2-A25A-E5997D4732E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23228" y="185738"/>
            <a:ext cx="2116768" cy="534446"/>
          </a:xfrm>
          <a:prstGeom prst="rect">
            <a:avLst/>
          </a:prstGeom>
        </p:spPr>
      </p:pic>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Subtitle 4">
            <a:extLst>
              <a:ext uri="{FF2B5EF4-FFF2-40B4-BE49-F238E27FC236}">
                <a16:creationId xmlns:a16="http://schemas.microsoft.com/office/drawing/2014/main" id="{DBDB827B-B178-9B3B-C568-20F8A6178B20}"/>
              </a:ext>
            </a:extLst>
          </p:cNvPr>
          <p:cNvSpPr>
            <a:spLocks noGrp="1"/>
          </p:cNvSpPr>
          <p:nvPr>
            <p:ph type="subTitle" idx="1"/>
          </p:nvPr>
        </p:nvSpPr>
        <p:spPr/>
        <p:txBody>
          <a:bodyPr/>
          <a:lstStyle/>
          <a:p>
            <a:endParaRPr lang="en-NL"/>
          </a:p>
        </p:txBody>
      </p: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activity.</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zijn er allemaal.</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activities gebruik je voor welk scenario.</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kan je activities samen laten werken.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best practises zijn er allemaal.</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36543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 Datatransformatie of controles</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met datasets.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Meer veel verschillende soorten.</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32635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Dataverplaatsing:</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Copy. </a:t>
            </a:r>
            <a:r>
              <a:rPr lang="nl-NL" b="0" dirty="0">
                <a:solidFill>
                  <a:srgbClr val="6796E6"/>
                </a:solidFill>
                <a:effectLst/>
                <a:latin typeface="Consolas" panose="020B0609020204030204" pitchFamily="49" charset="0"/>
              </a:rPr>
              <a:t> </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Conditioneel:</a:t>
            </a: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IF-statement, Case, Switch, Filter.</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API: Web of Webhook.</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Loop: ForEach.</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Wachten: Wait, Untill.</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Variablen: Set of Appended</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Etc..</a:t>
            </a:r>
          </a:p>
        </p:txBody>
      </p:sp>
    </p:spTree>
    <p:extLst>
      <p:ext uri="{BB962C8B-B14F-4D97-AF65-F5344CB8AC3E}">
        <p14:creationId xmlns:p14="http://schemas.microsoft.com/office/powerpoint/2010/main" val="356640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actief!</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pic>
        <p:nvPicPr>
          <p:cNvPr id="4" name="Picture 3">
            <a:extLst>
              <a:ext uri="{FF2B5EF4-FFF2-40B4-BE49-F238E27FC236}">
                <a16:creationId xmlns:a16="http://schemas.microsoft.com/office/drawing/2014/main" id="{8F6C12FF-00E7-49AD-A254-880500D210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2444" y="2559695"/>
            <a:ext cx="10227112" cy="1738609"/>
          </a:xfrm>
          <a:prstGeom prst="rect">
            <a:avLst/>
          </a:prstGeom>
        </p:spPr>
      </p:pic>
    </p:spTree>
    <p:extLst>
      <p:ext uri="{BB962C8B-B14F-4D97-AF65-F5344CB8AC3E}">
        <p14:creationId xmlns:p14="http://schemas.microsoft.com/office/powerpoint/2010/main" val="153782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maar zien hoe actief je bent!</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pic>
        <p:nvPicPr>
          <p:cNvPr id="3074" name="Picture 2" descr="Cogwheel Icon #273539 - Free Icons Library">
            <a:extLst>
              <a:ext uri="{FF2B5EF4-FFF2-40B4-BE49-F238E27FC236}">
                <a16:creationId xmlns:a16="http://schemas.microsoft.com/office/drawing/2014/main" id="{030150E1-263B-469A-8B01-204E6F1F4B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0466" y="355100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ogwheel Icon #273539 - Free Icons Library">
            <a:extLst>
              <a:ext uri="{FF2B5EF4-FFF2-40B4-BE49-F238E27FC236}">
                <a16:creationId xmlns:a16="http://schemas.microsoft.com/office/drawing/2014/main" id="{33B1146F-F633-4EFD-B6F4-4AE9958371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2733" y="2622785"/>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ogwheel Icon #273539 - Free Icons Library">
            <a:extLst>
              <a:ext uri="{FF2B5EF4-FFF2-40B4-BE49-F238E27FC236}">
                <a16:creationId xmlns:a16="http://schemas.microsoft.com/office/drawing/2014/main" id="{12798E71-7ACC-4BA7-ADA3-A3F42B114F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5136" y="4157131"/>
            <a:ext cx="15240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7086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Global parameters.</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Activities.</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231922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Lab8, Activities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Meer pipelines, meer beter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https://github.com/CloudShiftBV/ADF-Training/blob/main/Lab8/LabInstructions8.md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237589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versnellende stappen kan ik maken in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Batching.</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DIU.</a:t>
            </a:r>
          </a:p>
          <a:p>
            <a:pPr marL="0" indent="0">
              <a:buNone/>
            </a:pPr>
            <a:endParaRPr lang="nl-NL" b="0"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41502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samenvoegen en snel gaan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Write batch size.</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Data Integration units.</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29608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Batchen maar!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2E45332A-A61F-4C8D-AC06-4BA591FCA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7067" y="2421466"/>
            <a:ext cx="2438400" cy="2438400"/>
          </a:xfrm>
          <a:prstGeom prst="rect">
            <a:avLst/>
          </a:prstGeom>
        </p:spPr>
      </p:pic>
      <p:pic>
        <p:nvPicPr>
          <p:cNvPr id="2050" name="Picture 2">
            <a:extLst>
              <a:ext uri="{FF2B5EF4-FFF2-40B4-BE49-F238E27FC236}">
                <a16:creationId xmlns:a16="http://schemas.microsoft.com/office/drawing/2014/main" id="{FA279E01-6E5F-46AB-A711-7DEE92AFDD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6534" y="2421466"/>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812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Lab9, Batches en DIUs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lab8: </a:t>
            </a:r>
            <a:r>
              <a:rPr lang="nl-NL" dirty="0">
                <a:effectLst/>
                <a:latin typeface="Consolas" panose="020B0609020204030204" pitchFamily="49" charset="0"/>
              </a:rPr>
              <a:t>https://github.com/CloudShiftBV/ADF-Training/blob/main/Lab9/LabInstructions9.md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9007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verhoud GIT zich ten opzichten van TFS.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pas je GIT toe in ADF. (DEMO)</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94173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Versiebeheer 2.0</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dirty="0">
                <a:effectLst/>
                <a:latin typeface="Consolas" panose="020B0609020204030204" pitchFamily="49" charset="0"/>
              </a:rPr>
              <a:t>Global Information Tracker (GIT).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Versiebeheer 2.0.</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Gedistribueerd.</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59472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GIT</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Sla dat maar op!</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pic>
        <p:nvPicPr>
          <p:cNvPr id="1026" name="Picture 2">
            <a:extLst>
              <a:ext uri="{FF2B5EF4-FFF2-40B4-BE49-F238E27FC236}">
                <a16:creationId xmlns:a16="http://schemas.microsoft.com/office/drawing/2014/main" id="{8DEF4894-A53F-4431-A3CF-6501AB6261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0666" y="2647452"/>
            <a:ext cx="4673601" cy="1953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140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DevOps.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CI/CD.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werkt ADF met CI/CD.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00137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Ontwikkelen en monitoren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Dev: Development, Ops: Operations.</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Ontwikkelen.</a:t>
            </a:r>
          </a:p>
          <a:p>
            <a:pPr marL="0" indent="0">
              <a:buNone/>
            </a:pPr>
            <a:r>
              <a:rPr lang="nl-NL" b="0" dirty="0">
                <a:solidFill>
                  <a:srgbClr val="6796E6"/>
                </a:solidFill>
                <a:effectLst/>
                <a:latin typeface="Consolas" panose="020B0609020204030204" pitchFamily="49" charset="0"/>
              </a:rPr>
              <a:t>- </a:t>
            </a:r>
            <a:r>
              <a:rPr lang="nl-NL" dirty="0">
                <a:latin typeface="Consolas" panose="020B0609020204030204" pitchFamily="49" charset="0"/>
              </a:rPr>
              <a:t>Beheren en monitoren.</a:t>
            </a:r>
            <a:endParaRPr lang="nl-NL" b="0"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58557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Maken en uitrollen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Continues Integration, Continues Deployment.</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Automatisch uitrollen.</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Werkt samen met GIT.</a:t>
            </a: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0650850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DevOps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dat CI/CD maar draaien!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5C99C08E-8011-415A-B705-B6371E8F6C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96217" y="1437217"/>
            <a:ext cx="4762500" cy="4762500"/>
          </a:xfrm>
          <a:prstGeom prst="rect">
            <a:avLst/>
          </a:prstGeom>
        </p:spPr>
      </p:pic>
    </p:spTree>
    <p:extLst>
      <p:ext uri="{BB962C8B-B14F-4D97-AF65-F5344CB8AC3E}">
        <p14:creationId xmlns:p14="http://schemas.microsoft.com/office/powerpoint/2010/main" val="3274268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geavanceerde pipelines.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dynamische content toepast binnen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versiebeheer werkt via GIT.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je via DevOps (CI/CD) de ADF kan deployen.</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Eigen pipelines maken via de Best Practises.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Dynamische parameters toepassen.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GIT werkt i.c.m.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hoe DevOps (CI/CD) toegepast kan worden.</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0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dag 1</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8: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Lab7, Global parameters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9: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Lab8, Activities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10: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Lab9, Batches en DIUs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11: GIT</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12: DevOps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Dag 1</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hebben wij gisteren allemaal behandeld?</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de ADF?</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IR?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was een Trigger?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global parameter.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kan je met een global parameter.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globaal hoor!</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Bruikbaar in de hele ADF.</a:t>
            </a:r>
          </a:p>
          <a:p>
            <a:pPr marL="0" indent="0">
              <a:buNone/>
            </a:pPr>
            <a:r>
              <a:rPr lang="nl-NL" b="0" dirty="0">
                <a:solidFill>
                  <a:srgbClr val="6796E6"/>
                </a:solidFill>
                <a:effectLst/>
                <a:latin typeface="Consolas" panose="020B0609020204030204" pitchFamily="49" charset="0"/>
              </a:rPr>
              <a:t>- </a:t>
            </a:r>
            <a:r>
              <a:rPr lang="nl-NL" b="0" dirty="0">
                <a:effectLst/>
                <a:latin typeface="Consolas" panose="020B0609020204030204" pitchFamily="49" charset="0"/>
              </a:rPr>
              <a:t>Handig voor omgeving specifieke zaken.</a:t>
            </a:r>
          </a:p>
          <a:p>
            <a:pPr marL="0" indent="0">
              <a:buNone/>
            </a:pP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74414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Stel ze maar in dan!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10" name="Title 7">
            <a:extLst>
              <a:ext uri="{FF2B5EF4-FFF2-40B4-BE49-F238E27FC236}">
                <a16:creationId xmlns:a16="http://schemas.microsoft.com/office/drawing/2014/main" id="{294B9929-5E1E-44C5-A625-8CFA2C19DF36}"/>
              </a:ext>
            </a:extLst>
          </p:cNvPr>
          <p:cNvSpPr txBox="1">
            <a:spLocks/>
          </p:cNvSpPr>
          <p:nvPr/>
        </p:nvSpPr>
        <p:spPr>
          <a:xfrm>
            <a:off x="838200" y="2895716"/>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sz="9600" b="1" dirty="0">
                <a:solidFill>
                  <a:srgbClr val="0070C0"/>
                </a:solidFill>
                <a:latin typeface="Arial Rounded MT Bold" panose="020F0704030504030204" pitchFamily="34" charset="0"/>
                <a:cs typeface="Arial" panose="020B0604020202020204" pitchFamily="34" charset="0"/>
              </a:rPr>
              <a:t>[@]</a:t>
            </a:r>
          </a:p>
        </p:txBody>
      </p:sp>
    </p:spTree>
    <p:extLst>
      <p:ext uri="{BB962C8B-B14F-4D97-AF65-F5344CB8AC3E}">
        <p14:creationId xmlns:p14="http://schemas.microsoft.com/office/powerpoint/2010/main" val="225099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Lab7, Global parameters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parameterizeren!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lab7: </a:t>
            </a:r>
            <a:r>
              <a:rPr lang="nl-NL" dirty="0">
                <a:effectLst/>
                <a:latin typeface="Consolas" panose="020B0609020204030204" pitchFamily="49" charset="0"/>
              </a:rPr>
              <a:t>https://github.com/CloudShiftBV/ADF-Training/blob/main/Lab7/LabInstructions7.md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8213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ade84ad-3c6b-4480-bb7a-7694e5cb1e58}" enabled="1" method="Standard" siteId="{b1a6616c-9473-4cab-82b6-b6affeed3e12}" contentBits="0" removed="0"/>
</clbl:labelList>
</file>

<file path=docProps/app.xml><?xml version="1.0" encoding="utf-8"?>
<Properties xmlns="http://schemas.openxmlformats.org/officeDocument/2006/extended-properties" xmlns:vt="http://schemas.openxmlformats.org/officeDocument/2006/docPropsVTypes">
  <TotalTime>0</TotalTime>
  <Words>3924</Words>
  <Application>Microsoft Office PowerPoint</Application>
  <PresentationFormat>Widescreen</PresentationFormat>
  <Paragraphs>349</Paragraphs>
  <Slides>29</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Arial</vt:lpstr>
      <vt:lpstr>Arial Rounded MT Bold</vt:lpstr>
      <vt:lpstr>Calibri</vt:lpstr>
      <vt:lpstr>Calibri Light</vt:lpstr>
      <vt:lpstr>Consolas</vt:lpstr>
      <vt:lpstr>Roboto</vt:lpstr>
      <vt:lpstr>Segoe UI</vt:lpstr>
      <vt:lpstr>Office Theme</vt:lpstr>
      <vt:lpstr> Azure Data Factory  Fundamentals</vt:lpstr>
      <vt:lpstr>PowerPoint Presentation</vt:lpstr>
      <vt:lpstr>De leerdoelen Wat kunnen we na vandaag?</vt:lpstr>
      <vt:lpstr>De agenda Wat gaan we allemaal doen?</vt:lpstr>
      <vt:lpstr>Recap Dag 1 Kracht van herhaling</vt:lpstr>
      <vt:lpstr>Global Parameters Wat weten we na de deze les?</vt:lpstr>
      <vt:lpstr>Global Parameters Lekker globaal hoor!</vt:lpstr>
      <vt:lpstr>Global Parameters Stel ze maar in dan!</vt:lpstr>
      <vt:lpstr>Lab7, Global parameters Lekker parameterizeren!</vt:lpstr>
      <vt:lpstr>Activities Wat weten we na de deze les?</vt:lpstr>
      <vt:lpstr>Activities Lekker actief!</vt:lpstr>
      <vt:lpstr>Activities Lekker actief!</vt:lpstr>
      <vt:lpstr>Activities Lekker actief!</vt:lpstr>
      <vt:lpstr>Activities Laat maar zien hoe actief je bent!</vt:lpstr>
      <vt:lpstr>Recap ochtend Kracht van herhaling</vt:lpstr>
      <vt:lpstr>Lab8, Activities Meer pipelines, meer beter</vt:lpstr>
      <vt:lpstr>Batches en DIUs Wat weten we na de deze les?</vt:lpstr>
      <vt:lpstr>Batches en DIUs Lekker samenvoegen en snel gaan</vt:lpstr>
      <vt:lpstr>Batches en DIUs Batchen maar!</vt:lpstr>
      <vt:lpstr>Lab9, Batches en DIUs Lekker parameterizeren!</vt:lpstr>
      <vt:lpstr>GIT Wat weten we na de deze les?</vt:lpstr>
      <vt:lpstr>GIT Versiebeheer 2.0</vt:lpstr>
      <vt:lpstr>GIT Sla dat maar op!</vt:lpstr>
      <vt:lpstr>DevOps Wat weten we na de deze les?</vt:lpstr>
      <vt:lpstr>DevOps Ontwikkelen en monitoren</vt:lpstr>
      <vt:lpstr>DevOps Maken en uitrollen</vt:lpstr>
      <vt:lpstr>DevOps Laat dat CI/CD maar draaien!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Koos van Strien</cp:lastModifiedBy>
  <cp:revision>36</cp:revision>
  <dcterms:created xsi:type="dcterms:W3CDTF">2021-11-21T14:54:52Z</dcterms:created>
  <dcterms:modified xsi:type="dcterms:W3CDTF">2023-06-26T14:19:18Z</dcterms:modified>
</cp:coreProperties>
</file>