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259" r:id="rId6"/>
    <p:sldId id="257" r:id="rId7"/>
    <p:sldId id="258" r:id="rId8"/>
    <p:sldId id="260" r:id="rId9"/>
    <p:sldId id="261" r:id="rId10"/>
    <p:sldId id="262" r:id="rId11"/>
    <p:sldId id="263" r:id="rId12"/>
    <p:sldId id="265" r:id="rId13"/>
    <p:sldId id="267" r:id="rId14"/>
    <p:sldId id="268" r:id="rId15"/>
    <p:sldId id="269" r:id="rId16"/>
    <p:sldId id="270" r:id="rId17"/>
    <p:sldId id="271" r:id="rId18"/>
    <p:sldId id="272" r:id="rId19"/>
    <p:sldId id="273" r:id="rId20"/>
    <p:sldId id="274" r:id="rId21"/>
    <p:sldId id="280" r:id="rId22"/>
    <p:sldId id="275" r:id="rId23"/>
    <p:sldId id="276" r:id="rId24"/>
    <p:sldId id="277" r:id="rId25"/>
    <p:sldId id="278" r:id="rId26"/>
    <p:sldId id="279" r:id="rId27"/>
    <p:sldId id="281" r:id="rId28"/>
    <p:sldId id="282" r:id="rId29"/>
    <p:sldId id="283" r:id="rId30"/>
    <p:sldId id="290" r:id="rId31"/>
    <p:sldId id="285" r:id="rId32"/>
    <p:sldId id="288" r:id="rId33"/>
    <p:sldId id="289" r:id="rId34"/>
    <p:sldId id="286" r:id="rId35"/>
    <p:sldId id="287" r:id="rId36"/>
    <p:sldId id="291" r:id="rId37"/>
    <p:sldId id="292" r:id="rId38"/>
    <p:sldId id="293" r:id="rId39"/>
    <p:sldId id="294" r:id="rId40"/>
    <p:sldId id="295" r:id="rId41"/>
    <p:sldId id="296" r:id="rId4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70" d="100"/>
          <a:sy n="70" d="100"/>
        </p:scale>
        <p:origin x="35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os van Strien" userId="35580b2e-8038-4edf-bf2b-303b38e8e247" providerId="ADAL" clId="{B759F249-2B84-4FB1-9E21-4B9AD051005C}"/>
    <pc:docChg chg="mod modSld">
      <pc:chgData name="Koos van Strien" userId="35580b2e-8038-4edf-bf2b-303b38e8e247" providerId="ADAL" clId="{B759F249-2B84-4FB1-9E21-4B9AD051005C}" dt="2022-04-06T09:26:07.471" v="2" actId="20577"/>
      <pc:docMkLst>
        <pc:docMk/>
      </pc:docMkLst>
      <pc:sldChg chg="modSp mod">
        <pc:chgData name="Koos van Strien" userId="35580b2e-8038-4edf-bf2b-303b38e8e247" providerId="ADAL" clId="{B759F249-2B84-4FB1-9E21-4B9AD051005C}" dt="2022-04-06T09:25:54.587" v="1" actId="20577"/>
        <pc:sldMkLst>
          <pc:docMk/>
          <pc:sldMk cId="2849698702" sldId="265"/>
        </pc:sldMkLst>
        <pc:spChg chg="mod">
          <ac:chgData name="Koos van Strien" userId="35580b2e-8038-4edf-bf2b-303b38e8e247" providerId="ADAL" clId="{B759F249-2B84-4FB1-9E21-4B9AD051005C}" dt="2022-04-06T09:25:54.587" v="1" actId="20577"/>
          <ac:spMkLst>
            <pc:docMk/>
            <pc:sldMk cId="2849698702" sldId="265"/>
            <ac:spMk id="8" creationId="{F5CE6568-0C50-47E0-AF58-00F4AB1B8EB2}"/>
          </ac:spMkLst>
        </pc:spChg>
      </pc:sldChg>
      <pc:sldChg chg="modSp mod">
        <pc:chgData name="Koos van Strien" userId="35580b2e-8038-4edf-bf2b-303b38e8e247" providerId="ADAL" clId="{B759F249-2B84-4FB1-9E21-4B9AD051005C}" dt="2022-04-06T09:26:07.471" v="2" actId="20577"/>
        <pc:sldMkLst>
          <pc:docMk/>
          <pc:sldMk cId="2576321738" sldId="268"/>
        </pc:sldMkLst>
        <pc:spChg chg="mod">
          <ac:chgData name="Koos van Strien" userId="35580b2e-8038-4edf-bf2b-303b38e8e247" providerId="ADAL" clId="{B759F249-2B84-4FB1-9E21-4B9AD051005C}" dt="2022-04-06T09:26:07.471" v="2" actId="20577"/>
          <ac:spMkLst>
            <pc:docMk/>
            <pc:sldMk cId="2576321738" sldId="268"/>
            <ac:spMk id="6" creationId="{CB397790-BC9C-43B9-9F22-2DBB4E3B926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6-4-2022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global-infrastructure/servic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a:t>
            </a:fld>
            <a:endParaRPr lang="nl-NL"/>
          </a:p>
        </p:txBody>
      </p:sp>
    </p:spTree>
    <p:extLst>
      <p:ext uri="{BB962C8B-B14F-4D97-AF65-F5344CB8AC3E}">
        <p14:creationId xmlns:p14="http://schemas.microsoft.com/office/powerpoint/2010/main" val="175441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 ADF PORTAL</a:t>
            </a:r>
            <a:endParaRPr lang="nl-NL" dirty="0"/>
          </a:p>
          <a:p>
            <a:r>
              <a:rPr lang="nl-NL" dirty="0"/>
              <a:t>Portal.azure.com / adf.azure.com</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staan jullie hier tegenover?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aangeven welke componenten er allemaal zijn?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In welke volgorde denk jij dat de componenten horen?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11320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Lab1, Azure environment deployen**</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De trainings omgeving uit te rollen zodat elke deelnemer voor zich aan de slag kan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Lab1 volgen. Deze stap voor stap uitvoeren om de trainings omgeving klaar te zetten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Met deze omgeving kunnen we verder in de training aan de slag met de bijhorende labs.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omgeving?</a:t>
            </a: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64212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door Azure Data Factory- pipelines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Data Factory pipelines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r>
              <a:rPr lang="nl-NL" b="0" i="0" dirty="0">
                <a:solidFill>
                  <a:srgbClr val="D9D6D1"/>
                </a:solidFill>
                <a:effectLst/>
                <a:latin typeface="Segoe UI" panose="020B0502040204020203" pitchFamily="34" charset="0"/>
              </a:rPr>
              <a:t>Integratieruntimes kunnen worden gemaakt in de Azure Data Factory-gebruikersinterface via de portal of via code.</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a:solidFill>
                  <a:srgbClr val="D9D6D1"/>
                </a:solidFill>
                <a:effectLst/>
                <a:latin typeface="Segoe UI" panose="020B0502040204020203" pitchFamily="34" charset="0"/>
              </a:rPr>
              <a:t>Data Factory biedt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buFont typeface="Arial" panose="020B0604020202020204" pitchFamily="34" charset="0"/>
              <a:buNone/>
            </a:pPr>
            <a:r>
              <a:rPr lang="nl-NL" b="0" i="0" dirty="0">
                <a:solidFill>
                  <a:srgbClr val="D9D6D1"/>
                </a:solidFill>
                <a:effectLst/>
                <a:latin typeface="Segoe UI" panose="020B0502040204020203" pitchFamily="34" charset="0"/>
              </a:rPr>
              <a:t>-Verzend de volgende transformatieactiviteiten in een openbaar netwerk: Databricks Notebook/Jar/Python-activiteit, HDInsight Hive-activiteit, HDInsight Pig-activiteit, HDInsight MapReduce-activiteit, HDInsight Spark-activiteit, HDInsight Streaming-activiteit, ML Studio (klassiek) Batch Execution-activiteit, ML Studio (klassiek) Resourceactiviteiten bijwerken, opgeslagen procedureactiviteit, Data Lake Analytics U-SQL-activiteit, aangepaste .NET-activiteit, webactiviteit, opzoekactiviteit en activiteit Metadata op halen.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buFont typeface="Arial" panose="020B0604020202020204" pitchFamily="34" charset="0"/>
              <a:buNone/>
            </a:pPr>
            <a:r>
              <a:rPr lang="nl-NL" b="0" i="0" dirty="0">
                <a:solidFill>
                  <a:srgbClr val="D9D6D1"/>
                </a:solidFill>
                <a:effectLst/>
                <a:latin typeface="Segoe UI" panose="020B0502040204020203" pitchFamily="34" charset="0"/>
              </a:rPr>
              <a:t>- De volgende transformatieactiviteiten verzenden naar computeresources in on-premises of Azure Virtual Network: HDInsight Hive-activiteit (BYOC-Bring Your Own Cluster), HDInsight Pig-activiteit (BYOC), HDInsight MapReduce-activiteit (BYOC), HDInsight Spark-activiteit (BYOC), HDInsight Streaming-activiteit (BYOC), ML Studio (klassiek) Batch Execution-activiteit, ML Studio (klassiek) Resourceactiviteiten bijwerken, opgeslagen procedureactiviteit, Data Lake Analytics U-SQL-activiteit, aangepaste activiteit (wordt uitgevoerd op Azure Batch), opzoekactiviteit en activiteit Metadata downloaden.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Linked Self-hosted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D9D6D1"/>
                </a:solidFill>
                <a:effectLst/>
                <a:latin typeface="Segoe UI" panose="020B0502040204020203" pitchFamily="34" charset="0"/>
              </a:rPr>
              <a:t>Een linked Self-hosted IR, verbind een bestaande Self-hosted IR uit een ADF met een andere ADF.</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kunt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je een Data Factory maakt, moet je de locatie voor de Data Factory opgeven. De metadata voor de Data Factory worden hier opgeslagen en het activeren van de pijplijn wordt hier gestart. Metadata worden alleen opgeslagen in de regio naar keuze en worden niet opgeslagen in andere regio’s.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Ondertussen heeft een Azure Data-pijplijn toegang tot dataopslag en computeservices in andere Azure-regio's om data tussen dataopslag te verplaatsen of data te verwerken met behulp van computeservices. Dit gedrag wordt gerealiseerd via de</a:t>
            </a:r>
            <a:r>
              <a:rPr lang="nl-NL" b="0" i="0" dirty="0">
                <a:solidFill>
                  <a:schemeClr val="tx1"/>
                </a:solidFill>
                <a:effectLst/>
                <a:latin typeface="Segoe UI" panose="020B0502040204020203" pitchFamily="34" charset="0"/>
              </a:rPr>
              <a:t> </a:t>
            </a:r>
            <a:r>
              <a:rPr lang="nl-NL" b="1"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IR die algemeen beschikbaar</a:t>
            </a:r>
            <a:r>
              <a:rPr lang="nl-NL" b="1" i="0" dirty="0">
                <a:solidFill>
                  <a:schemeClr val="tx1"/>
                </a:solidFill>
                <a:effectLst/>
                <a:latin typeface="Segoe UI" panose="020B0502040204020203" pitchFamily="34" charset="0"/>
              </a:rPr>
              <a:t> </a:t>
            </a:r>
            <a:r>
              <a:rPr lang="nl-NL" b="0" i="0" dirty="0">
                <a:solidFill>
                  <a:srgbClr val="D9D6D1"/>
                </a:solidFill>
                <a:effectLst/>
                <a:latin typeface="Segoe UI" panose="020B0502040204020203" pitchFamily="34" charset="0"/>
              </a:rPr>
              <a:t>is om de datanaleving, efficiëntie en verminderde kosten voor uitgaand netwerkverkeer te realiseren.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computekracht en in wezen de locatie waar de verplaatsing van data, het verzenden van activiteit en de uitvoering van het SSIS-pakket worden uitgevoerd. De IR-locatie kan verschillen van de locatie van de Data Factory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0" dirty="0">
                <a:solidFill>
                  <a:srgbClr val="D4D4D4"/>
                </a:solidFill>
                <a:effectLst/>
                <a:latin typeface="Consolas" panose="020B0609020204030204" pitchFamily="49" charset="0"/>
              </a:rPr>
              <a:t>Vraag: Waar moet je op letten bij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Stel, ik werk in een ander team, Dit team heeft een eigen ADF voor zijn/ haar data doeleinde. Het team heeft een bron nodig van on-premise die al </a:t>
            </a:r>
            <a:r>
              <a:rPr lang="nl-NL" b="1" dirty="0">
                <a:solidFill>
                  <a:srgbClr val="569CD6"/>
                </a:solidFill>
                <a:effectLst/>
                <a:latin typeface="Consolas" panose="020B0609020204030204" pitchFamily="49" charset="0"/>
              </a:rPr>
              <a:t>eerder</a:t>
            </a:r>
            <a:r>
              <a:rPr lang="nl-NL" b="0" dirty="0">
                <a:solidFill>
                  <a:srgbClr val="D4D4D4"/>
                </a:solidFill>
                <a:effectLst/>
                <a:latin typeface="Consolas" panose="020B0609020204030204" pitchFamily="49" charset="0"/>
              </a:rPr>
              <a:t> is ontsloten, welke soort IR heb ik nodig?</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uitdagingen waar je tegen aan kan lopen?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componenten van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 component hebben we als laatste voor de lunch behandelt?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IR’s waren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Lab2, Integration Runtimes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Integration Runtime (IR) moet aanmaken, configuren en installeren binnen ADF en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Lab2 volgen. Deze stap voor stap uitvoeren om jullie eerste IR’s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Voordat een dataset maakt kan worden, moet er een linked service maakt worden om een datastore aan de Data Factory te koppelen. linked services lijken veel op verbindingsreeksen, die de verbindingsdata definiëren die Data Factory nodig heeft om verbinding te maken met externe bronnen. Er zijn meer dan 100 connectoren die kunnen worden gebruikt om een ​​linked service te definiëren. Een linked service in Data Factory kan worden gedefinieerd met behulp van een activity in de portal, of je kunt ze onafhankelijk maken om naar een databronnen of computeresources te verwijzen. </a:t>
            </a:r>
          </a:p>
          <a:p>
            <a:pPr algn="l"/>
            <a:endParaRPr lang="nl-NL" dirty="0"/>
          </a:p>
          <a:p>
            <a:pPr algn="l"/>
            <a:r>
              <a:rPr lang="nl-NL" b="0" i="0" dirty="0">
                <a:solidFill>
                  <a:srgbClr val="D9D6D1"/>
                </a:solidFill>
                <a:effectLst/>
                <a:latin typeface="Segoe UI" panose="020B0502040204020203" pitchFamily="34" charset="0"/>
              </a:rPr>
              <a:t>Hier is een voorbeeldscenario. Als je data wilt kopiëren van Blob Storage naar SQL Database, je maakt twee </a:t>
            </a:r>
            <a:r>
              <a:rPr lang="nl-NL" dirty="0"/>
              <a:t>linked</a:t>
            </a:r>
            <a:r>
              <a:rPr lang="nl-NL" b="0" i="0" dirty="0">
                <a:solidFill>
                  <a:srgbClr val="D9D6D1"/>
                </a:solidFill>
                <a:effectLst/>
                <a:latin typeface="Segoe UI" panose="020B0502040204020203" pitchFamily="34" charset="0"/>
              </a:rPr>
              <a:t> services: Azure Storage en Azure SQL Database. Je maakt vervolgens twee datasets: Een Azure Blob-dataset (die verwijst naar de </a:t>
            </a:r>
            <a:r>
              <a:rPr lang="nl-NL" dirty="0"/>
              <a:t>linked</a:t>
            </a:r>
            <a:r>
              <a:rPr lang="nl-NL" b="0" i="0" dirty="0">
                <a:solidFill>
                  <a:srgbClr val="D9D6D1"/>
                </a:solidFill>
                <a:effectLst/>
                <a:latin typeface="Segoe UI" panose="020B0502040204020203" pitchFamily="34" charset="0"/>
              </a:rPr>
              <a:t> Azure Storage-service) en de Azure SQL Table-dataset (die verwijst naar de Azure SQL Database </a:t>
            </a:r>
            <a:r>
              <a:rPr lang="nl-NL" dirty="0"/>
              <a:t>linked</a:t>
            </a:r>
            <a:r>
              <a:rPr lang="nl-NL" b="0" i="0" dirty="0">
                <a:solidFill>
                  <a:srgbClr val="D9D6D1"/>
                </a:solidFill>
                <a:effectLst/>
                <a:latin typeface="Segoe UI" panose="020B0502040204020203" pitchFamily="34" charset="0"/>
              </a:rPr>
              <a:t> service). De Azure Storage en Azure SQL Database bevatten verbindingsreeksen die de service tijdens runtime gebruikt om verbinding te maken met jouw Azure Storage en Azure SQL Database. De Azure Blob-dataset geeft de blobcontainer en blobmap op die de invoer-blobs in uw Blob-opslag bevat. De Azure SQL Table-dataset geeft de SQL tabel in je SQL Database waarin de data moeten worden gekopieerd.</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1" dirty="0">
                <a:solidFill>
                  <a:srgbClr val="569CD6"/>
                </a:solidFill>
                <a:effectLst/>
                <a:latin typeface="Consolas" panose="020B0609020204030204" pitchFamily="49" charset="0"/>
              </a:rPr>
              <a:t>Lab3, Linked Services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Linked Service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Lab3 volgen. Deze stap voor stap uitvoeren om jullie eerste Linked Services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107885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of verwijst naar de data die u in uw activiteiten wilt gebruiken als invoer en uitvoer. datasets identificeren data binnen verschillende databronnen, zoals tabellen, bestanden, mappen en documenten. Een Azure Blob-dataset geeft bijvoorbeeld de blob-container en -map in Blob-opslag op waaruit de activiteit de data moet lezen.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Lab4, Datasets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Dataset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Lab4 volgen. Deze stap voor stap uitvoeren om jullie eerste Datasets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2018567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Data Factory kan een of meer pipelines hebben. Een pipeline is een logische groep activities die samen een taak uitvoeren. Een pipeline kan bijvoorbeeld een set activities bevatten die logboekdata opnemen en verwijderen, en vervolgens een toewijzingsdatastroom in gang zetten voor het analyseren van de logboekdata. Met de pipeline kunt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geparameteriseerd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 de Data Factory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Lab5, Pipelines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Pipeline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Lab5 volgen. Deze stap voor stap uitvoeren om jullie eerste Pipeline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Pipeline?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2777951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b="0"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t>
            </a:r>
            <a:r>
              <a:rPr lang="nl-NL" dirty="0"/>
              <a:t>is een relatief nieuwe discipline binnen de IT, vooral omdat </a:t>
            </a:r>
            <a:r>
              <a:rPr lang="nl-NL" b="0" i="0" dirty="0">
                <a:solidFill>
                  <a:srgbClr val="DBD8D3"/>
                </a:solidFill>
                <a:effectLst/>
                <a:latin typeface="arial" panose="020B0604020202020204" pitchFamily="34" charset="0"/>
              </a:rPr>
              <a:t>Data orchestratie</a:t>
            </a:r>
            <a:r>
              <a:rPr lang="nl-NL" dirty="0"/>
              <a:t> verweven raakt met cloudcomputing en -opslag. Het concept van het beheren van data op een manier die de juiste data voor het juiste doel samenbrengt, is al tientallen jaren een onderwerp van systeem-,databeheer, zij het op manieren die niet zo effectief zijn als aanvankelijk werd gedacht. </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datapipelines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breken door die data toegankelijk te maken. Daarna is het de taak van moderne orchestratie geworden om het doorbreken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a:t>Azure Data Factory-triggers bepalen wanneer de pipeline-uitvoering wordt gestart, op basis van het triggertype en de criteria die in die trigger zijn gedefinieerd. Het is een automatisch mechanisme dat gebaseerd is op tijd, tijdsframe of een gebeurtenis. Een trigger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hebt volledige controle en flexibiliteit over de dag(en) en tijd(en) je waarop de trigger wilt laten lopen, en je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a:t>
            </a:r>
            <a:r>
              <a:rPr lang="nl-NL" b="0" dirty="0"/>
              <a:t>Schedule</a:t>
            </a:r>
            <a:r>
              <a:rPr lang="nl-NL" b="1" dirty="0"/>
              <a:t> </a:t>
            </a:r>
            <a:r>
              <a:rPr lang="nl-NL" dirty="0"/>
              <a:t>triggers en pipelines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een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r>
              <a:rPr lang="nl-NL" dirty="0"/>
              <a:t>In dat geval definieert je een </a:t>
            </a:r>
            <a:r>
              <a:rPr lang="nl-NL" b="0" dirty="0"/>
              <a:t>tumbling-window trigger </a:t>
            </a:r>
            <a:r>
              <a:rPr lang="nl-NL" dirty="0"/>
              <a:t>voor elke 1 uur of voor elke 24 uur. De trigger voor het </a:t>
            </a:r>
            <a:r>
              <a:rPr lang="nl-NL" b="0" dirty="0"/>
              <a:t>tumbling-window</a:t>
            </a:r>
            <a:r>
              <a:rPr lang="nl-NL" dirty="0"/>
              <a:t> kan de start- en eindtijd voor elk tijdvenster doorgeven aan de databasequery, die vervolgens alle data tussen die begin- en eindtijd retourneert. Ten slotte worden de data voor elk uur of elke dag in aparte bestanden of mappen opgeslagen. Het leuke hiervan is dat Azure Data Factory al het zware werk voor haar computeing neemt! Het enige dat je hoeft te doen, is de starttijd (en optioneel de eindtijd) van de trigger, het interval van de tijdvensters en het gebruik van de tijdvensters specificeren. (Bijvoorbeeld hoe je de begin- en eindtijden in een bronquery gebruikt.) Vervolgens Azure Data Factory voor elk tijdvenster de exacte datums en tijden die moeten worden gebruikt, en gaat het werk doen. Dit werkt zelfs voor datums in het verleden, dus u kunt het gebruiken om eenvoudig historische data aan te vullen of te laden. Tumbling window triggers en pipelines hebben een één-op-één relatie, vanwege de nauwe integratie tussen de tijdvensters in de trigger en hoe ze in de pijplijn worden gebruikt.</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Lab6, Triggers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Trigger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Lab6 volgen. Deze stap voor stap uitvoeren om jullie eerste Trigger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Trigger?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907557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38</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a:p>
            <a:r>
              <a:rPr lang="nl-NL" b="1" dirty="0"/>
              <a:t>ETL </a:t>
            </a:r>
            <a:r>
              <a:rPr lang="nl-NL" b="1"/>
              <a:t>vs ELT</a:t>
            </a:r>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breken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DE AZURE DATA FACTORY (ADF)?</a:t>
            </a:r>
            <a:br>
              <a:rPr lang="nl-NL" b="0" dirty="0"/>
            </a:br>
            <a:endParaRPr lang="nl-NL" b="0" dirty="0"/>
          </a:p>
          <a:p>
            <a:r>
              <a:rPr lang="nl-NL" dirty="0"/>
              <a:t>De noodzaak om de batchverplaatsing van data te activeren of om een ​​regelmatig schema op te zetten, is een vereiste voor de meeste analyseoplossingen. </a:t>
            </a:r>
          </a:p>
          <a:p>
            <a:r>
              <a:rPr lang="nl-NL" dirty="0"/>
              <a:t>Azure Data Factory (ADF) is de service die kan worden gebruikt om aan een dergelijke vereiste te voldoen. ADF biedt een cloudgebaseerde dataintegratieservice die de verplaatsing en transformatie van data tussen verschillende databronnen en computerbronnen orkestreert. Azure Data Factory is de cloudgebaseerde ETL- en dataintegratieservice waarmee u datagestuurde workflows kunt maken voor het orkestreren van dataverplaatsing en het op grote schaal transformeren van data. Met Azure Data Factory kan je datagestuurde workflows (ook wel pipelines genoemd) maken en plannen die data uit verschillende dataarchieven kunnen opnemen. </a:t>
            </a:r>
          </a:p>
          <a:p>
            <a:endParaRPr lang="nl-NL" dirty="0"/>
          </a:p>
          <a:p>
            <a:r>
              <a:rPr lang="nl-NL" dirty="0"/>
              <a:t>Je kunt complexe ETL-processen bouwen die data visueel transformeren met datastromen of met behulp van computeservices zoals Azure HDInsight Hadoop, Azure Databricks en Azure Synapse Analytics. Veel van de functionaliteit van Azure Data Factory wordt weergegeven in Azure Synapse Analytics als een functie die Pipelines wordt genoemd, waarmee u datapipelines kunt integreren tussen SQL Pools, Spark Pools en SQL Serverless, waardoor je een one-stop-shop voor al uw analytische behoeften krijgt.</a:t>
            </a:r>
            <a:endParaRPr lang="nl-NL" b="0" dirty="0"/>
          </a:p>
          <a:p>
            <a:endParaRPr lang="nl-NL" b="0" dirty="0"/>
          </a:p>
          <a:p>
            <a:r>
              <a:rPr lang="nl-NL" dirty="0"/>
              <a:t>Azure Data Factory slaat zelf geen data op. Hiermee kunt je datagestuurde workflows maken om de verplaatsing van data tussen ondersteunde databases en de verwerking van data te orkestreren met behulp van computeservices in andere regio's of in een lokale omgeving. Het stelt je ook in staat om workflows te bewaken en te beheren met behulp van zowel via code als via de gebruikersinterface.</a:t>
            </a:r>
          </a:p>
          <a:p>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08448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HOE WERKT DE AZURE DATA FACTORY (ADF)?</a:t>
            </a:r>
            <a:endParaRPr lang="nl-NL" b="0" dirty="0"/>
          </a:p>
          <a:p>
            <a:r>
              <a:rPr lang="nl-NL" dirty="0"/>
              <a:t>Met de Data Factory-service kan je datapipelines maken die data verplaatsen en transformeren en de pipelines vervolgens volgens een gespecificeerd schema uitvoeren (per uur, per dag, per week, enzovoort). </a:t>
            </a:r>
          </a:p>
          <a:p>
            <a:r>
              <a:rPr lang="nl-NL" dirty="0"/>
              <a:t>Dit betekent dat de data die door workflows worden gebruikt en geproduceerd, tijdgebonden data zijn en dat we de pijplijn kunnen specificeren zoals gepland (eenmaal per dag) of eenmalig. </a:t>
            </a:r>
          </a:p>
          <a:p>
            <a:endParaRPr lang="nl-NL" dirty="0"/>
          </a:p>
          <a:p>
            <a:r>
              <a:rPr lang="nl-NL" dirty="0"/>
              <a:t>Dus, wat is Azure Data Factory en hoe werkt het? De pipelines (datagestuurde worflows) in Azure Data Factory voeren doorgaans de volgende 4 stappen uit: </a:t>
            </a:r>
          </a:p>
          <a:p>
            <a:endParaRPr lang="nl-NL" dirty="0"/>
          </a:p>
          <a:p>
            <a:r>
              <a:rPr lang="nl-NL" b="1" dirty="0"/>
              <a:t>Verzamelen:</a:t>
            </a:r>
            <a:r>
              <a:rPr lang="nl-NL" dirty="0"/>
              <a:t> Verbinding maken met alle vereiste data- en verwerkingsbronnen, zoals SaaS-services, bestandsshares, FTP en webservices. Verplaats de data vervolgens indien nodig naar een gecentraliseerde locatie voor latere verwerking door de kopieeractiviteit in een datapijplijn te gebruiken om data van zowel on-premise als cloudbrondataopslag te verplaatsen naar een centralisatiedataopslag in de cloud voor verdere analyse. </a:t>
            </a:r>
          </a:p>
          <a:p>
            <a:endParaRPr lang="nl-NL" dirty="0"/>
          </a:p>
          <a:p>
            <a:r>
              <a:rPr lang="nl-NL" b="1" dirty="0"/>
              <a:t>Prepareren:</a:t>
            </a:r>
            <a:r>
              <a:rPr lang="nl-NL" b="0" dirty="0"/>
              <a:t> Het </a:t>
            </a:r>
            <a:r>
              <a:rPr lang="nl-NL" dirty="0"/>
              <a:t>uitvoeren van controles op integriteit en juistheid, het aanbrengen van labels en aanduidingen of het verrijken van nieuwe data van derden met bestaande database-informatie. </a:t>
            </a:r>
            <a:endParaRPr lang="nl-NL" b="1" dirty="0"/>
          </a:p>
          <a:p>
            <a:endParaRPr lang="nl-NL" dirty="0"/>
          </a:p>
          <a:p>
            <a:r>
              <a:rPr lang="nl-NL" b="1" dirty="0"/>
              <a:t>Transformeer en analyzeren: </a:t>
            </a:r>
            <a:r>
              <a:rPr lang="nl-NL" b="0" dirty="0"/>
              <a:t>Z</a:t>
            </a:r>
            <a:r>
              <a:rPr lang="nl-NL" dirty="0"/>
              <a:t>odra data aanwezig is in een gecentraliseerde dataopslag in de cloud, worden deze getransformeerd met behulp van computeservices zoals HDInsight Hadoop, Spark, Data Lake Analytics, Machine Learning of Stored Procedures.</a:t>
            </a:r>
          </a:p>
          <a:p>
            <a:endParaRPr lang="nl-NL" dirty="0"/>
          </a:p>
          <a:p>
            <a:r>
              <a:rPr lang="nl-NL" b="1" dirty="0"/>
              <a:t>Publiseren</a:t>
            </a:r>
            <a:r>
              <a:rPr lang="nl-NL" dirty="0"/>
              <a:t>: Lever getransformeerde data uit de cloud naar on-premise bronnen zoals SQL Server of bewaar het in uw cloudopslagbronnen voor gebruik door BI- en analysetools en andere toepassingen.</a:t>
            </a:r>
          </a:p>
          <a:p>
            <a:endParaRPr lang="nl-NL" dirty="0"/>
          </a:p>
          <a:p>
            <a:endParaRPr lang="nl-NL" dirty="0"/>
          </a:p>
          <a:p>
            <a:r>
              <a:rPr lang="nl-NL" b="1" dirty="0"/>
              <a:t>DATA VERPLAATSING</a:t>
            </a:r>
          </a:p>
          <a:p>
            <a:r>
              <a:rPr lang="nl-NL" dirty="0"/>
              <a:t>Datamigratie vinden plaats tussen twee clouddataopslag en tussen een on-premises dataopslag en een clouddataopslag. De kopieeractiviteit in Data Factory kopieert data van een brondataopslag naar een sink-dataopslag. Azure ondersteunt verschillende data-stores, zoals Azure Blob-opslag, Azure Cosmos DB (DocumentDB API), Azure Data Lake Store, Oracle, Cassandra, enz. </a:t>
            </a:r>
          </a:p>
          <a:p>
            <a:endParaRPr lang="nl-NL" dirty="0"/>
          </a:p>
          <a:p>
            <a:r>
              <a:rPr lang="nl-NL" dirty="0"/>
              <a:t>Azure Data Factory ondersteunt transformatieactiviteiten zoals Hive, MapReduce, Spark, enz. die afzonderlijk of gekoppeld aan andere activiteiten aan pipelines kunnen worden toegevoegd. Als je data van of naar een datastore wilt verplaatsen waar geen support voor is, moet gebruik maken van een aangepaste .Net activiteit in Data Factory met je eigen logica voor het kopiëren/verplaatsen van data. </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zou jij de ADF voor willen gebruiken?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COMPONETEN ADF</a:t>
            </a:r>
            <a:endParaRPr lang="nl-NL" dirty="0"/>
          </a:p>
          <a:p>
            <a:r>
              <a:rPr lang="nl-NL" dirty="0"/>
              <a:t>De Data Factory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het mogelijk voor data integratie in verschillende netwerkomgevingen hierbij</a:t>
            </a:r>
            <a:r>
              <a:rPr lang="nl-NL" b="1" i="0" dirty="0">
                <a:solidFill>
                  <a:srgbClr val="D9D6D1"/>
                </a:solidFill>
                <a:effectLst/>
                <a:latin typeface="Segoe UI" panose="020B0502040204020203" pitchFamily="34" charset="0"/>
              </a:rPr>
              <a:t> </a:t>
            </a:r>
            <a:r>
              <a:rPr lang="nl-NL" dirty="0"/>
              <a:t>ondersteunt de Data Factory een breed scala aan databronnen waarmee u verbinding kunt maken door een object te maken dat </a:t>
            </a:r>
            <a:r>
              <a:rPr lang="nl-NL" b="1" dirty="0"/>
              <a:t>een Linked service </a:t>
            </a:r>
            <a:r>
              <a:rPr lang="nl-NL" dirty="0"/>
              <a:t>wordt genoemd. </a:t>
            </a:r>
          </a:p>
          <a:p>
            <a:r>
              <a:rPr lang="nl-NL" dirty="0"/>
              <a:t>Hierdoor kan je data uit een databron opnemen om deze voor te bereiden op transformatie en/of analyse. Bovendien kan Linked Services computerservices op aanvraag starten zoals bijvoorbeeld een on-demand Hadoop-cluster starten voor het verwerken van data via een Hive-query. Daarom stelt Linked Services je in staat om databronnen of computebronnen te definiëren die nodig zijn om data op te nemen en voor te bereiden. </a:t>
            </a:r>
          </a:p>
          <a:p>
            <a:endParaRPr lang="nl-NL" dirty="0"/>
          </a:p>
          <a:p>
            <a:r>
              <a:rPr lang="nl-NL" dirty="0"/>
              <a:t>Als de linked service is gedefinieerd, verwerft Azure Data Factory data via een </a:t>
            </a:r>
            <a:r>
              <a:rPr lang="nl-NL" b="1" dirty="0"/>
              <a:t>Datasets</a:t>
            </a:r>
            <a:r>
              <a:rPr lang="nl-NL" dirty="0"/>
              <a:t>. Datasets vertegenwoordigen datastructuren binnen de dataopslag waarnaar wordt verwezen door het linked service. Datasets kunnen ook worden gebruikt door een ADF-proces dat een </a:t>
            </a:r>
            <a:r>
              <a:rPr lang="nl-NL" b="1" dirty="0"/>
              <a:t>Activitity</a:t>
            </a:r>
            <a:r>
              <a:rPr lang="nl-NL" dirty="0"/>
              <a:t> wordt genoemd. </a:t>
            </a:r>
          </a:p>
          <a:p>
            <a:endParaRPr lang="nl-NL" dirty="0"/>
          </a:p>
          <a:p>
            <a:r>
              <a:rPr lang="nl-NL" dirty="0"/>
              <a:t>Activities bevatten doorgaans de transformatielogica of de analyseopdrachten van het werk van Azure Data Factory. Dit kan de uitvoering van een opgeslagen procedure, Hive Query of Pig-script omvatten om de data te transformeren. Je kunt U-SQL gebruiken met Data Lake Analytics of data naar een Machine Learning-model pushen om analyses uit te voeren. Het is niet ongebruikelijk dat er meerdere activiteiten plaatsvinden, waaronder het transformeren van data met behulp van een SQL-opgeslagen procedure en het vervolgens uitvoeren van Data Lake Analytics met USQL. In dit geval kunnen meerdere activiteiten logisch worden gegroepeerd met een </a:t>
            </a:r>
            <a:r>
              <a:rPr lang="nl-NL" b="1" dirty="0"/>
              <a:t>Pipeline</a:t>
            </a:r>
            <a:r>
              <a:rPr lang="nl-NL" dirty="0"/>
              <a:t>. Zodra al het werk is voltooid, kunt je Data Factory gebruiken om de definitieve dataset te publiceren naar een andere gekoppelde service die vervolgens kan worden gebruikt door technologieën zoals Power BI of Machine Learning.</a:t>
            </a:r>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333328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6-4-2022</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6-4-2022</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1.png"/><Relationship Id="rId7"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9.png"/><Relationship Id="rId18"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27.png"/><Relationship Id="rId7" Type="http://schemas.openxmlformats.org/officeDocument/2006/relationships/image" Target="../media/image15.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notesSlide" Target="../notesSlides/notesSlide19.xml"/><Relationship Id="rId16" Type="http://schemas.openxmlformats.org/officeDocument/2006/relationships/image" Target="../media/image22.svg"/><Relationship Id="rId20"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7.png"/><Relationship Id="rId5" Type="http://schemas.openxmlformats.org/officeDocument/2006/relationships/image" Target="../media/image3.png"/><Relationship Id="rId15" Type="http://schemas.openxmlformats.org/officeDocument/2006/relationships/image" Target="../media/image21.png"/><Relationship Id="rId10" Type="http://schemas.openxmlformats.org/officeDocument/2006/relationships/image" Target="../media/image6.svg"/><Relationship Id="rId19"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20.svg"/><Relationship Id="rId22" Type="http://schemas.openxmlformats.org/officeDocument/2006/relationships/image" Target="../media/image28.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sp>
        <p:nvSpPr>
          <p:cNvPr id="3" name="Subtitle 2">
            <a:extLst>
              <a:ext uri="{FF2B5EF4-FFF2-40B4-BE49-F238E27FC236}">
                <a16:creationId xmlns:a16="http://schemas.microsoft.com/office/drawing/2014/main" id="{91C9F03C-30AE-46BC-9778-6D5FDBEAE714}"/>
              </a:ext>
            </a:extLst>
          </p:cNvPr>
          <p:cNvSpPr>
            <a:spLocks noGrp="1"/>
          </p:cNvSpPr>
          <p:nvPr>
            <p:ph type="subTitle" idx="1"/>
          </p:nvPr>
        </p:nvSpPr>
        <p:spPr/>
        <p:txBody>
          <a:bodyPr/>
          <a:lstStyle/>
          <a:p>
            <a:r>
              <a:rPr lang="nl-NL" dirty="0">
                <a:latin typeface="Consolas" panose="020B0609020204030204" pitchFamily="49" charset="0"/>
              </a:rPr>
              <a:t>  24 &amp; 25 november 2021 </a:t>
            </a:r>
          </a:p>
        </p:txBody>
      </p:sp>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de Azure Data Factory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je ermee kan doen.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het in de theorie werkt.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 welke componenten het bestaat.</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79363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Cloud-data orchestratie dienst.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Aansturen van data worflows.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Verplaatsen en bewerken van data.</a:t>
            </a:r>
          </a:p>
          <a:p>
            <a:pPr marL="0" indent="0">
              <a:buNone/>
            </a:pPr>
            <a:r>
              <a:rPr lang="nl-NL" b="0">
                <a:solidFill>
                  <a:srgbClr val="6796E6"/>
                </a:solidFill>
                <a:effectLst/>
                <a:latin typeface="Consolas" panose="020B0609020204030204" pitchFamily="49" charset="0"/>
              </a:rPr>
              <a:t>-</a:t>
            </a:r>
            <a:r>
              <a:rPr lang="nl-NL" b="0">
                <a:solidFill>
                  <a:srgbClr val="D4D4D4"/>
                </a:solidFill>
                <a:effectLst/>
                <a:latin typeface="Consolas" panose="020B0609020204030204" pitchFamily="49" charset="0"/>
              </a:rPr>
              <a:t>   </a:t>
            </a:r>
            <a:r>
              <a:rPr lang="nl-NL" b="0">
                <a:effectLst/>
                <a:latin typeface="Consolas" panose="020B0609020204030204" pitchFamily="49" charset="0"/>
              </a:rPr>
              <a:t>Beschikbaar stellen </a:t>
            </a:r>
            <a:r>
              <a:rPr lang="nl-NL" b="0" dirty="0">
                <a:effectLst/>
                <a:latin typeface="Consolas" panose="020B0609020204030204" pitchFamily="49" charset="0"/>
              </a:rPr>
              <a:t>van data.</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werkt het dan?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name="Image" r:id="rId7" imgW="5282280" imgH="2336400" progId="Photoshop.Image.13">
                  <p:embed/>
                </p:oleObj>
              </mc:Choice>
              <mc:Fallback>
                <p:oleObj name="Image" r:id="rId7" imgW="5282280" imgH="2336400" progId="Photoshop.Image.13">
                  <p:embed/>
                  <p:pic>
                    <p:nvPicPr>
                      <p:cNvPr id="2" name="Object 1">
                        <a:extLst>
                          <a:ext uri="{FF2B5EF4-FFF2-40B4-BE49-F238E27FC236}">
                            <a16:creationId xmlns:a16="http://schemas.microsoft.com/office/drawing/2014/main" id="{115FFFA9-8870-411A-BE39-95812F03F735}"/>
                          </a:ext>
                        </a:extLst>
                      </p:cNvPr>
                      <p:cNvPicPr/>
                      <p:nvPr/>
                    </p:nvPicPr>
                    <p:blipFill>
                      <a:blip r:embed="rId8"/>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Lab1, Azure inrichten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Mooi stukje azure voor jezelf</a:t>
            </a:r>
            <a:endParaRPr lang="nl-NL" b="1" dirty="0">
              <a:latin typeface="Consolas" panose="020B0609020204030204" pitchFamily="49" charset="0"/>
              <a:cs typeface="Arial" panose="020B0604020202020204" pitchFamily="34" charset="0"/>
            </a:endParaRPr>
          </a:p>
        </p:txBody>
      </p:sp>
      <p:pic>
        <p:nvPicPr>
          <p:cNvPr id="2054" name="Picture 6" descr="Azure Logo as PNG file with transparent background in high resolution">
            <a:extLst>
              <a:ext uri="{FF2B5EF4-FFF2-40B4-BE49-F238E27FC236}">
                <a16:creationId xmlns:a16="http://schemas.microsoft.com/office/drawing/2014/main" id="{E4893DA8-1D5F-4CD4-AA45-1903E11127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8871" y="4753268"/>
            <a:ext cx="2257129" cy="225712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28689D47-8C7F-472E-9B3B-F83BA1E09279}"/>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lab1: </a:t>
            </a:r>
            <a:r>
              <a:rPr lang="nl-NL" dirty="0">
                <a:effectLst/>
                <a:latin typeface="Consolas" panose="020B0609020204030204" pitchFamily="49" charset="0"/>
              </a:rPr>
              <a:t>https://github.com/CloudShiftBV/ADF-Training/blob/main/Lab1/LabInstructions1.md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14331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is een Integration Runtime.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 gebruik je het voor.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zijn 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9122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Verbinder tussen omgevingen.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Brug tussen Activities en Linked Services</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Azure, Self-hosted, Linked Self-hosted, Azure SSIS.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Locatie IR.</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52571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Tree>
    <p:extLst>
      <p:ext uri="{BB962C8B-B14F-4D97-AF65-F5344CB8AC3E}">
        <p14:creationId xmlns:p14="http://schemas.microsoft.com/office/powerpoint/2010/main" val="165902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orchestratie.</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Azure Data Factory</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Lab1, Azure inrichten.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Integration runtimes.</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Lab2, Integration runtimes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bouwen!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lab2: </a:t>
            </a:r>
            <a:r>
              <a:rPr lang="nl-NL" dirty="0">
                <a:effectLst/>
                <a:latin typeface="Consolas" panose="020B0609020204030204" pitchFamily="49" charset="0"/>
              </a:rPr>
              <a:t>https://github.com/CloudShiftBV/ADF-Training/blob/main/Lab2/LabInstructions2.md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0406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Connector voor een dataset.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Meer dan 100+ verschillende soorten.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458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123090" y="2471505"/>
            <a:ext cx="1067037" cy="1067037"/>
          </a:xfrm>
          <a:prstGeom prst="rect">
            <a:avLst/>
          </a:prstGeom>
        </p:spPr>
      </p:pic>
    </p:spTree>
    <p:extLst>
      <p:ext uri="{BB962C8B-B14F-4D97-AF65-F5344CB8AC3E}">
        <p14:creationId xmlns:p14="http://schemas.microsoft.com/office/powerpoint/2010/main" val="19028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Lab3, 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maken?</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lab3: </a:t>
            </a:r>
            <a:r>
              <a:rPr lang="nl-NL" dirty="0">
                <a:effectLst/>
                <a:latin typeface="Consolas" panose="020B0609020204030204" pitchFamily="49" charset="0"/>
              </a:rPr>
              <a:t>https://github.com/CloudShiftBV/ADF-Training/blob/main/Lab3/LabInstructions3.md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8449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Dataset.</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7143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Verwijzing naar de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Meer soorten dan Linked Services</a:t>
            </a:r>
            <a:r>
              <a:rPr lang="nl-NL" b="0" dirty="0">
                <a:effectLst/>
                <a:latin typeface="Consolas" panose="020B0609020204030204" pitchFamily="49" charset="0"/>
              </a:rPr>
              <a: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Gestructureerd of ongestructureerd.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55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Tree>
    <p:extLst>
      <p:ext uri="{BB962C8B-B14F-4D97-AF65-F5344CB8AC3E}">
        <p14:creationId xmlns:p14="http://schemas.microsoft.com/office/powerpoint/2010/main" val="5695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Lab4, 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Preparing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lab4: </a:t>
            </a:r>
            <a:r>
              <a:rPr lang="nl-NL" dirty="0">
                <a:effectLst/>
                <a:latin typeface="Consolas" panose="020B0609020204030204" pitchFamily="49" charset="0"/>
              </a:rPr>
              <a:t>https://github.com/CloudShiftBV/ADF-Training/blob/main/Lab4/LabInstructions4.md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887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Pipeline.</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8463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workflow</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Een of meerdere activities.</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Parameteriseerbaar.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Monitoring.</a:t>
            </a:r>
            <a:endParaRPr lang="nl-NL" dirty="0">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88530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incoming!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Tree>
    <p:extLst>
      <p:ext uri="{BB962C8B-B14F-4D97-AF65-F5344CB8AC3E}">
        <p14:creationId xmlns:p14="http://schemas.microsoft.com/office/powerpoint/2010/main" val="8039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Lab5,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Schuiven met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lab5: </a:t>
            </a:r>
            <a:r>
              <a:rPr lang="nl-NL" dirty="0">
                <a:effectLst/>
                <a:latin typeface="Consolas" panose="020B0609020204030204" pitchFamily="49" charset="0"/>
              </a:rPr>
              <a:t>https://github.com/CloudShiftBV/ADF-Training/blob/main/Lab5/LabInstructions5.md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06310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Triggers zijn er.</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60185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Automatisch.</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Schedule, Tumbling window, Event, Custom.  </a:t>
            </a:r>
            <a:endParaRPr lang="nl-NL" b="0" dirty="0">
              <a:effectLst/>
              <a:latin typeface="Consolas" panose="020B0609020204030204" pitchFamily="49" charset="0"/>
            </a:endParaRPr>
          </a:p>
        </p:txBody>
      </p:sp>
    </p:spTree>
    <p:extLst>
      <p:ext uri="{BB962C8B-B14F-4D97-AF65-F5344CB8AC3E}">
        <p14:creationId xmlns:p14="http://schemas.microsoft.com/office/powerpoint/2010/main" val="51098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Tree>
    <p:extLst>
      <p:ext uri="{BB962C8B-B14F-4D97-AF65-F5344CB8AC3E}">
        <p14:creationId xmlns:p14="http://schemas.microsoft.com/office/powerpoint/2010/main" val="41915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Lab6, 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automatisch!</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lab6: </a:t>
            </a:r>
            <a:r>
              <a:rPr lang="nl-NL" dirty="0">
                <a:effectLst/>
                <a:latin typeface="Consolas" panose="020B0609020204030204" pitchFamily="49" charset="0"/>
              </a:rPr>
              <a:t>https://github.com/CloudShiftBV/ADF-Training/blob/main/Lab6/LabInstructions6.md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1145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Kennismaking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 Data orchestratie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2: De Azure Data Factory</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Lab1, Azure environment deployen</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3: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Lab2,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4: Linked Servrices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Lab3, Linked Services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5: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Lab4,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6: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Lab5,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7: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Lab6,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Naam / leeftijd?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je functie en/of achtergrond?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wil je in deze training leren?</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weet je al van ADF?</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Waarvoor data orchestratie gebruikt wordt.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onderdelen binnen data orchestratie bestaan.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pic>
        <p:nvPicPr>
          <p:cNvPr id="3" name="Content Placeholder 2">
            <a:extLst>
              <a:ext uri="{FF2B5EF4-FFF2-40B4-BE49-F238E27FC236}">
                <a16:creationId xmlns:a16="http://schemas.microsoft.com/office/drawing/2014/main" id="{C26B700D-0180-47CF-A90C-250D0B118412}"/>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 processen automatiseren.</a:t>
            </a:r>
          </a:p>
          <a:p>
            <a:pPr marL="0" indent="0">
              <a:buNone/>
            </a:pPr>
            <a:r>
              <a:rPr lang="nl-NL" dirty="0">
                <a:solidFill>
                  <a:srgbClr val="6796E6"/>
                </a:solidFill>
                <a:latin typeface="Consolas" panose="020B0609020204030204" pitchFamily="49" charset="0"/>
              </a:rPr>
              <a:t>-   </a:t>
            </a:r>
            <a:r>
              <a:rPr lang="nl-NL" dirty="0">
                <a:latin typeface="Consolas" panose="020B0609020204030204" pitchFamily="49" charset="0"/>
              </a:rPr>
              <a:t>Data-pipelines en workflows.</a:t>
            </a:r>
            <a:endParaRPr lang="nl-NL" dirty="0">
              <a:solidFill>
                <a:srgbClr val="D4D4D4"/>
              </a:solidFill>
              <a:latin typeface="Consolas" panose="020B0609020204030204" pitchFamily="49" charset="0"/>
            </a:endParaRPr>
          </a:p>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Datasilo’s doorbreken.</a:t>
            </a:r>
          </a:p>
        </p:txBody>
      </p:sp>
    </p:spTree>
    <p:extLst>
      <p:ext uri="{BB962C8B-B14F-4D97-AF65-F5344CB8AC3E}">
        <p14:creationId xmlns:p14="http://schemas.microsoft.com/office/powerpoint/2010/main" val="5043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70000"/>
            <a:lum/>
          </a:blip>
          <a:srcRect/>
          <a:stretch>
            <a:fillRect t="-39000" b="-39000"/>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89AA1E-E77D-4509-94FF-4BEFE069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0" y="171450"/>
            <a:ext cx="3705225" cy="949464"/>
          </a:xfrm>
          <a:prstGeom prst="rect">
            <a:avLst/>
          </a:prstGeom>
        </p:spPr>
      </p:pic>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Klinkt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Hetrogene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10" name="Content Placeholder 2">
            <a:extLst>
              <a:ext uri="{FF2B5EF4-FFF2-40B4-BE49-F238E27FC236}">
                <a16:creationId xmlns:a16="http://schemas.microsoft.com/office/drawing/2014/main" id="{E9411A13-B426-4DA8-B7BE-12DC69ABECD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865408" y="4463516"/>
            <a:ext cx="5326592" cy="2663296"/>
          </a:xfrm>
        </p:spPr>
      </p:pic>
    </p:spTree>
    <p:extLst>
      <p:ext uri="{BB962C8B-B14F-4D97-AF65-F5344CB8AC3E}">
        <p14:creationId xmlns:p14="http://schemas.microsoft.com/office/powerpoint/2010/main" val="28496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E08F4C1E6CE04FB487E03DAD13B117" ma:contentTypeVersion="15" ma:contentTypeDescription="Create a new document." ma:contentTypeScope="" ma:versionID="1a3076c5ab1c7638b2d2948489b62187">
  <xsd:schema xmlns:xsd="http://www.w3.org/2001/XMLSchema" xmlns:xs="http://www.w3.org/2001/XMLSchema" xmlns:p="http://schemas.microsoft.com/office/2006/metadata/properties" xmlns:ns2="906b1803-8a11-4915-ac24-76ff97c2e11a" xmlns:ns3="1758ab4f-a954-409b-a161-3e68bbe258cb" targetNamespace="http://schemas.microsoft.com/office/2006/metadata/properties" ma:root="true" ma:fieldsID="db2b587fdb8e09d6fbebcb2a2224b0f1" ns2:_="" ns3:_="">
    <xsd:import namespace="906b1803-8a11-4915-ac24-76ff97c2e11a"/>
    <xsd:import namespace="1758ab4f-a954-409b-a161-3e68bbe258cb"/>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6b1803-8a11-4915-ac24-76ff97c2e1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ffba3170-89ad-411c-9f01-2d731c5b0cd8" ma:termSetId="09814cd3-568e-fe90-9814-8d621ff8fb84" ma:anchorId="fba54fb3-c3e1-fe81-a776-ca4b69148c4d" ma:open="true" ma:isKeyword="false">
      <xsd:complexType>
        <xsd:sequence>
          <xsd:element ref="pc:Terms" minOccurs="0" maxOccurs="1"/>
        </xsd:sequence>
      </xsd:complex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58ab4f-a954-409b-a161-3e68bbe258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06b1803-8a11-4915-ac24-76ff97c2e11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F846C24-83B8-4BC1-A9AB-4BD8E0763901}"/>
</file>

<file path=customXml/itemProps2.xml><?xml version="1.0" encoding="utf-8"?>
<ds:datastoreItem xmlns:ds="http://schemas.openxmlformats.org/officeDocument/2006/customXml" ds:itemID="{F217681A-9964-404C-8D78-E0497D48EF9C}">
  <ds:schemaRefs>
    <ds:schemaRef ds:uri="http://schemas.microsoft.com/sharepoint/v3/contenttype/forms"/>
  </ds:schemaRefs>
</ds:datastoreItem>
</file>

<file path=customXml/itemProps3.xml><?xml version="1.0" encoding="utf-8"?>
<ds:datastoreItem xmlns:ds="http://schemas.openxmlformats.org/officeDocument/2006/customXml" ds:itemID="{1C5277C3-1912-405E-9542-5C0937A25A03}">
  <ds:schemaRefs>
    <ds:schemaRef ds:uri="http://schemas.microsoft.com/office/2006/metadata/properties"/>
    <ds:schemaRef ds:uri="http://schemas.microsoft.com/office/infopath/2007/PartnerControls"/>
    <ds:schemaRef ds:uri="055b5249-7045-409e-ab1a-79c5439653fa"/>
    <ds:schemaRef ds:uri="3112767e-c314-43d7-980d-092d36467ced"/>
  </ds:schemaRefs>
</ds:datastoreItem>
</file>

<file path=docProps/app.xml><?xml version="1.0" encoding="utf-8"?>
<Properties xmlns="http://schemas.openxmlformats.org/officeDocument/2006/extended-properties" xmlns:vt="http://schemas.openxmlformats.org/officeDocument/2006/docPropsVTypes">
  <TotalTime>0</TotalTime>
  <Words>6138</Words>
  <Application>Microsoft Office PowerPoint</Application>
  <PresentationFormat>Widescreen</PresentationFormat>
  <Paragraphs>411</Paragraphs>
  <Slides>38</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acumin-pro</vt:lpstr>
      <vt:lpstr>arial</vt:lpstr>
      <vt:lpstr>arial</vt:lpstr>
      <vt:lpstr>Calibri</vt:lpstr>
      <vt:lpstr>Calibri Light</vt:lpstr>
      <vt:lpstr>Consolas</vt:lpstr>
      <vt:lpstr>Segoe UI</vt:lpstr>
      <vt:lpstr>Office Theme</vt:lpstr>
      <vt:lpstr>Image</vt:lpstr>
      <vt:lpstr> Azure Data Factory  Fundamentals</vt:lpstr>
      <vt:lpstr>PowerPoint Presentation</vt:lpstr>
      <vt:lpstr>De leerdoelen Wat kunnen we na vandaag?</vt:lpstr>
      <vt:lpstr>De agenda Wat gaan we allemaal doen?</vt:lpstr>
      <vt:lpstr>Even voorstellen Wie, wat, waar, waarom?</vt:lpstr>
      <vt:lpstr>Data Orchestratie Wat weten we na de deze les?</vt:lpstr>
      <vt:lpstr>Data Orchestratie Hoe zit dat nou?</vt:lpstr>
      <vt:lpstr>Data Orchestratie Welke onderdelen bevat het? </vt:lpstr>
      <vt:lpstr>Data Orchestratie Klinkt goed, maar wat zijn de uitdagingen?</vt:lpstr>
      <vt:lpstr>Azure Data Factory Wat weten we na de deze les?</vt:lpstr>
      <vt:lpstr>Azure Data Factory Wat is die fabriek nou precies?</vt:lpstr>
      <vt:lpstr>Azure Data Factory Hoe werkt het dan?</vt:lpstr>
      <vt:lpstr>Azure Data Factory Componenten van de fabriek</vt:lpstr>
      <vt:lpstr>Azure Data Factory Laat die fabriek eens zien!</vt:lpstr>
      <vt:lpstr>Lab1, Azure inrichten Mooi stukje azure voor jezelf</vt:lpstr>
      <vt:lpstr>Integration runtime Wat weten we na de deze les?</vt:lpstr>
      <vt:lpstr>Integration runtime Bruggen slaan </vt:lpstr>
      <vt:lpstr>Integration runtime Laat die brug eens zien!</vt:lpstr>
      <vt:lpstr>Recap ochtend Kracht van herhaling</vt:lpstr>
      <vt:lpstr>Lab2, Integration runtimes Bruggen bouwen!</vt:lpstr>
      <vt:lpstr>Linked Services Wat weten we na de deze les?</vt:lpstr>
      <vt:lpstr>Linked Services Connectie, connectie, connectie</vt:lpstr>
      <vt:lpstr>Linked Services Laat die connectors maar zien!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Koos van Strien</cp:lastModifiedBy>
  <cp:revision>17</cp:revision>
  <dcterms:created xsi:type="dcterms:W3CDTF">2021-11-21T14:54:52Z</dcterms:created>
  <dcterms:modified xsi:type="dcterms:W3CDTF">2022-04-06T09:26:07Z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0x010100ABE08F4C1E6CE04FB487E03DAD13B117</vt:lpwstr>
  </property>
  <property fmtid="{D5CDD505-2E9C-101B-9397-08002B2CF9AE}" pid="3" name="MSIP_Label_a51cdf94-b825-48c2-8b27-51ed6f9320b0_Enabled">
    <vt:lpwstr>true</vt:lpwstr>
  </property>
  <property fmtid="{D5CDD505-2E9C-101B-9397-08002B2CF9AE}" pid="4" name="MSIP_Label_a51cdf94-b825-48c2-8b27-51ed6f9320b0_SetDate">
    <vt:lpwstr>2022-04-06T09:25:54Z</vt:lpwstr>
  </property>
  <property fmtid="{D5CDD505-2E9C-101B-9397-08002B2CF9AE}" pid="5" name="MSIP_Label_a51cdf94-b825-48c2-8b27-51ed6f9320b0_Method">
    <vt:lpwstr>Privileged</vt:lpwstr>
  </property>
  <property fmtid="{D5CDD505-2E9C-101B-9397-08002B2CF9AE}" pid="6" name="MSIP_Label_a51cdf94-b825-48c2-8b27-51ed6f9320b0_Name">
    <vt:lpwstr>Label laag</vt:lpwstr>
  </property>
  <property fmtid="{D5CDD505-2E9C-101B-9397-08002B2CF9AE}" pid="7" name="MSIP_Label_a51cdf94-b825-48c2-8b27-51ed6f9320b0_SiteId">
    <vt:lpwstr>b1a6616c-9473-4cab-82b6-b6affeed3e12</vt:lpwstr>
  </property>
  <property fmtid="{D5CDD505-2E9C-101B-9397-08002B2CF9AE}" pid="8" name="MSIP_Label_a51cdf94-b825-48c2-8b27-51ed6f9320b0_ActionId">
    <vt:lpwstr>3f2039a4-9c9f-4462-945f-aa5464174cd7</vt:lpwstr>
  </property>
  <property fmtid="{D5CDD505-2E9C-101B-9397-08002B2CF9AE}" pid="9" name="MSIP_Label_a51cdf94-b825-48c2-8b27-51ed6f9320b0_ContentBits">
    <vt:lpwstr>0</vt:lpwstr>
  </property>
  <property fmtid="{D5CDD505-2E9C-101B-9397-08002B2CF9AE}" pid="10" name="MediaServiceImageTags">
    <vt:lpwstr/>
  </property>
</Properties>
</file>