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EECD9-B3BB-4A9E-8E8F-ABBED7828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BD79F-0A99-4E97-A76B-D9D9EFC1E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E298F-95D6-46B2-BE18-CD8875DDC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27C4-B2DB-471C-AD2D-EC96167B63F4}" type="datetimeFigureOut">
              <a:rPr lang="en-NL" smtClean="0"/>
              <a:t>26/02/2019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23193-5E2B-4971-AC81-08990CFC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4BD38-034B-4758-8FA4-E0547F4B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DA52-B3FF-4F4E-9CE1-9AA9C07B8D1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898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9EF2F-B586-4079-834D-F077764D8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A1913-0FBF-4166-890B-CCF18CEF5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CC0A0-2BD1-484E-ADE5-E8264152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27C4-B2DB-471C-AD2D-EC96167B63F4}" type="datetimeFigureOut">
              <a:rPr lang="en-NL" smtClean="0"/>
              <a:t>26/02/2019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E500C-0E21-49BD-9EB3-8F57ABFC2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02BB6-6886-449B-AFF6-BD386EE87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DA52-B3FF-4F4E-9CE1-9AA9C07B8D1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41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E3C641-BA3D-48C9-BEF0-660A3367A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57FC8-BC70-4703-AE9A-2D0721F80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99339-6577-4E57-995B-EA404F6F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27C4-B2DB-471C-AD2D-EC96167B63F4}" type="datetimeFigureOut">
              <a:rPr lang="en-NL" smtClean="0"/>
              <a:t>26/02/2019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7F792-FC4F-4E3C-8726-1A871DC8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1CE24-672E-4D9B-A9CB-92C03263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DA52-B3FF-4F4E-9CE1-9AA9C07B8D1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526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86969-AA2D-4F5B-952D-E022D7AC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5E525-58BF-4BAF-B5DF-021483B4C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7241C-2D8F-4F05-ADAD-026D441F0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27C4-B2DB-471C-AD2D-EC96167B63F4}" type="datetimeFigureOut">
              <a:rPr lang="en-NL" smtClean="0"/>
              <a:t>26/02/2019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4A8AF-CFAF-4959-9BD8-DD7506B0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AB791-B830-4A4D-AFC9-4B21C1BB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DA52-B3FF-4F4E-9CE1-9AA9C07B8D1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3492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F4B1-C9C4-40EB-B2AE-F6C566A8D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8D696-871D-4B68-8C7D-F94A17511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7FB85-17BF-49CB-AB83-B0EC6E61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27C4-B2DB-471C-AD2D-EC96167B63F4}" type="datetimeFigureOut">
              <a:rPr lang="en-NL" smtClean="0"/>
              <a:t>26/02/2019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99388-F7CD-447E-A641-ECAB7138F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B8B91-7183-4E2B-AF61-2F2DCD16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DA52-B3FF-4F4E-9CE1-9AA9C07B8D1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9737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85BD-BB55-4BA4-8153-A6C6C7FC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AC5DE-862B-47DC-8301-9145FBA6A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F882F-9AC4-4270-9D15-A7A95C335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9F46D-1164-4461-85C6-7EE2FA91E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27C4-B2DB-471C-AD2D-EC96167B63F4}" type="datetimeFigureOut">
              <a:rPr lang="en-NL" smtClean="0"/>
              <a:t>26/02/2019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3426B-6B35-4510-B7D6-546BC87AC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69550-D061-4C32-A27D-87104E70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DA52-B3FF-4F4E-9CE1-9AA9C07B8D1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3438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139C-AD22-441D-91D5-4CD61B342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3874F-DBC7-4C41-B180-C4AED295E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902AB-7FBB-4F93-A46A-0620F20A3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7DD2CE-43BA-457B-A198-5320F89FD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227C07-1DE4-430B-8749-BBB13E0BE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D420A7-B80C-4D0B-A6AC-9C4F63B53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27C4-B2DB-471C-AD2D-EC96167B63F4}" type="datetimeFigureOut">
              <a:rPr lang="en-NL" smtClean="0"/>
              <a:t>26/02/2019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8D5B29-9359-43D5-8528-0DE742C5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60DECD-D851-469B-831C-00F3FC3F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DA52-B3FF-4F4E-9CE1-9AA9C07B8D1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182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B7920-B2AA-473A-ACF6-2762180B0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667B4-C2C1-4EC2-81F9-AE70A8D2D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27C4-B2DB-471C-AD2D-EC96167B63F4}" type="datetimeFigureOut">
              <a:rPr lang="en-NL" smtClean="0"/>
              <a:t>26/02/2019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1E3AD-12D2-4604-A800-D6AE2373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0C6BD-0B0A-492E-9F8A-3B0103CBA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DA52-B3FF-4F4E-9CE1-9AA9C07B8D1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2484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2BF8EE-7DB2-44F6-B150-96B69A11C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27C4-B2DB-471C-AD2D-EC96167B63F4}" type="datetimeFigureOut">
              <a:rPr lang="en-NL" smtClean="0"/>
              <a:t>26/02/2019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740739-21D3-4B27-A195-E0EB18C85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FDD8F-41BE-41AB-B8E0-116896EE4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DA52-B3FF-4F4E-9CE1-9AA9C07B8D1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3660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D4AC0-F48A-490C-AFF6-D7D839F3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72C84-B34D-49E0-B191-62CFADA27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8C63-45BB-4209-871B-1F237DB83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B178B-153A-409A-BBE2-A5A443D38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27C4-B2DB-471C-AD2D-EC96167B63F4}" type="datetimeFigureOut">
              <a:rPr lang="en-NL" smtClean="0"/>
              <a:t>26/02/2019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3405E-49EA-4E6D-9DB1-A492F1F09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7BE24-3CCE-4ED9-A7DA-CFC9D2280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DA52-B3FF-4F4E-9CE1-9AA9C07B8D1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6966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8E1B-4A64-47A1-AE93-EAEDB88D2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6BB6F8-0A74-4FF9-A81E-47922EED5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0B43A-C00E-4AF3-9F8D-0D903CC67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CEFEC-2E98-4296-9060-C4975B69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27C4-B2DB-471C-AD2D-EC96167B63F4}" type="datetimeFigureOut">
              <a:rPr lang="en-NL" smtClean="0"/>
              <a:t>26/02/2019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98FBE-9ED6-4B10-88EB-DDE6F5EA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C9F04-37A9-418E-A879-EA2D3581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DA52-B3FF-4F4E-9CE1-9AA9C07B8D1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641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ECC5F2-5A48-4475-8152-AF030F499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2458E-6C5C-4B5E-85B7-827C8BC7B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CC758-8473-4478-A776-C699D14DA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527C4-B2DB-471C-AD2D-EC96167B63F4}" type="datetimeFigureOut">
              <a:rPr lang="en-NL" smtClean="0"/>
              <a:t>26/02/2019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5D31F-43DB-429A-A84E-CC8F1321A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E571D-E876-4849-8C1A-BBC278586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FDA52-B3FF-4F4E-9CE1-9AA9C07B8D1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5026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80B4-3718-40EE-90AF-2484A6B0E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Windowing </a:t>
            </a:r>
            <a:r>
              <a:rPr lang="en-US" dirty="0" err="1"/>
              <a:t>functies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792D9-CA71-44F9-8643-704E3DBDF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T-SQL Advanced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3537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619AA-C120-4B37-B07A-D82CE716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Stel</a:t>
            </a:r>
            <a:r>
              <a:rPr lang="en-US" dirty="0"/>
              <a:t>, je </a:t>
            </a:r>
            <a:r>
              <a:rPr lang="en-US" dirty="0" err="1"/>
              <a:t>hebt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….</a:t>
            </a:r>
            <a:endParaRPr lang="en-N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B59DFA-BEBA-42F2-9131-C115806988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8740909"/>
              </p:ext>
            </p:extLst>
          </p:nvPr>
        </p:nvGraphicFramePr>
        <p:xfrm>
          <a:off x="838200" y="1825625"/>
          <a:ext cx="527291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40">
                  <a:extLst>
                    <a:ext uri="{9D8B030D-6E8A-4147-A177-3AD203B41FA5}">
                      <a16:colId xmlns:a16="http://schemas.microsoft.com/office/drawing/2014/main" val="3271881920"/>
                    </a:ext>
                  </a:extLst>
                </a:gridCol>
                <a:gridCol w="1948307">
                  <a:extLst>
                    <a:ext uri="{9D8B030D-6E8A-4147-A177-3AD203B41FA5}">
                      <a16:colId xmlns:a16="http://schemas.microsoft.com/office/drawing/2014/main" val="1670087832"/>
                    </a:ext>
                  </a:extLst>
                </a:gridCol>
                <a:gridCol w="1070293">
                  <a:extLst>
                    <a:ext uri="{9D8B030D-6E8A-4147-A177-3AD203B41FA5}">
                      <a16:colId xmlns:a16="http://schemas.microsoft.com/office/drawing/2014/main" val="474163717"/>
                    </a:ext>
                  </a:extLst>
                </a:gridCol>
                <a:gridCol w="1493774">
                  <a:extLst>
                    <a:ext uri="{9D8B030D-6E8A-4147-A177-3AD203B41FA5}">
                      <a16:colId xmlns:a16="http://schemas.microsoft.com/office/drawing/2014/main" val="2368346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Regio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Klant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Datum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Orderwaarde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778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NH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Ajax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100,00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970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NH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Gem. Amsterdam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26,00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29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ZH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Feyenoord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14,14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240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Gem. Heerlen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12,13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94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Maastricht Airport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240,13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83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NH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Gem. Amsterdam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131,48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060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35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619AA-C120-4B37-B07A-D82CE716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 </a:t>
            </a:r>
            <a:r>
              <a:rPr lang="en-US" dirty="0" err="1"/>
              <a:t>en</a:t>
            </a:r>
            <a:r>
              <a:rPr lang="en-US" dirty="0"/>
              <a:t> je </a:t>
            </a:r>
            <a:r>
              <a:rPr lang="en-US" dirty="0" err="1"/>
              <a:t>groepeert</a:t>
            </a:r>
            <a:endParaRPr lang="en-N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B59DFA-BEBA-42F2-9131-C115806988D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527291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40">
                  <a:extLst>
                    <a:ext uri="{9D8B030D-6E8A-4147-A177-3AD203B41FA5}">
                      <a16:colId xmlns:a16="http://schemas.microsoft.com/office/drawing/2014/main" val="3271881920"/>
                    </a:ext>
                  </a:extLst>
                </a:gridCol>
                <a:gridCol w="1948307">
                  <a:extLst>
                    <a:ext uri="{9D8B030D-6E8A-4147-A177-3AD203B41FA5}">
                      <a16:colId xmlns:a16="http://schemas.microsoft.com/office/drawing/2014/main" val="1670087832"/>
                    </a:ext>
                  </a:extLst>
                </a:gridCol>
                <a:gridCol w="1070293">
                  <a:extLst>
                    <a:ext uri="{9D8B030D-6E8A-4147-A177-3AD203B41FA5}">
                      <a16:colId xmlns:a16="http://schemas.microsoft.com/office/drawing/2014/main" val="474163717"/>
                    </a:ext>
                  </a:extLst>
                </a:gridCol>
                <a:gridCol w="1493774">
                  <a:extLst>
                    <a:ext uri="{9D8B030D-6E8A-4147-A177-3AD203B41FA5}">
                      <a16:colId xmlns:a16="http://schemas.microsoft.com/office/drawing/2014/main" val="2368346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Regio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Klant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Datum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Orderwaarde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778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NH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Ajax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100,00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970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NH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Gem. Amsterdam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26,00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29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ZH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Feyenoord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14,14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240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Gem. Heerlen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12,13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94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Maastricht Airport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240,13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83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NH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Gem. Amsterdam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131,48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06006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9735DF7-A751-48E8-8613-7939AE36A9D9}"/>
              </a:ext>
            </a:extLst>
          </p:cNvPr>
          <p:cNvSpPr/>
          <p:nvPr/>
        </p:nvSpPr>
        <p:spPr>
          <a:xfrm>
            <a:off x="838200" y="5083998"/>
            <a:ext cx="6096000" cy="12729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x-none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x-none" dirty="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egio</a:t>
            </a:r>
            <a:r>
              <a:rPr lang="x-none" dirty="0">
                <a:solidFill>
                  <a:srgbClr val="C0C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</a:t>
            </a:r>
            <a:r>
              <a:rPr lang="x-none" i="1" dirty="0">
                <a:solidFill>
                  <a:srgbClr val="FF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x-none" dirty="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(orderwaarde)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x-none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x-none" dirty="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TotaalWaarde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x-none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</a:t>
            </a:r>
            <a:r>
              <a:rPr lang="x-none" dirty="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orders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x-none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r>
              <a:rPr lang="x-none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x-none" dirty="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regio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0584F0-93FB-4725-911D-AB2D9DBA8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732"/>
              </p:ext>
            </p:extLst>
          </p:nvPr>
        </p:nvGraphicFramePr>
        <p:xfrm>
          <a:off x="8533468" y="4873615"/>
          <a:ext cx="2276666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0540">
                  <a:extLst>
                    <a:ext uri="{9D8B030D-6E8A-4147-A177-3AD203B41FA5}">
                      <a16:colId xmlns:a16="http://schemas.microsoft.com/office/drawing/2014/main" val="2718734316"/>
                    </a:ext>
                  </a:extLst>
                </a:gridCol>
                <a:gridCol w="1516126">
                  <a:extLst>
                    <a:ext uri="{9D8B030D-6E8A-4147-A177-3AD203B41FA5}">
                      <a16:colId xmlns:a16="http://schemas.microsoft.com/office/drawing/2014/main" val="3217140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Regio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Totaalwaarde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512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NH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257,48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23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ZH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14,14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385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252,26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413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43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619AA-C120-4B37-B07A-D82CE716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Maar wat nu </a:t>
            </a:r>
            <a:r>
              <a:rPr lang="en-US" dirty="0" err="1"/>
              <a:t>als</a:t>
            </a:r>
            <a:r>
              <a:rPr lang="en-US" dirty="0"/>
              <a:t> je </a:t>
            </a:r>
            <a:r>
              <a:rPr lang="en-US" dirty="0" err="1"/>
              <a:t>dit</a:t>
            </a:r>
            <a:r>
              <a:rPr lang="en-US" dirty="0"/>
              <a:t> wilt?</a:t>
            </a:r>
            <a:endParaRPr lang="en-N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B59DFA-BEBA-42F2-9131-C115806988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490189"/>
              </p:ext>
            </p:extLst>
          </p:nvPr>
        </p:nvGraphicFramePr>
        <p:xfrm>
          <a:off x="6028622" y="1322286"/>
          <a:ext cx="527291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40">
                  <a:extLst>
                    <a:ext uri="{9D8B030D-6E8A-4147-A177-3AD203B41FA5}">
                      <a16:colId xmlns:a16="http://schemas.microsoft.com/office/drawing/2014/main" val="3271881920"/>
                    </a:ext>
                  </a:extLst>
                </a:gridCol>
                <a:gridCol w="1948307">
                  <a:extLst>
                    <a:ext uri="{9D8B030D-6E8A-4147-A177-3AD203B41FA5}">
                      <a16:colId xmlns:a16="http://schemas.microsoft.com/office/drawing/2014/main" val="1670087832"/>
                    </a:ext>
                  </a:extLst>
                </a:gridCol>
                <a:gridCol w="1070293">
                  <a:extLst>
                    <a:ext uri="{9D8B030D-6E8A-4147-A177-3AD203B41FA5}">
                      <a16:colId xmlns:a16="http://schemas.microsoft.com/office/drawing/2014/main" val="474163717"/>
                    </a:ext>
                  </a:extLst>
                </a:gridCol>
                <a:gridCol w="1493774">
                  <a:extLst>
                    <a:ext uri="{9D8B030D-6E8A-4147-A177-3AD203B41FA5}">
                      <a16:colId xmlns:a16="http://schemas.microsoft.com/office/drawing/2014/main" val="2368346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Regio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Klant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Datum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Orderwaarde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778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NH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Ajax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100,00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970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NH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Gem. Amsterdam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26,00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29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ZH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Feyenoord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14,14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240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Gem. Heerlen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12,13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94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Maastricht Airport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240,13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83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NH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Gem. Amsterdam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131,48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060064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3AF55623-9B59-4116-A9D1-6360990EC2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8862514"/>
              </p:ext>
            </p:extLst>
          </p:nvPr>
        </p:nvGraphicFramePr>
        <p:xfrm>
          <a:off x="755707" y="4100440"/>
          <a:ext cx="9109745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735">
                  <a:extLst>
                    <a:ext uri="{9D8B030D-6E8A-4147-A177-3AD203B41FA5}">
                      <a16:colId xmlns:a16="http://schemas.microsoft.com/office/drawing/2014/main" val="3271881920"/>
                    </a:ext>
                  </a:extLst>
                </a:gridCol>
                <a:gridCol w="2148619">
                  <a:extLst>
                    <a:ext uri="{9D8B030D-6E8A-4147-A177-3AD203B41FA5}">
                      <a16:colId xmlns:a16="http://schemas.microsoft.com/office/drawing/2014/main" val="1670087832"/>
                    </a:ext>
                  </a:extLst>
                </a:gridCol>
                <a:gridCol w="1180332">
                  <a:extLst>
                    <a:ext uri="{9D8B030D-6E8A-4147-A177-3AD203B41FA5}">
                      <a16:colId xmlns:a16="http://schemas.microsoft.com/office/drawing/2014/main" val="474163717"/>
                    </a:ext>
                  </a:extLst>
                </a:gridCol>
                <a:gridCol w="1647353">
                  <a:extLst>
                    <a:ext uri="{9D8B030D-6E8A-4147-A177-3AD203B41FA5}">
                      <a16:colId xmlns:a16="http://schemas.microsoft.com/office/drawing/2014/main" val="2368346551"/>
                    </a:ext>
                  </a:extLst>
                </a:gridCol>
                <a:gridCol w="1647353">
                  <a:extLst>
                    <a:ext uri="{9D8B030D-6E8A-4147-A177-3AD203B41FA5}">
                      <a16:colId xmlns:a16="http://schemas.microsoft.com/office/drawing/2014/main" val="943293013"/>
                    </a:ext>
                  </a:extLst>
                </a:gridCol>
                <a:gridCol w="1647353">
                  <a:extLst>
                    <a:ext uri="{9D8B030D-6E8A-4147-A177-3AD203B41FA5}">
                      <a16:colId xmlns:a16="http://schemas.microsoft.com/office/drawing/2014/main" val="3054836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Regio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Klant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Datum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Orderwaarde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% van </a:t>
                      </a:r>
                      <a:r>
                        <a:rPr lang="en-US" dirty="0" err="1"/>
                        <a:t>regio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% van </a:t>
                      </a:r>
                      <a:r>
                        <a:rPr lang="en-US" dirty="0" err="1"/>
                        <a:t>dag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778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NH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Ajax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100,00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38,8%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100,0%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970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NH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Gem. Amsterdam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26,00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10,1%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100,0%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29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ZH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Feyenoord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14,14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100,0%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100,0%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240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Gem. Heerlen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12,13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4,8%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100,0%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94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Maastricht Airport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240,13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95,2%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64,6%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83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NH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Gem. Amsterdam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131,48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51,1%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35,4%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0600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6629611-0E6A-464A-8373-CF3892073715}"/>
              </a:ext>
            </a:extLst>
          </p:cNvPr>
          <p:cNvSpPr txBox="1"/>
          <p:nvPr/>
        </p:nvSpPr>
        <p:spPr>
          <a:xfrm>
            <a:off x="838200" y="1690688"/>
            <a:ext cx="53402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Geen</a:t>
            </a:r>
            <a:r>
              <a:rPr lang="en-US" dirty="0"/>
              <a:t> GROUP BY (want …?)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Subquery </a:t>
            </a:r>
            <a:r>
              <a:rPr lang="en-US" dirty="0" err="1"/>
              <a:t>mogelijk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Nieuw</a:t>
            </a:r>
            <a:r>
              <a:rPr lang="en-US" dirty="0"/>
              <a:t> </a:t>
            </a:r>
            <a:r>
              <a:rPr lang="en-US" dirty="0" err="1"/>
              <a:t>alternatief</a:t>
            </a:r>
            <a:r>
              <a:rPr lang="en-US" dirty="0"/>
              <a:t>: OVER-</a:t>
            </a:r>
            <a:r>
              <a:rPr lang="en-US" dirty="0" err="1"/>
              <a:t>clausule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Stapt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de </a:t>
            </a:r>
            <a:r>
              <a:rPr lang="en-US" dirty="0" err="1"/>
              <a:t>huidige</a:t>
            </a:r>
            <a:r>
              <a:rPr lang="en-US" dirty="0"/>
              <a:t> </a:t>
            </a:r>
            <a:r>
              <a:rPr lang="en-US" dirty="0" err="1"/>
              <a:t>rij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Kijkt</a:t>
            </a:r>
            <a:r>
              <a:rPr lang="en-US" dirty="0"/>
              <a:t> </a:t>
            </a:r>
            <a:r>
              <a:rPr lang="en-US" dirty="0" err="1"/>
              <a:t>opnieuw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</a:t>
            </a:r>
            <a:r>
              <a:rPr lang="en-US" dirty="0" err="1"/>
              <a:t>gehele</a:t>
            </a:r>
            <a:r>
              <a:rPr lang="en-US" dirty="0"/>
              <a:t>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Filtert</a:t>
            </a:r>
            <a:r>
              <a:rPr lang="en-US" dirty="0"/>
              <a:t> op </a:t>
            </a:r>
            <a:r>
              <a:rPr lang="en-US" dirty="0" err="1"/>
              <a:t>een</a:t>
            </a:r>
            <a:r>
              <a:rPr lang="en-US" dirty="0"/>
              <a:t> “</a:t>
            </a:r>
            <a:r>
              <a:rPr lang="en-US" dirty="0" err="1"/>
              <a:t>partitie</a:t>
            </a:r>
            <a:r>
              <a:rPr lang="en-US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11320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619AA-C120-4B37-B07A-D82CE716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Maar wat nu </a:t>
            </a:r>
            <a:r>
              <a:rPr lang="en-US" dirty="0" err="1"/>
              <a:t>als</a:t>
            </a:r>
            <a:r>
              <a:rPr lang="en-US" dirty="0"/>
              <a:t> je </a:t>
            </a:r>
            <a:r>
              <a:rPr lang="en-US" dirty="0" err="1"/>
              <a:t>dit</a:t>
            </a:r>
            <a:r>
              <a:rPr lang="en-US" dirty="0"/>
              <a:t> wilt?</a:t>
            </a:r>
            <a:endParaRPr lang="en-N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B59DFA-BEBA-42F2-9131-C115806988D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28622" y="1322286"/>
          <a:ext cx="527291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40">
                  <a:extLst>
                    <a:ext uri="{9D8B030D-6E8A-4147-A177-3AD203B41FA5}">
                      <a16:colId xmlns:a16="http://schemas.microsoft.com/office/drawing/2014/main" val="3271881920"/>
                    </a:ext>
                  </a:extLst>
                </a:gridCol>
                <a:gridCol w="1948307">
                  <a:extLst>
                    <a:ext uri="{9D8B030D-6E8A-4147-A177-3AD203B41FA5}">
                      <a16:colId xmlns:a16="http://schemas.microsoft.com/office/drawing/2014/main" val="1670087832"/>
                    </a:ext>
                  </a:extLst>
                </a:gridCol>
                <a:gridCol w="1070293">
                  <a:extLst>
                    <a:ext uri="{9D8B030D-6E8A-4147-A177-3AD203B41FA5}">
                      <a16:colId xmlns:a16="http://schemas.microsoft.com/office/drawing/2014/main" val="474163717"/>
                    </a:ext>
                  </a:extLst>
                </a:gridCol>
                <a:gridCol w="1493774">
                  <a:extLst>
                    <a:ext uri="{9D8B030D-6E8A-4147-A177-3AD203B41FA5}">
                      <a16:colId xmlns:a16="http://schemas.microsoft.com/office/drawing/2014/main" val="2368346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Regio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Klant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Datum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Orderwaarde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778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NH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Ajax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100,00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970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NH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Gem. Amsterdam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26,00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29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ZH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Feyenoord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14,14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240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Gem. Heerlen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12,13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94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Maastricht Airport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240,13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83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NH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Gem. Amsterdam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131,48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0600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6629611-0E6A-464A-8373-CF3892073715}"/>
              </a:ext>
            </a:extLst>
          </p:cNvPr>
          <p:cNvSpPr txBox="1"/>
          <p:nvPr/>
        </p:nvSpPr>
        <p:spPr>
          <a:xfrm>
            <a:off x="838200" y="3136147"/>
            <a:ext cx="10920663" cy="3347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x-none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x-none" dirty="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regio</a:t>
            </a:r>
            <a:r>
              <a:rPr lang="x-none" dirty="0">
                <a:solidFill>
                  <a:srgbClr val="C0C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</a:t>
            </a:r>
            <a:r>
              <a:rPr lang="x-none" dirty="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klant</a:t>
            </a:r>
            <a:r>
              <a:rPr lang="x-none" dirty="0">
                <a:solidFill>
                  <a:srgbClr val="C0C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</a:t>
            </a:r>
            <a:r>
              <a:rPr lang="x-none" dirty="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datum</a:t>
            </a:r>
            <a:r>
              <a:rPr lang="x-none" dirty="0">
                <a:solidFill>
                  <a:srgbClr val="C0C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</a:t>
            </a:r>
            <a:r>
              <a:rPr lang="x-none" dirty="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orderwaarde</a:t>
            </a:r>
            <a:r>
              <a:rPr lang="x-none" dirty="0">
                <a:solidFill>
                  <a:srgbClr val="C0C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</a:t>
            </a:r>
            <a:r>
              <a:rPr lang="x-none" dirty="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orderwaarde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x-none" dirty="0">
                <a:solidFill>
                  <a:srgbClr val="C0C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x-none" i="1" dirty="0">
                <a:solidFill>
                  <a:srgbClr val="FF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x-none" dirty="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(orderwaarde)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             </a:t>
            </a:r>
            <a:r>
              <a:rPr lang="x-none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x-none" dirty="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                 </a:t>
            </a:r>
            <a:r>
              <a:rPr lang="x-none" dirty="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partition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x-none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x-none" dirty="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regio</a:t>
            </a:r>
            <a:r>
              <a:rPr lang="x-none" dirty="0">
                <a:solidFill>
                  <a:srgbClr val="C0C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x-none" dirty="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klant)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x-none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x-none" dirty="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ProcentVanRegio</a:t>
            </a:r>
            <a:r>
              <a:rPr lang="x-none" dirty="0">
                <a:solidFill>
                  <a:srgbClr val="C0C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</a:t>
            </a:r>
            <a:r>
              <a:rPr lang="x-none" dirty="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orderwaarde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x-none" dirty="0">
                <a:solidFill>
                  <a:srgbClr val="C0C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x-none" i="1" dirty="0">
                <a:solidFill>
                  <a:srgbClr val="FF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x-none" dirty="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(orderwaarde)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               </a:t>
            </a:r>
            <a:r>
              <a:rPr lang="x-none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x-none" dirty="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                 </a:t>
            </a:r>
            <a:r>
              <a:rPr lang="x-none" dirty="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partition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x-none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x-none" dirty="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datum)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</a:t>
            </a:r>
            <a:r>
              <a:rPr lang="x-none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x-none" dirty="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ProcentVanDag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x-none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</a:t>
            </a:r>
            <a:r>
              <a:rPr lang="x-none" dirty="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orders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24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619AA-C120-4B37-B07A-D82CE716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BY</a:t>
            </a:r>
            <a:endParaRPr lang="en-N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B59DFA-BEBA-42F2-9131-C115806988D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28622" y="1322286"/>
          <a:ext cx="527291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40">
                  <a:extLst>
                    <a:ext uri="{9D8B030D-6E8A-4147-A177-3AD203B41FA5}">
                      <a16:colId xmlns:a16="http://schemas.microsoft.com/office/drawing/2014/main" val="3271881920"/>
                    </a:ext>
                  </a:extLst>
                </a:gridCol>
                <a:gridCol w="1948307">
                  <a:extLst>
                    <a:ext uri="{9D8B030D-6E8A-4147-A177-3AD203B41FA5}">
                      <a16:colId xmlns:a16="http://schemas.microsoft.com/office/drawing/2014/main" val="1670087832"/>
                    </a:ext>
                  </a:extLst>
                </a:gridCol>
                <a:gridCol w="1070293">
                  <a:extLst>
                    <a:ext uri="{9D8B030D-6E8A-4147-A177-3AD203B41FA5}">
                      <a16:colId xmlns:a16="http://schemas.microsoft.com/office/drawing/2014/main" val="474163717"/>
                    </a:ext>
                  </a:extLst>
                </a:gridCol>
                <a:gridCol w="1493774">
                  <a:extLst>
                    <a:ext uri="{9D8B030D-6E8A-4147-A177-3AD203B41FA5}">
                      <a16:colId xmlns:a16="http://schemas.microsoft.com/office/drawing/2014/main" val="2368346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Regio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Klant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Datum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Orderwaarde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778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NH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Ajax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100,00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970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NH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Gem. Amsterdam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26,00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29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ZH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Feyenoord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14,14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240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Gem. Heerlen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12,13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94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Maastricht Airport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240,13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83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NH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Gem. Amsterdam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131,48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0600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6629611-0E6A-464A-8373-CF3892073715}"/>
              </a:ext>
            </a:extLst>
          </p:cNvPr>
          <p:cNvSpPr txBox="1"/>
          <p:nvPr/>
        </p:nvSpPr>
        <p:spPr>
          <a:xfrm>
            <a:off x="838200" y="3136147"/>
            <a:ext cx="10920663" cy="3347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x-none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x-none" dirty="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regio</a:t>
            </a:r>
            <a:r>
              <a:rPr lang="x-none" dirty="0">
                <a:solidFill>
                  <a:srgbClr val="C0C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</a:t>
            </a:r>
            <a:r>
              <a:rPr lang="x-none" dirty="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klant</a:t>
            </a:r>
            <a:r>
              <a:rPr lang="x-none" dirty="0">
                <a:solidFill>
                  <a:srgbClr val="C0C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</a:t>
            </a:r>
            <a:r>
              <a:rPr lang="x-none" dirty="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datum</a:t>
            </a:r>
            <a:r>
              <a:rPr lang="x-none" dirty="0">
                <a:solidFill>
                  <a:srgbClr val="C0C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</a:t>
            </a:r>
            <a:r>
              <a:rPr lang="x-none" dirty="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orderwaarde</a:t>
            </a:r>
            <a:r>
              <a:rPr lang="x-none" dirty="0">
                <a:solidFill>
                  <a:srgbClr val="C0C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</a:t>
            </a:r>
            <a:r>
              <a:rPr lang="x-none" dirty="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orderwaarde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x-none" dirty="0">
                <a:solidFill>
                  <a:srgbClr val="C0C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x-none" i="1" dirty="0">
                <a:solidFill>
                  <a:srgbClr val="FF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x-none" dirty="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(orderwaarde)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             </a:t>
            </a:r>
            <a:r>
              <a:rPr lang="x-none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x-none" dirty="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                 </a:t>
            </a:r>
            <a:r>
              <a:rPr lang="x-none" dirty="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partition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x-none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x-none" dirty="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regio</a:t>
            </a:r>
            <a:r>
              <a:rPr lang="x-none" dirty="0">
                <a:solidFill>
                  <a:srgbClr val="C0C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x-none" dirty="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klant)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x-none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x-none" dirty="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ProcentVanRegio</a:t>
            </a:r>
            <a:r>
              <a:rPr lang="x-none" dirty="0">
                <a:solidFill>
                  <a:srgbClr val="C0C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</a:t>
            </a:r>
            <a:r>
              <a:rPr lang="x-none" dirty="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orderwaarde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x-none" dirty="0">
                <a:solidFill>
                  <a:srgbClr val="C0C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x-none" i="1" dirty="0">
                <a:solidFill>
                  <a:srgbClr val="FF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x-none" dirty="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(orderwaarde)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               </a:t>
            </a:r>
            <a:r>
              <a:rPr lang="x-none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x-none" dirty="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                 </a:t>
            </a:r>
            <a:r>
              <a:rPr lang="x-none" dirty="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partition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x-none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x-none" dirty="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datum)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</a:t>
            </a:r>
            <a:r>
              <a:rPr lang="x-none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x-none" dirty="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ProcentVanDag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x-none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</a:t>
            </a:r>
            <a:r>
              <a:rPr lang="x-none" dirty="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orders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BF6F19-F169-43D1-BB34-537BCBF20840}"/>
              </a:ext>
            </a:extLst>
          </p:cNvPr>
          <p:cNvSpPr/>
          <p:nvPr/>
        </p:nvSpPr>
        <p:spPr>
          <a:xfrm>
            <a:off x="3769895" y="4652211"/>
            <a:ext cx="4106779" cy="59355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2E492F-80E7-4CB1-9C0E-67B2E0415236}"/>
              </a:ext>
            </a:extLst>
          </p:cNvPr>
          <p:cNvSpPr txBox="1"/>
          <p:nvPr/>
        </p:nvSpPr>
        <p:spPr>
          <a:xfrm>
            <a:off x="838200" y="1799628"/>
            <a:ext cx="4321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Geeft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kolommen</a:t>
            </a:r>
            <a:r>
              <a:rPr lang="en-US" dirty="0"/>
              <a:t> in de “window” </a:t>
            </a:r>
          </a:p>
          <a:p>
            <a:r>
              <a:rPr lang="en-US" dirty="0" err="1"/>
              <a:t>identiek</a:t>
            </a:r>
            <a:r>
              <a:rPr lang="en-US" dirty="0"/>
              <a:t> </a:t>
            </a:r>
            <a:r>
              <a:rPr lang="en-US" dirty="0" err="1"/>
              <a:t>moeten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</a:t>
            </a:r>
            <a:r>
              <a:rPr lang="en-US" dirty="0" err="1"/>
              <a:t>huidige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N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2ACC34-D59E-42B3-8F1E-CD1732D68DAF}"/>
              </a:ext>
            </a:extLst>
          </p:cNvPr>
          <p:cNvCxnSpPr>
            <a:stCxn id="6" idx="2"/>
          </p:cNvCxnSpPr>
          <p:nvPr/>
        </p:nvCxnSpPr>
        <p:spPr>
          <a:xfrm>
            <a:off x="2998888" y="2445959"/>
            <a:ext cx="2824396" cy="2162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254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619AA-C120-4B37-B07A-D82CE716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OVER()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…</a:t>
            </a:r>
            <a:endParaRPr lang="en-N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B59DFA-BEBA-42F2-9131-C115806988D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28622" y="1322286"/>
          <a:ext cx="527291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40">
                  <a:extLst>
                    <a:ext uri="{9D8B030D-6E8A-4147-A177-3AD203B41FA5}">
                      <a16:colId xmlns:a16="http://schemas.microsoft.com/office/drawing/2014/main" val="3271881920"/>
                    </a:ext>
                  </a:extLst>
                </a:gridCol>
                <a:gridCol w="1948307">
                  <a:extLst>
                    <a:ext uri="{9D8B030D-6E8A-4147-A177-3AD203B41FA5}">
                      <a16:colId xmlns:a16="http://schemas.microsoft.com/office/drawing/2014/main" val="1670087832"/>
                    </a:ext>
                  </a:extLst>
                </a:gridCol>
                <a:gridCol w="1070293">
                  <a:extLst>
                    <a:ext uri="{9D8B030D-6E8A-4147-A177-3AD203B41FA5}">
                      <a16:colId xmlns:a16="http://schemas.microsoft.com/office/drawing/2014/main" val="474163717"/>
                    </a:ext>
                  </a:extLst>
                </a:gridCol>
                <a:gridCol w="1493774">
                  <a:extLst>
                    <a:ext uri="{9D8B030D-6E8A-4147-A177-3AD203B41FA5}">
                      <a16:colId xmlns:a16="http://schemas.microsoft.com/office/drawing/2014/main" val="2368346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Regio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Klant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Datum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Orderwaarde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778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NH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Ajax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100,00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970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NH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Gem. Amsterdam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26,00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29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ZH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Feyenoord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14,14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240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Gem. Heerlen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12,13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94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Maastricht Airport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240,13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83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NH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Gem. Amsterdam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131,48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060064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3AF55623-9B59-4116-A9D1-6360990EC2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2117204"/>
              </p:ext>
            </p:extLst>
          </p:nvPr>
        </p:nvGraphicFramePr>
        <p:xfrm>
          <a:off x="755707" y="4100440"/>
          <a:ext cx="7462392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735">
                  <a:extLst>
                    <a:ext uri="{9D8B030D-6E8A-4147-A177-3AD203B41FA5}">
                      <a16:colId xmlns:a16="http://schemas.microsoft.com/office/drawing/2014/main" val="3271881920"/>
                    </a:ext>
                  </a:extLst>
                </a:gridCol>
                <a:gridCol w="2148619">
                  <a:extLst>
                    <a:ext uri="{9D8B030D-6E8A-4147-A177-3AD203B41FA5}">
                      <a16:colId xmlns:a16="http://schemas.microsoft.com/office/drawing/2014/main" val="1670087832"/>
                    </a:ext>
                  </a:extLst>
                </a:gridCol>
                <a:gridCol w="1180332">
                  <a:extLst>
                    <a:ext uri="{9D8B030D-6E8A-4147-A177-3AD203B41FA5}">
                      <a16:colId xmlns:a16="http://schemas.microsoft.com/office/drawing/2014/main" val="474163717"/>
                    </a:ext>
                  </a:extLst>
                </a:gridCol>
                <a:gridCol w="1647353">
                  <a:extLst>
                    <a:ext uri="{9D8B030D-6E8A-4147-A177-3AD203B41FA5}">
                      <a16:colId xmlns:a16="http://schemas.microsoft.com/office/drawing/2014/main" val="2368346551"/>
                    </a:ext>
                  </a:extLst>
                </a:gridCol>
                <a:gridCol w="1647353">
                  <a:extLst>
                    <a:ext uri="{9D8B030D-6E8A-4147-A177-3AD203B41FA5}">
                      <a16:colId xmlns:a16="http://schemas.microsoft.com/office/drawing/2014/main" val="943293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Regio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Klant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Datum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Orderwaarde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Vorige</a:t>
                      </a:r>
                      <a:r>
                        <a:rPr lang="en-US" dirty="0"/>
                        <a:t> order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778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NH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Ajax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100,00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970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NH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Gem. Amsterdam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26,00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100,00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29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ZH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Feyenoord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14,14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26,00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240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Gem. Heerlen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12,13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14,14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94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Maastricht Airport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240,13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12,13</a:t>
                      </a:r>
                      <a:endParaRPr lang="en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83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NH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Gem. Amsterdam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131,48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240,13</a:t>
                      </a:r>
                      <a:endParaRPr lang="en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0600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6629611-0E6A-464A-8373-CF3892073715}"/>
              </a:ext>
            </a:extLst>
          </p:cNvPr>
          <p:cNvSpPr txBox="1"/>
          <p:nvPr/>
        </p:nvSpPr>
        <p:spPr>
          <a:xfrm>
            <a:off x="838200" y="1690688"/>
            <a:ext cx="5340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 BY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sortering</a:t>
            </a:r>
            <a:r>
              <a:rPr lang="en-US" dirty="0"/>
              <a:t> </a:t>
            </a:r>
            <a:r>
              <a:rPr lang="en-US" dirty="0" err="1"/>
              <a:t>aanbrengen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waardoor</a:t>
            </a:r>
            <a:r>
              <a:rPr lang="en-US" dirty="0"/>
              <a:t> het </a:t>
            </a:r>
            <a:r>
              <a:rPr lang="en-US" dirty="0" err="1"/>
              <a:t>mogelijk</a:t>
            </a:r>
            <a:r>
              <a:rPr lang="en-US" dirty="0"/>
              <a:t> is om 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kijken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“de </a:t>
            </a:r>
            <a:r>
              <a:rPr lang="en-US" dirty="0" err="1"/>
              <a:t>vorige</a:t>
            </a:r>
            <a:r>
              <a:rPr lang="en-US" dirty="0"/>
              <a:t> </a:t>
            </a:r>
            <a:r>
              <a:rPr lang="en-US" dirty="0" err="1"/>
              <a:t>rij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0472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619AA-C120-4B37-B07A-D82CE716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 .. ORDER BY</a:t>
            </a:r>
            <a:endParaRPr lang="en-N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B59DFA-BEBA-42F2-9131-C115806988D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28622" y="1322286"/>
          <a:ext cx="527291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40">
                  <a:extLst>
                    <a:ext uri="{9D8B030D-6E8A-4147-A177-3AD203B41FA5}">
                      <a16:colId xmlns:a16="http://schemas.microsoft.com/office/drawing/2014/main" val="3271881920"/>
                    </a:ext>
                  </a:extLst>
                </a:gridCol>
                <a:gridCol w="1948307">
                  <a:extLst>
                    <a:ext uri="{9D8B030D-6E8A-4147-A177-3AD203B41FA5}">
                      <a16:colId xmlns:a16="http://schemas.microsoft.com/office/drawing/2014/main" val="1670087832"/>
                    </a:ext>
                  </a:extLst>
                </a:gridCol>
                <a:gridCol w="1070293">
                  <a:extLst>
                    <a:ext uri="{9D8B030D-6E8A-4147-A177-3AD203B41FA5}">
                      <a16:colId xmlns:a16="http://schemas.microsoft.com/office/drawing/2014/main" val="474163717"/>
                    </a:ext>
                  </a:extLst>
                </a:gridCol>
                <a:gridCol w="1493774">
                  <a:extLst>
                    <a:ext uri="{9D8B030D-6E8A-4147-A177-3AD203B41FA5}">
                      <a16:colId xmlns:a16="http://schemas.microsoft.com/office/drawing/2014/main" val="2368346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Regio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Klant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Datum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Orderwaarde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778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NH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Ajax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100,00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970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NH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Gem. Amsterdam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26,00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29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ZH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Feyenoord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14,14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240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Gem. Heerlen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12,13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94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Maastricht Airport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240,13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83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NH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Gem. Amsterdam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7-1-2018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131,48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0600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6629611-0E6A-464A-8373-CF3892073715}"/>
              </a:ext>
            </a:extLst>
          </p:cNvPr>
          <p:cNvSpPr txBox="1"/>
          <p:nvPr/>
        </p:nvSpPr>
        <p:spPr>
          <a:xfrm>
            <a:off x="838200" y="3136147"/>
            <a:ext cx="10920663" cy="245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x-none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x-none" dirty="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regio</a:t>
            </a:r>
            <a:r>
              <a:rPr lang="x-none" dirty="0">
                <a:solidFill>
                  <a:srgbClr val="C0C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</a:t>
            </a:r>
            <a:r>
              <a:rPr lang="x-none" dirty="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klant</a:t>
            </a:r>
            <a:r>
              <a:rPr lang="x-none" dirty="0">
                <a:solidFill>
                  <a:srgbClr val="C0C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</a:t>
            </a:r>
            <a:r>
              <a:rPr lang="x-none" dirty="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datum</a:t>
            </a:r>
            <a:r>
              <a:rPr lang="x-none" dirty="0">
                <a:solidFill>
                  <a:srgbClr val="C0C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</a:t>
            </a:r>
            <a:r>
              <a:rPr lang="x-none" dirty="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orderwaarde</a:t>
            </a:r>
            <a:r>
              <a:rPr lang="x-none" dirty="0">
                <a:solidFill>
                  <a:srgbClr val="C0C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</a:t>
            </a:r>
            <a:r>
              <a:rPr lang="x-none" b="1" dirty="0">
                <a:solidFill>
                  <a:srgbClr val="FF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Lag</a:t>
            </a:r>
            <a:r>
              <a:rPr lang="x-none" dirty="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(orderwaarde)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 </a:t>
            </a:r>
            <a:r>
              <a:rPr lang="x-none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x-none" dirty="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   </a:t>
            </a:r>
            <a:r>
              <a:rPr lang="x-none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x-none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x-none" dirty="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datum)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x-none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x-none" dirty="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VorigeOrder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x-none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</a:t>
            </a:r>
            <a:r>
              <a:rPr lang="x-none" dirty="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orders</a:t>
            </a:r>
            <a:r>
              <a:rPr lang="x-none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BF6F19-F169-43D1-BB34-537BCBF20840}"/>
              </a:ext>
            </a:extLst>
          </p:cNvPr>
          <p:cNvSpPr/>
          <p:nvPr/>
        </p:nvSpPr>
        <p:spPr>
          <a:xfrm>
            <a:off x="1716505" y="4211128"/>
            <a:ext cx="2839453" cy="108741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2E492F-80E7-4CB1-9C0E-67B2E0415236}"/>
              </a:ext>
            </a:extLst>
          </p:cNvPr>
          <p:cNvSpPr txBox="1"/>
          <p:nvPr/>
        </p:nvSpPr>
        <p:spPr>
          <a:xfrm>
            <a:off x="838200" y="1799628"/>
            <a:ext cx="4621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Geeft</a:t>
            </a:r>
            <a:r>
              <a:rPr lang="en-US" dirty="0"/>
              <a:t> </a:t>
            </a:r>
            <a:r>
              <a:rPr lang="en-US" dirty="0" err="1"/>
              <a:t>aanop</a:t>
            </a:r>
            <a:r>
              <a:rPr lang="en-US" dirty="0"/>
              <a:t> basis van </a:t>
            </a:r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sorteren</a:t>
            </a:r>
            <a:r>
              <a:rPr lang="en-US" dirty="0"/>
              <a:t> </a:t>
            </a:r>
          </a:p>
          <a:p>
            <a:r>
              <a:rPr lang="en-US" dirty="0"/>
              <a:t>Om de “</a:t>
            </a:r>
            <a:r>
              <a:rPr lang="en-US" dirty="0" err="1"/>
              <a:t>vorige</a:t>
            </a:r>
            <a:r>
              <a:rPr lang="en-US" dirty="0"/>
              <a:t> </a:t>
            </a:r>
            <a:r>
              <a:rPr lang="en-US" dirty="0" err="1"/>
              <a:t>rij</a:t>
            </a:r>
            <a:r>
              <a:rPr lang="en-US" dirty="0"/>
              <a:t>”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bepalen</a:t>
            </a:r>
            <a:endParaRPr lang="en-N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2ACC34-D59E-42B3-8F1E-CD1732D68DAF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3136232" y="2445959"/>
            <a:ext cx="12729" cy="1765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933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488</Words>
  <Application>Microsoft Office PowerPoint</Application>
  <PresentationFormat>Widescreen</PresentationFormat>
  <Paragraphs>306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Times New Roman</vt:lpstr>
      <vt:lpstr>Office Theme</vt:lpstr>
      <vt:lpstr>Windowing functies</vt:lpstr>
      <vt:lpstr>Stel, je hebt een tabel….</vt:lpstr>
      <vt:lpstr>.. en je groepeert</vt:lpstr>
      <vt:lpstr>Maar wat nu als je dit wilt?</vt:lpstr>
      <vt:lpstr>Maar wat nu als je dit wilt?</vt:lpstr>
      <vt:lpstr>PARTITION BY</vt:lpstr>
      <vt:lpstr>OVER() kan nog meer…</vt:lpstr>
      <vt:lpstr>LAG .. ORDER 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Windowing functies</dc:title>
  <dc:creator>Koos van Strien</dc:creator>
  <cp:lastModifiedBy>Koos van Strien</cp:lastModifiedBy>
  <cp:revision>6</cp:revision>
  <dcterms:created xsi:type="dcterms:W3CDTF">2019-02-26T09:49:58Z</dcterms:created>
  <dcterms:modified xsi:type="dcterms:W3CDTF">2019-02-26T15:28:32Z</dcterms:modified>
</cp:coreProperties>
</file>