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7" r:id="rId6"/>
    <p:sldId id="258" r:id="rId7"/>
    <p:sldId id="259" r:id="rId8"/>
    <p:sldId id="261" r:id="rId9"/>
    <p:sldId id="263" r:id="rId10"/>
    <p:sldId id="260" r:id="rId11"/>
    <p:sldId id="264" r:id="rId12"/>
    <p:sldId id="265" r:id="rId13"/>
    <p:sldId id="266" r:id="rId14"/>
    <p:sldId id="270" r:id="rId15"/>
    <p:sldId id="262" r:id="rId16"/>
    <p:sldId id="269" r:id="rId17"/>
    <p:sldId id="267" r:id="rId18"/>
    <p:sldId id="268" r:id="rId19"/>
    <p:sldId id="277" r:id="rId20"/>
    <p:sldId id="271" r:id="rId21"/>
    <p:sldId id="272" r:id="rId22"/>
    <p:sldId id="273" r:id="rId23"/>
    <p:sldId id="278" r:id="rId24"/>
    <p:sldId id="274" r:id="rId25"/>
    <p:sldId id="279" r:id="rId26"/>
    <p:sldId id="275" r:id="rId27"/>
    <p:sldId id="276" r:id="rId28"/>
    <p:sldId id="284" r:id="rId29"/>
    <p:sldId id="280" r:id="rId30"/>
    <p:sldId id="281" r:id="rId31"/>
    <p:sldId id="282" r:id="rId32"/>
    <p:sldId id="283" r:id="rId33"/>
    <p:sldId id="286" r:id="rId34"/>
    <p:sldId id="285" r:id="rId3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1297D6-6A8F-B94A-9E26-3E0AA91D4E97}" v="3" dt="2022-02-23T10:29:11.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3546" autoAdjust="0"/>
  </p:normalViewPr>
  <p:slideViewPr>
    <p:cSldViewPr snapToGrid="0">
      <p:cViewPr varScale="1">
        <p:scale>
          <a:sx n="89" d="100"/>
          <a:sy n="89" d="100"/>
        </p:scale>
        <p:origin x="1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os van Strien" userId="35580b2e-8038-4edf-bf2b-303b38e8e247" providerId="ADAL" clId="{F91297D6-6A8F-B94A-9E26-3E0AA91D4E97}"/>
    <pc:docChg chg="custSel addSld modSld">
      <pc:chgData name="Koos van Strien" userId="35580b2e-8038-4edf-bf2b-303b38e8e247" providerId="ADAL" clId="{F91297D6-6A8F-B94A-9E26-3E0AA91D4E97}" dt="2022-02-23T10:38:04.185" v="3878" actId="20577"/>
      <pc:docMkLst>
        <pc:docMk/>
      </pc:docMkLst>
      <pc:sldChg chg="modSp mod">
        <pc:chgData name="Koos van Strien" userId="35580b2e-8038-4edf-bf2b-303b38e8e247" providerId="ADAL" clId="{F91297D6-6A8F-B94A-9E26-3E0AA91D4E97}" dt="2022-02-23T09:55:02.231" v="784" actId="20577"/>
        <pc:sldMkLst>
          <pc:docMk/>
          <pc:sldMk cId="3585855535" sldId="276"/>
        </pc:sldMkLst>
        <pc:spChg chg="mod">
          <ac:chgData name="Koos van Strien" userId="35580b2e-8038-4edf-bf2b-303b38e8e247" providerId="ADAL" clId="{F91297D6-6A8F-B94A-9E26-3E0AA91D4E97}" dt="2022-02-23T09:55:02.231" v="784" actId="20577"/>
          <ac:spMkLst>
            <pc:docMk/>
            <pc:sldMk cId="3585855535" sldId="276"/>
            <ac:spMk id="3" creationId="{BBD5785C-97A8-4DEA-A6BF-9DD0BB4A611A}"/>
          </ac:spMkLst>
        </pc:spChg>
      </pc:sldChg>
      <pc:sldChg chg="modSp new mod">
        <pc:chgData name="Koos van Strien" userId="35580b2e-8038-4edf-bf2b-303b38e8e247" providerId="ADAL" clId="{F91297D6-6A8F-B94A-9E26-3E0AA91D4E97}" dt="2022-02-23T09:50:09.798" v="188" actId="20577"/>
        <pc:sldMkLst>
          <pc:docMk/>
          <pc:sldMk cId="2843211606" sldId="277"/>
        </pc:sldMkLst>
        <pc:spChg chg="mod">
          <ac:chgData name="Koos van Strien" userId="35580b2e-8038-4edf-bf2b-303b38e8e247" providerId="ADAL" clId="{F91297D6-6A8F-B94A-9E26-3E0AA91D4E97}" dt="2022-02-23T09:49:33.418" v="47" actId="20577"/>
          <ac:spMkLst>
            <pc:docMk/>
            <pc:sldMk cId="2843211606" sldId="277"/>
            <ac:spMk id="2" creationId="{2097141D-D2AE-244F-B957-D99E58C8D2F0}"/>
          </ac:spMkLst>
        </pc:spChg>
        <pc:spChg chg="mod">
          <ac:chgData name="Koos van Strien" userId="35580b2e-8038-4edf-bf2b-303b38e8e247" providerId="ADAL" clId="{F91297D6-6A8F-B94A-9E26-3E0AA91D4E97}" dt="2022-02-23T09:50:09.798" v="188" actId="20577"/>
          <ac:spMkLst>
            <pc:docMk/>
            <pc:sldMk cId="2843211606" sldId="277"/>
            <ac:spMk id="3" creationId="{688F07B4-C038-044C-AA81-D7A45CD5E6AC}"/>
          </ac:spMkLst>
        </pc:spChg>
      </pc:sldChg>
      <pc:sldChg chg="modSp new mod">
        <pc:chgData name="Koos van Strien" userId="35580b2e-8038-4edf-bf2b-303b38e8e247" providerId="ADAL" clId="{F91297D6-6A8F-B94A-9E26-3E0AA91D4E97}" dt="2022-02-23T10:21:26.148" v="2673" actId="20577"/>
        <pc:sldMkLst>
          <pc:docMk/>
          <pc:sldMk cId="3852419995" sldId="278"/>
        </pc:sldMkLst>
        <pc:spChg chg="mod">
          <ac:chgData name="Koos van Strien" userId="35580b2e-8038-4edf-bf2b-303b38e8e247" providerId="ADAL" clId="{F91297D6-6A8F-B94A-9E26-3E0AA91D4E97}" dt="2022-02-23T09:50:32.683" v="245" actId="20577"/>
          <ac:spMkLst>
            <pc:docMk/>
            <pc:sldMk cId="3852419995" sldId="278"/>
            <ac:spMk id="2" creationId="{E8B8DAF6-2279-674B-AA5E-EB118E6E6156}"/>
          </ac:spMkLst>
        </pc:spChg>
        <pc:spChg chg="mod">
          <ac:chgData name="Koos van Strien" userId="35580b2e-8038-4edf-bf2b-303b38e8e247" providerId="ADAL" clId="{F91297D6-6A8F-B94A-9E26-3E0AA91D4E97}" dt="2022-02-23T10:21:26.148" v="2673" actId="20577"/>
          <ac:spMkLst>
            <pc:docMk/>
            <pc:sldMk cId="3852419995" sldId="278"/>
            <ac:spMk id="3" creationId="{A39D4439-3E06-D14A-99D1-2F0F005EEAC6}"/>
          </ac:spMkLst>
        </pc:spChg>
      </pc:sldChg>
      <pc:sldChg chg="modSp new mod">
        <pc:chgData name="Koos van Strien" userId="35580b2e-8038-4edf-bf2b-303b38e8e247" providerId="ADAL" clId="{F91297D6-6A8F-B94A-9E26-3E0AA91D4E97}" dt="2022-02-23T09:53:55.466" v="697" actId="14"/>
        <pc:sldMkLst>
          <pc:docMk/>
          <pc:sldMk cId="3097568340" sldId="279"/>
        </pc:sldMkLst>
        <pc:spChg chg="mod">
          <ac:chgData name="Koos van Strien" userId="35580b2e-8038-4edf-bf2b-303b38e8e247" providerId="ADAL" clId="{F91297D6-6A8F-B94A-9E26-3E0AA91D4E97}" dt="2022-02-23T09:53:51.981" v="695" actId="20577"/>
          <ac:spMkLst>
            <pc:docMk/>
            <pc:sldMk cId="3097568340" sldId="279"/>
            <ac:spMk id="2" creationId="{A3556554-C111-B342-AB83-85531977D7C3}"/>
          </ac:spMkLst>
        </pc:spChg>
        <pc:spChg chg="mod">
          <ac:chgData name="Koos van Strien" userId="35580b2e-8038-4edf-bf2b-303b38e8e247" providerId="ADAL" clId="{F91297D6-6A8F-B94A-9E26-3E0AA91D4E97}" dt="2022-02-23T09:53:55.466" v="697" actId="14"/>
          <ac:spMkLst>
            <pc:docMk/>
            <pc:sldMk cId="3097568340" sldId="279"/>
            <ac:spMk id="3" creationId="{E21E118F-D553-7D44-B176-6ADFB28C9736}"/>
          </ac:spMkLst>
        </pc:spChg>
      </pc:sldChg>
      <pc:sldChg chg="addSp delSp modSp new mod modClrScheme chgLayout">
        <pc:chgData name="Koos van Strien" userId="35580b2e-8038-4edf-bf2b-303b38e8e247" providerId="ADAL" clId="{F91297D6-6A8F-B94A-9E26-3E0AA91D4E97}" dt="2022-02-23T10:19:35.415" v="2577" actId="20577"/>
        <pc:sldMkLst>
          <pc:docMk/>
          <pc:sldMk cId="2499421766" sldId="280"/>
        </pc:sldMkLst>
        <pc:spChg chg="mod ord">
          <ac:chgData name="Koos van Strien" userId="35580b2e-8038-4edf-bf2b-303b38e8e247" providerId="ADAL" clId="{F91297D6-6A8F-B94A-9E26-3E0AA91D4E97}" dt="2022-02-23T10:19:35.415" v="2577" actId="20577"/>
          <ac:spMkLst>
            <pc:docMk/>
            <pc:sldMk cId="2499421766" sldId="280"/>
            <ac:spMk id="2" creationId="{D2357BD1-E946-5C41-8C76-F80D8A44F5C6}"/>
          </ac:spMkLst>
        </pc:spChg>
        <pc:spChg chg="del mod ord">
          <ac:chgData name="Koos van Strien" userId="35580b2e-8038-4edf-bf2b-303b38e8e247" providerId="ADAL" clId="{F91297D6-6A8F-B94A-9E26-3E0AA91D4E97}" dt="2022-02-23T10:04:02.691" v="838" actId="700"/>
          <ac:spMkLst>
            <pc:docMk/>
            <pc:sldMk cId="2499421766" sldId="280"/>
            <ac:spMk id="3" creationId="{BFCE21E9-76A8-C84A-8D62-4FCC29844606}"/>
          </ac:spMkLst>
        </pc:spChg>
        <pc:spChg chg="del">
          <ac:chgData name="Koos van Strien" userId="35580b2e-8038-4edf-bf2b-303b38e8e247" providerId="ADAL" clId="{F91297D6-6A8F-B94A-9E26-3E0AA91D4E97}" dt="2022-02-23T10:04:02.691" v="838" actId="700"/>
          <ac:spMkLst>
            <pc:docMk/>
            <pc:sldMk cId="2499421766" sldId="280"/>
            <ac:spMk id="4" creationId="{1C0FA6C4-5716-E04A-AC6D-0B924C4DD948}"/>
          </ac:spMkLst>
        </pc:spChg>
        <pc:spChg chg="add mod ord">
          <ac:chgData name="Koos van Strien" userId="35580b2e-8038-4edf-bf2b-303b38e8e247" providerId="ADAL" clId="{F91297D6-6A8F-B94A-9E26-3E0AA91D4E97}" dt="2022-02-23T10:05:49.554" v="1226" actId="20577"/>
          <ac:spMkLst>
            <pc:docMk/>
            <pc:sldMk cId="2499421766" sldId="280"/>
            <ac:spMk id="5" creationId="{5EBC1947-7757-454E-A6A0-9B12E02A7FBF}"/>
          </ac:spMkLst>
        </pc:spChg>
      </pc:sldChg>
      <pc:sldChg chg="modSp new mod">
        <pc:chgData name="Koos van Strien" userId="35580b2e-8038-4edf-bf2b-303b38e8e247" providerId="ADAL" clId="{F91297D6-6A8F-B94A-9E26-3E0AA91D4E97}" dt="2022-02-23T10:07:37.111" v="1500" actId="20577"/>
        <pc:sldMkLst>
          <pc:docMk/>
          <pc:sldMk cId="3709958987" sldId="281"/>
        </pc:sldMkLst>
        <pc:spChg chg="mod">
          <ac:chgData name="Koos van Strien" userId="35580b2e-8038-4edf-bf2b-303b38e8e247" providerId="ADAL" clId="{F91297D6-6A8F-B94A-9E26-3E0AA91D4E97}" dt="2022-02-23T10:06:06.526" v="1237" actId="20577"/>
          <ac:spMkLst>
            <pc:docMk/>
            <pc:sldMk cId="3709958987" sldId="281"/>
            <ac:spMk id="2" creationId="{1E4C6B3F-47A3-3A42-A6C2-7E5C2ECD5F7C}"/>
          </ac:spMkLst>
        </pc:spChg>
        <pc:spChg chg="mod">
          <ac:chgData name="Koos van Strien" userId="35580b2e-8038-4edf-bf2b-303b38e8e247" providerId="ADAL" clId="{F91297D6-6A8F-B94A-9E26-3E0AA91D4E97}" dt="2022-02-23T10:07:37.111" v="1500" actId="20577"/>
          <ac:spMkLst>
            <pc:docMk/>
            <pc:sldMk cId="3709958987" sldId="281"/>
            <ac:spMk id="3" creationId="{6CAE9DF2-F0BE-D941-86A5-536EB8186448}"/>
          </ac:spMkLst>
        </pc:spChg>
      </pc:sldChg>
      <pc:sldChg chg="modSp add mod">
        <pc:chgData name="Koos van Strien" userId="35580b2e-8038-4edf-bf2b-303b38e8e247" providerId="ADAL" clId="{F91297D6-6A8F-B94A-9E26-3E0AA91D4E97}" dt="2022-02-23T10:10:21.791" v="1503" actId="113"/>
        <pc:sldMkLst>
          <pc:docMk/>
          <pc:sldMk cId="2983709966" sldId="282"/>
        </pc:sldMkLst>
        <pc:spChg chg="mod">
          <ac:chgData name="Koos van Strien" userId="35580b2e-8038-4edf-bf2b-303b38e8e247" providerId="ADAL" clId="{F91297D6-6A8F-B94A-9E26-3E0AA91D4E97}" dt="2022-02-23T10:10:21.791" v="1503" actId="113"/>
          <ac:spMkLst>
            <pc:docMk/>
            <pc:sldMk cId="2983709966" sldId="282"/>
            <ac:spMk id="3" creationId="{1558983F-FAB3-43F7-8CE3-00BF1D2F150E}"/>
          </ac:spMkLst>
        </pc:spChg>
      </pc:sldChg>
      <pc:sldChg chg="modSp new mod">
        <pc:chgData name="Koos van Strien" userId="35580b2e-8038-4edf-bf2b-303b38e8e247" providerId="ADAL" clId="{F91297D6-6A8F-B94A-9E26-3E0AA91D4E97}" dt="2022-02-23T10:24:45.206" v="3085" actId="20577"/>
        <pc:sldMkLst>
          <pc:docMk/>
          <pc:sldMk cId="312403708" sldId="283"/>
        </pc:sldMkLst>
        <pc:spChg chg="mod">
          <ac:chgData name="Koos van Strien" userId="35580b2e-8038-4edf-bf2b-303b38e8e247" providerId="ADAL" clId="{F91297D6-6A8F-B94A-9E26-3E0AA91D4E97}" dt="2022-02-23T10:10:49.416" v="1550" actId="20577"/>
          <ac:spMkLst>
            <pc:docMk/>
            <pc:sldMk cId="312403708" sldId="283"/>
            <ac:spMk id="2" creationId="{39C69501-5BA7-EB41-A970-73B804BA7257}"/>
          </ac:spMkLst>
        </pc:spChg>
        <pc:spChg chg="mod">
          <ac:chgData name="Koos van Strien" userId="35580b2e-8038-4edf-bf2b-303b38e8e247" providerId="ADAL" clId="{F91297D6-6A8F-B94A-9E26-3E0AA91D4E97}" dt="2022-02-23T10:24:45.206" v="3085" actId="20577"/>
          <ac:spMkLst>
            <pc:docMk/>
            <pc:sldMk cId="312403708" sldId="283"/>
            <ac:spMk id="3" creationId="{29F4D51B-9A1B-D644-ADDE-503478A29EA6}"/>
          </ac:spMkLst>
        </pc:spChg>
      </pc:sldChg>
      <pc:sldChg chg="addSp delSp modSp new mod modClrScheme chgLayout">
        <pc:chgData name="Koos van Strien" userId="35580b2e-8038-4edf-bf2b-303b38e8e247" providerId="ADAL" clId="{F91297D6-6A8F-B94A-9E26-3E0AA91D4E97}" dt="2022-02-23T10:19:21.569" v="2535" actId="20577"/>
        <pc:sldMkLst>
          <pc:docMk/>
          <pc:sldMk cId="1000164464" sldId="284"/>
        </pc:sldMkLst>
        <pc:spChg chg="del mod ord">
          <ac:chgData name="Koos van Strien" userId="35580b2e-8038-4edf-bf2b-303b38e8e247" providerId="ADAL" clId="{F91297D6-6A8F-B94A-9E26-3E0AA91D4E97}" dt="2022-02-23T10:15:03.176" v="1694" actId="700"/>
          <ac:spMkLst>
            <pc:docMk/>
            <pc:sldMk cId="1000164464" sldId="284"/>
            <ac:spMk id="2" creationId="{9EBB8D05-1D64-E54B-B9CF-FCA452D966AA}"/>
          </ac:spMkLst>
        </pc:spChg>
        <pc:spChg chg="del mod ord">
          <ac:chgData name="Koos van Strien" userId="35580b2e-8038-4edf-bf2b-303b38e8e247" providerId="ADAL" clId="{F91297D6-6A8F-B94A-9E26-3E0AA91D4E97}" dt="2022-02-23T10:15:03.176" v="1694" actId="700"/>
          <ac:spMkLst>
            <pc:docMk/>
            <pc:sldMk cId="1000164464" sldId="284"/>
            <ac:spMk id="3" creationId="{DB3B5A24-9DEC-D648-8FA6-6D6D1261C3D8}"/>
          </ac:spMkLst>
        </pc:spChg>
        <pc:spChg chg="del">
          <ac:chgData name="Koos van Strien" userId="35580b2e-8038-4edf-bf2b-303b38e8e247" providerId="ADAL" clId="{F91297D6-6A8F-B94A-9E26-3E0AA91D4E97}" dt="2022-02-23T10:15:03.176" v="1694" actId="700"/>
          <ac:spMkLst>
            <pc:docMk/>
            <pc:sldMk cId="1000164464" sldId="284"/>
            <ac:spMk id="4" creationId="{862E1FEE-BACD-9948-8C61-91D652B9197E}"/>
          </ac:spMkLst>
        </pc:spChg>
        <pc:spChg chg="add mod ord">
          <ac:chgData name="Koos van Strien" userId="35580b2e-8038-4edf-bf2b-303b38e8e247" providerId="ADAL" clId="{F91297D6-6A8F-B94A-9E26-3E0AA91D4E97}" dt="2022-02-23T10:19:21.569" v="2535" actId="20577"/>
          <ac:spMkLst>
            <pc:docMk/>
            <pc:sldMk cId="1000164464" sldId="284"/>
            <ac:spMk id="5" creationId="{2D9CC2ED-E923-414A-B464-73C93BB80C55}"/>
          </ac:spMkLst>
        </pc:spChg>
        <pc:spChg chg="add mod ord">
          <ac:chgData name="Koos van Strien" userId="35580b2e-8038-4edf-bf2b-303b38e8e247" providerId="ADAL" clId="{F91297D6-6A8F-B94A-9E26-3E0AA91D4E97}" dt="2022-02-23T10:18:58.104" v="2529" actId="20577"/>
          <ac:spMkLst>
            <pc:docMk/>
            <pc:sldMk cId="1000164464" sldId="284"/>
            <ac:spMk id="6" creationId="{D20C058D-71E2-0D49-AD35-7A82B407BCB3}"/>
          </ac:spMkLst>
        </pc:spChg>
      </pc:sldChg>
      <pc:sldChg chg="modSp new mod">
        <pc:chgData name="Koos van Strien" userId="35580b2e-8038-4edf-bf2b-303b38e8e247" providerId="ADAL" clId="{F91297D6-6A8F-B94A-9E26-3E0AA91D4E97}" dt="2022-02-23T10:38:04.185" v="3878" actId="20577"/>
        <pc:sldMkLst>
          <pc:docMk/>
          <pc:sldMk cId="2296483044" sldId="285"/>
        </pc:sldMkLst>
        <pc:spChg chg="mod">
          <ac:chgData name="Koos van Strien" userId="35580b2e-8038-4edf-bf2b-303b38e8e247" providerId="ADAL" clId="{F91297D6-6A8F-B94A-9E26-3E0AA91D4E97}" dt="2022-02-23T10:33:53.968" v="3512" actId="20577"/>
          <ac:spMkLst>
            <pc:docMk/>
            <pc:sldMk cId="2296483044" sldId="285"/>
            <ac:spMk id="2" creationId="{5A37109A-3F8C-6848-BB5C-47371D3C6806}"/>
          </ac:spMkLst>
        </pc:spChg>
        <pc:spChg chg="mod">
          <ac:chgData name="Koos van Strien" userId="35580b2e-8038-4edf-bf2b-303b38e8e247" providerId="ADAL" clId="{F91297D6-6A8F-B94A-9E26-3E0AA91D4E97}" dt="2022-02-23T10:38:04.185" v="3878" actId="20577"/>
          <ac:spMkLst>
            <pc:docMk/>
            <pc:sldMk cId="2296483044" sldId="285"/>
            <ac:spMk id="3" creationId="{6E422811-B76A-B046-980B-6F276C2DA384}"/>
          </ac:spMkLst>
        </pc:spChg>
      </pc:sldChg>
      <pc:sldChg chg="modSp add mod modNotesTx">
        <pc:chgData name="Koos van Strien" userId="35580b2e-8038-4edf-bf2b-303b38e8e247" providerId="ADAL" clId="{F91297D6-6A8F-B94A-9E26-3E0AA91D4E97}" dt="2022-02-23T10:32:00.057" v="3362" actId="20577"/>
        <pc:sldMkLst>
          <pc:docMk/>
          <pc:sldMk cId="3583374391" sldId="286"/>
        </pc:sldMkLst>
        <pc:spChg chg="mod">
          <ac:chgData name="Koos van Strien" userId="35580b2e-8038-4edf-bf2b-303b38e8e247" providerId="ADAL" clId="{F91297D6-6A8F-B94A-9E26-3E0AA91D4E97}" dt="2022-02-23T10:29:13.878" v="3088" actId="113"/>
          <ac:spMkLst>
            <pc:docMk/>
            <pc:sldMk cId="3583374391" sldId="286"/>
            <ac:spMk id="3" creationId="{1558983F-FAB3-43F7-8CE3-00BF1D2F15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87B69-9456-4B6B-8D1B-0D55EFBA1BA0}" type="datetimeFigureOut">
              <a:rPr lang="nl-NL" smtClean="0"/>
              <a:t>23-02-2022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CD769-501E-4BAC-85D8-727500D18D5C}" type="slidenum">
              <a:rPr lang="nl-NL" smtClean="0"/>
              <a:t>‹#›</a:t>
            </a:fld>
            <a:endParaRPr lang="nl-NL"/>
          </a:p>
        </p:txBody>
      </p:sp>
    </p:spTree>
    <p:extLst>
      <p:ext uri="{BB962C8B-B14F-4D97-AF65-F5344CB8AC3E}">
        <p14:creationId xmlns:p14="http://schemas.microsoft.com/office/powerpoint/2010/main" val="253678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Traditionele </a:t>
            </a:r>
            <a:r>
              <a:rPr lang="nl-NL" dirty="0" err="1"/>
              <a:t>software-ontwikkeling</a:t>
            </a:r>
            <a:r>
              <a:rPr lang="nl-NL" dirty="0"/>
              <a:t> (zoals </a:t>
            </a:r>
            <a:r>
              <a:rPr lang="nl-NL" dirty="0" err="1"/>
              <a:t>DevOps</a:t>
            </a:r>
            <a:r>
              <a:rPr lang="nl-NL" dirty="0"/>
              <a:t>) heeft een relatief eenvoudig proces om de kwaliteit drastisch omhoog te krijgen.</a:t>
            </a:r>
          </a:p>
          <a:p>
            <a:r>
              <a:rPr lang="nl-NL" dirty="0"/>
              <a:t>Omdat we in data-ontwikkeling echter “vast zitten” aan onze data én omdat we gedurende de “productie” veel meer moeten </a:t>
            </a:r>
            <a:r>
              <a:rPr lang="nl-NL" dirty="0" err="1"/>
              <a:t>orchestreren</a:t>
            </a:r>
            <a:r>
              <a:rPr lang="nl-NL" dirty="0"/>
              <a:t>, is onze eigenlijke pipeline een stuk langer</a:t>
            </a:r>
          </a:p>
        </p:txBody>
      </p:sp>
      <p:sp>
        <p:nvSpPr>
          <p:cNvPr id="4" name="Slide Number Placeholder 3"/>
          <p:cNvSpPr>
            <a:spLocks noGrp="1"/>
          </p:cNvSpPr>
          <p:nvPr>
            <p:ph type="sldNum" sz="quarter" idx="5"/>
          </p:nvPr>
        </p:nvSpPr>
        <p:spPr/>
        <p:txBody>
          <a:bodyPr/>
          <a:lstStyle/>
          <a:p>
            <a:fld id="{AACCD769-501E-4BAC-85D8-727500D18D5C}" type="slidenum">
              <a:rPr lang="nl-NL" smtClean="0"/>
              <a:t>12</a:t>
            </a:fld>
            <a:endParaRPr lang="nl-NL"/>
          </a:p>
        </p:txBody>
      </p:sp>
    </p:spTree>
    <p:extLst>
      <p:ext uri="{BB962C8B-B14F-4D97-AF65-F5344CB8AC3E}">
        <p14:creationId xmlns:p14="http://schemas.microsoft.com/office/powerpoint/2010/main" val="218518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AACCD769-501E-4BAC-85D8-727500D18D5C}" type="slidenum">
              <a:rPr lang="nl-NL" smtClean="0"/>
              <a:t>24</a:t>
            </a:fld>
            <a:endParaRPr lang="nl-NL"/>
          </a:p>
        </p:txBody>
      </p:sp>
    </p:spTree>
    <p:extLst>
      <p:ext uri="{BB962C8B-B14F-4D97-AF65-F5344CB8AC3E}">
        <p14:creationId xmlns:p14="http://schemas.microsoft.com/office/powerpoint/2010/main" val="341230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Another productivity boosting method for teams is the ability to reuse and containerize code. Each middle step in the data-analytics pipeline receives output from a prior stage and provides input to the next stage. It is cumbersome to work with an entire data-analytics pipeline as one monolith, so it is common to break it down into smaller components. It’s easiest for other team members to reuse smaller components if they can be segmented or containerized. One popular container technology is Docker. </a:t>
            </a:r>
            <a:endParaRPr lang="en-GB" dirty="0"/>
          </a:p>
          <a:p>
            <a:r>
              <a:rPr lang="en-GB" sz="1200" kern="1200" dirty="0">
                <a:solidFill>
                  <a:schemeClr val="tx1"/>
                </a:solidFill>
                <a:effectLst/>
                <a:latin typeface="+mn-lt"/>
                <a:ea typeface="+mn-ea"/>
                <a:cs typeface="+mn-cs"/>
              </a:rPr>
              <a:t>Some steps in the data-analytics pipeline are messy and complicated. For example, one operation might call a custom tool, run a python script, use FTP and other specialized logic. This operation might be hard to set up (because it requires a specific set of tools) and difficult to create (because it requires a specific skill set). This scenario is another common use case for creating a container. Once the code is placed in a container, it is much easier to use by other programmers who aren’t familiar with the custom tools inside the container but know how to use the container’s external interfaces. It is also easier to deploy that code to each environment. </a:t>
            </a:r>
            <a:endParaRPr lang="en-GB" dirty="0"/>
          </a:p>
          <a:p>
            <a:endParaRPr lang="en-NL" dirty="0"/>
          </a:p>
        </p:txBody>
      </p:sp>
      <p:sp>
        <p:nvSpPr>
          <p:cNvPr id="4" name="Slide Number Placeholder 3"/>
          <p:cNvSpPr>
            <a:spLocks noGrp="1"/>
          </p:cNvSpPr>
          <p:nvPr>
            <p:ph type="sldNum" sz="quarter" idx="5"/>
          </p:nvPr>
        </p:nvSpPr>
        <p:spPr/>
        <p:txBody>
          <a:bodyPr/>
          <a:lstStyle/>
          <a:p>
            <a:fld id="{AACCD769-501E-4BAC-85D8-727500D18D5C}" type="slidenum">
              <a:rPr lang="nl-NL" smtClean="0"/>
              <a:t>29</a:t>
            </a:fld>
            <a:endParaRPr lang="nl-NL"/>
          </a:p>
        </p:txBody>
      </p:sp>
    </p:spTree>
    <p:extLst>
      <p:ext uri="{BB962C8B-B14F-4D97-AF65-F5344CB8AC3E}">
        <p14:creationId xmlns:p14="http://schemas.microsoft.com/office/powerpoint/2010/main" val="216883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AACCD769-501E-4BAC-85D8-727500D18D5C}" type="slidenum">
              <a:rPr lang="nl-NL" smtClean="0"/>
              <a:t>30</a:t>
            </a:fld>
            <a:endParaRPr lang="nl-NL"/>
          </a:p>
        </p:txBody>
      </p:sp>
    </p:spTree>
    <p:extLst>
      <p:ext uri="{BB962C8B-B14F-4D97-AF65-F5344CB8AC3E}">
        <p14:creationId xmlns:p14="http://schemas.microsoft.com/office/powerpoint/2010/main" val="24255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426A-CE35-41B0-AEA5-107373F997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AE06CBDB-55BC-4E7D-AF33-C5A5B0B6B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05197843-2D4D-4A61-A32E-ED3AE632EEA0}"/>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5" name="Footer Placeholder 4">
            <a:extLst>
              <a:ext uri="{FF2B5EF4-FFF2-40B4-BE49-F238E27FC236}">
                <a16:creationId xmlns:a16="http://schemas.microsoft.com/office/drawing/2014/main" id="{D642A299-3619-4330-A12B-FA70D7477CF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9D03CA7-2994-49E2-98EC-FB619FEEDC71}"/>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43583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4DB0-6B9E-4B1B-9C79-1A2C1BCB8924}"/>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E3C364EE-39E6-4D0E-81EC-95D898566A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2123991-6CA6-4ECF-920B-D1D794CAA1C5}"/>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5" name="Footer Placeholder 4">
            <a:extLst>
              <a:ext uri="{FF2B5EF4-FFF2-40B4-BE49-F238E27FC236}">
                <a16:creationId xmlns:a16="http://schemas.microsoft.com/office/drawing/2014/main" id="{74B2CDC9-BD18-4CFF-A8A8-1CFD82D74BA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98C55A6-C4CC-4B3A-930D-27DE289EEB96}"/>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43936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A71AC-3654-43D1-B85B-64BB3C6646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35112AB-402A-40B8-8AA7-CC906BFC16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052F6E-7379-4153-ACEF-EDFA1326948D}"/>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5" name="Footer Placeholder 4">
            <a:extLst>
              <a:ext uri="{FF2B5EF4-FFF2-40B4-BE49-F238E27FC236}">
                <a16:creationId xmlns:a16="http://schemas.microsoft.com/office/drawing/2014/main" id="{AA461E3D-DD7A-4A7D-8F84-D3DD00370A3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B217EA8-BA29-43BE-97E5-168861450C74}"/>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194790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A6E1-0DB0-4493-8116-059970957E3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D8C8066E-163F-4995-8355-F02BD88F1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43085F6-2CED-44F1-9334-0A01D1E249D9}"/>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5" name="Footer Placeholder 4">
            <a:extLst>
              <a:ext uri="{FF2B5EF4-FFF2-40B4-BE49-F238E27FC236}">
                <a16:creationId xmlns:a16="http://schemas.microsoft.com/office/drawing/2014/main" id="{3FE12D18-E7E1-4D91-B786-24E0E4F4B62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C044468-2125-4B7D-AAAA-7202CD230BDA}"/>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246893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F7B0-8EC3-4A62-8877-B062E116DB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6AB4F4DC-AC54-4A10-B3E6-62DB7CE61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B1708-8A9A-4517-9378-7E0FB332B7DF}"/>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5" name="Footer Placeholder 4">
            <a:extLst>
              <a:ext uri="{FF2B5EF4-FFF2-40B4-BE49-F238E27FC236}">
                <a16:creationId xmlns:a16="http://schemas.microsoft.com/office/drawing/2014/main" id="{E0B83639-2111-44F0-93ED-45EFD6CC0BC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6A68816-87A3-4E4B-9436-B24B45BF476D}"/>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172556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C0B3-1BF3-4088-ABEC-20BC3DB26A1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818C778-A9D4-4DD6-85A8-9E8BAC8F3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D3526A1D-337B-4D95-8EE3-093C8024D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66F6F2-627F-4F97-8BB7-E6B2F46E9565}"/>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6" name="Footer Placeholder 5">
            <a:extLst>
              <a:ext uri="{FF2B5EF4-FFF2-40B4-BE49-F238E27FC236}">
                <a16:creationId xmlns:a16="http://schemas.microsoft.com/office/drawing/2014/main" id="{3E7FD958-A17B-49F3-90F7-D726A93DC59A}"/>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9D96B9D-F0A9-4A76-8307-8252FAF9A20D}"/>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408637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16B6-D2EB-44DB-8D6D-F7B6715ECE27}"/>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FA5BD14-8E81-41CC-9074-DC9B7B5CE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A0F6C7-A5C7-42A2-9264-75C96D192B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DBDB9308-7F52-45DF-8162-49F6DA61E6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4E036-4484-41AA-98B2-21F11B73BE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25A21C28-C7BF-465C-851B-C8ED78390724}"/>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8" name="Footer Placeholder 7">
            <a:extLst>
              <a:ext uri="{FF2B5EF4-FFF2-40B4-BE49-F238E27FC236}">
                <a16:creationId xmlns:a16="http://schemas.microsoft.com/office/drawing/2014/main" id="{5960CCE5-523C-42B4-8A63-2ED5EAE4690A}"/>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22E4940F-94E3-471C-BFE5-5DA2403E47FD}"/>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5551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ECC2-212B-48BA-8343-89D669441B0E}"/>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7B9C4F55-2A04-4FC8-A0CE-D6DF1933E9F2}"/>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4" name="Footer Placeholder 3">
            <a:extLst>
              <a:ext uri="{FF2B5EF4-FFF2-40B4-BE49-F238E27FC236}">
                <a16:creationId xmlns:a16="http://schemas.microsoft.com/office/drawing/2014/main" id="{5451DA7C-219F-4C2A-8A89-3DD8CDE0402D}"/>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42B7EC97-0E6D-4CAF-92D8-0884F6E0062E}"/>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54720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03DD4-BD4F-4893-9ED7-1943D6EFDBD6}"/>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3" name="Footer Placeholder 2">
            <a:extLst>
              <a:ext uri="{FF2B5EF4-FFF2-40B4-BE49-F238E27FC236}">
                <a16:creationId xmlns:a16="http://schemas.microsoft.com/office/drawing/2014/main" id="{097F7292-E846-4BC1-87B4-FF74276FEA5D}"/>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E9DC26E-DE93-4F8C-9C24-DEC2854940CA}"/>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422617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ED68-8346-4EB4-829C-6F5ED2CBD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F170AA71-7952-41F1-8CDF-73E9C404D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BDA3882-CF09-46AF-B2AC-E1C01DD1F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88B76-8D71-437C-9AAC-E77A1CD85F0B}"/>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6" name="Footer Placeholder 5">
            <a:extLst>
              <a:ext uri="{FF2B5EF4-FFF2-40B4-BE49-F238E27FC236}">
                <a16:creationId xmlns:a16="http://schemas.microsoft.com/office/drawing/2014/main" id="{2158FFA5-BC1A-49E2-8949-8A58F031219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443F7C7-2C24-4B13-A74C-35E63397E0BD}"/>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3181595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CD1B-EFF8-4DEF-AE7C-387DD13C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EDD602B2-C200-421F-9ADD-17927D529E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911DD96E-6345-40A8-BC7F-A0960F4B6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3EF2F-CCCF-46FB-A1BD-B7804D6C4960}"/>
              </a:ext>
            </a:extLst>
          </p:cNvPr>
          <p:cNvSpPr>
            <a:spLocks noGrp="1"/>
          </p:cNvSpPr>
          <p:nvPr>
            <p:ph type="dt" sz="half" idx="10"/>
          </p:nvPr>
        </p:nvSpPr>
        <p:spPr/>
        <p:txBody>
          <a:bodyPr/>
          <a:lstStyle/>
          <a:p>
            <a:fld id="{0864D2DC-DC4D-48FC-8518-273212813B7C}" type="datetimeFigureOut">
              <a:rPr lang="nl-NL" smtClean="0"/>
              <a:t>23-02-2022</a:t>
            </a:fld>
            <a:endParaRPr lang="nl-NL"/>
          </a:p>
        </p:txBody>
      </p:sp>
      <p:sp>
        <p:nvSpPr>
          <p:cNvPr id="6" name="Footer Placeholder 5">
            <a:extLst>
              <a:ext uri="{FF2B5EF4-FFF2-40B4-BE49-F238E27FC236}">
                <a16:creationId xmlns:a16="http://schemas.microsoft.com/office/drawing/2014/main" id="{4B458F6A-11F4-4FE1-A2CA-7B26E30E4DF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D5A27F4-C7C3-4E80-9990-2D9CB2B1E8AC}"/>
              </a:ext>
            </a:extLst>
          </p:cNvPr>
          <p:cNvSpPr>
            <a:spLocks noGrp="1"/>
          </p:cNvSpPr>
          <p:nvPr>
            <p:ph type="sldNum" sz="quarter" idx="12"/>
          </p:nvPr>
        </p:nvSpPr>
        <p:spPr/>
        <p:txBody>
          <a:bodyPr/>
          <a:lstStyle/>
          <a:p>
            <a:fld id="{497BE083-A6EC-48FA-BCC3-78C504643B7C}" type="slidenum">
              <a:rPr lang="nl-NL" smtClean="0"/>
              <a:t>‹#›</a:t>
            </a:fld>
            <a:endParaRPr lang="nl-NL"/>
          </a:p>
        </p:txBody>
      </p:sp>
    </p:spTree>
    <p:extLst>
      <p:ext uri="{BB962C8B-B14F-4D97-AF65-F5344CB8AC3E}">
        <p14:creationId xmlns:p14="http://schemas.microsoft.com/office/powerpoint/2010/main" val="166759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367895-A79E-4359-B6A1-7DF35179CF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4BB9EB2-79E9-4D80-A49B-4206884D8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B75CD66-B1A4-4F68-83BD-7E2D69DF1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4D2DC-DC4D-48FC-8518-273212813B7C}" type="datetimeFigureOut">
              <a:rPr lang="nl-NL" smtClean="0"/>
              <a:t>23-02-2022</a:t>
            </a:fld>
            <a:endParaRPr lang="nl-NL"/>
          </a:p>
        </p:txBody>
      </p:sp>
      <p:sp>
        <p:nvSpPr>
          <p:cNvPr id="5" name="Footer Placeholder 4">
            <a:extLst>
              <a:ext uri="{FF2B5EF4-FFF2-40B4-BE49-F238E27FC236}">
                <a16:creationId xmlns:a16="http://schemas.microsoft.com/office/drawing/2014/main" id="{9F8383BD-3164-414A-81C1-1C90BF0F6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780ECA06-E6E8-40DE-AD03-5DD0437D8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BE083-A6EC-48FA-BCC3-78C504643B7C}" type="slidenum">
              <a:rPr lang="nl-NL" smtClean="0"/>
              <a:t>‹#›</a:t>
            </a:fld>
            <a:endParaRPr lang="nl-NL"/>
          </a:p>
        </p:txBody>
      </p:sp>
    </p:spTree>
    <p:extLst>
      <p:ext uri="{BB962C8B-B14F-4D97-AF65-F5344CB8AC3E}">
        <p14:creationId xmlns:p14="http://schemas.microsoft.com/office/powerpoint/2010/main" val="113510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D21C-D780-48D1-878F-5ECC07010622}"/>
              </a:ext>
            </a:extLst>
          </p:cNvPr>
          <p:cNvSpPr>
            <a:spLocks noGrp="1"/>
          </p:cNvSpPr>
          <p:nvPr>
            <p:ph type="ctrTitle"/>
          </p:nvPr>
        </p:nvSpPr>
        <p:spPr/>
        <p:txBody>
          <a:bodyPr/>
          <a:lstStyle/>
          <a:p>
            <a:r>
              <a:rPr lang="nl-NL" dirty="0"/>
              <a:t>QA, </a:t>
            </a:r>
            <a:r>
              <a:rPr lang="nl-NL" dirty="0" err="1"/>
              <a:t>Testing</a:t>
            </a:r>
            <a:r>
              <a:rPr lang="nl-NL" dirty="0"/>
              <a:t> &amp; RM</a:t>
            </a:r>
          </a:p>
        </p:txBody>
      </p:sp>
      <p:sp>
        <p:nvSpPr>
          <p:cNvPr id="3" name="Subtitle 2">
            <a:extLst>
              <a:ext uri="{FF2B5EF4-FFF2-40B4-BE49-F238E27FC236}">
                <a16:creationId xmlns:a16="http://schemas.microsoft.com/office/drawing/2014/main" id="{6FA04601-5116-4429-9D57-E08CA00BCB86}"/>
              </a:ext>
            </a:extLst>
          </p:cNvPr>
          <p:cNvSpPr>
            <a:spLocks noGrp="1"/>
          </p:cNvSpPr>
          <p:nvPr>
            <p:ph type="subTitle" idx="1"/>
          </p:nvPr>
        </p:nvSpPr>
        <p:spPr/>
        <p:txBody>
          <a:bodyPr/>
          <a:lstStyle/>
          <a:p>
            <a:r>
              <a:rPr lang="nl-NL" dirty="0"/>
              <a:t>Analytics in </a:t>
            </a:r>
            <a:r>
              <a:rPr lang="nl-NL" dirty="0" err="1"/>
              <a:t>Azure</a:t>
            </a:r>
            <a:r>
              <a:rPr lang="nl-NL" dirty="0"/>
              <a:t> – van BI specialist naar Data Engineer</a:t>
            </a:r>
          </a:p>
        </p:txBody>
      </p:sp>
    </p:spTree>
    <p:extLst>
      <p:ext uri="{BB962C8B-B14F-4D97-AF65-F5344CB8AC3E}">
        <p14:creationId xmlns:p14="http://schemas.microsoft.com/office/powerpoint/2010/main" val="771673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1821-7BFD-4B76-B27C-71AA47351C0C}"/>
              </a:ext>
            </a:extLst>
          </p:cNvPr>
          <p:cNvSpPr>
            <a:spLocks noGrp="1"/>
          </p:cNvSpPr>
          <p:nvPr>
            <p:ph type="title"/>
          </p:nvPr>
        </p:nvSpPr>
        <p:spPr/>
        <p:txBody>
          <a:bodyPr/>
          <a:lstStyle/>
          <a:p>
            <a:r>
              <a:rPr lang="nl-NL" dirty="0"/>
              <a:t>The Value-</a:t>
            </a:r>
            <a:r>
              <a:rPr lang="nl-NL" dirty="0" err="1"/>
              <a:t>Innovation</a:t>
            </a:r>
            <a:r>
              <a:rPr lang="nl-NL" dirty="0"/>
              <a:t> Pipeline</a:t>
            </a:r>
          </a:p>
        </p:txBody>
      </p:sp>
      <p:pic>
        <p:nvPicPr>
          <p:cNvPr id="5" name="Content Placeholder 4">
            <a:extLst>
              <a:ext uri="{FF2B5EF4-FFF2-40B4-BE49-F238E27FC236}">
                <a16:creationId xmlns:a16="http://schemas.microsoft.com/office/drawing/2014/main" id="{411E0AD2-F9F5-47FB-B85E-DAA9B13B0FCD}"/>
              </a:ext>
            </a:extLst>
          </p:cNvPr>
          <p:cNvPicPr>
            <a:picLocks noGrp="1" noChangeAspect="1"/>
          </p:cNvPicPr>
          <p:nvPr>
            <p:ph idx="1"/>
          </p:nvPr>
        </p:nvPicPr>
        <p:blipFill>
          <a:blip r:embed="rId2"/>
          <a:stretch>
            <a:fillRect/>
          </a:stretch>
        </p:blipFill>
        <p:spPr>
          <a:xfrm>
            <a:off x="2170927" y="1825625"/>
            <a:ext cx="7850145" cy="4351338"/>
          </a:xfrm>
        </p:spPr>
      </p:pic>
    </p:spTree>
    <p:extLst>
      <p:ext uri="{BB962C8B-B14F-4D97-AF65-F5344CB8AC3E}">
        <p14:creationId xmlns:p14="http://schemas.microsoft.com/office/powerpoint/2010/main" val="160998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4306-9AD8-4BAC-A51A-62EC1FA306D0}"/>
              </a:ext>
            </a:extLst>
          </p:cNvPr>
          <p:cNvSpPr>
            <a:spLocks noGrp="1"/>
          </p:cNvSpPr>
          <p:nvPr>
            <p:ph type="title"/>
          </p:nvPr>
        </p:nvSpPr>
        <p:spPr/>
        <p:txBody>
          <a:bodyPr/>
          <a:lstStyle/>
          <a:p>
            <a:r>
              <a:rPr lang="nl-NL" dirty="0"/>
              <a:t>Wat is er nog meer dan?</a:t>
            </a:r>
          </a:p>
        </p:txBody>
      </p:sp>
      <p:sp>
        <p:nvSpPr>
          <p:cNvPr id="3" name="Content Placeholder 2">
            <a:extLst>
              <a:ext uri="{FF2B5EF4-FFF2-40B4-BE49-F238E27FC236}">
                <a16:creationId xmlns:a16="http://schemas.microsoft.com/office/drawing/2014/main" id="{1558983F-FAB3-43F7-8CE3-00BF1D2F150E}"/>
              </a:ext>
            </a:extLst>
          </p:cNvPr>
          <p:cNvSpPr>
            <a:spLocks noGrp="1"/>
          </p:cNvSpPr>
          <p:nvPr>
            <p:ph idx="1"/>
          </p:nvPr>
        </p:nvSpPr>
        <p:spPr/>
        <p:txBody>
          <a:bodyPr/>
          <a:lstStyle/>
          <a:p>
            <a:r>
              <a:rPr lang="nl-NL" b="1" dirty="0" err="1"/>
              <a:t>Orchestration</a:t>
            </a:r>
            <a:endParaRPr lang="nl-NL" b="1" dirty="0"/>
          </a:p>
          <a:p>
            <a:r>
              <a:rPr lang="nl-NL" dirty="0"/>
              <a:t>Environment (“</a:t>
            </a:r>
            <a:r>
              <a:rPr lang="nl-NL" dirty="0" err="1"/>
              <a:t>Sandbox</a:t>
            </a:r>
            <a:r>
              <a:rPr lang="nl-NL" dirty="0"/>
              <a:t>”)</a:t>
            </a:r>
          </a:p>
          <a:p>
            <a:r>
              <a:rPr lang="nl-NL" dirty="0" err="1"/>
              <a:t>Continuous</a:t>
            </a:r>
            <a:r>
              <a:rPr lang="nl-NL" dirty="0"/>
              <a:t> Deployment</a:t>
            </a:r>
          </a:p>
          <a:p>
            <a:r>
              <a:rPr lang="nl-NL" dirty="0" err="1"/>
              <a:t>Automated</a:t>
            </a:r>
            <a:r>
              <a:rPr lang="nl-NL" dirty="0"/>
              <a:t> tests + monitoring</a:t>
            </a:r>
          </a:p>
          <a:p>
            <a:r>
              <a:rPr lang="nl-NL" dirty="0" err="1"/>
              <a:t>Collaborate</a:t>
            </a:r>
            <a:r>
              <a:rPr lang="nl-NL" dirty="0"/>
              <a:t> + Share</a:t>
            </a:r>
          </a:p>
        </p:txBody>
      </p:sp>
    </p:spTree>
    <p:extLst>
      <p:ext uri="{BB962C8B-B14F-4D97-AF65-F5344CB8AC3E}">
        <p14:creationId xmlns:p14="http://schemas.microsoft.com/office/powerpoint/2010/main" val="24710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B060-407C-4E34-B130-9FB4521ACEAF}"/>
              </a:ext>
            </a:extLst>
          </p:cNvPr>
          <p:cNvSpPr>
            <a:spLocks noGrp="1"/>
          </p:cNvSpPr>
          <p:nvPr>
            <p:ph type="title"/>
          </p:nvPr>
        </p:nvSpPr>
        <p:spPr/>
        <p:txBody>
          <a:bodyPr/>
          <a:lstStyle/>
          <a:p>
            <a:r>
              <a:rPr lang="nl-NL" dirty="0"/>
              <a:t>Environments – complexer dan bij </a:t>
            </a:r>
            <a:r>
              <a:rPr lang="nl-NL" dirty="0" err="1"/>
              <a:t>DevOps</a:t>
            </a:r>
            <a:endParaRPr lang="nl-NL" dirty="0"/>
          </a:p>
        </p:txBody>
      </p:sp>
      <p:pic>
        <p:nvPicPr>
          <p:cNvPr id="9" name="Content Placeholder 8">
            <a:extLst>
              <a:ext uri="{FF2B5EF4-FFF2-40B4-BE49-F238E27FC236}">
                <a16:creationId xmlns:a16="http://schemas.microsoft.com/office/drawing/2014/main" id="{8748D6E4-F9AC-41BA-B4C7-99D72D5D6B94}"/>
              </a:ext>
            </a:extLst>
          </p:cNvPr>
          <p:cNvPicPr>
            <a:picLocks noGrp="1" noChangeAspect="1"/>
          </p:cNvPicPr>
          <p:nvPr>
            <p:ph idx="1"/>
          </p:nvPr>
        </p:nvPicPr>
        <p:blipFill>
          <a:blip r:embed="rId3"/>
          <a:stretch>
            <a:fillRect/>
          </a:stretch>
        </p:blipFill>
        <p:spPr>
          <a:xfrm>
            <a:off x="838200" y="1909583"/>
            <a:ext cx="10515600" cy="4183421"/>
          </a:xfrm>
        </p:spPr>
      </p:pic>
    </p:spTree>
    <p:extLst>
      <p:ext uri="{BB962C8B-B14F-4D97-AF65-F5344CB8AC3E}">
        <p14:creationId xmlns:p14="http://schemas.microsoft.com/office/powerpoint/2010/main" val="328729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4C2E59-F8B8-4A4E-AFA5-0E6C8D74E7C1}"/>
              </a:ext>
            </a:extLst>
          </p:cNvPr>
          <p:cNvSpPr>
            <a:spLocks noGrp="1"/>
          </p:cNvSpPr>
          <p:nvPr>
            <p:ph type="title"/>
          </p:nvPr>
        </p:nvSpPr>
        <p:spPr/>
        <p:txBody>
          <a:bodyPr/>
          <a:lstStyle/>
          <a:p>
            <a:r>
              <a:rPr lang="nl-NL" dirty="0" err="1"/>
              <a:t>Orchestratie</a:t>
            </a:r>
            <a:r>
              <a:rPr lang="nl-NL" dirty="0"/>
              <a:t>: twee momenten</a:t>
            </a:r>
          </a:p>
        </p:txBody>
      </p:sp>
      <p:sp>
        <p:nvSpPr>
          <p:cNvPr id="5" name="Text Placeholder 4">
            <a:extLst>
              <a:ext uri="{FF2B5EF4-FFF2-40B4-BE49-F238E27FC236}">
                <a16:creationId xmlns:a16="http://schemas.microsoft.com/office/drawing/2014/main" id="{20D82B58-A13A-4546-974B-A73B20EE44C9}"/>
              </a:ext>
            </a:extLst>
          </p:cNvPr>
          <p:cNvSpPr>
            <a:spLocks noGrp="1"/>
          </p:cNvSpPr>
          <p:nvPr>
            <p:ph type="body" idx="1"/>
          </p:nvPr>
        </p:nvSpPr>
        <p:spPr/>
        <p:txBody>
          <a:bodyPr/>
          <a:lstStyle/>
          <a:p>
            <a:r>
              <a:rPr lang="nl-NL" dirty="0"/>
              <a:t>In de Data </a:t>
            </a:r>
            <a:r>
              <a:rPr lang="nl-NL" dirty="0" err="1"/>
              <a:t>Factory</a:t>
            </a:r>
            <a:r>
              <a:rPr lang="nl-NL" dirty="0"/>
              <a:t> (</a:t>
            </a:r>
            <a:r>
              <a:rPr lang="nl-NL" dirty="0" err="1"/>
              <a:t>value</a:t>
            </a:r>
            <a:r>
              <a:rPr lang="nl-NL" dirty="0"/>
              <a:t>; productie)</a:t>
            </a:r>
          </a:p>
        </p:txBody>
      </p:sp>
      <p:sp>
        <p:nvSpPr>
          <p:cNvPr id="7" name="Text Placeholder 6">
            <a:extLst>
              <a:ext uri="{FF2B5EF4-FFF2-40B4-BE49-F238E27FC236}">
                <a16:creationId xmlns:a16="http://schemas.microsoft.com/office/drawing/2014/main" id="{1CBAF8A1-A4ED-40FD-87D6-474F5129C501}"/>
              </a:ext>
            </a:extLst>
          </p:cNvPr>
          <p:cNvSpPr>
            <a:spLocks noGrp="1"/>
          </p:cNvSpPr>
          <p:nvPr>
            <p:ph type="body" sz="quarter" idx="3"/>
          </p:nvPr>
        </p:nvSpPr>
        <p:spPr/>
        <p:txBody>
          <a:bodyPr/>
          <a:lstStyle/>
          <a:p>
            <a:r>
              <a:rPr lang="nl-NL" dirty="0"/>
              <a:t>In de </a:t>
            </a:r>
            <a:r>
              <a:rPr lang="nl-NL" dirty="0" err="1"/>
              <a:t>Innovation</a:t>
            </a:r>
            <a:r>
              <a:rPr lang="nl-NL" dirty="0"/>
              <a:t> Pipeline (development)</a:t>
            </a:r>
          </a:p>
        </p:txBody>
      </p:sp>
      <p:pic>
        <p:nvPicPr>
          <p:cNvPr id="9" name="Content Placeholder 8">
            <a:extLst>
              <a:ext uri="{FF2B5EF4-FFF2-40B4-BE49-F238E27FC236}">
                <a16:creationId xmlns:a16="http://schemas.microsoft.com/office/drawing/2014/main" id="{114D4DE7-DAA0-4328-AAAE-7DC3D1382724}"/>
              </a:ext>
            </a:extLst>
          </p:cNvPr>
          <p:cNvPicPr>
            <a:picLocks noGrp="1" noChangeAspect="1"/>
          </p:cNvPicPr>
          <p:nvPr>
            <p:ph sz="half" idx="2"/>
          </p:nvPr>
        </p:nvPicPr>
        <p:blipFill>
          <a:blip r:embed="rId2"/>
          <a:stretch>
            <a:fillRect/>
          </a:stretch>
        </p:blipFill>
        <p:spPr>
          <a:xfrm>
            <a:off x="839788" y="3243559"/>
            <a:ext cx="5157787" cy="2207620"/>
          </a:xfrm>
        </p:spPr>
      </p:pic>
      <p:pic>
        <p:nvPicPr>
          <p:cNvPr id="10" name="Content Placeholder 5">
            <a:extLst>
              <a:ext uri="{FF2B5EF4-FFF2-40B4-BE49-F238E27FC236}">
                <a16:creationId xmlns:a16="http://schemas.microsoft.com/office/drawing/2014/main" id="{2E174C7F-AAC1-4D02-88E4-9D48B78D8CD0}"/>
              </a:ext>
            </a:extLst>
          </p:cNvPr>
          <p:cNvPicPr>
            <a:picLocks noGrp="1" noChangeAspect="1"/>
          </p:cNvPicPr>
          <p:nvPr>
            <p:ph sz="quarter" idx="4"/>
          </p:nvPr>
        </p:nvPicPr>
        <p:blipFill>
          <a:blip r:embed="rId3"/>
          <a:stretch>
            <a:fillRect/>
          </a:stretch>
        </p:blipFill>
        <p:spPr>
          <a:xfrm>
            <a:off x="6172200" y="3319820"/>
            <a:ext cx="5183188" cy="2055097"/>
          </a:xfrm>
        </p:spPr>
      </p:pic>
    </p:spTree>
    <p:extLst>
      <p:ext uri="{BB962C8B-B14F-4D97-AF65-F5344CB8AC3E}">
        <p14:creationId xmlns:p14="http://schemas.microsoft.com/office/powerpoint/2010/main" val="407048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2F4D-E993-4EE5-A9B3-0EB29E92C116}"/>
              </a:ext>
            </a:extLst>
          </p:cNvPr>
          <p:cNvSpPr>
            <a:spLocks noGrp="1"/>
          </p:cNvSpPr>
          <p:nvPr>
            <p:ph type="title"/>
          </p:nvPr>
        </p:nvSpPr>
        <p:spPr/>
        <p:txBody>
          <a:bodyPr/>
          <a:lstStyle/>
          <a:p>
            <a:r>
              <a:rPr lang="nl-NL" dirty="0"/>
              <a:t>Wat is “</a:t>
            </a:r>
            <a:r>
              <a:rPr lang="nl-NL" dirty="0" err="1"/>
              <a:t>orchestratie</a:t>
            </a:r>
            <a:r>
              <a:rPr lang="nl-NL" dirty="0"/>
              <a:t>”?</a:t>
            </a:r>
            <a:br>
              <a:rPr lang="nl-NL" dirty="0"/>
            </a:br>
            <a:r>
              <a:rPr lang="nl-NL" sz="3200" dirty="0"/>
              <a:t>Optie 1: In de Data </a:t>
            </a:r>
            <a:r>
              <a:rPr lang="nl-NL" sz="3200" dirty="0" err="1"/>
              <a:t>Factory</a:t>
            </a:r>
            <a:endParaRPr lang="nl-NL" dirty="0"/>
          </a:p>
        </p:txBody>
      </p:sp>
      <p:pic>
        <p:nvPicPr>
          <p:cNvPr id="12" name="Content Placeholder 8">
            <a:extLst>
              <a:ext uri="{FF2B5EF4-FFF2-40B4-BE49-F238E27FC236}">
                <a16:creationId xmlns:a16="http://schemas.microsoft.com/office/drawing/2014/main" id="{8980DA90-30F1-4DD0-B4D2-EEFC65918B55}"/>
              </a:ext>
            </a:extLst>
          </p:cNvPr>
          <p:cNvPicPr>
            <a:picLocks noGrp="1" noChangeAspect="1"/>
          </p:cNvPicPr>
          <p:nvPr>
            <p:ph idx="1"/>
          </p:nvPr>
        </p:nvPicPr>
        <p:blipFill>
          <a:blip r:embed="rId2"/>
          <a:stretch>
            <a:fillRect/>
          </a:stretch>
        </p:blipFill>
        <p:spPr>
          <a:xfrm>
            <a:off x="1012862" y="1825625"/>
            <a:ext cx="10166275" cy="4351338"/>
          </a:xfrm>
        </p:spPr>
      </p:pic>
    </p:spTree>
    <p:extLst>
      <p:ext uri="{BB962C8B-B14F-4D97-AF65-F5344CB8AC3E}">
        <p14:creationId xmlns:p14="http://schemas.microsoft.com/office/powerpoint/2010/main" val="423323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2F4D-E993-4EE5-A9B3-0EB29E92C116}"/>
              </a:ext>
            </a:extLst>
          </p:cNvPr>
          <p:cNvSpPr>
            <a:spLocks noGrp="1"/>
          </p:cNvSpPr>
          <p:nvPr>
            <p:ph type="title"/>
          </p:nvPr>
        </p:nvSpPr>
        <p:spPr/>
        <p:txBody>
          <a:bodyPr>
            <a:normAutofit/>
          </a:bodyPr>
          <a:lstStyle/>
          <a:p>
            <a:r>
              <a:rPr lang="nl-NL" dirty="0"/>
              <a:t>Wat is “</a:t>
            </a:r>
            <a:r>
              <a:rPr lang="nl-NL" dirty="0" err="1"/>
              <a:t>orchestratie</a:t>
            </a:r>
            <a:r>
              <a:rPr lang="nl-NL" dirty="0"/>
              <a:t>”?</a:t>
            </a:r>
            <a:br>
              <a:rPr lang="nl-NL" dirty="0"/>
            </a:br>
            <a:r>
              <a:rPr lang="nl-NL" sz="3200" dirty="0"/>
              <a:t>Optie 2: test en </a:t>
            </a:r>
            <a:r>
              <a:rPr lang="nl-NL" sz="3200" dirty="0" err="1"/>
              <a:t>deployment</a:t>
            </a:r>
            <a:r>
              <a:rPr lang="nl-NL" sz="3200" dirty="0"/>
              <a:t>: alle services goed zetten</a:t>
            </a:r>
            <a:endParaRPr lang="nl-NL" dirty="0"/>
          </a:p>
        </p:txBody>
      </p:sp>
      <p:pic>
        <p:nvPicPr>
          <p:cNvPr id="10" name="Content Placeholder 5">
            <a:extLst>
              <a:ext uri="{FF2B5EF4-FFF2-40B4-BE49-F238E27FC236}">
                <a16:creationId xmlns:a16="http://schemas.microsoft.com/office/drawing/2014/main" id="{4BFA6944-665C-496D-BE6C-0139F581C34B}"/>
              </a:ext>
            </a:extLst>
          </p:cNvPr>
          <p:cNvPicPr>
            <a:picLocks noGrp="1" noChangeAspect="1"/>
          </p:cNvPicPr>
          <p:nvPr>
            <p:ph idx="1"/>
          </p:nvPr>
        </p:nvPicPr>
        <p:blipFill>
          <a:blip r:embed="rId2"/>
          <a:stretch>
            <a:fillRect/>
          </a:stretch>
        </p:blipFill>
        <p:spPr>
          <a:xfrm>
            <a:off x="838200" y="1916613"/>
            <a:ext cx="10515600" cy="4169361"/>
          </a:xfrm>
        </p:spPr>
      </p:pic>
    </p:spTree>
    <p:extLst>
      <p:ext uri="{BB962C8B-B14F-4D97-AF65-F5344CB8AC3E}">
        <p14:creationId xmlns:p14="http://schemas.microsoft.com/office/powerpoint/2010/main" val="276416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141D-D2AE-244F-B957-D99E58C8D2F0}"/>
              </a:ext>
            </a:extLst>
          </p:cNvPr>
          <p:cNvSpPr>
            <a:spLocks noGrp="1"/>
          </p:cNvSpPr>
          <p:nvPr>
            <p:ph type="title"/>
          </p:nvPr>
        </p:nvSpPr>
        <p:spPr/>
        <p:txBody>
          <a:bodyPr/>
          <a:lstStyle/>
          <a:p>
            <a:r>
              <a:rPr lang="en-NL" dirty="0"/>
              <a:t>Hoe vertaalt zich dit naar Azure?</a:t>
            </a:r>
          </a:p>
        </p:txBody>
      </p:sp>
      <p:sp>
        <p:nvSpPr>
          <p:cNvPr id="3" name="Content Placeholder 2">
            <a:extLst>
              <a:ext uri="{FF2B5EF4-FFF2-40B4-BE49-F238E27FC236}">
                <a16:creationId xmlns:a16="http://schemas.microsoft.com/office/drawing/2014/main" id="{688F07B4-C038-044C-AA81-D7A45CD5E6AC}"/>
              </a:ext>
            </a:extLst>
          </p:cNvPr>
          <p:cNvSpPr>
            <a:spLocks noGrp="1"/>
          </p:cNvSpPr>
          <p:nvPr>
            <p:ph idx="1"/>
          </p:nvPr>
        </p:nvSpPr>
        <p:spPr/>
        <p:txBody>
          <a:bodyPr/>
          <a:lstStyle/>
          <a:p>
            <a:r>
              <a:rPr lang="en-NL" dirty="0"/>
              <a:t>concept “data factory” </a:t>
            </a:r>
            <a:r>
              <a:rPr lang="en-NL" dirty="0">
                <a:sym typeface="Wingdings" pitchFamily="2" charset="2"/>
              </a:rPr>
              <a:t></a:t>
            </a:r>
            <a:r>
              <a:rPr lang="en-NL" dirty="0"/>
              <a:t> product “data factory”</a:t>
            </a:r>
          </a:p>
        </p:txBody>
      </p:sp>
    </p:spTree>
    <p:extLst>
      <p:ext uri="{BB962C8B-B14F-4D97-AF65-F5344CB8AC3E}">
        <p14:creationId xmlns:p14="http://schemas.microsoft.com/office/powerpoint/2010/main" val="284321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4306-9AD8-4BAC-A51A-62EC1FA306D0}"/>
              </a:ext>
            </a:extLst>
          </p:cNvPr>
          <p:cNvSpPr>
            <a:spLocks noGrp="1"/>
          </p:cNvSpPr>
          <p:nvPr>
            <p:ph type="title"/>
          </p:nvPr>
        </p:nvSpPr>
        <p:spPr/>
        <p:txBody>
          <a:bodyPr/>
          <a:lstStyle/>
          <a:p>
            <a:r>
              <a:rPr lang="nl-NL" dirty="0"/>
              <a:t>Wat is er nog meer dan?</a:t>
            </a:r>
          </a:p>
        </p:txBody>
      </p:sp>
      <p:sp>
        <p:nvSpPr>
          <p:cNvPr id="3" name="Content Placeholder 2">
            <a:extLst>
              <a:ext uri="{FF2B5EF4-FFF2-40B4-BE49-F238E27FC236}">
                <a16:creationId xmlns:a16="http://schemas.microsoft.com/office/drawing/2014/main" id="{1558983F-FAB3-43F7-8CE3-00BF1D2F150E}"/>
              </a:ext>
            </a:extLst>
          </p:cNvPr>
          <p:cNvSpPr>
            <a:spLocks noGrp="1"/>
          </p:cNvSpPr>
          <p:nvPr>
            <p:ph idx="1"/>
          </p:nvPr>
        </p:nvSpPr>
        <p:spPr/>
        <p:txBody>
          <a:bodyPr/>
          <a:lstStyle/>
          <a:p>
            <a:r>
              <a:rPr lang="nl-NL" dirty="0" err="1"/>
              <a:t>Orchestration</a:t>
            </a:r>
            <a:endParaRPr lang="nl-NL" dirty="0"/>
          </a:p>
          <a:p>
            <a:r>
              <a:rPr lang="nl-NL" b="1" dirty="0"/>
              <a:t>Environment (“</a:t>
            </a:r>
            <a:r>
              <a:rPr lang="nl-NL" b="1" dirty="0" err="1"/>
              <a:t>Sandbox</a:t>
            </a:r>
            <a:r>
              <a:rPr lang="nl-NL" b="1" dirty="0"/>
              <a:t>”)</a:t>
            </a:r>
          </a:p>
          <a:p>
            <a:r>
              <a:rPr lang="nl-NL" dirty="0" err="1"/>
              <a:t>Continuous</a:t>
            </a:r>
            <a:r>
              <a:rPr lang="nl-NL" dirty="0"/>
              <a:t> Deployment</a:t>
            </a:r>
          </a:p>
          <a:p>
            <a:r>
              <a:rPr lang="nl-NL" dirty="0" err="1"/>
              <a:t>Automated</a:t>
            </a:r>
            <a:r>
              <a:rPr lang="nl-NL" dirty="0"/>
              <a:t> tests + monitoring</a:t>
            </a:r>
          </a:p>
          <a:p>
            <a:r>
              <a:rPr lang="nl-NL" dirty="0" err="1"/>
              <a:t>Collaborate</a:t>
            </a:r>
            <a:r>
              <a:rPr lang="nl-NL" dirty="0"/>
              <a:t> + Share</a:t>
            </a:r>
          </a:p>
        </p:txBody>
      </p:sp>
    </p:spTree>
    <p:extLst>
      <p:ext uri="{BB962C8B-B14F-4D97-AF65-F5344CB8AC3E}">
        <p14:creationId xmlns:p14="http://schemas.microsoft.com/office/powerpoint/2010/main" val="68266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8637-D7AF-4A4D-97BA-6251A4D0B51C}"/>
              </a:ext>
            </a:extLst>
          </p:cNvPr>
          <p:cNvSpPr>
            <a:spLocks noGrp="1"/>
          </p:cNvSpPr>
          <p:nvPr>
            <p:ph type="title"/>
          </p:nvPr>
        </p:nvSpPr>
        <p:spPr/>
        <p:txBody>
          <a:bodyPr/>
          <a:lstStyle/>
          <a:p>
            <a:r>
              <a:rPr lang="nl-NL" dirty="0" err="1"/>
              <a:t>Sandboxes</a:t>
            </a:r>
            <a:endParaRPr lang="nl-NL" dirty="0"/>
          </a:p>
        </p:txBody>
      </p:sp>
      <p:sp>
        <p:nvSpPr>
          <p:cNvPr id="4" name="Text Placeholder 3">
            <a:extLst>
              <a:ext uri="{FF2B5EF4-FFF2-40B4-BE49-F238E27FC236}">
                <a16:creationId xmlns:a16="http://schemas.microsoft.com/office/drawing/2014/main" id="{B7A7900C-354D-4824-834F-E8F5611FF257}"/>
              </a:ext>
            </a:extLst>
          </p:cNvPr>
          <p:cNvSpPr>
            <a:spLocks noGrp="1"/>
          </p:cNvSpPr>
          <p:nvPr>
            <p:ph type="body" idx="1"/>
          </p:nvPr>
        </p:nvSpPr>
        <p:spPr/>
        <p:txBody>
          <a:bodyPr/>
          <a:lstStyle/>
          <a:p>
            <a:r>
              <a:rPr lang="nl-NL" dirty="0" err="1"/>
              <a:t>DevOps</a:t>
            </a:r>
            <a:r>
              <a:rPr lang="nl-NL" dirty="0"/>
              <a:t> (Software Development)</a:t>
            </a:r>
          </a:p>
        </p:txBody>
      </p:sp>
      <p:sp>
        <p:nvSpPr>
          <p:cNvPr id="5" name="Content Placeholder 4">
            <a:extLst>
              <a:ext uri="{FF2B5EF4-FFF2-40B4-BE49-F238E27FC236}">
                <a16:creationId xmlns:a16="http://schemas.microsoft.com/office/drawing/2014/main" id="{50CC6FEE-D63E-433A-9AB1-2BCA2124D3C5}"/>
              </a:ext>
            </a:extLst>
          </p:cNvPr>
          <p:cNvSpPr>
            <a:spLocks noGrp="1"/>
          </p:cNvSpPr>
          <p:nvPr>
            <p:ph sz="half" idx="2"/>
          </p:nvPr>
        </p:nvSpPr>
        <p:spPr/>
        <p:txBody>
          <a:bodyPr/>
          <a:lstStyle/>
          <a:p>
            <a:r>
              <a:rPr lang="nl-NL" dirty="0"/>
              <a:t>Geïsoleerde ontwikkelomgeving</a:t>
            </a:r>
          </a:p>
          <a:p>
            <a:r>
              <a:rPr lang="nl-NL" dirty="0"/>
              <a:t>Snel ontwikkelen</a:t>
            </a:r>
          </a:p>
          <a:p>
            <a:r>
              <a:rPr lang="nl-NL" dirty="0"/>
              <a:t>Geen impact voor andere teamgenoten</a:t>
            </a:r>
          </a:p>
          <a:p>
            <a:r>
              <a:rPr lang="nl-NL" dirty="0"/>
              <a:t>Setje aan scripts + 1 à 2 dagen</a:t>
            </a:r>
          </a:p>
        </p:txBody>
      </p:sp>
      <p:sp>
        <p:nvSpPr>
          <p:cNvPr id="6" name="Text Placeholder 5">
            <a:extLst>
              <a:ext uri="{FF2B5EF4-FFF2-40B4-BE49-F238E27FC236}">
                <a16:creationId xmlns:a16="http://schemas.microsoft.com/office/drawing/2014/main" id="{45179A6E-5A7C-492E-96D4-97E2E93A6345}"/>
              </a:ext>
            </a:extLst>
          </p:cNvPr>
          <p:cNvSpPr>
            <a:spLocks noGrp="1"/>
          </p:cNvSpPr>
          <p:nvPr>
            <p:ph type="body" sz="quarter" idx="3"/>
          </p:nvPr>
        </p:nvSpPr>
        <p:spPr/>
        <p:txBody>
          <a:bodyPr/>
          <a:lstStyle/>
          <a:p>
            <a:r>
              <a:rPr lang="nl-NL" dirty="0"/>
              <a:t>Data Analytics</a:t>
            </a:r>
          </a:p>
        </p:txBody>
      </p:sp>
      <p:sp>
        <p:nvSpPr>
          <p:cNvPr id="7" name="Content Placeholder 6">
            <a:extLst>
              <a:ext uri="{FF2B5EF4-FFF2-40B4-BE49-F238E27FC236}">
                <a16:creationId xmlns:a16="http://schemas.microsoft.com/office/drawing/2014/main" id="{17970AF3-6E07-49C6-AAF5-32BF7DC225BD}"/>
              </a:ext>
            </a:extLst>
          </p:cNvPr>
          <p:cNvSpPr>
            <a:spLocks noGrp="1"/>
          </p:cNvSpPr>
          <p:nvPr>
            <p:ph sz="quarter" idx="4"/>
          </p:nvPr>
        </p:nvSpPr>
        <p:spPr/>
        <p:txBody>
          <a:bodyPr/>
          <a:lstStyle/>
          <a:p>
            <a:r>
              <a:rPr lang="nl-NL" dirty="0"/>
              <a:t>Veel meer tools</a:t>
            </a:r>
          </a:p>
          <a:p>
            <a:r>
              <a:rPr lang="nl-NL" dirty="0"/>
              <a:t>Minder gecentraliseerd</a:t>
            </a:r>
          </a:p>
          <a:p>
            <a:endParaRPr lang="nl-NL" dirty="0"/>
          </a:p>
        </p:txBody>
      </p:sp>
    </p:spTree>
    <p:extLst>
      <p:ext uri="{BB962C8B-B14F-4D97-AF65-F5344CB8AC3E}">
        <p14:creationId xmlns:p14="http://schemas.microsoft.com/office/powerpoint/2010/main" val="206191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3D08-DD08-45E1-B0DE-97C4CB4AE2CC}"/>
              </a:ext>
            </a:extLst>
          </p:cNvPr>
          <p:cNvSpPr>
            <a:spLocks noGrp="1"/>
          </p:cNvSpPr>
          <p:nvPr>
            <p:ph type="title"/>
          </p:nvPr>
        </p:nvSpPr>
        <p:spPr/>
        <p:txBody>
          <a:bodyPr/>
          <a:lstStyle/>
          <a:p>
            <a:r>
              <a:rPr lang="nl-NL" dirty="0"/>
              <a:t>Environment / </a:t>
            </a:r>
            <a:r>
              <a:rPr lang="nl-NL" dirty="0" err="1"/>
              <a:t>sandbox</a:t>
            </a:r>
            <a:r>
              <a:rPr lang="nl-NL" dirty="0"/>
              <a:t> setup</a:t>
            </a:r>
          </a:p>
        </p:txBody>
      </p:sp>
      <p:sp>
        <p:nvSpPr>
          <p:cNvPr id="7" name="Content Placeholder 6">
            <a:extLst>
              <a:ext uri="{FF2B5EF4-FFF2-40B4-BE49-F238E27FC236}">
                <a16:creationId xmlns:a16="http://schemas.microsoft.com/office/drawing/2014/main" id="{B555481B-44BC-4918-AC30-DCA7CD0F914F}"/>
              </a:ext>
            </a:extLst>
          </p:cNvPr>
          <p:cNvSpPr>
            <a:spLocks noGrp="1"/>
          </p:cNvSpPr>
          <p:nvPr>
            <p:ph idx="1"/>
          </p:nvPr>
        </p:nvSpPr>
        <p:spPr/>
        <p:txBody>
          <a:bodyPr/>
          <a:lstStyle/>
          <a:p>
            <a:r>
              <a:rPr lang="nl-NL" dirty="0"/>
              <a:t>Infra</a:t>
            </a:r>
          </a:p>
          <a:p>
            <a:r>
              <a:rPr lang="nl-NL" dirty="0"/>
              <a:t>Datasets (testdata)</a:t>
            </a:r>
          </a:p>
          <a:p>
            <a:r>
              <a:rPr lang="nl-NL" dirty="0"/>
              <a:t>Tests</a:t>
            </a:r>
          </a:p>
          <a:p>
            <a:r>
              <a:rPr lang="nl-NL" dirty="0"/>
              <a:t>Tools</a:t>
            </a:r>
          </a:p>
          <a:p>
            <a:endParaRPr lang="nl-NL" dirty="0"/>
          </a:p>
        </p:txBody>
      </p:sp>
    </p:spTree>
    <p:extLst>
      <p:ext uri="{BB962C8B-B14F-4D97-AF65-F5344CB8AC3E}">
        <p14:creationId xmlns:p14="http://schemas.microsoft.com/office/powerpoint/2010/main" val="124711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E68F-F773-4C52-8D79-7D13AEAA942D}"/>
              </a:ext>
            </a:extLst>
          </p:cNvPr>
          <p:cNvSpPr>
            <a:spLocks noGrp="1"/>
          </p:cNvSpPr>
          <p:nvPr>
            <p:ph type="title"/>
          </p:nvPr>
        </p:nvSpPr>
        <p:spPr/>
        <p:txBody>
          <a:bodyPr/>
          <a:lstStyle/>
          <a:p>
            <a:r>
              <a:rPr lang="nl-NL" dirty="0"/>
              <a:t>Agenda</a:t>
            </a:r>
          </a:p>
        </p:txBody>
      </p:sp>
      <p:sp>
        <p:nvSpPr>
          <p:cNvPr id="3" name="Content Placeholder 2">
            <a:extLst>
              <a:ext uri="{FF2B5EF4-FFF2-40B4-BE49-F238E27FC236}">
                <a16:creationId xmlns:a16="http://schemas.microsoft.com/office/drawing/2014/main" id="{79827AB4-53FB-45CA-A422-218CEE63434C}"/>
              </a:ext>
            </a:extLst>
          </p:cNvPr>
          <p:cNvSpPr>
            <a:spLocks noGrp="1"/>
          </p:cNvSpPr>
          <p:nvPr>
            <p:ph idx="1"/>
          </p:nvPr>
        </p:nvSpPr>
        <p:spPr/>
        <p:txBody>
          <a:bodyPr/>
          <a:lstStyle/>
          <a:p>
            <a:r>
              <a:rPr lang="nl-NL" dirty="0"/>
              <a:t>Kwaliteit verbeteren en garanderen: hoe doe je dat?</a:t>
            </a:r>
          </a:p>
          <a:p>
            <a:r>
              <a:rPr lang="nl-NL" dirty="0"/>
              <a:t>Het grote plaatje</a:t>
            </a:r>
          </a:p>
          <a:p>
            <a:r>
              <a:rPr lang="nl-NL" dirty="0"/>
              <a:t>Release Management opzetten</a:t>
            </a:r>
          </a:p>
          <a:p>
            <a:r>
              <a:rPr lang="nl-NL" dirty="0" err="1"/>
              <a:t>Quality</a:t>
            </a:r>
            <a:r>
              <a:rPr lang="nl-NL" dirty="0"/>
              <a:t> Assurance inrichten</a:t>
            </a:r>
          </a:p>
          <a:p>
            <a:r>
              <a:rPr lang="nl-NL" dirty="0"/>
              <a:t>Testen</a:t>
            </a:r>
          </a:p>
        </p:txBody>
      </p:sp>
    </p:spTree>
    <p:extLst>
      <p:ext uri="{BB962C8B-B14F-4D97-AF65-F5344CB8AC3E}">
        <p14:creationId xmlns:p14="http://schemas.microsoft.com/office/powerpoint/2010/main" val="2454461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DAF6-2279-674B-AA5E-EB118E6E6156}"/>
              </a:ext>
            </a:extLst>
          </p:cNvPr>
          <p:cNvSpPr>
            <a:spLocks noGrp="1"/>
          </p:cNvSpPr>
          <p:nvPr>
            <p:ph type="title"/>
          </p:nvPr>
        </p:nvSpPr>
        <p:spPr/>
        <p:txBody>
          <a:bodyPr/>
          <a:lstStyle/>
          <a:p>
            <a:r>
              <a:rPr lang="en-NL" dirty="0"/>
              <a:t>Hoe kunnen we onze environments beter automatiseren?</a:t>
            </a:r>
          </a:p>
        </p:txBody>
      </p:sp>
      <p:sp>
        <p:nvSpPr>
          <p:cNvPr id="3" name="Content Placeholder 2">
            <a:extLst>
              <a:ext uri="{FF2B5EF4-FFF2-40B4-BE49-F238E27FC236}">
                <a16:creationId xmlns:a16="http://schemas.microsoft.com/office/drawing/2014/main" id="{A39D4439-3E06-D14A-99D1-2F0F005EEAC6}"/>
              </a:ext>
            </a:extLst>
          </p:cNvPr>
          <p:cNvSpPr>
            <a:spLocks noGrp="1"/>
          </p:cNvSpPr>
          <p:nvPr>
            <p:ph idx="1"/>
          </p:nvPr>
        </p:nvSpPr>
        <p:spPr/>
        <p:txBody>
          <a:bodyPr/>
          <a:lstStyle/>
          <a:p>
            <a:r>
              <a:rPr lang="en-NL" dirty="0"/>
              <a:t>IaC</a:t>
            </a:r>
          </a:p>
          <a:p>
            <a:r>
              <a:rPr lang="en-NL" dirty="0"/>
              <a:t>Configuratie (kopiëren van ontwikkel / demo / testset)</a:t>
            </a:r>
          </a:p>
          <a:p>
            <a:r>
              <a:rPr lang="en-NL" dirty="0"/>
              <a:t>Bijhouden van “masterset” voor ontwikkeldata</a:t>
            </a:r>
          </a:p>
          <a:p>
            <a:r>
              <a:rPr lang="en-NL" dirty="0"/>
              <a:t>Ontwikkelomgevingen als images!</a:t>
            </a:r>
          </a:p>
          <a:p>
            <a:pPr lvl="1"/>
            <a:r>
              <a:rPr lang="en-NL" dirty="0"/>
              <a:t>VM’s</a:t>
            </a:r>
          </a:p>
          <a:p>
            <a:pPr lvl="1"/>
            <a:r>
              <a:rPr lang="en-NL" dirty="0"/>
              <a:t>DevTest Labs</a:t>
            </a:r>
          </a:p>
          <a:p>
            <a:pPr lvl="1"/>
            <a:r>
              <a:rPr lang="en-NL" dirty="0"/>
              <a:t>Containers</a:t>
            </a:r>
          </a:p>
          <a:p>
            <a:r>
              <a:rPr lang="en-NL" dirty="0"/>
              <a:t>Lokale omgeving nodig?</a:t>
            </a:r>
          </a:p>
        </p:txBody>
      </p:sp>
    </p:spTree>
    <p:extLst>
      <p:ext uri="{BB962C8B-B14F-4D97-AF65-F5344CB8AC3E}">
        <p14:creationId xmlns:p14="http://schemas.microsoft.com/office/powerpoint/2010/main" val="3852419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4306-9AD8-4BAC-A51A-62EC1FA306D0}"/>
              </a:ext>
            </a:extLst>
          </p:cNvPr>
          <p:cNvSpPr>
            <a:spLocks noGrp="1"/>
          </p:cNvSpPr>
          <p:nvPr>
            <p:ph type="title"/>
          </p:nvPr>
        </p:nvSpPr>
        <p:spPr/>
        <p:txBody>
          <a:bodyPr/>
          <a:lstStyle/>
          <a:p>
            <a:r>
              <a:rPr lang="nl-NL" dirty="0"/>
              <a:t>Wat is er nog meer dan?</a:t>
            </a:r>
          </a:p>
        </p:txBody>
      </p:sp>
      <p:sp>
        <p:nvSpPr>
          <p:cNvPr id="3" name="Content Placeholder 2">
            <a:extLst>
              <a:ext uri="{FF2B5EF4-FFF2-40B4-BE49-F238E27FC236}">
                <a16:creationId xmlns:a16="http://schemas.microsoft.com/office/drawing/2014/main" id="{1558983F-FAB3-43F7-8CE3-00BF1D2F150E}"/>
              </a:ext>
            </a:extLst>
          </p:cNvPr>
          <p:cNvSpPr>
            <a:spLocks noGrp="1"/>
          </p:cNvSpPr>
          <p:nvPr>
            <p:ph idx="1"/>
          </p:nvPr>
        </p:nvSpPr>
        <p:spPr/>
        <p:txBody>
          <a:bodyPr/>
          <a:lstStyle/>
          <a:p>
            <a:r>
              <a:rPr lang="nl-NL" dirty="0" err="1"/>
              <a:t>Orchestration</a:t>
            </a:r>
            <a:endParaRPr lang="nl-NL" dirty="0"/>
          </a:p>
          <a:p>
            <a:r>
              <a:rPr lang="nl-NL" dirty="0"/>
              <a:t>Environment (“</a:t>
            </a:r>
            <a:r>
              <a:rPr lang="nl-NL" dirty="0" err="1"/>
              <a:t>Sandbox</a:t>
            </a:r>
            <a:r>
              <a:rPr lang="nl-NL" dirty="0"/>
              <a:t>”)</a:t>
            </a:r>
          </a:p>
          <a:p>
            <a:r>
              <a:rPr lang="nl-NL" b="1" dirty="0" err="1"/>
              <a:t>Continuous</a:t>
            </a:r>
            <a:r>
              <a:rPr lang="nl-NL" b="1" dirty="0"/>
              <a:t> Deployment</a:t>
            </a:r>
          </a:p>
          <a:p>
            <a:r>
              <a:rPr lang="nl-NL" dirty="0" err="1"/>
              <a:t>Automated</a:t>
            </a:r>
            <a:r>
              <a:rPr lang="nl-NL" dirty="0"/>
              <a:t> tests + monitoring</a:t>
            </a:r>
          </a:p>
          <a:p>
            <a:r>
              <a:rPr lang="nl-NL" dirty="0" err="1"/>
              <a:t>Collaborate</a:t>
            </a:r>
            <a:r>
              <a:rPr lang="nl-NL" dirty="0"/>
              <a:t> + Share</a:t>
            </a:r>
          </a:p>
        </p:txBody>
      </p:sp>
    </p:spTree>
    <p:extLst>
      <p:ext uri="{BB962C8B-B14F-4D97-AF65-F5344CB8AC3E}">
        <p14:creationId xmlns:p14="http://schemas.microsoft.com/office/powerpoint/2010/main" val="26359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6554-C111-B342-AB83-85531977D7C3}"/>
              </a:ext>
            </a:extLst>
          </p:cNvPr>
          <p:cNvSpPr>
            <a:spLocks noGrp="1"/>
          </p:cNvSpPr>
          <p:nvPr>
            <p:ph type="title"/>
          </p:nvPr>
        </p:nvSpPr>
        <p:spPr/>
        <p:txBody>
          <a:bodyPr/>
          <a:lstStyle/>
          <a:p>
            <a:r>
              <a:rPr lang="en-NL" dirty="0"/>
              <a:t>Continuous Deployment: houd het klein!</a:t>
            </a:r>
          </a:p>
        </p:txBody>
      </p:sp>
      <p:sp>
        <p:nvSpPr>
          <p:cNvPr id="3" name="Content Placeholder 2">
            <a:extLst>
              <a:ext uri="{FF2B5EF4-FFF2-40B4-BE49-F238E27FC236}">
                <a16:creationId xmlns:a16="http://schemas.microsoft.com/office/drawing/2014/main" id="{E21E118F-D553-7D44-B176-6ADFB28C9736}"/>
              </a:ext>
            </a:extLst>
          </p:cNvPr>
          <p:cNvSpPr>
            <a:spLocks noGrp="1"/>
          </p:cNvSpPr>
          <p:nvPr>
            <p:ph idx="1"/>
          </p:nvPr>
        </p:nvSpPr>
        <p:spPr/>
        <p:txBody>
          <a:bodyPr/>
          <a:lstStyle/>
          <a:p>
            <a:r>
              <a:rPr lang="en-NL" dirty="0"/>
              <a:t>Kleine repo’s</a:t>
            </a:r>
          </a:p>
          <a:p>
            <a:r>
              <a:rPr lang="en-NL" dirty="0"/>
              <a:t>Kleine wijzigingen (minder impact, sneller feedback)</a:t>
            </a:r>
          </a:p>
          <a:p>
            <a:r>
              <a:rPr lang="en-NL" dirty="0"/>
              <a:t>Korte doorlooptijden</a:t>
            </a:r>
          </a:p>
          <a:p>
            <a:r>
              <a:rPr lang="en-NL" dirty="0"/>
              <a:t>Hoge herbruikbaarheid</a:t>
            </a:r>
          </a:p>
        </p:txBody>
      </p:sp>
    </p:spTree>
    <p:extLst>
      <p:ext uri="{BB962C8B-B14F-4D97-AF65-F5344CB8AC3E}">
        <p14:creationId xmlns:p14="http://schemas.microsoft.com/office/powerpoint/2010/main" val="309756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4306-9AD8-4BAC-A51A-62EC1FA306D0}"/>
              </a:ext>
            </a:extLst>
          </p:cNvPr>
          <p:cNvSpPr>
            <a:spLocks noGrp="1"/>
          </p:cNvSpPr>
          <p:nvPr>
            <p:ph type="title"/>
          </p:nvPr>
        </p:nvSpPr>
        <p:spPr/>
        <p:txBody>
          <a:bodyPr/>
          <a:lstStyle/>
          <a:p>
            <a:r>
              <a:rPr lang="nl-NL" dirty="0"/>
              <a:t>Wat is er nog meer dan?</a:t>
            </a:r>
          </a:p>
        </p:txBody>
      </p:sp>
      <p:sp>
        <p:nvSpPr>
          <p:cNvPr id="3" name="Content Placeholder 2">
            <a:extLst>
              <a:ext uri="{FF2B5EF4-FFF2-40B4-BE49-F238E27FC236}">
                <a16:creationId xmlns:a16="http://schemas.microsoft.com/office/drawing/2014/main" id="{1558983F-FAB3-43F7-8CE3-00BF1D2F150E}"/>
              </a:ext>
            </a:extLst>
          </p:cNvPr>
          <p:cNvSpPr>
            <a:spLocks noGrp="1"/>
          </p:cNvSpPr>
          <p:nvPr>
            <p:ph idx="1"/>
          </p:nvPr>
        </p:nvSpPr>
        <p:spPr/>
        <p:txBody>
          <a:bodyPr/>
          <a:lstStyle/>
          <a:p>
            <a:r>
              <a:rPr lang="nl-NL" dirty="0" err="1"/>
              <a:t>Orchestration</a:t>
            </a:r>
            <a:endParaRPr lang="nl-NL" dirty="0"/>
          </a:p>
          <a:p>
            <a:r>
              <a:rPr lang="nl-NL" dirty="0"/>
              <a:t>Environment (“</a:t>
            </a:r>
            <a:r>
              <a:rPr lang="nl-NL" dirty="0" err="1"/>
              <a:t>Sandbox</a:t>
            </a:r>
            <a:r>
              <a:rPr lang="nl-NL" dirty="0"/>
              <a:t>”)</a:t>
            </a:r>
          </a:p>
          <a:p>
            <a:r>
              <a:rPr lang="nl-NL" dirty="0" err="1"/>
              <a:t>Continuous</a:t>
            </a:r>
            <a:r>
              <a:rPr lang="nl-NL" dirty="0"/>
              <a:t> Deployment</a:t>
            </a:r>
          </a:p>
          <a:p>
            <a:r>
              <a:rPr lang="nl-NL" b="1" dirty="0" err="1"/>
              <a:t>Automated</a:t>
            </a:r>
            <a:r>
              <a:rPr lang="nl-NL" b="1" dirty="0"/>
              <a:t> tests + monitoring</a:t>
            </a:r>
          </a:p>
          <a:p>
            <a:r>
              <a:rPr lang="nl-NL" dirty="0" err="1"/>
              <a:t>Collaborate</a:t>
            </a:r>
            <a:r>
              <a:rPr lang="nl-NL" dirty="0"/>
              <a:t> + Share</a:t>
            </a:r>
          </a:p>
        </p:txBody>
      </p:sp>
    </p:spTree>
    <p:extLst>
      <p:ext uri="{BB962C8B-B14F-4D97-AF65-F5344CB8AC3E}">
        <p14:creationId xmlns:p14="http://schemas.microsoft.com/office/powerpoint/2010/main" val="2200815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749E-FE04-4DD2-B1B0-F0B52E4274BE}"/>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3400" kern="1200">
                <a:solidFill>
                  <a:schemeClr val="tx1"/>
                </a:solidFill>
                <a:latin typeface="+mj-lt"/>
                <a:ea typeface="+mj-ea"/>
                <a:cs typeface="+mj-cs"/>
              </a:rPr>
              <a:t>Geautomatiseerde tests / monitoring</a:t>
            </a:r>
          </a:p>
        </p:txBody>
      </p:sp>
      <p:sp>
        <p:nvSpPr>
          <p:cNvPr id="3" name="Content Placeholder 2">
            <a:extLst>
              <a:ext uri="{FF2B5EF4-FFF2-40B4-BE49-F238E27FC236}">
                <a16:creationId xmlns:a16="http://schemas.microsoft.com/office/drawing/2014/main" id="{BBD5785C-97A8-4DEA-A6BF-9DD0BB4A611A}"/>
              </a:ext>
            </a:extLst>
          </p:cNvPr>
          <p:cNvSpPr>
            <a:spLocks noGrp="1"/>
          </p:cNvSpPr>
          <p:nvPr>
            <p:ph sz="half" idx="1"/>
          </p:nvPr>
        </p:nvSpPr>
        <p:spPr>
          <a:xfrm>
            <a:off x="648931" y="2438400"/>
            <a:ext cx="3505494" cy="3785419"/>
          </a:xfrm>
        </p:spPr>
        <p:txBody>
          <a:bodyPr vert="horz" lIns="91440" tIns="45720" rIns="91440" bIns="45720" rtlCol="0">
            <a:normAutofit fontScale="77500" lnSpcReduction="20000"/>
          </a:bodyPr>
          <a:lstStyle/>
          <a:p>
            <a:r>
              <a:rPr lang="en-US" dirty="0"/>
              <a:t>Test je data? Of code?</a:t>
            </a:r>
          </a:p>
          <a:p>
            <a:r>
              <a:rPr lang="en-US" dirty="0"/>
              <a:t>Value Pipeline</a:t>
            </a:r>
          </a:p>
          <a:p>
            <a:pPr lvl="1"/>
            <a:r>
              <a:rPr lang="en-US" dirty="0"/>
              <a:t>“Statistical process control” (LEAN)</a:t>
            </a:r>
          </a:p>
          <a:p>
            <a:pPr lvl="1"/>
            <a:r>
              <a:rPr lang="en-US" dirty="0"/>
              <a:t>Monitoring</a:t>
            </a:r>
          </a:p>
          <a:p>
            <a:pPr lvl="1"/>
            <a:r>
              <a:rPr lang="en-US" dirty="0" err="1"/>
              <a:t>Testen</a:t>
            </a:r>
            <a:r>
              <a:rPr lang="en-US" dirty="0"/>
              <a:t> van </a:t>
            </a:r>
            <a:r>
              <a:rPr lang="en-US" b="1" dirty="0"/>
              <a:t>data</a:t>
            </a:r>
          </a:p>
          <a:p>
            <a:pPr lvl="1"/>
            <a:r>
              <a:rPr lang="en-US" dirty="0"/>
              <a:t>Code is fixed, data is variable</a:t>
            </a:r>
          </a:p>
          <a:p>
            <a:r>
              <a:rPr lang="en-US" dirty="0"/>
              <a:t>Innovation Pipeline</a:t>
            </a:r>
          </a:p>
          <a:p>
            <a:pPr lvl="1"/>
            <a:r>
              <a:rPr lang="en-US" dirty="0"/>
              <a:t>Code is variable, data is fixed</a:t>
            </a:r>
          </a:p>
          <a:p>
            <a:pPr lvl="1"/>
            <a:r>
              <a:rPr lang="en-US" dirty="0" err="1"/>
              <a:t>Testen</a:t>
            </a:r>
            <a:r>
              <a:rPr lang="en-US" dirty="0"/>
              <a:t> van </a:t>
            </a:r>
            <a:r>
              <a:rPr lang="en-US" b="1" dirty="0"/>
              <a:t>code</a:t>
            </a:r>
          </a:p>
          <a:p>
            <a:r>
              <a:rPr lang="en-US" dirty="0"/>
              <a:t>(</a:t>
            </a:r>
            <a:r>
              <a:rPr lang="en-US" dirty="0" err="1"/>
              <a:t>Sommige</a:t>
            </a:r>
            <a:r>
              <a:rPr lang="en-US" dirty="0"/>
              <a:t> </a:t>
            </a:r>
            <a:r>
              <a:rPr lang="en-US" dirty="0" err="1"/>
              <a:t>testen</a:t>
            </a:r>
            <a:r>
              <a:rPr lang="en-US" dirty="0"/>
              <a:t>: </a:t>
            </a:r>
            <a:r>
              <a:rPr lang="en-US" dirty="0" err="1"/>
              <a:t>beide</a:t>
            </a:r>
            <a:r>
              <a:rPr lang="en-US" dirty="0"/>
              <a:t>)</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BEA263B-278F-4B87-8A00-FD1402063977}"/>
              </a:ext>
            </a:extLst>
          </p:cNvPr>
          <p:cNvPicPr>
            <a:picLocks noGrp="1" noChangeAspect="1"/>
          </p:cNvPicPr>
          <p:nvPr>
            <p:ph sz="half" idx="2"/>
          </p:nvPr>
        </p:nvPicPr>
        <p:blipFill>
          <a:blip r:embed="rId3"/>
          <a:stretch>
            <a:fillRect/>
          </a:stretch>
        </p:blipFill>
        <p:spPr>
          <a:xfrm>
            <a:off x="5405862" y="2313801"/>
            <a:ext cx="6019331" cy="2227152"/>
          </a:xfrm>
          <a:prstGeom prst="rect">
            <a:avLst/>
          </a:prstGeom>
          <a:effectLst/>
        </p:spPr>
      </p:pic>
    </p:spTree>
    <p:extLst>
      <p:ext uri="{BB962C8B-B14F-4D97-AF65-F5344CB8AC3E}">
        <p14:creationId xmlns:p14="http://schemas.microsoft.com/office/powerpoint/2010/main" val="3585855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9CC2ED-E923-414A-B464-73C93BB80C55}"/>
              </a:ext>
            </a:extLst>
          </p:cNvPr>
          <p:cNvSpPr>
            <a:spLocks noGrp="1"/>
          </p:cNvSpPr>
          <p:nvPr>
            <p:ph type="title"/>
          </p:nvPr>
        </p:nvSpPr>
        <p:spPr/>
        <p:txBody>
          <a:bodyPr/>
          <a:lstStyle/>
          <a:p>
            <a:r>
              <a:rPr lang="en-NL" dirty="0"/>
              <a:t>Data-tests</a:t>
            </a:r>
          </a:p>
        </p:txBody>
      </p:sp>
      <p:sp>
        <p:nvSpPr>
          <p:cNvPr id="6" name="Content Placeholder 5">
            <a:extLst>
              <a:ext uri="{FF2B5EF4-FFF2-40B4-BE49-F238E27FC236}">
                <a16:creationId xmlns:a16="http://schemas.microsoft.com/office/drawing/2014/main" id="{D20C058D-71E2-0D49-AD35-7A82B407BCB3}"/>
              </a:ext>
            </a:extLst>
          </p:cNvPr>
          <p:cNvSpPr>
            <a:spLocks noGrp="1"/>
          </p:cNvSpPr>
          <p:nvPr>
            <p:ph idx="1"/>
          </p:nvPr>
        </p:nvSpPr>
        <p:spPr/>
        <p:txBody>
          <a:bodyPr>
            <a:normAutofit fontScale="92500" lnSpcReduction="20000"/>
          </a:bodyPr>
          <a:lstStyle/>
          <a:p>
            <a:r>
              <a:rPr lang="en-NL" dirty="0"/>
              <a:t>Business logica</a:t>
            </a:r>
          </a:p>
          <a:p>
            <a:pPr lvl="1"/>
            <a:r>
              <a:rPr lang="en-NL" dirty="0"/>
              <a:t>Elke klant moet in de dimensie bestaan</a:t>
            </a:r>
          </a:p>
          <a:p>
            <a:pPr lvl="1"/>
            <a:r>
              <a:rPr lang="en-NL" dirty="0"/>
              <a:t>90% van de data moet matchen met een referentietabel</a:t>
            </a:r>
          </a:p>
          <a:p>
            <a:r>
              <a:rPr lang="en-NL" dirty="0"/>
              <a:t>Input tests</a:t>
            </a:r>
          </a:p>
          <a:p>
            <a:pPr lvl="1"/>
            <a:r>
              <a:rPr lang="en-NL" dirty="0"/>
              <a:t>Aantallen (we verwachten 10K rijen +/- 10%)</a:t>
            </a:r>
          </a:p>
          <a:p>
            <a:pPr lvl="1"/>
            <a:r>
              <a:rPr lang="en-NL" dirty="0"/>
              <a:t>Conformiteit: Postcodes, telefoonnummers..</a:t>
            </a:r>
          </a:p>
          <a:p>
            <a:pPr lvl="1"/>
            <a:r>
              <a:rPr lang="en-NL" dirty="0"/>
              <a:t>Historie (hoeveelheid prospects neem altijd toe)</a:t>
            </a:r>
          </a:p>
          <a:p>
            <a:pPr lvl="1"/>
            <a:r>
              <a:rPr lang="en-NL" dirty="0"/>
              <a:t>Balans (per week niet meer dan 10% verschil in verkopen)</a:t>
            </a:r>
          </a:p>
          <a:p>
            <a:pPr lvl="1"/>
            <a:r>
              <a:rPr lang="en-NL" dirty="0"/>
              <a:t>Tijdigheid (einddatums na startdatums, transactiedatums altijd in verleden, etc.)</a:t>
            </a:r>
          </a:p>
          <a:p>
            <a:pPr lvl="1"/>
            <a:r>
              <a:rPr lang="en-GB" dirty="0"/>
              <a:t>E</a:t>
            </a:r>
            <a:r>
              <a:rPr lang="en-NL" dirty="0"/>
              <a:t>tc.</a:t>
            </a:r>
          </a:p>
          <a:p>
            <a:r>
              <a:rPr lang="en-NL" dirty="0"/>
              <a:t>Output tests</a:t>
            </a:r>
          </a:p>
          <a:p>
            <a:pPr lvl="1"/>
            <a:r>
              <a:rPr lang="en-NL" dirty="0"/>
              <a:t>Volledigheid (aantal klanten neemt altijd toe, nooit af)</a:t>
            </a:r>
          </a:p>
          <a:p>
            <a:pPr lvl="1"/>
            <a:r>
              <a:rPr lang="en-NL" dirty="0"/>
              <a:t>Range verificatie (Aantal IC-patiënten is minder dan IC-capaciteit)</a:t>
            </a:r>
          </a:p>
        </p:txBody>
      </p:sp>
    </p:spTree>
    <p:extLst>
      <p:ext uri="{BB962C8B-B14F-4D97-AF65-F5344CB8AC3E}">
        <p14:creationId xmlns:p14="http://schemas.microsoft.com/office/powerpoint/2010/main" val="1000164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7BD1-E946-5C41-8C76-F80D8A44F5C6}"/>
              </a:ext>
            </a:extLst>
          </p:cNvPr>
          <p:cNvSpPr>
            <a:spLocks noGrp="1"/>
          </p:cNvSpPr>
          <p:nvPr>
            <p:ph type="title"/>
          </p:nvPr>
        </p:nvSpPr>
        <p:spPr/>
        <p:txBody>
          <a:bodyPr/>
          <a:lstStyle/>
          <a:p>
            <a:r>
              <a:rPr lang="en-NL" dirty="0"/>
              <a:t>Code-tests (functional / non-functional)</a:t>
            </a:r>
          </a:p>
        </p:txBody>
      </p:sp>
      <p:sp>
        <p:nvSpPr>
          <p:cNvPr id="5" name="Content Placeholder 4">
            <a:extLst>
              <a:ext uri="{FF2B5EF4-FFF2-40B4-BE49-F238E27FC236}">
                <a16:creationId xmlns:a16="http://schemas.microsoft.com/office/drawing/2014/main" id="{5EBC1947-7757-454E-A6A0-9B12E02A7FBF}"/>
              </a:ext>
            </a:extLst>
          </p:cNvPr>
          <p:cNvSpPr>
            <a:spLocks noGrp="1"/>
          </p:cNvSpPr>
          <p:nvPr>
            <p:ph idx="1"/>
          </p:nvPr>
        </p:nvSpPr>
        <p:spPr/>
        <p:txBody>
          <a:bodyPr>
            <a:normAutofit lnSpcReduction="10000"/>
          </a:bodyPr>
          <a:lstStyle/>
          <a:p>
            <a:r>
              <a:rPr lang="en-NL" dirty="0"/>
              <a:t>Soorten testen</a:t>
            </a:r>
          </a:p>
          <a:p>
            <a:pPr lvl="1"/>
            <a:r>
              <a:rPr lang="en-NL" dirty="0"/>
              <a:t>Unit, integratie, systeem, performance, geautomatiseerd, structureel/handmatig, T-map, ……)</a:t>
            </a:r>
          </a:p>
          <a:p>
            <a:r>
              <a:rPr lang="en-NL" dirty="0"/>
              <a:t>Crosstest</a:t>
            </a:r>
          </a:p>
          <a:p>
            <a:pPr lvl="1"/>
            <a:r>
              <a:rPr lang="en-NL" dirty="0"/>
              <a:t>Inhoudelijke (functionele) tests</a:t>
            </a:r>
          </a:p>
          <a:p>
            <a:pPr lvl="1"/>
            <a:r>
              <a:rPr lang="en-NL" dirty="0"/>
              <a:t>Werkt met Gherkin (behaviour-driven “given-when-then”)</a:t>
            </a:r>
          </a:p>
          <a:p>
            <a:r>
              <a:rPr lang="en-NL" dirty="0"/>
              <a:t>N</a:t>
            </a:r>
            <a:r>
              <a:rPr lang="en-GB" dirty="0"/>
              <a:t>B</a:t>
            </a:r>
            <a:r>
              <a:rPr lang="en-NL" dirty="0"/>
              <a:t>i</a:t>
            </a:r>
          </a:p>
          <a:p>
            <a:pPr lvl="1"/>
            <a:r>
              <a:rPr lang="en-NL" dirty="0"/>
              <a:t>Inhoudelijke (functionele) tests</a:t>
            </a:r>
          </a:p>
          <a:p>
            <a:pPr lvl="1"/>
            <a:r>
              <a:rPr lang="en-NL" dirty="0"/>
              <a:t>Validatie van syntax</a:t>
            </a:r>
          </a:p>
          <a:p>
            <a:pPr lvl="1"/>
            <a:r>
              <a:rPr lang="en-NL" dirty="0"/>
              <a:t>Bestaan / ontbreken van objecten</a:t>
            </a:r>
          </a:p>
          <a:p>
            <a:pPr lvl="1"/>
            <a:r>
              <a:rPr lang="en-NL" dirty="0"/>
              <a:t>End-to-end testen</a:t>
            </a:r>
          </a:p>
          <a:p>
            <a:endParaRPr lang="en-NL" dirty="0"/>
          </a:p>
          <a:p>
            <a:endParaRPr lang="en-NL" dirty="0"/>
          </a:p>
        </p:txBody>
      </p:sp>
    </p:spTree>
    <p:extLst>
      <p:ext uri="{BB962C8B-B14F-4D97-AF65-F5344CB8AC3E}">
        <p14:creationId xmlns:p14="http://schemas.microsoft.com/office/powerpoint/2010/main" val="249942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6B3F-47A3-3A42-A6C2-7E5C2ECD5F7C}"/>
              </a:ext>
            </a:extLst>
          </p:cNvPr>
          <p:cNvSpPr>
            <a:spLocks noGrp="1"/>
          </p:cNvSpPr>
          <p:nvPr>
            <p:ph type="title"/>
          </p:nvPr>
        </p:nvSpPr>
        <p:spPr/>
        <p:txBody>
          <a:bodyPr/>
          <a:lstStyle/>
          <a:p>
            <a:r>
              <a:rPr lang="en-NL" dirty="0"/>
              <a:t>Monitoring</a:t>
            </a:r>
          </a:p>
        </p:txBody>
      </p:sp>
      <p:sp>
        <p:nvSpPr>
          <p:cNvPr id="3" name="Content Placeholder 2">
            <a:extLst>
              <a:ext uri="{FF2B5EF4-FFF2-40B4-BE49-F238E27FC236}">
                <a16:creationId xmlns:a16="http://schemas.microsoft.com/office/drawing/2014/main" id="{6CAE9DF2-F0BE-D941-86A5-536EB8186448}"/>
              </a:ext>
            </a:extLst>
          </p:cNvPr>
          <p:cNvSpPr>
            <a:spLocks noGrp="1"/>
          </p:cNvSpPr>
          <p:nvPr>
            <p:ph idx="1"/>
          </p:nvPr>
        </p:nvSpPr>
        <p:spPr/>
        <p:txBody>
          <a:bodyPr/>
          <a:lstStyle/>
          <a:p>
            <a:r>
              <a:rPr lang="en-NL" dirty="0"/>
              <a:t>Azure Monitor ingebakken</a:t>
            </a:r>
          </a:p>
          <a:p>
            <a:r>
              <a:rPr lang="en-NL" dirty="0"/>
              <a:t>Alerts-mogelijkheden</a:t>
            </a:r>
          </a:p>
          <a:p>
            <a:r>
              <a:rPr lang="en-NL" dirty="0"/>
              <a:t>Nadenken over data-tests:</a:t>
            </a:r>
          </a:p>
          <a:p>
            <a:pPr lvl="1"/>
            <a:r>
              <a:rPr lang="en-NL" dirty="0"/>
              <a:t>XML-schema’s (XSLT)</a:t>
            </a:r>
          </a:p>
          <a:p>
            <a:pPr lvl="1"/>
            <a:r>
              <a:rPr lang="en-NL" dirty="0"/>
              <a:t>Aanwezige / afwezige kolommen</a:t>
            </a:r>
          </a:p>
          <a:p>
            <a:pPr lvl="1"/>
            <a:r>
              <a:rPr lang="en-NL" dirty="0"/>
              <a:t>Datatypes</a:t>
            </a:r>
          </a:p>
          <a:p>
            <a:r>
              <a:rPr lang="en-NL" dirty="0"/>
              <a:t>Zijn foutmarges toelaatbaar?</a:t>
            </a:r>
          </a:p>
        </p:txBody>
      </p:sp>
    </p:spTree>
    <p:extLst>
      <p:ext uri="{BB962C8B-B14F-4D97-AF65-F5344CB8AC3E}">
        <p14:creationId xmlns:p14="http://schemas.microsoft.com/office/powerpoint/2010/main" val="3709958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4306-9AD8-4BAC-A51A-62EC1FA306D0}"/>
              </a:ext>
            </a:extLst>
          </p:cNvPr>
          <p:cNvSpPr>
            <a:spLocks noGrp="1"/>
          </p:cNvSpPr>
          <p:nvPr>
            <p:ph type="title"/>
          </p:nvPr>
        </p:nvSpPr>
        <p:spPr/>
        <p:txBody>
          <a:bodyPr/>
          <a:lstStyle/>
          <a:p>
            <a:r>
              <a:rPr lang="nl-NL" dirty="0"/>
              <a:t>Wat is er nog meer dan?</a:t>
            </a:r>
          </a:p>
        </p:txBody>
      </p:sp>
      <p:sp>
        <p:nvSpPr>
          <p:cNvPr id="3" name="Content Placeholder 2">
            <a:extLst>
              <a:ext uri="{FF2B5EF4-FFF2-40B4-BE49-F238E27FC236}">
                <a16:creationId xmlns:a16="http://schemas.microsoft.com/office/drawing/2014/main" id="{1558983F-FAB3-43F7-8CE3-00BF1D2F150E}"/>
              </a:ext>
            </a:extLst>
          </p:cNvPr>
          <p:cNvSpPr>
            <a:spLocks noGrp="1"/>
          </p:cNvSpPr>
          <p:nvPr>
            <p:ph idx="1"/>
          </p:nvPr>
        </p:nvSpPr>
        <p:spPr/>
        <p:txBody>
          <a:bodyPr/>
          <a:lstStyle/>
          <a:p>
            <a:r>
              <a:rPr lang="nl-NL" dirty="0" err="1"/>
              <a:t>Orchestration</a:t>
            </a:r>
            <a:endParaRPr lang="nl-NL" dirty="0"/>
          </a:p>
          <a:p>
            <a:r>
              <a:rPr lang="nl-NL" dirty="0"/>
              <a:t>Environment (“</a:t>
            </a:r>
            <a:r>
              <a:rPr lang="nl-NL" dirty="0" err="1"/>
              <a:t>Sandbox</a:t>
            </a:r>
            <a:r>
              <a:rPr lang="nl-NL" dirty="0"/>
              <a:t>”)</a:t>
            </a:r>
          </a:p>
          <a:p>
            <a:r>
              <a:rPr lang="nl-NL" dirty="0" err="1"/>
              <a:t>Continuous</a:t>
            </a:r>
            <a:r>
              <a:rPr lang="nl-NL" dirty="0"/>
              <a:t> Deployment</a:t>
            </a:r>
          </a:p>
          <a:p>
            <a:r>
              <a:rPr lang="nl-NL" dirty="0" err="1"/>
              <a:t>Automated</a:t>
            </a:r>
            <a:r>
              <a:rPr lang="nl-NL" dirty="0"/>
              <a:t> tests + monitoring</a:t>
            </a:r>
          </a:p>
          <a:p>
            <a:r>
              <a:rPr lang="nl-NL" b="1" dirty="0" err="1"/>
              <a:t>Collaborate</a:t>
            </a:r>
            <a:r>
              <a:rPr lang="nl-NL" b="1" dirty="0"/>
              <a:t> + Share</a:t>
            </a:r>
          </a:p>
        </p:txBody>
      </p:sp>
    </p:spTree>
    <p:extLst>
      <p:ext uri="{BB962C8B-B14F-4D97-AF65-F5344CB8AC3E}">
        <p14:creationId xmlns:p14="http://schemas.microsoft.com/office/powerpoint/2010/main" val="2983709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9501-5BA7-EB41-A970-73B804BA7257}"/>
              </a:ext>
            </a:extLst>
          </p:cNvPr>
          <p:cNvSpPr>
            <a:spLocks noGrp="1"/>
          </p:cNvSpPr>
          <p:nvPr>
            <p:ph type="title"/>
          </p:nvPr>
        </p:nvSpPr>
        <p:spPr/>
        <p:txBody>
          <a:bodyPr/>
          <a:lstStyle/>
          <a:p>
            <a:r>
              <a:rPr lang="en-NL" dirty="0"/>
              <a:t>Hoe deel je stukjes functionaliteit?</a:t>
            </a:r>
          </a:p>
        </p:txBody>
      </p:sp>
      <p:sp>
        <p:nvSpPr>
          <p:cNvPr id="3" name="Content Placeholder 2">
            <a:extLst>
              <a:ext uri="{FF2B5EF4-FFF2-40B4-BE49-F238E27FC236}">
                <a16:creationId xmlns:a16="http://schemas.microsoft.com/office/drawing/2014/main" id="{29F4D51B-9A1B-D644-ADDE-503478A29EA6}"/>
              </a:ext>
            </a:extLst>
          </p:cNvPr>
          <p:cNvSpPr>
            <a:spLocks noGrp="1"/>
          </p:cNvSpPr>
          <p:nvPr>
            <p:ph idx="1"/>
          </p:nvPr>
        </p:nvSpPr>
        <p:spPr/>
        <p:txBody>
          <a:bodyPr>
            <a:normAutofit lnSpcReduction="10000"/>
          </a:bodyPr>
          <a:lstStyle/>
          <a:p>
            <a:r>
              <a:rPr lang="en-NL" dirty="0"/>
              <a:t>Modulair werken</a:t>
            </a:r>
          </a:p>
          <a:p>
            <a:r>
              <a:rPr lang="en-NL" dirty="0"/>
              <a:t>Git + feature branches</a:t>
            </a:r>
          </a:p>
          <a:p>
            <a:pPr lvl="1"/>
            <a:r>
              <a:rPr lang="en-NL" dirty="0"/>
              <a:t>Bij afwijkende klanten e.d.: forks</a:t>
            </a:r>
          </a:p>
          <a:p>
            <a:r>
              <a:rPr lang="en-NL" dirty="0"/>
              <a:t>Containerization</a:t>
            </a:r>
          </a:p>
          <a:p>
            <a:pPr lvl="1"/>
            <a:r>
              <a:rPr lang="en-NL" dirty="0"/>
              <a:t>Docker</a:t>
            </a:r>
          </a:p>
          <a:p>
            <a:r>
              <a:rPr lang="en-NL" dirty="0"/>
              <a:t>Maak parametrisatiemogelijkheden in je pipelines</a:t>
            </a:r>
          </a:p>
          <a:p>
            <a:pPr lvl="1"/>
            <a:r>
              <a:rPr lang="en-NL" dirty="0"/>
              <a:t>Op sets (productiedata? </a:t>
            </a:r>
            <a:r>
              <a:rPr lang="en-GB" dirty="0"/>
              <a:t>O</a:t>
            </a:r>
            <a:r>
              <a:rPr lang="en-NL" dirty="0"/>
              <a:t>ntwikkeldata? </a:t>
            </a:r>
            <a:r>
              <a:rPr lang="en-GB" dirty="0"/>
              <a:t>D</a:t>
            </a:r>
            <a:r>
              <a:rPr lang="en-NL" dirty="0"/>
              <a:t>emodata?)</a:t>
            </a:r>
          </a:p>
          <a:p>
            <a:pPr lvl="1"/>
            <a:r>
              <a:rPr lang="en-NL" dirty="0"/>
              <a:t>Op tijdigheid (“data in deze periode doorladen”)</a:t>
            </a:r>
          </a:p>
          <a:p>
            <a:pPr lvl="1"/>
            <a:r>
              <a:rPr lang="en-NL" dirty="0"/>
              <a:t>Op gevoeligheid</a:t>
            </a:r>
          </a:p>
          <a:p>
            <a:pPr lvl="1"/>
            <a:r>
              <a:rPr lang="en-NL" dirty="0"/>
              <a:t>Op varianten van flow (nieuw algoritme om missende data aan te vullen, nieuwe ETL-processing, … </a:t>
            </a:r>
            <a:r>
              <a:rPr lang="en-NL" dirty="0">
                <a:sym typeface="Wingdings" pitchFamily="2" charset="2"/>
              </a:rPr>
              <a:t> non-breaking changes!)</a:t>
            </a:r>
            <a:endParaRPr lang="en-NL" dirty="0"/>
          </a:p>
        </p:txBody>
      </p:sp>
    </p:spTree>
    <p:extLst>
      <p:ext uri="{BB962C8B-B14F-4D97-AF65-F5344CB8AC3E}">
        <p14:creationId xmlns:p14="http://schemas.microsoft.com/office/powerpoint/2010/main" val="31240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D07B-11A8-44E9-BF2A-78C54B7E766A}"/>
              </a:ext>
            </a:extLst>
          </p:cNvPr>
          <p:cNvSpPr>
            <a:spLocks noGrp="1"/>
          </p:cNvSpPr>
          <p:nvPr>
            <p:ph type="title"/>
          </p:nvPr>
        </p:nvSpPr>
        <p:spPr/>
        <p:txBody>
          <a:bodyPr/>
          <a:lstStyle/>
          <a:p>
            <a:r>
              <a:rPr lang="nl-NL" dirty="0"/>
              <a:t>Kwaliteit verbeteren en garanderen – hoe?</a:t>
            </a:r>
          </a:p>
        </p:txBody>
      </p:sp>
      <p:sp>
        <p:nvSpPr>
          <p:cNvPr id="3" name="Content Placeholder 2">
            <a:extLst>
              <a:ext uri="{FF2B5EF4-FFF2-40B4-BE49-F238E27FC236}">
                <a16:creationId xmlns:a16="http://schemas.microsoft.com/office/drawing/2014/main" id="{0F2D787D-EC10-43BA-A174-16D91B509E90}"/>
              </a:ext>
            </a:extLst>
          </p:cNvPr>
          <p:cNvSpPr>
            <a:spLocks noGrp="1"/>
          </p:cNvSpPr>
          <p:nvPr>
            <p:ph idx="1"/>
          </p:nvPr>
        </p:nvSpPr>
        <p:spPr/>
        <p:txBody>
          <a:bodyPr/>
          <a:lstStyle/>
          <a:p>
            <a:r>
              <a:rPr lang="nl-NL" dirty="0"/>
              <a:t>Overal eerst een geautomatiseerde test voor schrijven?</a:t>
            </a:r>
          </a:p>
          <a:p>
            <a:pPr lvl="1"/>
            <a:r>
              <a:rPr lang="nl-NL" dirty="0"/>
              <a:t>Kan versnellen in een complex systeem, maar vertraagt ook</a:t>
            </a:r>
          </a:p>
          <a:p>
            <a:pPr lvl="1"/>
            <a:r>
              <a:rPr lang="nl-NL" dirty="0"/>
              <a:t>Veel dubbel werk in het geval van SQL</a:t>
            </a:r>
          </a:p>
          <a:p>
            <a:pPr lvl="1"/>
            <a:r>
              <a:rPr lang="nl-NL" dirty="0"/>
              <a:t>Veel werk voor een eenvoudig stukje code in geval van bijv. Python</a:t>
            </a:r>
          </a:p>
          <a:p>
            <a:pPr lvl="1"/>
            <a:r>
              <a:rPr lang="nl-NL" dirty="0"/>
              <a:t>Crux: onze “applicaties” zijn niet zo complex</a:t>
            </a:r>
          </a:p>
          <a:p>
            <a:r>
              <a:rPr lang="nl-NL" dirty="0"/>
              <a:t>Alles structureel testen?</a:t>
            </a:r>
          </a:p>
          <a:p>
            <a:pPr lvl="1"/>
            <a:r>
              <a:rPr lang="nl-NL" dirty="0"/>
              <a:t>Elke functionaliteits-wijziging doortesten</a:t>
            </a:r>
          </a:p>
          <a:p>
            <a:pPr lvl="1"/>
            <a:r>
              <a:rPr lang="nl-NL" dirty="0"/>
              <a:t>Testplannen voor nieuwe functionaliteit?</a:t>
            </a:r>
          </a:p>
          <a:p>
            <a:pPr lvl="1"/>
            <a:r>
              <a:rPr lang="nl-NL" dirty="0"/>
              <a:t>Kost dat niet veel overhead?</a:t>
            </a:r>
          </a:p>
          <a:p>
            <a:pPr lvl="1"/>
            <a:endParaRPr lang="nl-NL" dirty="0"/>
          </a:p>
        </p:txBody>
      </p:sp>
    </p:spTree>
    <p:extLst>
      <p:ext uri="{BB962C8B-B14F-4D97-AF65-F5344CB8AC3E}">
        <p14:creationId xmlns:p14="http://schemas.microsoft.com/office/powerpoint/2010/main" val="18359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4306-9AD8-4BAC-A51A-62EC1FA306D0}"/>
              </a:ext>
            </a:extLst>
          </p:cNvPr>
          <p:cNvSpPr>
            <a:spLocks noGrp="1"/>
          </p:cNvSpPr>
          <p:nvPr>
            <p:ph type="title"/>
          </p:nvPr>
        </p:nvSpPr>
        <p:spPr/>
        <p:txBody>
          <a:bodyPr/>
          <a:lstStyle/>
          <a:p>
            <a:r>
              <a:rPr lang="nl-NL" dirty="0"/>
              <a:t>Wat is er nog meer dan?</a:t>
            </a:r>
          </a:p>
        </p:txBody>
      </p:sp>
      <p:sp>
        <p:nvSpPr>
          <p:cNvPr id="3" name="Content Placeholder 2">
            <a:extLst>
              <a:ext uri="{FF2B5EF4-FFF2-40B4-BE49-F238E27FC236}">
                <a16:creationId xmlns:a16="http://schemas.microsoft.com/office/drawing/2014/main" id="{1558983F-FAB3-43F7-8CE3-00BF1D2F150E}"/>
              </a:ext>
            </a:extLst>
          </p:cNvPr>
          <p:cNvSpPr>
            <a:spLocks noGrp="1"/>
          </p:cNvSpPr>
          <p:nvPr>
            <p:ph idx="1"/>
          </p:nvPr>
        </p:nvSpPr>
        <p:spPr/>
        <p:txBody>
          <a:bodyPr/>
          <a:lstStyle/>
          <a:p>
            <a:r>
              <a:rPr lang="nl-NL" dirty="0" err="1"/>
              <a:t>Orchestration</a:t>
            </a:r>
            <a:endParaRPr lang="nl-NL" dirty="0"/>
          </a:p>
          <a:p>
            <a:r>
              <a:rPr lang="nl-NL" dirty="0"/>
              <a:t>Environment (“</a:t>
            </a:r>
            <a:r>
              <a:rPr lang="nl-NL" dirty="0" err="1"/>
              <a:t>Sandbox</a:t>
            </a:r>
            <a:r>
              <a:rPr lang="nl-NL" dirty="0"/>
              <a:t>”)</a:t>
            </a:r>
          </a:p>
          <a:p>
            <a:r>
              <a:rPr lang="nl-NL" dirty="0" err="1"/>
              <a:t>Continuous</a:t>
            </a:r>
            <a:r>
              <a:rPr lang="nl-NL" dirty="0"/>
              <a:t> Deployment</a:t>
            </a:r>
          </a:p>
          <a:p>
            <a:r>
              <a:rPr lang="nl-NL" dirty="0" err="1"/>
              <a:t>Automated</a:t>
            </a:r>
            <a:r>
              <a:rPr lang="nl-NL" dirty="0"/>
              <a:t> tests + monitoring</a:t>
            </a:r>
          </a:p>
          <a:p>
            <a:r>
              <a:rPr lang="nl-NL" dirty="0" err="1"/>
              <a:t>Collaborate</a:t>
            </a:r>
            <a:r>
              <a:rPr lang="nl-NL" dirty="0"/>
              <a:t> + Share</a:t>
            </a:r>
          </a:p>
        </p:txBody>
      </p:sp>
    </p:spTree>
    <p:extLst>
      <p:ext uri="{BB962C8B-B14F-4D97-AF65-F5344CB8AC3E}">
        <p14:creationId xmlns:p14="http://schemas.microsoft.com/office/powerpoint/2010/main" val="3583374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109A-3F8C-6848-BB5C-47371D3C6806}"/>
              </a:ext>
            </a:extLst>
          </p:cNvPr>
          <p:cNvSpPr>
            <a:spLocks noGrp="1"/>
          </p:cNvSpPr>
          <p:nvPr>
            <p:ph type="title"/>
          </p:nvPr>
        </p:nvSpPr>
        <p:spPr/>
        <p:txBody>
          <a:bodyPr/>
          <a:lstStyle/>
          <a:p>
            <a:r>
              <a:rPr lang="en-NL" dirty="0"/>
              <a:t>Lab: uitbreiden van je Data Factory</a:t>
            </a:r>
          </a:p>
        </p:txBody>
      </p:sp>
      <p:sp>
        <p:nvSpPr>
          <p:cNvPr id="3" name="Content Placeholder 2">
            <a:extLst>
              <a:ext uri="{FF2B5EF4-FFF2-40B4-BE49-F238E27FC236}">
                <a16:creationId xmlns:a16="http://schemas.microsoft.com/office/drawing/2014/main" id="{6E422811-B76A-B046-980B-6F276C2DA384}"/>
              </a:ext>
            </a:extLst>
          </p:cNvPr>
          <p:cNvSpPr>
            <a:spLocks noGrp="1"/>
          </p:cNvSpPr>
          <p:nvPr>
            <p:ph idx="1"/>
          </p:nvPr>
        </p:nvSpPr>
        <p:spPr/>
        <p:txBody>
          <a:bodyPr/>
          <a:lstStyle/>
          <a:p>
            <a:r>
              <a:rPr lang="en-NL" dirty="0"/>
              <a:t>Inrichten monitoring / alerting</a:t>
            </a:r>
          </a:p>
          <a:p>
            <a:pPr lvl="1"/>
            <a:r>
              <a:rPr lang="en-NL" dirty="0"/>
              <a:t>Opzetten alerts</a:t>
            </a:r>
          </a:p>
          <a:p>
            <a:pPr lvl="1"/>
            <a:r>
              <a:rPr lang="en-NL" dirty="0"/>
              <a:t>Pipeline laten falen / threshold laten overschrijden</a:t>
            </a:r>
          </a:p>
          <a:p>
            <a:r>
              <a:rPr lang="en-NL" dirty="0"/>
              <a:t>ADF parametriseren</a:t>
            </a:r>
          </a:p>
          <a:p>
            <a:pPr lvl="1"/>
            <a:r>
              <a:rPr lang="en-NL" dirty="0"/>
              <a:t>Eenvoudige pipeline met copy task (2 pipelines; master + worker 1)</a:t>
            </a:r>
          </a:p>
          <a:p>
            <a:pPr lvl="1"/>
            <a:r>
              <a:rPr lang="en-NL" dirty="0"/>
              <a:t>Nieuwe pipeline voor nieuwe bron erbij (worker 2)</a:t>
            </a:r>
          </a:p>
          <a:p>
            <a:pPr lvl="1"/>
            <a:r>
              <a:rPr lang="en-NL" dirty="0"/>
              <a:t>Master parametriseren + default waarde (</a:t>
            </a:r>
            <a:r>
              <a:rPr lang="en-NL"/>
              <a:t>moet worker 2 draaien of niet?)</a:t>
            </a:r>
            <a:endParaRPr lang="en-NL" dirty="0"/>
          </a:p>
        </p:txBody>
      </p:sp>
    </p:spTree>
    <p:extLst>
      <p:ext uri="{BB962C8B-B14F-4D97-AF65-F5344CB8AC3E}">
        <p14:creationId xmlns:p14="http://schemas.microsoft.com/office/powerpoint/2010/main" val="229648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649E-CCA1-40CB-BE87-23D264407E64}"/>
              </a:ext>
            </a:extLst>
          </p:cNvPr>
          <p:cNvSpPr>
            <a:spLocks noGrp="1"/>
          </p:cNvSpPr>
          <p:nvPr>
            <p:ph type="title"/>
          </p:nvPr>
        </p:nvSpPr>
        <p:spPr/>
        <p:txBody>
          <a:bodyPr/>
          <a:lstStyle/>
          <a:p>
            <a:r>
              <a:rPr lang="nl-NL" dirty="0"/>
              <a:t>Maar.. zonder tests?</a:t>
            </a:r>
          </a:p>
        </p:txBody>
      </p:sp>
      <p:sp>
        <p:nvSpPr>
          <p:cNvPr id="3" name="Content Placeholder 2">
            <a:extLst>
              <a:ext uri="{FF2B5EF4-FFF2-40B4-BE49-F238E27FC236}">
                <a16:creationId xmlns:a16="http://schemas.microsoft.com/office/drawing/2014/main" id="{A9FF7CD3-01EA-48A8-8C4E-E1E3056A63EA}"/>
              </a:ext>
            </a:extLst>
          </p:cNvPr>
          <p:cNvSpPr>
            <a:spLocks noGrp="1"/>
          </p:cNvSpPr>
          <p:nvPr>
            <p:ph idx="1"/>
          </p:nvPr>
        </p:nvSpPr>
        <p:spPr/>
        <p:txBody>
          <a:bodyPr/>
          <a:lstStyle/>
          <a:p>
            <a:r>
              <a:rPr lang="nl-NL" dirty="0"/>
              <a:t>.. hoe zorg je dat je flexibel blijft?</a:t>
            </a:r>
          </a:p>
          <a:p>
            <a:pPr lvl="1"/>
            <a:r>
              <a:rPr lang="nl-NL" dirty="0"/>
              <a:t>Als een export / API wordt aangepast: welke side-</a:t>
            </a:r>
            <a:r>
              <a:rPr lang="nl-NL" dirty="0" err="1"/>
              <a:t>effects</a:t>
            </a:r>
            <a:r>
              <a:rPr lang="nl-NL" dirty="0"/>
              <a:t> heeft dat?</a:t>
            </a:r>
          </a:p>
          <a:p>
            <a:pPr lvl="1"/>
            <a:r>
              <a:rPr lang="nl-NL" dirty="0"/>
              <a:t>Als er complexe business logica fouten bevat, veroorzaakt je </a:t>
            </a:r>
            <a:r>
              <a:rPr lang="nl-NL" dirty="0" err="1"/>
              <a:t>bugfix</a:t>
            </a:r>
            <a:r>
              <a:rPr lang="nl-NL" dirty="0"/>
              <a:t> dan geen domino-effect?</a:t>
            </a:r>
          </a:p>
          <a:p>
            <a:endParaRPr lang="nl-NL" dirty="0"/>
          </a:p>
        </p:txBody>
      </p:sp>
    </p:spTree>
    <p:extLst>
      <p:ext uri="{BB962C8B-B14F-4D97-AF65-F5344CB8AC3E}">
        <p14:creationId xmlns:p14="http://schemas.microsoft.com/office/powerpoint/2010/main" val="263238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8E0B0-158C-41C3-8DDA-8043A2318C5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Er is meer dan testen alleen!</a:t>
            </a:r>
          </a:p>
        </p:txBody>
      </p:sp>
      <p:pic>
        <p:nvPicPr>
          <p:cNvPr id="1026" name="Picture 2">
            <a:extLst>
              <a:ext uri="{FF2B5EF4-FFF2-40B4-BE49-F238E27FC236}">
                <a16:creationId xmlns:a16="http://schemas.microsoft.com/office/drawing/2014/main" id="{472623E3-9699-46B4-90A0-51277663A8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063066"/>
            <a:ext cx="6780700" cy="472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03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4306-9AD8-4BAC-A51A-62EC1FA306D0}"/>
              </a:ext>
            </a:extLst>
          </p:cNvPr>
          <p:cNvSpPr>
            <a:spLocks noGrp="1"/>
          </p:cNvSpPr>
          <p:nvPr>
            <p:ph type="title"/>
          </p:nvPr>
        </p:nvSpPr>
        <p:spPr/>
        <p:txBody>
          <a:bodyPr/>
          <a:lstStyle/>
          <a:p>
            <a:r>
              <a:rPr lang="nl-NL" dirty="0"/>
              <a:t>Wat is er nog meer dan?</a:t>
            </a:r>
          </a:p>
        </p:txBody>
      </p:sp>
      <p:sp>
        <p:nvSpPr>
          <p:cNvPr id="3" name="Content Placeholder 2">
            <a:extLst>
              <a:ext uri="{FF2B5EF4-FFF2-40B4-BE49-F238E27FC236}">
                <a16:creationId xmlns:a16="http://schemas.microsoft.com/office/drawing/2014/main" id="{1558983F-FAB3-43F7-8CE3-00BF1D2F150E}"/>
              </a:ext>
            </a:extLst>
          </p:cNvPr>
          <p:cNvSpPr>
            <a:spLocks noGrp="1"/>
          </p:cNvSpPr>
          <p:nvPr>
            <p:ph idx="1"/>
          </p:nvPr>
        </p:nvSpPr>
        <p:spPr/>
        <p:txBody>
          <a:bodyPr/>
          <a:lstStyle/>
          <a:p>
            <a:r>
              <a:rPr lang="nl-NL" dirty="0" err="1"/>
              <a:t>Orchestration</a:t>
            </a:r>
            <a:endParaRPr lang="nl-NL" dirty="0"/>
          </a:p>
          <a:p>
            <a:r>
              <a:rPr lang="nl-NL" dirty="0"/>
              <a:t>Environment (“</a:t>
            </a:r>
            <a:r>
              <a:rPr lang="nl-NL" dirty="0" err="1"/>
              <a:t>Sandbox</a:t>
            </a:r>
            <a:r>
              <a:rPr lang="nl-NL" dirty="0"/>
              <a:t>”)</a:t>
            </a:r>
          </a:p>
          <a:p>
            <a:r>
              <a:rPr lang="nl-NL" dirty="0" err="1"/>
              <a:t>Continuous</a:t>
            </a:r>
            <a:r>
              <a:rPr lang="nl-NL" dirty="0"/>
              <a:t> Deployment</a:t>
            </a:r>
          </a:p>
          <a:p>
            <a:r>
              <a:rPr lang="nl-NL" dirty="0" err="1"/>
              <a:t>Automated</a:t>
            </a:r>
            <a:r>
              <a:rPr lang="nl-NL" dirty="0"/>
              <a:t> tests + monitoring</a:t>
            </a:r>
          </a:p>
          <a:p>
            <a:r>
              <a:rPr lang="nl-NL" dirty="0" err="1"/>
              <a:t>Collaborate</a:t>
            </a:r>
            <a:r>
              <a:rPr lang="nl-NL" dirty="0"/>
              <a:t> + Share</a:t>
            </a:r>
          </a:p>
        </p:txBody>
      </p:sp>
    </p:spTree>
    <p:extLst>
      <p:ext uri="{BB962C8B-B14F-4D97-AF65-F5344CB8AC3E}">
        <p14:creationId xmlns:p14="http://schemas.microsoft.com/office/powerpoint/2010/main" val="1613604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54D1-C7CA-4FD2-AB95-A0D15240C5D8}"/>
              </a:ext>
            </a:extLst>
          </p:cNvPr>
          <p:cNvSpPr>
            <a:spLocks noGrp="1"/>
          </p:cNvSpPr>
          <p:nvPr>
            <p:ph type="title"/>
          </p:nvPr>
        </p:nvSpPr>
        <p:spPr/>
        <p:txBody>
          <a:bodyPr/>
          <a:lstStyle/>
          <a:p>
            <a:r>
              <a:rPr lang="nl-NL" dirty="0"/>
              <a:t>Three Pipelines of </a:t>
            </a:r>
            <a:r>
              <a:rPr lang="nl-NL" dirty="0" err="1"/>
              <a:t>DataOps</a:t>
            </a:r>
            <a:endParaRPr lang="nl-NL" dirty="0"/>
          </a:p>
        </p:txBody>
      </p:sp>
      <p:sp>
        <p:nvSpPr>
          <p:cNvPr id="3" name="Content Placeholder 2">
            <a:extLst>
              <a:ext uri="{FF2B5EF4-FFF2-40B4-BE49-F238E27FC236}">
                <a16:creationId xmlns:a16="http://schemas.microsoft.com/office/drawing/2014/main" id="{62E6BE6E-F72F-4AA1-A34F-26449BCD24C6}"/>
              </a:ext>
            </a:extLst>
          </p:cNvPr>
          <p:cNvSpPr>
            <a:spLocks noGrp="1"/>
          </p:cNvSpPr>
          <p:nvPr>
            <p:ph idx="1"/>
          </p:nvPr>
        </p:nvSpPr>
        <p:spPr/>
        <p:txBody>
          <a:bodyPr/>
          <a:lstStyle/>
          <a:p>
            <a:r>
              <a:rPr lang="nl-NL" dirty="0" err="1"/>
              <a:t>Production</a:t>
            </a:r>
            <a:r>
              <a:rPr lang="nl-NL" dirty="0"/>
              <a:t> Pipelines (“Value Pipeline”)</a:t>
            </a:r>
          </a:p>
          <a:p>
            <a:pPr lvl="1"/>
            <a:r>
              <a:rPr lang="nl-NL" dirty="0"/>
              <a:t>Doel: Weinig fouten</a:t>
            </a:r>
          </a:p>
          <a:p>
            <a:r>
              <a:rPr lang="nl-NL" dirty="0"/>
              <a:t>Development Pipelines (“</a:t>
            </a:r>
            <a:r>
              <a:rPr lang="nl-NL" dirty="0" err="1"/>
              <a:t>Innovation</a:t>
            </a:r>
            <a:r>
              <a:rPr lang="nl-NL" dirty="0"/>
              <a:t> Pipeline”)</a:t>
            </a:r>
          </a:p>
          <a:p>
            <a:pPr lvl="1"/>
            <a:r>
              <a:rPr lang="nl-NL" dirty="0"/>
              <a:t>Doel: Fast </a:t>
            </a:r>
            <a:r>
              <a:rPr lang="nl-NL" dirty="0" err="1"/>
              <a:t>and</a:t>
            </a:r>
            <a:r>
              <a:rPr lang="nl-NL" dirty="0"/>
              <a:t> </a:t>
            </a:r>
            <a:r>
              <a:rPr lang="nl-NL" dirty="0" err="1"/>
              <a:t>Fearless</a:t>
            </a:r>
            <a:r>
              <a:rPr lang="nl-NL" dirty="0"/>
              <a:t> Deployment</a:t>
            </a:r>
          </a:p>
          <a:p>
            <a:r>
              <a:rPr lang="nl-NL" dirty="0"/>
              <a:t>Environment Pipelines (“</a:t>
            </a:r>
            <a:r>
              <a:rPr lang="nl-NL" dirty="0" err="1"/>
              <a:t>IaC</a:t>
            </a:r>
            <a:r>
              <a:rPr lang="nl-NL" dirty="0"/>
              <a:t> Pipeline”)</a:t>
            </a:r>
          </a:p>
          <a:p>
            <a:pPr lvl="1"/>
            <a:r>
              <a:rPr lang="nl-NL" dirty="0" err="1"/>
              <a:t>Reusability</a:t>
            </a:r>
            <a:r>
              <a:rPr lang="nl-NL" dirty="0"/>
              <a:t> </a:t>
            </a:r>
            <a:r>
              <a:rPr lang="nl-NL" dirty="0" err="1"/>
              <a:t>and</a:t>
            </a:r>
            <a:r>
              <a:rPr lang="nl-NL" dirty="0"/>
              <a:t> Security</a:t>
            </a:r>
          </a:p>
        </p:txBody>
      </p:sp>
    </p:spTree>
    <p:extLst>
      <p:ext uri="{BB962C8B-B14F-4D97-AF65-F5344CB8AC3E}">
        <p14:creationId xmlns:p14="http://schemas.microsoft.com/office/powerpoint/2010/main" val="14014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E794-5903-46EF-A164-6FFA8DFCCBD5}"/>
              </a:ext>
            </a:extLst>
          </p:cNvPr>
          <p:cNvSpPr>
            <a:spLocks noGrp="1"/>
          </p:cNvSpPr>
          <p:nvPr>
            <p:ph type="title"/>
          </p:nvPr>
        </p:nvSpPr>
        <p:spPr/>
        <p:txBody>
          <a:bodyPr/>
          <a:lstStyle/>
          <a:p>
            <a:r>
              <a:rPr lang="nl-NL" dirty="0"/>
              <a:t>The Value Pipeline</a:t>
            </a:r>
          </a:p>
        </p:txBody>
      </p:sp>
      <p:pic>
        <p:nvPicPr>
          <p:cNvPr id="5" name="Content Placeholder 4">
            <a:extLst>
              <a:ext uri="{FF2B5EF4-FFF2-40B4-BE49-F238E27FC236}">
                <a16:creationId xmlns:a16="http://schemas.microsoft.com/office/drawing/2014/main" id="{B4F116D3-4493-49EE-874B-93FDD0FB82EA}"/>
              </a:ext>
            </a:extLst>
          </p:cNvPr>
          <p:cNvPicPr>
            <a:picLocks noGrp="1" noChangeAspect="1"/>
          </p:cNvPicPr>
          <p:nvPr>
            <p:ph idx="1"/>
          </p:nvPr>
        </p:nvPicPr>
        <p:blipFill>
          <a:blip r:embed="rId2"/>
          <a:stretch>
            <a:fillRect/>
          </a:stretch>
        </p:blipFill>
        <p:spPr>
          <a:xfrm>
            <a:off x="838200" y="2274607"/>
            <a:ext cx="10515600" cy="3453374"/>
          </a:xfrm>
        </p:spPr>
      </p:pic>
    </p:spTree>
    <p:extLst>
      <p:ext uri="{BB962C8B-B14F-4D97-AF65-F5344CB8AC3E}">
        <p14:creationId xmlns:p14="http://schemas.microsoft.com/office/powerpoint/2010/main" val="368526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860F-574D-44D0-9E07-89AF1A466138}"/>
              </a:ext>
            </a:extLst>
          </p:cNvPr>
          <p:cNvSpPr>
            <a:spLocks noGrp="1"/>
          </p:cNvSpPr>
          <p:nvPr>
            <p:ph type="title"/>
          </p:nvPr>
        </p:nvSpPr>
        <p:spPr/>
        <p:txBody>
          <a:bodyPr/>
          <a:lstStyle/>
          <a:p>
            <a:r>
              <a:rPr lang="nl-NL" dirty="0"/>
              <a:t>The </a:t>
            </a:r>
            <a:r>
              <a:rPr lang="nl-NL" dirty="0" err="1"/>
              <a:t>Innovation</a:t>
            </a:r>
            <a:r>
              <a:rPr lang="nl-NL" dirty="0"/>
              <a:t> Pipeline</a:t>
            </a:r>
          </a:p>
        </p:txBody>
      </p:sp>
      <p:pic>
        <p:nvPicPr>
          <p:cNvPr id="5" name="Content Placeholder 4">
            <a:extLst>
              <a:ext uri="{FF2B5EF4-FFF2-40B4-BE49-F238E27FC236}">
                <a16:creationId xmlns:a16="http://schemas.microsoft.com/office/drawing/2014/main" id="{845AAF7A-4C17-4E38-AB47-B15A6468580A}"/>
              </a:ext>
            </a:extLst>
          </p:cNvPr>
          <p:cNvPicPr>
            <a:picLocks noGrp="1" noChangeAspect="1"/>
          </p:cNvPicPr>
          <p:nvPr>
            <p:ph idx="1"/>
          </p:nvPr>
        </p:nvPicPr>
        <p:blipFill>
          <a:blip r:embed="rId2"/>
          <a:stretch>
            <a:fillRect/>
          </a:stretch>
        </p:blipFill>
        <p:spPr>
          <a:xfrm>
            <a:off x="3841760" y="1825625"/>
            <a:ext cx="4508480" cy="4351338"/>
          </a:xfrm>
        </p:spPr>
      </p:pic>
    </p:spTree>
    <p:extLst>
      <p:ext uri="{BB962C8B-B14F-4D97-AF65-F5344CB8AC3E}">
        <p14:creationId xmlns:p14="http://schemas.microsoft.com/office/powerpoint/2010/main" val="2558082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17054AADE3FA43A6671C2DCD0CAA03" ma:contentTypeVersion="16" ma:contentTypeDescription="Create a new document." ma:contentTypeScope="" ma:versionID="1253ca3e7df16e29cad6346997efbddb">
  <xsd:schema xmlns:xsd="http://www.w3.org/2001/XMLSchema" xmlns:xs="http://www.w3.org/2001/XMLSchema" xmlns:p="http://schemas.microsoft.com/office/2006/metadata/properties" xmlns:ns2="055b5249-7045-409e-ab1a-79c5439653fa" xmlns:ns3="3112767e-c314-43d7-980d-092d36467ced" targetNamespace="http://schemas.microsoft.com/office/2006/metadata/properties" ma:root="true" ma:fieldsID="893af174b13a31ce72b682ca3095be92" ns2:_="" ns3:_="">
    <xsd:import namespace="055b5249-7045-409e-ab1a-79c5439653fa"/>
    <xsd:import namespace="3112767e-c314-43d7-980d-092d36467ced"/>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5b5249-7045-409e-ab1a-79c543965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Location" ma:index="17"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fba3170-89ad-411c-9f01-2d731c5b0cd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112767e-c314-43d7-980d-092d36467ce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2d110f7-a85e-4dda-addc-920a47bb4ab6}" ma:internalName="TaxCatchAll" ma:showField="CatchAllData" ma:web="3112767e-c314-43d7-980d-092d36467c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55b5249-7045-409e-ab1a-79c5439653fa">
      <Terms xmlns="http://schemas.microsoft.com/office/infopath/2007/PartnerControls"/>
    </lcf76f155ced4ddcb4097134ff3c332f>
    <TaxCatchAll xmlns="3112767e-c314-43d7-980d-092d36467ced" xsi:nil="true"/>
  </documentManagement>
</p:properties>
</file>

<file path=customXml/itemProps1.xml><?xml version="1.0" encoding="utf-8"?>
<ds:datastoreItem xmlns:ds="http://schemas.openxmlformats.org/officeDocument/2006/customXml" ds:itemID="{467D241B-1E96-452B-A83A-664F4C61F5F2}">
  <ds:schemaRefs>
    <ds:schemaRef ds:uri="http://schemas.microsoft.com/sharepoint/v3/contenttype/forms"/>
  </ds:schemaRefs>
</ds:datastoreItem>
</file>

<file path=customXml/itemProps2.xml><?xml version="1.0" encoding="utf-8"?>
<ds:datastoreItem xmlns:ds="http://schemas.openxmlformats.org/officeDocument/2006/customXml" ds:itemID="{F4ACDB16-9622-422E-96BA-A12C69E920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5b5249-7045-409e-ab1a-79c5439653fa"/>
    <ds:schemaRef ds:uri="3112767e-c314-43d7-980d-092d36467c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823F86-E8E6-433F-97F3-7AAA88CEF2D8}">
  <ds:schemaRefs>
    <ds:schemaRef ds:uri="http://schemas.microsoft.com/office/2006/documentManagement/types"/>
    <ds:schemaRef ds:uri="055b5249-7045-409e-ab1a-79c5439653fa"/>
    <ds:schemaRef ds:uri="http://schemas.microsoft.com/office/2006/metadata/properti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3112767e-c314-43d7-980d-092d36467ced"/>
  </ds:schemaRefs>
</ds:datastoreItem>
</file>

<file path=docProps/app.xml><?xml version="1.0" encoding="utf-8"?>
<Properties xmlns="http://schemas.openxmlformats.org/officeDocument/2006/extended-properties" xmlns:vt="http://schemas.openxmlformats.org/officeDocument/2006/docPropsVTypes">
  <TotalTime>52</TotalTime>
  <Words>1150</Words>
  <Application>Microsoft Macintosh PowerPoint</Application>
  <PresentationFormat>Widescreen</PresentationFormat>
  <Paragraphs>182</Paragraphs>
  <Slides>31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QA, Testing &amp; RM</vt:lpstr>
      <vt:lpstr>Agenda</vt:lpstr>
      <vt:lpstr>Kwaliteit verbeteren en garanderen – hoe?</vt:lpstr>
      <vt:lpstr>Maar.. zonder tests?</vt:lpstr>
      <vt:lpstr>Er is meer dan testen alleen!</vt:lpstr>
      <vt:lpstr>Wat is er nog meer dan?</vt:lpstr>
      <vt:lpstr>Three Pipelines of DataOps</vt:lpstr>
      <vt:lpstr>The Value Pipeline</vt:lpstr>
      <vt:lpstr>The Innovation Pipeline</vt:lpstr>
      <vt:lpstr>The Value-Innovation Pipeline</vt:lpstr>
      <vt:lpstr>Wat is er nog meer dan?</vt:lpstr>
      <vt:lpstr>Environments – complexer dan bij DevOps</vt:lpstr>
      <vt:lpstr>Orchestratie: twee momenten</vt:lpstr>
      <vt:lpstr>Wat is “orchestratie”? Optie 1: In de Data Factory</vt:lpstr>
      <vt:lpstr>Wat is “orchestratie”? Optie 2: test en deployment: alle services goed zetten</vt:lpstr>
      <vt:lpstr>Hoe vertaalt zich dit naar Azure?</vt:lpstr>
      <vt:lpstr>Wat is er nog meer dan?</vt:lpstr>
      <vt:lpstr>Sandboxes</vt:lpstr>
      <vt:lpstr>Environment / sandbox setup</vt:lpstr>
      <vt:lpstr>Hoe kunnen we onze environments beter automatiseren?</vt:lpstr>
      <vt:lpstr>Wat is er nog meer dan?</vt:lpstr>
      <vt:lpstr>Continuous Deployment: houd het klein!</vt:lpstr>
      <vt:lpstr>Wat is er nog meer dan?</vt:lpstr>
      <vt:lpstr>Geautomatiseerde tests / monitoring</vt:lpstr>
      <vt:lpstr>Data-tests</vt:lpstr>
      <vt:lpstr>Code-tests (functional / non-functional)</vt:lpstr>
      <vt:lpstr>Monitoring</vt:lpstr>
      <vt:lpstr>Wat is er nog meer dan?</vt:lpstr>
      <vt:lpstr>Hoe deel je stukjes functionaliteit?</vt:lpstr>
      <vt:lpstr>Wat is er nog meer dan?</vt:lpstr>
      <vt:lpstr>Lab: uitbreiden van je Data Factory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Testing &amp; RM</dc:title>
  <dc:creator>Koos van Strien</dc:creator>
  <cp:lastModifiedBy>Koos van Strien</cp:lastModifiedBy>
  <cp:revision>1</cp:revision>
  <dcterms:created xsi:type="dcterms:W3CDTF">2022-02-22T14:28:45Z</dcterms:created>
  <dcterms:modified xsi:type="dcterms:W3CDTF">2022-02-23T10:38:07Z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de84ad-3c6b-4480-bb7a-7694e5cb1e58_Enabled">
    <vt:lpwstr>true</vt:lpwstr>
  </property>
  <property fmtid="{D5CDD505-2E9C-101B-9397-08002B2CF9AE}" pid="3" name="MSIP_Label_6ade84ad-3c6b-4480-bb7a-7694e5cb1e58_SetDate">
    <vt:lpwstr>2022-02-22T14:28:45Z</vt:lpwstr>
  </property>
  <property fmtid="{D5CDD505-2E9C-101B-9397-08002B2CF9AE}" pid="4" name="MSIP_Label_6ade84ad-3c6b-4480-bb7a-7694e5cb1e58_Method">
    <vt:lpwstr>Standard</vt:lpwstr>
  </property>
  <property fmtid="{D5CDD505-2E9C-101B-9397-08002B2CF9AE}" pid="5" name="MSIP_Label_6ade84ad-3c6b-4480-bb7a-7694e5cb1e58_Name">
    <vt:lpwstr>Label Midden</vt:lpwstr>
  </property>
  <property fmtid="{D5CDD505-2E9C-101B-9397-08002B2CF9AE}" pid="6" name="MSIP_Label_6ade84ad-3c6b-4480-bb7a-7694e5cb1e58_SiteId">
    <vt:lpwstr>b1a6616c-9473-4cab-82b6-b6affeed3e12</vt:lpwstr>
  </property>
  <property fmtid="{D5CDD505-2E9C-101B-9397-08002B2CF9AE}" pid="7" name="MSIP_Label_6ade84ad-3c6b-4480-bb7a-7694e5cb1e58_ActionId">
    <vt:lpwstr>a19681bf-738f-4842-afd4-c779e8142185</vt:lpwstr>
  </property>
  <property fmtid="{D5CDD505-2E9C-101B-9397-08002B2CF9AE}" pid="8" name="MSIP_Label_6ade84ad-3c6b-4480-bb7a-7694e5cb1e58_ContentBits">
    <vt:lpwstr>0</vt:lpwstr>
  </property>
  <property fmtid="{D5CDD505-2E9C-101B-9397-08002B2CF9AE}" pid="9" name="ContentTypeId">
    <vt:lpwstr>0x010100C017054AADE3FA43A6671C2DCD0CAA03</vt:lpwstr>
  </property>
  <property fmtid="{D5CDD505-2E9C-101B-9397-08002B2CF9AE}" pid="10" name="MediaServiceImageTags">
    <vt:lpwstr/>
  </property>
</Properties>
</file>