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3480" r:id="rId3"/>
    <p:sldId id="3485" r:id="rId4"/>
    <p:sldId id="3477" r:id="rId5"/>
    <p:sldId id="3482" r:id="rId6"/>
    <p:sldId id="3486" r:id="rId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F696BF-3852-4495-81B8-F6E7F2305108}" v="6" dt="2022-01-11T07:47:41.7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429" autoAdjust="0"/>
  </p:normalViewPr>
  <p:slideViewPr>
    <p:cSldViewPr snapToGrid="0">
      <p:cViewPr varScale="1">
        <p:scale>
          <a:sx n="79" d="100"/>
          <a:sy n="79" d="100"/>
        </p:scale>
        <p:origin x="183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os van Strien" userId="35580b2e-8038-4edf-bf2b-303b38e8e247" providerId="ADAL" clId="{56F696BF-3852-4495-81B8-F6E7F2305108}"/>
    <pc:docChg chg="addSld modSld sldOrd">
      <pc:chgData name="Koos van Strien" userId="35580b2e-8038-4edf-bf2b-303b38e8e247" providerId="ADAL" clId="{56F696BF-3852-4495-81B8-F6E7F2305108}" dt="2022-01-11T07:48:00.476" v="272"/>
      <pc:docMkLst>
        <pc:docMk/>
      </pc:docMkLst>
      <pc:sldChg chg="modSp mod ord">
        <pc:chgData name="Koos van Strien" userId="35580b2e-8038-4edf-bf2b-303b38e8e247" providerId="ADAL" clId="{56F696BF-3852-4495-81B8-F6E7F2305108}" dt="2022-01-11T07:48:00.476" v="272"/>
        <pc:sldMkLst>
          <pc:docMk/>
          <pc:sldMk cId="530068658" sldId="3480"/>
        </pc:sldMkLst>
        <pc:spChg chg="mod">
          <ac:chgData name="Koos van Strien" userId="35580b2e-8038-4edf-bf2b-303b38e8e247" providerId="ADAL" clId="{56F696BF-3852-4495-81B8-F6E7F2305108}" dt="2022-01-11T07:47:57.778" v="270" actId="20577"/>
          <ac:spMkLst>
            <pc:docMk/>
            <pc:sldMk cId="530068658" sldId="3480"/>
            <ac:spMk id="2" creationId="{B7F62546-AC19-46F8-9B80-F8BCD25C7706}"/>
          </ac:spMkLst>
        </pc:spChg>
      </pc:sldChg>
      <pc:sldChg chg="addSp modSp mod modAnim">
        <pc:chgData name="Koos van Strien" userId="35580b2e-8038-4edf-bf2b-303b38e8e247" providerId="ADAL" clId="{56F696BF-3852-4495-81B8-F6E7F2305108}" dt="2022-01-11T07:47:41.721" v="257"/>
        <pc:sldMkLst>
          <pc:docMk/>
          <pc:sldMk cId="4198920424" sldId="3482"/>
        </pc:sldMkLst>
        <pc:spChg chg="add mod">
          <ac:chgData name="Koos van Strien" userId="35580b2e-8038-4edf-bf2b-303b38e8e247" providerId="ADAL" clId="{56F696BF-3852-4495-81B8-F6E7F2305108}" dt="2022-01-11T07:46:26.469" v="87" actId="20577"/>
          <ac:spMkLst>
            <pc:docMk/>
            <pc:sldMk cId="4198920424" sldId="3482"/>
            <ac:spMk id="2" creationId="{C1C9D82D-563C-494C-B4CB-343FBB80950C}"/>
          </ac:spMkLst>
        </pc:spChg>
        <pc:spChg chg="add mod">
          <ac:chgData name="Koos van Strien" userId="35580b2e-8038-4edf-bf2b-303b38e8e247" providerId="ADAL" clId="{56F696BF-3852-4495-81B8-F6E7F2305108}" dt="2022-01-11T07:46:50.274" v="166" actId="20577"/>
          <ac:spMkLst>
            <pc:docMk/>
            <pc:sldMk cId="4198920424" sldId="3482"/>
            <ac:spMk id="4" creationId="{00A02B36-F8D4-4A77-BD5C-C402DA6B7C1F}"/>
          </ac:spMkLst>
        </pc:spChg>
        <pc:spChg chg="add mod">
          <ac:chgData name="Koos van Strien" userId="35580b2e-8038-4edf-bf2b-303b38e8e247" providerId="ADAL" clId="{56F696BF-3852-4495-81B8-F6E7F2305108}" dt="2022-01-11T07:47:13.777" v="254" actId="20577"/>
          <ac:spMkLst>
            <pc:docMk/>
            <pc:sldMk cId="4198920424" sldId="3482"/>
            <ac:spMk id="5" creationId="{F3097A21-E881-4AA3-9F55-99F086DCE5CF}"/>
          </ac:spMkLst>
        </pc:spChg>
      </pc:sldChg>
      <pc:sldChg chg="add">
        <pc:chgData name="Koos van Strien" userId="35580b2e-8038-4edf-bf2b-303b38e8e247" providerId="ADAL" clId="{56F696BF-3852-4495-81B8-F6E7F2305108}" dt="2022-01-11T07:45:51.835" v="0"/>
        <pc:sldMkLst>
          <pc:docMk/>
          <pc:sldMk cId="19352306" sldId="348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08F042-9BD3-4455-B44A-3F0E20F42824}" type="datetimeFigureOut">
              <a:rPr lang="nl-NL" smtClean="0"/>
              <a:t>11-1-2022</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A9DA5-6F69-4C14-A4DF-67AB4AA199D2}" type="slidenum">
              <a:rPr lang="nl-NL" smtClean="0"/>
              <a:t>‹#›</a:t>
            </a:fld>
            <a:endParaRPr lang="nl-NL"/>
          </a:p>
        </p:txBody>
      </p:sp>
    </p:spTree>
    <p:extLst>
      <p:ext uri="{BB962C8B-B14F-4D97-AF65-F5344CB8AC3E}">
        <p14:creationId xmlns:p14="http://schemas.microsoft.com/office/powerpoint/2010/main" val="2371747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Increasingly, enterprises are seeking to integrate machine learning model training, deployment, and management into existing processes for developing and delivering software. What's become known as "Machine Learning Operationalization", or "ML Ops" has become part of the larger move towards "Development/Operations" or "DevOps".</a:t>
            </a:r>
          </a:p>
          <a:p>
            <a:endParaRPr lang="en-US" dirty="0"/>
          </a:p>
          <a:p>
            <a:r>
              <a:rPr lang="en-US" dirty="0"/>
              <a:t>DevOps is a combination of best practices for team collaboration and operational automation that helps drive efficiency in creating, deploying, and managing software solutions at enterprise scale. Often, data scientists and machine learning specialists work in relative isolation from the software developers who integrate their models into applications and the system administrators who manage the deployed application infrastructure, but by adopting some DevOps principles, these disparate teams can coordinate activities to create an effective overall solution.</a:t>
            </a:r>
          </a:p>
          <a:p>
            <a:endParaRPr lang="en-US" dirty="0"/>
          </a:p>
          <a:p>
            <a:r>
              <a:rPr lang="en-US" dirty="0"/>
              <a:t>Azure Machine Learning provides multiple capabilities that an organization can leverage for ML Ops, and integrates with more general DevOps tools such as Azure DevOps and GitHub. The slide shows some of the key ways in which Azure Machine Learning supports ML Ops; and you'll explore these capabilities in more depth in the remainder of this course.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7312232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This solution is based on the following three pipelines:</a:t>
            </a:r>
          </a:p>
          <a:p>
            <a:pPr algn="l">
              <a:buFont typeface="Arial" panose="020B0604020202020204" pitchFamily="34" charset="0"/>
              <a:buChar char="•"/>
            </a:pPr>
            <a:r>
              <a:rPr lang="en-US" b="1" i="0" dirty="0">
                <a:solidFill>
                  <a:srgbClr val="171717"/>
                </a:solidFill>
                <a:effectLst/>
                <a:latin typeface="Segoe UI" panose="020B0502040204020203" pitchFamily="34" charset="0"/>
              </a:rPr>
              <a:t>Build pipeline</a:t>
            </a:r>
            <a:r>
              <a:rPr lang="en-US" b="0" i="0" dirty="0">
                <a:solidFill>
                  <a:srgbClr val="171717"/>
                </a:solidFill>
                <a:effectLst/>
                <a:latin typeface="Segoe UI" panose="020B0502040204020203" pitchFamily="34" charset="0"/>
              </a:rPr>
              <a:t>. Builds the code and runs a suite of tests.</a:t>
            </a:r>
          </a:p>
          <a:p>
            <a:pPr algn="l">
              <a:buFont typeface="Arial" panose="020B0604020202020204" pitchFamily="34" charset="0"/>
              <a:buChar char="•"/>
            </a:pPr>
            <a:r>
              <a:rPr lang="en-US" b="1" i="0" dirty="0">
                <a:solidFill>
                  <a:srgbClr val="171717"/>
                </a:solidFill>
                <a:effectLst/>
                <a:latin typeface="Segoe UI" panose="020B0502040204020203" pitchFamily="34" charset="0"/>
              </a:rPr>
              <a:t>Retraining pipeline</a:t>
            </a:r>
            <a:r>
              <a:rPr lang="en-US" b="0" i="0" dirty="0">
                <a:solidFill>
                  <a:srgbClr val="171717"/>
                </a:solidFill>
                <a:effectLst/>
                <a:latin typeface="Segoe UI" panose="020B0502040204020203" pitchFamily="34" charset="0"/>
              </a:rPr>
              <a:t>. Retrains the model on a schedule or when new data becomes available.</a:t>
            </a:r>
          </a:p>
          <a:p>
            <a:pPr algn="l">
              <a:buFont typeface="Arial" panose="020B0604020202020204" pitchFamily="34" charset="0"/>
              <a:buChar char="•"/>
            </a:pPr>
            <a:r>
              <a:rPr lang="en-US" b="1" i="0" dirty="0">
                <a:solidFill>
                  <a:srgbClr val="171717"/>
                </a:solidFill>
                <a:effectLst/>
                <a:latin typeface="Segoe UI" panose="020B0502040204020203" pitchFamily="34" charset="0"/>
              </a:rPr>
              <a:t>Release pipeline</a:t>
            </a:r>
            <a:r>
              <a:rPr lang="en-US" b="0" i="0" dirty="0">
                <a:solidFill>
                  <a:srgbClr val="171717"/>
                </a:solidFill>
                <a:effectLst/>
                <a:latin typeface="Segoe UI" panose="020B0502040204020203" pitchFamily="34" charset="0"/>
              </a:rPr>
              <a:t>. Operationalizes the scoring image and promotes it safely across different environments.</a:t>
            </a:r>
          </a:p>
          <a:p>
            <a:endParaRPr lang="nl-NL" dirty="0"/>
          </a:p>
        </p:txBody>
      </p:sp>
      <p:sp>
        <p:nvSpPr>
          <p:cNvPr id="4" name="Slide Number Placeholder 3"/>
          <p:cNvSpPr>
            <a:spLocks noGrp="1"/>
          </p:cNvSpPr>
          <p:nvPr>
            <p:ph type="sldNum" sz="quarter" idx="5"/>
          </p:nvPr>
        </p:nvSpPr>
        <p:spPr/>
        <p:txBody>
          <a:bodyPr/>
          <a:lstStyle/>
          <a:p>
            <a:fld id="{1B5A9DA5-6F69-4C14-A4DF-67AB4AA199D2}" type="slidenum">
              <a:rPr lang="nl-NL" smtClean="0"/>
              <a:t>5</a:t>
            </a:fld>
            <a:endParaRPr lang="nl-NL"/>
          </a:p>
        </p:txBody>
      </p:sp>
    </p:spTree>
    <p:extLst>
      <p:ext uri="{BB962C8B-B14F-4D97-AF65-F5344CB8AC3E}">
        <p14:creationId xmlns:p14="http://schemas.microsoft.com/office/powerpoint/2010/main" val="32513263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71717"/>
                </a:solidFill>
                <a:effectLst/>
                <a:latin typeface="Segoe UI" panose="020B0502040204020203" pitchFamily="34" charset="0"/>
              </a:rPr>
              <a:t>This solution is based on the following three pipelines:</a:t>
            </a:r>
          </a:p>
          <a:p>
            <a:pPr algn="l">
              <a:buFont typeface="Arial" panose="020B0604020202020204" pitchFamily="34" charset="0"/>
              <a:buChar char="•"/>
            </a:pPr>
            <a:r>
              <a:rPr lang="en-US" b="1" i="0" dirty="0">
                <a:solidFill>
                  <a:srgbClr val="171717"/>
                </a:solidFill>
                <a:effectLst/>
                <a:latin typeface="Segoe UI" panose="020B0502040204020203" pitchFamily="34" charset="0"/>
              </a:rPr>
              <a:t>Build pipeline</a:t>
            </a:r>
            <a:r>
              <a:rPr lang="en-US" b="0" i="0" dirty="0">
                <a:solidFill>
                  <a:srgbClr val="171717"/>
                </a:solidFill>
                <a:effectLst/>
                <a:latin typeface="Segoe UI" panose="020B0502040204020203" pitchFamily="34" charset="0"/>
              </a:rPr>
              <a:t>. Builds the code and runs a suite of tests.</a:t>
            </a:r>
          </a:p>
          <a:p>
            <a:pPr algn="l">
              <a:buFont typeface="Arial" panose="020B0604020202020204" pitchFamily="34" charset="0"/>
              <a:buChar char="•"/>
            </a:pPr>
            <a:r>
              <a:rPr lang="en-US" b="1" i="0" dirty="0">
                <a:solidFill>
                  <a:srgbClr val="171717"/>
                </a:solidFill>
                <a:effectLst/>
                <a:latin typeface="Segoe UI" panose="020B0502040204020203" pitchFamily="34" charset="0"/>
              </a:rPr>
              <a:t>Retraining pipeline</a:t>
            </a:r>
            <a:r>
              <a:rPr lang="en-US" b="0" i="0" dirty="0">
                <a:solidFill>
                  <a:srgbClr val="171717"/>
                </a:solidFill>
                <a:effectLst/>
                <a:latin typeface="Segoe UI" panose="020B0502040204020203" pitchFamily="34" charset="0"/>
              </a:rPr>
              <a:t>. Retrains the model on a schedule or when new data becomes available.</a:t>
            </a:r>
          </a:p>
          <a:p>
            <a:pPr algn="l">
              <a:buFont typeface="Arial" panose="020B0604020202020204" pitchFamily="34" charset="0"/>
              <a:buChar char="•"/>
            </a:pPr>
            <a:r>
              <a:rPr lang="en-US" b="1" i="0" dirty="0">
                <a:solidFill>
                  <a:srgbClr val="171717"/>
                </a:solidFill>
                <a:effectLst/>
                <a:latin typeface="Segoe UI" panose="020B0502040204020203" pitchFamily="34" charset="0"/>
              </a:rPr>
              <a:t>Release pipeline</a:t>
            </a:r>
            <a:r>
              <a:rPr lang="en-US" b="0" i="0" dirty="0">
                <a:solidFill>
                  <a:srgbClr val="171717"/>
                </a:solidFill>
                <a:effectLst/>
                <a:latin typeface="Segoe UI" panose="020B0502040204020203" pitchFamily="34" charset="0"/>
              </a:rPr>
              <a:t>. Operationalizes the scoring image and promotes it safely across different environments.</a:t>
            </a:r>
          </a:p>
          <a:p>
            <a:endParaRPr lang="nl-NL" dirty="0"/>
          </a:p>
        </p:txBody>
      </p:sp>
      <p:sp>
        <p:nvSpPr>
          <p:cNvPr id="4" name="Slide Number Placeholder 3"/>
          <p:cNvSpPr>
            <a:spLocks noGrp="1"/>
          </p:cNvSpPr>
          <p:nvPr>
            <p:ph type="sldNum" sz="quarter" idx="5"/>
          </p:nvPr>
        </p:nvSpPr>
        <p:spPr/>
        <p:txBody>
          <a:bodyPr/>
          <a:lstStyle/>
          <a:p>
            <a:fld id="{1B5A9DA5-6F69-4C14-A4DF-67AB4AA199D2}" type="slidenum">
              <a:rPr lang="nl-NL" smtClean="0"/>
              <a:t>6</a:t>
            </a:fld>
            <a:endParaRPr lang="nl-NL"/>
          </a:p>
        </p:txBody>
      </p:sp>
    </p:spTree>
    <p:extLst>
      <p:ext uri="{BB962C8B-B14F-4D97-AF65-F5344CB8AC3E}">
        <p14:creationId xmlns:p14="http://schemas.microsoft.com/office/powerpoint/2010/main" val="1542241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6776-8D2A-40D3-B1C3-48A4B1FD0D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a:extLst>
              <a:ext uri="{FF2B5EF4-FFF2-40B4-BE49-F238E27FC236}">
                <a16:creationId xmlns:a16="http://schemas.microsoft.com/office/drawing/2014/main" id="{579DFC38-1B69-4E6E-B415-DAF5158BC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a:extLst>
              <a:ext uri="{FF2B5EF4-FFF2-40B4-BE49-F238E27FC236}">
                <a16:creationId xmlns:a16="http://schemas.microsoft.com/office/drawing/2014/main" id="{C36D202D-CF92-4F8A-AF2E-25024864F95D}"/>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5" name="Footer Placeholder 4">
            <a:extLst>
              <a:ext uri="{FF2B5EF4-FFF2-40B4-BE49-F238E27FC236}">
                <a16:creationId xmlns:a16="http://schemas.microsoft.com/office/drawing/2014/main" id="{E19C1CBA-8DFE-475F-9D83-5DF368BBD7F9}"/>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2AA5F12B-4C40-4545-AC70-EE4DA4FC10CA}"/>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625528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CB1A-A9E6-4DE2-9599-69ED6090B10E}"/>
              </a:ext>
            </a:extLst>
          </p:cNvPr>
          <p:cNvSpPr>
            <a:spLocks noGrp="1"/>
          </p:cNvSpPr>
          <p:nvPr>
            <p:ph type="title"/>
          </p:nvPr>
        </p:nvSpPr>
        <p:spPr/>
        <p:txBody>
          <a:bodyPr/>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2A99E9EE-C339-4FDE-8477-84E0358715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1EE6E780-AB52-4512-9F49-3D2E35416DEF}"/>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5" name="Footer Placeholder 4">
            <a:extLst>
              <a:ext uri="{FF2B5EF4-FFF2-40B4-BE49-F238E27FC236}">
                <a16:creationId xmlns:a16="http://schemas.microsoft.com/office/drawing/2014/main" id="{827B0D41-4C4A-4DCE-BB3C-00B9B4673FE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EC5A0ECA-57A2-4583-A825-2EB0B187D4A0}"/>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42215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844037-9F80-48F4-9B4D-576745E76C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a:extLst>
              <a:ext uri="{FF2B5EF4-FFF2-40B4-BE49-F238E27FC236}">
                <a16:creationId xmlns:a16="http://schemas.microsoft.com/office/drawing/2014/main" id="{CEFD97F4-22E2-44E3-A0F9-A2771E84FCF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A9DEF672-2CEB-4C62-886C-8D0E4EE1422D}"/>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5" name="Footer Placeholder 4">
            <a:extLst>
              <a:ext uri="{FF2B5EF4-FFF2-40B4-BE49-F238E27FC236}">
                <a16:creationId xmlns:a16="http://schemas.microsoft.com/office/drawing/2014/main" id="{5A3ECF51-E354-4A8D-8D6F-9DE6BFFC48C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990A0B8A-CA35-4C35-A8AE-6B9F3E875BAC}"/>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3625614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1131346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0E431-E20B-4D21-A7CC-2AD9E0B8F3A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A8ACE635-FB9D-42D7-ADAB-6EC7FF334B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0D69B165-771D-40FB-90EB-651ABD4DD429}"/>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5" name="Footer Placeholder 4">
            <a:extLst>
              <a:ext uri="{FF2B5EF4-FFF2-40B4-BE49-F238E27FC236}">
                <a16:creationId xmlns:a16="http://schemas.microsoft.com/office/drawing/2014/main" id="{4E6E7468-0DE7-46F2-A006-19559300E47A}"/>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4B049F2D-8D92-4BFD-9216-B0470C25A632}"/>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351489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8D94-8DDE-4687-A85B-5E69558D6B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a:extLst>
              <a:ext uri="{FF2B5EF4-FFF2-40B4-BE49-F238E27FC236}">
                <a16:creationId xmlns:a16="http://schemas.microsoft.com/office/drawing/2014/main" id="{7E1759EE-94BC-4308-AE73-3D75BFDB083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1F4FE16-8421-4A4B-99A0-0F705CDA9E53}"/>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5" name="Footer Placeholder 4">
            <a:extLst>
              <a:ext uri="{FF2B5EF4-FFF2-40B4-BE49-F238E27FC236}">
                <a16:creationId xmlns:a16="http://schemas.microsoft.com/office/drawing/2014/main" id="{85C6B570-967A-46D0-A90F-0C4289BE99B0}"/>
              </a:ext>
            </a:extLst>
          </p:cNvPr>
          <p:cNvSpPr>
            <a:spLocks noGrp="1"/>
          </p:cNvSpPr>
          <p:nvPr>
            <p:ph type="ftr" sz="quarter" idx="11"/>
          </p:nvPr>
        </p:nvSpPr>
        <p:spPr/>
        <p:txBody>
          <a:bodyPr/>
          <a:lstStyle/>
          <a:p>
            <a:endParaRPr lang="nl-NL"/>
          </a:p>
        </p:txBody>
      </p:sp>
      <p:sp>
        <p:nvSpPr>
          <p:cNvPr id="6" name="Slide Number Placeholder 5">
            <a:extLst>
              <a:ext uri="{FF2B5EF4-FFF2-40B4-BE49-F238E27FC236}">
                <a16:creationId xmlns:a16="http://schemas.microsoft.com/office/drawing/2014/main" id="{67DB86D2-EF55-4D5B-9694-C2D7D0B13B3E}"/>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3843302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257B-71B7-45E8-8658-2CB7387EBD8F}"/>
              </a:ext>
            </a:extLst>
          </p:cNvPr>
          <p:cNvSpPr>
            <a:spLocks noGrp="1"/>
          </p:cNvSpPr>
          <p:nvPr>
            <p:ph type="title"/>
          </p:nvPr>
        </p:nvSpPr>
        <p:spPr/>
        <p:txBody>
          <a:bodyPr/>
          <a:lstStyle/>
          <a:p>
            <a:r>
              <a:rPr lang="en-US"/>
              <a:t>Click to edit Master title style</a:t>
            </a:r>
            <a:endParaRPr lang="nl-NL"/>
          </a:p>
        </p:txBody>
      </p:sp>
      <p:sp>
        <p:nvSpPr>
          <p:cNvPr id="3" name="Content Placeholder 2">
            <a:extLst>
              <a:ext uri="{FF2B5EF4-FFF2-40B4-BE49-F238E27FC236}">
                <a16:creationId xmlns:a16="http://schemas.microsoft.com/office/drawing/2014/main" id="{C803E4E1-D1AD-45ED-9AC7-A87A5FC25FB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a:extLst>
              <a:ext uri="{FF2B5EF4-FFF2-40B4-BE49-F238E27FC236}">
                <a16:creationId xmlns:a16="http://schemas.microsoft.com/office/drawing/2014/main" id="{CB57BE65-E70A-408F-8691-846211D3A4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a:extLst>
              <a:ext uri="{FF2B5EF4-FFF2-40B4-BE49-F238E27FC236}">
                <a16:creationId xmlns:a16="http://schemas.microsoft.com/office/drawing/2014/main" id="{AE939A4F-A16B-4BF9-99A8-44F7F6F1EF24}"/>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6" name="Footer Placeholder 5">
            <a:extLst>
              <a:ext uri="{FF2B5EF4-FFF2-40B4-BE49-F238E27FC236}">
                <a16:creationId xmlns:a16="http://schemas.microsoft.com/office/drawing/2014/main" id="{EA3195A5-E3A4-4745-AC2F-DA506B588239}"/>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1DECD16B-EE75-46DF-A91E-8C69B319FFC5}"/>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1054089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47AB5-73AB-4D85-8DA7-8BC71717E604}"/>
              </a:ext>
            </a:extLst>
          </p:cNvPr>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a:extLst>
              <a:ext uri="{FF2B5EF4-FFF2-40B4-BE49-F238E27FC236}">
                <a16:creationId xmlns:a16="http://schemas.microsoft.com/office/drawing/2014/main" id="{98627B7B-831F-4AF4-96A8-9C93FBF42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6E9FDE-B441-4DE9-93BE-49F592AE83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a:extLst>
              <a:ext uri="{FF2B5EF4-FFF2-40B4-BE49-F238E27FC236}">
                <a16:creationId xmlns:a16="http://schemas.microsoft.com/office/drawing/2014/main" id="{E90153CA-2949-47E4-A585-AD1A313E2A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56A363-956E-47AD-A189-8F8D4350A9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a:extLst>
              <a:ext uri="{FF2B5EF4-FFF2-40B4-BE49-F238E27FC236}">
                <a16:creationId xmlns:a16="http://schemas.microsoft.com/office/drawing/2014/main" id="{FC88DDD7-A479-4E35-9B6B-C4DF49BCB56A}"/>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8" name="Footer Placeholder 7">
            <a:extLst>
              <a:ext uri="{FF2B5EF4-FFF2-40B4-BE49-F238E27FC236}">
                <a16:creationId xmlns:a16="http://schemas.microsoft.com/office/drawing/2014/main" id="{C3FC610D-1918-4710-8E37-ED303F369B41}"/>
              </a:ext>
            </a:extLst>
          </p:cNvPr>
          <p:cNvSpPr>
            <a:spLocks noGrp="1"/>
          </p:cNvSpPr>
          <p:nvPr>
            <p:ph type="ftr" sz="quarter" idx="11"/>
          </p:nvPr>
        </p:nvSpPr>
        <p:spPr/>
        <p:txBody>
          <a:bodyPr/>
          <a:lstStyle/>
          <a:p>
            <a:endParaRPr lang="nl-NL"/>
          </a:p>
        </p:txBody>
      </p:sp>
      <p:sp>
        <p:nvSpPr>
          <p:cNvPr id="9" name="Slide Number Placeholder 8">
            <a:extLst>
              <a:ext uri="{FF2B5EF4-FFF2-40B4-BE49-F238E27FC236}">
                <a16:creationId xmlns:a16="http://schemas.microsoft.com/office/drawing/2014/main" id="{4DF278CC-9987-48F3-B085-68205EBE5496}"/>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333171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8181F-45D1-4A8A-A35C-3696583EB9AB}"/>
              </a:ext>
            </a:extLst>
          </p:cNvPr>
          <p:cNvSpPr>
            <a:spLocks noGrp="1"/>
          </p:cNvSpPr>
          <p:nvPr>
            <p:ph type="title"/>
          </p:nvPr>
        </p:nvSpPr>
        <p:spPr/>
        <p:txBody>
          <a:bodyPr/>
          <a:lstStyle/>
          <a:p>
            <a:r>
              <a:rPr lang="en-US"/>
              <a:t>Click to edit Master title style</a:t>
            </a:r>
            <a:endParaRPr lang="nl-NL"/>
          </a:p>
        </p:txBody>
      </p:sp>
      <p:sp>
        <p:nvSpPr>
          <p:cNvPr id="3" name="Date Placeholder 2">
            <a:extLst>
              <a:ext uri="{FF2B5EF4-FFF2-40B4-BE49-F238E27FC236}">
                <a16:creationId xmlns:a16="http://schemas.microsoft.com/office/drawing/2014/main" id="{09DE8CF7-11AC-47FB-A6CE-2D1BE1B7526B}"/>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4" name="Footer Placeholder 3">
            <a:extLst>
              <a:ext uri="{FF2B5EF4-FFF2-40B4-BE49-F238E27FC236}">
                <a16:creationId xmlns:a16="http://schemas.microsoft.com/office/drawing/2014/main" id="{F92707DD-DC61-4876-BD4D-73A56849E048}"/>
              </a:ext>
            </a:extLst>
          </p:cNvPr>
          <p:cNvSpPr>
            <a:spLocks noGrp="1"/>
          </p:cNvSpPr>
          <p:nvPr>
            <p:ph type="ftr" sz="quarter" idx="11"/>
          </p:nvPr>
        </p:nvSpPr>
        <p:spPr/>
        <p:txBody>
          <a:bodyPr/>
          <a:lstStyle/>
          <a:p>
            <a:endParaRPr lang="nl-NL"/>
          </a:p>
        </p:txBody>
      </p:sp>
      <p:sp>
        <p:nvSpPr>
          <p:cNvPr id="5" name="Slide Number Placeholder 4">
            <a:extLst>
              <a:ext uri="{FF2B5EF4-FFF2-40B4-BE49-F238E27FC236}">
                <a16:creationId xmlns:a16="http://schemas.microsoft.com/office/drawing/2014/main" id="{EDFE785E-9B13-4EE9-95DC-7CD8CD9202BE}"/>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6263652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8E942-4B71-45ED-B36A-2BB43E5BDC81}"/>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3" name="Footer Placeholder 2">
            <a:extLst>
              <a:ext uri="{FF2B5EF4-FFF2-40B4-BE49-F238E27FC236}">
                <a16:creationId xmlns:a16="http://schemas.microsoft.com/office/drawing/2014/main" id="{4E948B9E-87DC-443B-968D-B2F644AE5BCB}"/>
              </a:ext>
            </a:extLst>
          </p:cNvPr>
          <p:cNvSpPr>
            <a:spLocks noGrp="1"/>
          </p:cNvSpPr>
          <p:nvPr>
            <p:ph type="ftr" sz="quarter" idx="11"/>
          </p:nvPr>
        </p:nvSpPr>
        <p:spPr/>
        <p:txBody>
          <a:bodyPr/>
          <a:lstStyle/>
          <a:p>
            <a:endParaRPr lang="nl-NL"/>
          </a:p>
        </p:txBody>
      </p:sp>
      <p:sp>
        <p:nvSpPr>
          <p:cNvPr id="4" name="Slide Number Placeholder 3">
            <a:extLst>
              <a:ext uri="{FF2B5EF4-FFF2-40B4-BE49-F238E27FC236}">
                <a16:creationId xmlns:a16="http://schemas.microsoft.com/office/drawing/2014/main" id="{C8DCF60B-18F3-4FC1-A247-325C7D7ADE9B}"/>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3623971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29429-6978-4DCD-871E-4D96F6A6A2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a:extLst>
              <a:ext uri="{FF2B5EF4-FFF2-40B4-BE49-F238E27FC236}">
                <a16:creationId xmlns:a16="http://schemas.microsoft.com/office/drawing/2014/main" id="{DFB0CBBC-5B7D-498A-8E57-563442D671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a:extLst>
              <a:ext uri="{FF2B5EF4-FFF2-40B4-BE49-F238E27FC236}">
                <a16:creationId xmlns:a16="http://schemas.microsoft.com/office/drawing/2014/main" id="{B0ABB35D-AEA7-4748-AD88-7BDD7CB2DF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120819-DFD7-4B3B-BE93-3EA62B11C1F5}"/>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6" name="Footer Placeholder 5">
            <a:extLst>
              <a:ext uri="{FF2B5EF4-FFF2-40B4-BE49-F238E27FC236}">
                <a16:creationId xmlns:a16="http://schemas.microsoft.com/office/drawing/2014/main" id="{7923DB8F-9851-4C00-9ACB-12E72395EC4B}"/>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C26B1829-3EF8-4DC8-AF14-BCDC6F1171A1}"/>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1987196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CBF1-18E4-4B2C-8ED3-2759B888A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a:extLst>
              <a:ext uri="{FF2B5EF4-FFF2-40B4-BE49-F238E27FC236}">
                <a16:creationId xmlns:a16="http://schemas.microsoft.com/office/drawing/2014/main" id="{71B46B2F-3958-4D6C-89F3-790AE41D1C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a:extLst>
              <a:ext uri="{FF2B5EF4-FFF2-40B4-BE49-F238E27FC236}">
                <a16:creationId xmlns:a16="http://schemas.microsoft.com/office/drawing/2014/main" id="{88613D95-757C-4F35-B23B-488DCB88BA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32580-C61C-4287-826A-96E2669DE864}"/>
              </a:ext>
            </a:extLst>
          </p:cNvPr>
          <p:cNvSpPr>
            <a:spLocks noGrp="1"/>
          </p:cNvSpPr>
          <p:nvPr>
            <p:ph type="dt" sz="half" idx="10"/>
          </p:nvPr>
        </p:nvSpPr>
        <p:spPr/>
        <p:txBody>
          <a:bodyPr/>
          <a:lstStyle/>
          <a:p>
            <a:fld id="{6712D6EB-2322-4516-AD72-656448FD3FC1}" type="datetimeFigureOut">
              <a:rPr lang="nl-NL" smtClean="0"/>
              <a:t>11-1-2022</a:t>
            </a:fld>
            <a:endParaRPr lang="nl-NL"/>
          </a:p>
        </p:txBody>
      </p:sp>
      <p:sp>
        <p:nvSpPr>
          <p:cNvPr id="6" name="Footer Placeholder 5">
            <a:extLst>
              <a:ext uri="{FF2B5EF4-FFF2-40B4-BE49-F238E27FC236}">
                <a16:creationId xmlns:a16="http://schemas.microsoft.com/office/drawing/2014/main" id="{F42467E5-7759-4CFD-A71E-032F212A4776}"/>
              </a:ext>
            </a:extLst>
          </p:cNvPr>
          <p:cNvSpPr>
            <a:spLocks noGrp="1"/>
          </p:cNvSpPr>
          <p:nvPr>
            <p:ph type="ftr" sz="quarter" idx="11"/>
          </p:nvPr>
        </p:nvSpPr>
        <p:spPr/>
        <p:txBody>
          <a:bodyPr/>
          <a:lstStyle/>
          <a:p>
            <a:endParaRPr lang="nl-NL"/>
          </a:p>
        </p:txBody>
      </p:sp>
      <p:sp>
        <p:nvSpPr>
          <p:cNvPr id="7" name="Slide Number Placeholder 6">
            <a:extLst>
              <a:ext uri="{FF2B5EF4-FFF2-40B4-BE49-F238E27FC236}">
                <a16:creationId xmlns:a16="http://schemas.microsoft.com/office/drawing/2014/main" id="{69DC0911-F30A-484D-A4CC-326555209F69}"/>
              </a:ext>
            </a:extLst>
          </p:cNvPr>
          <p:cNvSpPr>
            <a:spLocks noGrp="1"/>
          </p:cNvSpPr>
          <p:nvPr>
            <p:ph type="sldNum" sz="quarter" idx="12"/>
          </p:nvPr>
        </p:nvSpPr>
        <p:spPr/>
        <p:txBody>
          <a:bodyPr/>
          <a:lstStyle/>
          <a:p>
            <a:fld id="{8550D5EA-F12A-4685-9896-2BA8B3EA84D0}" type="slidenum">
              <a:rPr lang="nl-NL" smtClean="0"/>
              <a:t>‹#›</a:t>
            </a:fld>
            <a:endParaRPr lang="nl-NL"/>
          </a:p>
        </p:txBody>
      </p:sp>
    </p:spTree>
    <p:extLst>
      <p:ext uri="{BB962C8B-B14F-4D97-AF65-F5344CB8AC3E}">
        <p14:creationId xmlns:p14="http://schemas.microsoft.com/office/powerpoint/2010/main" val="3412169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C2967F-78F7-496F-95DB-5158256CCB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a:extLst>
              <a:ext uri="{FF2B5EF4-FFF2-40B4-BE49-F238E27FC236}">
                <a16:creationId xmlns:a16="http://schemas.microsoft.com/office/drawing/2014/main" id="{62E3D767-9768-4440-BCC8-0CF673FA8A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a:extLst>
              <a:ext uri="{FF2B5EF4-FFF2-40B4-BE49-F238E27FC236}">
                <a16:creationId xmlns:a16="http://schemas.microsoft.com/office/drawing/2014/main" id="{7634D99B-3AFF-4227-B013-2068B2E562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12D6EB-2322-4516-AD72-656448FD3FC1}" type="datetimeFigureOut">
              <a:rPr lang="nl-NL" smtClean="0"/>
              <a:t>11-1-2022</a:t>
            </a:fld>
            <a:endParaRPr lang="nl-NL"/>
          </a:p>
        </p:txBody>
      </p:sp>
      <p:sp>
        <p:nvSpPr>
          <p:cNvPr id="5" name="Footer Placeholder 4">
            <a:extLst>
              <a:ext uri="{FF2B5EF4-FFF2-40B4-BE49-F238E27FC236}">
                <a16:creationId xmlns:a16="http://schemas.microsoft.com/office/drawing/2014/main" id="{8FF4AFC1-766E-4799-81FE-E0F95061F8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a:extLst>
              <a:ext uri="{FF2B5EF4-FFF2-40B4-BE49-F238E27FC236}">
                <a16:creationId xmlns:a16="http://schemas.microsoft.com/office/drawing/2014/main" id="{9FF7A76E-8B4C-4065-A042-CBC983FE2A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50D5EA-F12A-4685-9896-2BA8B3EA84D0}" type="slidenum">
              <a:rPr lang="nl-NL" smtClean="0"/>
              <a:t>‹#›</a:t>
            </a:fld>
            <a:endParaRPr lang="nl-NL"/>
          </a:p>
        </p:txBody>
      </p:sp>
    </p:spTree>
    <p:extLst>
      <p:ext uri="{BB962C8B-B14F-4D97-AF65-F5344CB8AC3E}">
        <p14:creationId xmlns:p14="http://schemas.microsoft.com/office/powerpoint/2010/main" val="494836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png"/><Relationship Id="rId18" Type="http://schemas.openxmlformats.org/officeDocument/2006/relationships/image" Target="../media/image17.sv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svg"/><Relationship Id="rId7" Type="http://schemas.openxmlformats.org/officeDocument/2006/relationships/image" Target="../media/image6.png"/><Relationship Id="rId12" Type="http://schemas.openxmlformats.org/officeDocument/2006/relationships/image" Target="../media/image11.svg"/><Relationship Id="rId17" Type="http://schemas.openxmlformats.org/officeDocument/2006/relationships/image" Target="../media/image16.png"/><Relationship Id="rId25" Type="http://schemas.openxmlformats.org/officeDocument/2006/relationships/image" Target="../media/image24.svg"/><Relationship Id="rId2" Type="http://schemas.openxmlformats.org/officeDocument/2006/relationships/notesSlide" Target="../notesSlides/notesSlide1.xml"/><Relationship Id="rId16" Type="http://schemas.openxmlformats.org/officeDocument/2006/relationships/image" Target="../media/image15.sv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12.xml"/><Relationship Id="rId6" Type="http://schemas.openxmlformats.org/officeDocument/2006/relationships/image" Target="../media/image5.sv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svg"/><Relationship Id="rId19" Type="http://schemas.openxmlformats.org/officeDocument/2006/relationships/image" Target="../media/image18.sv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svg"/><Relationship Id="rId22" Type="http://schemas.openxmlformats.org/officeDocument/2006/relationships/image" Target="../media/image21.png"/><Relationship Id="rId27"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3C772-BE1E-44FA-8B6A-4F9AD7B28FCC}"/>
              </a:ext>
            </a:extLst>
          </p:cNvPr>
          <p:cNvSpPr>
            <a:spLocks noGrp="1"/>
          </p:cNvSpPr>
          <p:nvPr>
            <p:ph type="ctrTitle"/>
          </p:nvPr>
        </p:nvSpPr>
        <p:spPr/>
        <p:txBody>
          <a:bodyPr/>
          <a:lstStyle/>
          <a:p>
            <a:r>
              <a:rPr lang="nl-NL" dirty="0" err="1"/>
              <a:t>MLOps</a:t>
            </a:r>
            <a:endParaRPr lang="nl-NL" dirty="0"/>
          </a:p>
        </p:txBody>
      </p:sp>
      <p:sp>
        <p:nvSpPr>
          <p:cNvPr id="3" name="Subtitle 2">
            <a:extLst>
              <a:ext uri="{FF2B5EF4-FFF2-40B4-BE49-F238E27FC236}">
                <a16:creationId xmlns:a16="http://schemas.microsoft.com/office/drawing/2014/main" id="{EABB7E25-BA48-408B-A844-ACC20DB4A759}"/>
              </a:ext>
            </a:extLst>
          </p:cNvPr>
          <p:cNvSpPr>
            <a:spLocks noGrp="1"/>
          </p:cNvSpPr>
          <p:nvPr>
            <p:ph type="subTitle" idx="1"/>
          </p:nvPr>
        </p:nvSpPr>
        <p:spPr/>
        <p:txBody>
          <a:bodyPr/>
          <a:lstStyle/>
          <a:p>
            <a:r>
              <a:rPr lang="nl-NL" dirty="0"/>
              <a:t>.. en containers</a:t>
            </a:r>
          </a:p>
        </p:txBody>
      </p:sp>
    </p:spTree>
    <p:extLst>
      <p:ext uri="{BB962C8B-B14F-4D97-AF65-F5344CB8AC3E}">
        <p14:creationId xmlns:p14="http://schemas.microsoft.com/office/powerpoint/2010/main" val="172589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62546-AC19-46F8-9B80-F8BCD25C7706}"/>
              </a:ext>
            </a:extLst>
          </p:cNvPr>
          <p:cNvSpPr>
            <a:spLocks noGrp="1"/>
          </p:cNvSpPr>
          <p:nvPr>
            <p:ph type="title"/>
          </p:nvPr>
        </p:nvSpPr>
        <p:spPr/>
        <p:txBody>
          <a:bodyPr/>
          <a:lstStyle/>
          <a:p>
            <a:r>
              <a:rPr lang="nl-NL" dirty="0" err="1"/>
              <a:t>MLOps</a:t>
            </a:r>
            <a:r>
              <a:rPr lang="nl-NL" dirty="0"/>
              <a:t> globaal</a:t>
            </a:r>
          </a:p>
        </p:txBody>
      </p:sp>
      <p:pic>
        <p:nvPicPr>
          <p:cNvPr id="1026" name="Picture 2">
            <a:extLst>
              <a:ext uri="{FF2B5EF4-FFF2-40B4-BE49-F238E27FC236}">
                <a16:creationId xmlns:a16="http://schemas.microsoft.com/office/drawing/2014/main" id="{00F8814A-61CB-4CB3-8262-3E670A19D35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477477"/>
            <a:ext cx="10515600" cy="3047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68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2A104-933D-49E5-A532-7FC10F58DE68}"/>
              </a:ext>
            </a:extLst>
          </p:cNvPr>
          <p:cNvSpPr>
            <a:spLocks noGrp="1"/>
          </p:cNvSpPr>
          <p:nvPr>
            <p:ph type="title"/>
          </p:nvPr>
        </p:nvSpPr>
        <p:spPr/>
        <p:txBody>
          <a:bodyPr/>
          <a:lstStyle/>
          <a:p>
            <a:r>
              <a:rPr lang="nl-NL" dirty="0" err="1"/>
              <a:t>Key</a:t>
            </a:r>
            <a:r>
              <a:rPr lang="nl-NL" dirty="0"/>
              <a:t> </a:t>
            </a:r>
            <a:r>
              <a:rPr lang="nl-NL" dirty="0" err="1"/>
              <a:t>Challenges</a:t>
            </a:r>
            <a:r>
              <a:rPr lang="nl-NL" dirty="0"/>
              <a:t> – </a:t>
            </a:r>
            <a:r>
              <a:rPr lang="nl-NL" dirty="0" err="1"/>
              <a:t>why</a:t>
            </a:r>
            <a:r>
              <a:rPr lang="nl-NL" dirty="0"/>
              <a:t> </a:t>
            </a:r>
            <a:r>
              <a:rPr lang="nl-NL" dirty="0" err="1"/>
              <a:t>MLOps</a:t>
            </a:r>
            <a:r>
              <a:rPr lang="nl-NL" dirty="0"/>
              <a:t>?</a:t>
            </a:r>
          </a:p>
        </p:txBody>
      </p:sp>
      <p:sp>
        <p:nvSpPr>
          <p:cNvPr id="3" name="Content Placeholder 2">
            <a:extLst>
              <a:ext uri="{FF2B5EF4-FFF2-40B4-BE49-F238E27FC236}">
                <a16:creationId xmlns:a16="http://schemas.microsoft.com/office/drawing/2014/main" id="{6D4F4123-ADF9-4710-875C-33A937A7E491}"/>
              </a:ext>
            </a:extLst>
          </p:cNvPr>
          <p:cNvSpPr>
            <a:spLocks noGrp="1"/>
          </p:cNvSpPr>
          <p:nvPr>
            <p:ph idx="1"/>
          </p:nvPr>
        </p:nvSpPr>
        <p:spPr/>
        <p:txBody>
          <a:bodyPr>
            <a:normAutofit fontScale="92500" lnSpcReduction="20000"/>
          </a:bodyPr>
          <a:lstStyle/>
          <a:p>
            <a:r>
              <a:rPr lang="en-US" b="1" dirty="0"/>
              <a:t>Model reproducibility &amp; versioning</a:t>
            </a:r>
          </a:p>
          <a:p>
            <a:pPr lvl="1"/>
            <a:r>
              <a:rPr lang="en-US" dirty="0"/>
              <a:t>Track, snapshot &amp; manage assets used to create the model</a:t>
            </a:r>
          </a:p>
          <a:p>
            <a:pPr lvl="1"/>
            <a:r>
              <a:rPr lang="en-US" dirty="0"/>
              <a:t>Enable collaboration and sharing of ML pipelines</a:t>
            </a:r>
          </a:p>
          <a:p>
            <a:r>
              <a:rPr lang="en-US" b="1" dirty="0"/>
              <a:t>Model auditability &amp; </a:t>
            </a:r>
            <a:r>
              <a:rPr lang="en-US" b="1" dirty="0" err="1"/>
              <a:t>explainability</a:t>
            </a:r>
            <a:endParaRPr lang="en-US" b="1" dirty="0"/>
          </a:p>
          <a:p>
            <a:pPr lvl="1"/>
            <a:r>
              <a:rPr lang="en-US" dirty="0"/>
              <a:t>Maintain asset integrity &amp; persist access control logs</a:t>
            </a:r>
          </a:p>
          <a:p>
            <a:pPr lvl="1"/>
            <a:r>
              <a:rPr lang="en-US" dirty="0"/>
              <a:t>Certify model behavior meets regulatory &amp; adversarial standards</a:t>
            </a:r>
          </a:p>
          <a:p>
            <a:r>
              <a:rPr lang="en-US" b="1" dirty="0"/>
              <a:t>Model packaging &amp; validation</a:t>
            </a:r>
          </a:p>
          <a:p>
            <a:pPr lvl="1"/>
            <a:r>
              <a:rPr lang="en-US" dirty="0"/>
              <a:t>Support model portability across a variety of platforms</a:t>
            </a:r>
          </a:p>
          <a:p>
            <a:pPr lvl="1"/>
            <a:r>
              <a:rPr lang="en-US" dirty="0"/>
              <a:t>Certify model performance meets functional and latency requirements</a:t>
            </a:r>
          </a:p>
          <a:p>
            <a:r>
              <a:rPr lang="en-US" b="1" dirty="0"/>
              <a:t>Model deployment &amp; monitoring</a:t>
            </a:r>
          </a:p>
          <a:p>
            <a:pPr lvl="1"/>
            <a:r>
              <a:rPr lang="en-US" dirty="0"/>
              <a:t>Release models with confidence</a:t>
            </a:r>
          </a:p>
          <a:p>
            <a:pPr lvl="1"/>
            <a:r>
              <a:rPr lang="en-US" dirty="0"/>
              <a:t>Monitor &amp; know when to retrain by analyzing signals such as data drift</a:t>
            </a:r>
            <a:endParaRPr lang="nl-NL" dirty="0"/>
          </a:p>
        </p:txBody>
      </p:sp>
    </p:spTree>
    <p:extLst>
      <p:ext uri="{BB962C8B-B14F-4D97-AF65-F5344CB8AC3E}">
        <p14:creationId xmlns:p14="http://schemas.microsoft.com/office/powerpoint/2010/main" val="38384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07D6F9-141E-490C-B2A7-7F92A2752890}"/>
              </a:ext>
            </a:extLst>
          </p:cNvPr>
          <p:cNvSpPr>
            <a:spLocks noGrp="1"/>
          </p:cNvSpPr>
          <p:nvPr>
            <p:ph type="title"/>
          </p:nvPr>
        </p:nvSpPr>
        <p:spPr/>
        <p:txBody>
          <a:bodyPr>
            <a:normAutofit fontScale="90000"/>
          </a:bodyPr>
          <a:lstStyle/>
          <a:p>
            <a:r>
              <a:rPr lang="en-US" dirty="0"/>
              <a:t>Machine Learning Operationalization (ML Ops)</a:t>
            </a:r>
          </a:p>
        </p:txBody>
      </p:sp>
      <p:sp>
        <p:nvSpPr>
          <p:cNvPr id="9" name="Text Placeholder 8">
            <a:extLst>
              <a:ext uri="{FF2B5EF4-FFF2-40B4-BE49-F238E27FC236}">
                <a16:creationId xmlns:a16="http://schemas.microsoft.com/office/drawing/2014/main" id="{8E6938AA-606C-4C03-80E6-2BEE63D38228}"/>
              </a:ext>
            </a:extLst>
          </p:cNvPr>
          <p:cNvSpPr>
            <a:spLocks noGrp="1"/>
          </p:cNvSpPr>
          <p:nvPr>
            <p:ph type="body" sz="quarter" idx="20"/>
          </p:nvPr>
        </p:nvSpPr>
        <p:spPr>
          <a:xfrm>
            <a:off x="418643" y="1454471"/>
            <a:ext cx="11328812" cy="2354491"/>
          </a:xfrm>
        </p:spPr>
        <p:txBody>
          <a:bodyPr/>
          <a:lstStyle/>
          <a:p>
            <a:r>
              <a:rPr lang="en-US" dirty="0"/>
              <a:t>Based on </a:t>
            </a:r>
            <a:r>
              <a:rPr lang="en-US" i="1" dirty="0"/>
              <a:t>DevOps</a:t>
            </a:r>
            <a:r>
              <a:rPr lang="en-US" dirty="0"/>
              <a:t> principles, including:</a:t>
            </a:r>
          </a:p>
          <a:p>
            <a:pPr marL="342900" lvl="1" indent="-342900">
              <a:buFont typeface="Arial" panose="020B0604020202020204" pitchFamily="34" charset="0"/>
              <a:buChar char="•"/>
            </a:pPr>
            <a:r>
              <a:rPr lang="en-US" dirty="0"/>
              <a:t>Infrastructure-as-code and configuration management</a:t>
            </a:r>
          </a:p>
          <a:p>
            <a:pPr marL="342900" lvl="1" indent="-342900">
              <a:buFont typeface="Arial" panose="020B0604020202020204" pitchFamily="34" charset="0"/>
              <a:buChar char="•"/>
            </a:pPr>
            <a:r>
              <a:rPr lang="en-US" dirty="0"/>
              <a:t>Version control and tracking</a:t>
            </a:r>
          </a:p>
          <a:p>
            <a:pPr marL="342900" lvl="1" indent="-342900">
              <a:buFont typeface="Arial" panose="020B0604020202020204" pitchFamily="34" charset="0"/>
              <a:buChar char="•"/>
            </a:pPr>
            <a:r>
              <a:rPr lang="en-US" dirty="0"/>
              <a:t>Continuous integration and delivery (CI/CD)</a:t>
            </a:r>
          </a:p>
          <a:p>
            <a:pPr marL="342900" lvl="1" indent="-342900">
              <a:buFont typeface="Arial" panose="020B0604020202020204" pitchFamily="34" charset="0"/>
              <a:buChar char="•"/>
            </a:pPr>
            <a:r>
              <a:rPr lang="en-US" dirty="0"/>
              <a:t>Continuous monitoring</a:t>
            </a:r>
          </a:p>
          <a:p>
            <a:endParaRPr lang="en-US" dirty="0"/>
          </a:p>
        </p:txBody>
      </p:sp>
      <p:sp>
        <p:nvSpPr>
          <p:cNvPr id="5" name="Text Placeholder 4">
            <a:extLst>
              <a:ext uri="{FF2B5EF4-FFF2-40B4-BE49-F238E27FC236}">
                <a16:creationId xmlns:a16="http://schemas.microsoft.com/office/drawing/2014/main" id="{D255FB77-5C8C-4230-ABE1-F67632FD2CDE}"/>
              </a:ext>
            </a:extLst>
          </p:cNvPr>
          <p:cNvSpPr>
            <a:spLocks noGrp="1"/>
          </p:cNvSpPr>
          <p:nvPr>
            <p:ph type="body" sz="quarter" idx="11"/>
          </p:nvPr>
        </p:nvSpPr>
        <p:spPr>
          <a:xfrm>
            <a:off x="445543" y="3901324"/>
            <a:ext cx="2134053" cy="2456809"/>
          </a:xfrm>
        </p:spPr>
        <p:txBody>
          <a:bodyPr/>
          <a:lstStyle/>
          <a:p>
            <a:r>
              <a:rPr lang="en-US" dirty="0"/>
              <a:t>Experiment history, including metrics, outputs, and metadata</a:t>
            </a:r>
          </a:p>
        </p:txBody>
      </p:sp>
      <p:sp>
        <p:nvSpPr>
          <p:cNvPr id="6" name="Text Placeholder 5">
            <a:extLst>
              <a:ext uri="{FF2B5EF4-FFF2-40B4-BE49-F238E27FC236}">
                <a16:creationId xmlns:a16="http://schemas.microsoft.com/office/drawing/2014/main" id="{804523B3-96C6-43AB-9B8A-8B6202E53027}"/>
              </a:ext>
            </a:extLst>
          </p:cNvPr>
          <p:cNvSpPr>
            <a:spLocks noGrp="1"/>
          </p:cNvSpPr>
          <p:nvPr>
            <p:ph type="body" sz="quarter" idx="15"/>
          </p:nvPr>
        </p:nvSpPr>
        <p:spPr>
          <a:xfrm>
            <a:off x="2744233" y="3899908"/>
            <a:ext cx="2134053" cy="2456809"/>
          </a:xfrm>
        </p:spPr>
        <p:txBody>
          <a:bodyPr/>
          <a:lstStyle/>
          <a:p>
            <a:r>
              <a:rPr lang="en-US" dirty="0"/>
              <a:t>On-demand compute with reusable environments</a:t>
            </a:r>
          </a:p>
        </p:txBody>
      </p:sp>
      <p:sp>
        <p:nvSpPr>
          <p:cNvPr id="7" name="Text Placeholder 6">
            <a:extLst>
              <a:ext uri="{FF2B5EF4-FFF2-40B4-BE49-F238E27FC236}">
                <a16:creationId xmlns:a16="http://schemas.microsoft.com/office/drawing/2014/main" id="{9E5F4A2A-EF2C-427C-B673-629B6C763D76}"/>
              </a:ext>
            </a:extLst>
          </p:cNvPr>
          <p:cNvSpPr>
            <a:spLocks noGrp="1"/>
          </p:cNvSpPr>
          <p:nvPr>
            <p:ph type="body" sz="quarter" idx="17"/>
          </p:nvPr>
        </p:nvSpPr>
        <p:spPr>
          <a:xfrm>
            <a:off x="5041926" y="3899908"/>
            <a:ext cx="2134053" cy="2456809"/>
          </a:xfrm>
        </p:spPr>
        <p:txBody>
          <a:bodyPr/>
          <a:lstStyle/>
          <a:p>
            <a:r>
              <a:rPr lang="en-US" dirty="0"/>
              <a:t>Dataset and model versioning</a:t>
            </a:r>
          </a:p>
        </p:txBody>
      </p:sp>
      <p:sp>
        <p:nvSpPr>
          <p:cNvPr id="8" name="Text Placeholder 7">
            <a:extLst>
              <a:ext uri="{FF2B5EF4-FFF2-40B4-BE49-F238E27FC236}">
                <a16:creationId xmlns:a16="http://schemas.microsoft.com/office/drawing/2014/main" id="{1FAD909A-A5CA-4B64-82C5-3DE9F8F9AA18}"/>
              </a:ext>
            </a:extLst>
          </p:cNvPr>
          <p:cNvSpPr>
            <a:spLocks noGrp="1"/>
          </p:cNvSpPr>
          <p:nvPr>
            <p:ph type="body" sz="quarter" idx="19"/>
          </p:nvPr>
        </p:nvSpPr>
        <p:spPr>
          <a:xfrm>
            <a:off x="7340616" y="3901324"/>
            <a:ext cx="2134053" cy="2456809"/>
          </a:xfrm>
        </p:spPr>
        <p:txBody>
          <a:bodyPr/>
          <a:lstStyle/>
          <a:p>
            <a:r>
              <a:rPr lang="en-US" dirty="0"/>
              <a:t>Pipelines, event-driven automation, and CI/CD</a:t>
            </a:r>
          </a:p>
        </p:txBody>
      </p:sp>
      <p:sp>
        <p:nvSpPr>
          <p:cNvPr id="10" name="Text Placeholder 9">
            <a:extLst>
              <a:ext uri="{FF2B5EF4-FFF2-40B4-BE49-F238E27FC236}">
                <a16:creationId xmlns:a16="http://schemas.microsoft.com/office/drawing/2014/main" id="{719418DA-47B7-43D1-B8F9-F63776A8F23D}"/>
              </a:ext>
            </a:extLst>
          </p:cNvPr>
          <p:cNvSpPr>
            <a:spLocks noGrp="1"/>
          </p:cNvSpPr>
          <p:nvPr>
            <p:ph type="body" sz="quarter" idx="21"/>
          </p:nvPr>
        </p:nvSpPr>
        <p:spPr>
          <a:xfrm>
            <a:off x="9639304" y="3902740"/>
            <a:ext cx="2134053" cy="2456809"/>
          </a:xfrm>
        </p:spPr>
        <p:txBody>
          <a:bodyPr/>
          <a:lstStyle/>
          <a:p>
            <a:r>
              <a:rPr lang="en-US" dirty="0"/>
              <a:t>Monitoring of deployed models and data drift</a:t>
            </a:r>
          </a:p>
        </p:txBody>
      </p:sp>
      <p:grpSp>
        <p:nvGrpSpPr>
          <p:cNvPr id="24" name="Group 23">
            <a:extLst>
              <a:ext uri="{FF2B5EF4-FFF2-40B4-BE49-F238E27FC236}">
                <a16:creationId xmlns:a16="http://schemas.microsoft.com/office/drawing/2014/main" id="{1F2F7EE0-DD96-4A70-BF4A-8E9ED22590EE}"/>
              </a:ext>
            </a:extLst>
          </p:cNvPr>
          <p:cNvGrpSpPr/>
          <p:nvPr/>
        </p:nvGrpSpPr>
        <p:grpSpPr>
          <a:xfrm>
            <a:off x="3056522" y="4640833"/>
            <a:ext cx="1434520" cy="1434520"/>
            <a:chOff x="713257" y="4686269"/>
            <a:chExt cx="1434520" cy="1434520"/>
          </a:xfrm>
        </p:grpSpPr>
        <p:pic>
          <p:nvPicPr>
            <p:cNvPr id="14" name="Graphic 58" descr="Computer">
              <a:extLst>
                <a:ext uri="{FF2B5EF4-FFF2-40B4-BE49-F238E27FC236}">
                  <a16:creationId xmlns:a16="http://schemas.microsoft.com/office/drawing/2014/main" id="{470AEE57-9454-41C9-8E1F-271AC80A94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13257" y="4686269"/>
              <a:ext cx="1434520" cy="1434520"/>
            </a:xfrm>
            <a:prstGeom prst="rect">
              <a:avLst/>
            </a:prstGeom>
          </p:spPr>
        </p:pic>
        <p:pic>
          <p:nvPicPr>
            <p:cNvPr id="23" name="Graphic 22" descr="List">
              <a:extLst>
                <a:ext uri="{FF2B5EF4-FFF2-40B4-BE49-F238E27FC236}">
                  <a16:creationId xmlns:a16="http://schemas.microsoft.com/office/drawing/2014/main" id="{CC70F964-2DE2-4D02-B2FB-8913D42DD94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96553" y="5131053"/>
              <a:ext cx="359099" cy="359099"/>
            </a:xfrm>
            <a:prstGeom prst="rect">
              <a:avLst/>
            </a:prstGeom>
          </p:spPr>
        </p:pic>
      </p:grpSp>
      <p:grpSp>
        <p:nvGrpSpPr>
          <p:cNvPr id="11" name="Group 10">
            <a:extLst>
              <a:ext uri="{FF2B5EF4-FFF2-40B4-BE49-F238E27FC236}">
                <a16:creationId xmlns:a16="http://schemas.microsoft.com/office/drawing/2014/main" id="{38112B0A-344E-41DC-AE81-A515959028F7}"/>
              </a:ext>
            </a:extLst>
          </p:cNvPr>
          <p:cNvGrpSpPr/>
          <p:nvPr/>
        </p:nvGrpSpPr>
        <p:grpSpPr>
          <a:xfrm>
            <a:off x="5108070" y="4853263"/>
            <a:ext cx="1898197" cy="1009660"/>
            <a:chOff x="2864909" y="4805772"/>
            <a:chExt cx="1898197" cy="1009660"/>
          </a:xfrm>
        </p:grpSpPr>
        <p:pic>
          <p:nvPicPr>
            <p:cNvPr id="26" name="Graphic 67" descr="Network">
              <a:extLst>
                <a:ext uri="{FF2B5EF4-FFF2-40B4-BE49-F238E27FC236}">
                  <a16:creationId xmlns:a16="http://schemas.microsoft.com/office/drawing/2014/main" id="{C4A78CDD-48EC-4E90-81A7-23021B72772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811259" y="4805772"/>
              <a:ext cx="951847" cy="951850"/>
            </a:xfrm>
            <a:prstGeom prst="rect">
              <a:avLst/>
            </a:prstGeom>
          </p:spPr>
        </p:pic>
        <p:grpSp>
          <p:nvGrpSpPr>
            <p:cNvPr id="31" name="Group 30">
              <a:extLst>
                <a:ext uri="{FF2B5EF4-FFF2-40B4-BE49-F238E27FC236}">
                  <a16:creationId xmlns:a16="http://schemas.microsoft.com/office/drawing/2014/main" id="{D7CD8B58-F2B4-41C1-B323-FB4C7F567985}"/>
                </a:ext>
              </a:extLst>
            </p:cNvPr>
            <p:cNvGrpSpPr/>
            <p:nvPr/>
          </p:nvGrpSpPr>
          <p:grpSpPr>
            <a:xfrm>
              <a:off x="2864909" y="4805772"/>
              <a:ext cx="981086" cy="1009660"/>
              <a:chOff x="3500677" y="4387187"/>
              <a:chExt cx="981086" cy="1009660"/>
            </a:xfrm>
          </p:grpSpPr>
          <p:pic>
            <p:nvPicPr>
              <p:cNvPr id="28" name="Graphic 6" descr="Table">
                <a:extLst>
                  <a:ext uri="{FF2B5EF4-FFF2-40B4-BE49-F238E27FC236}">
                    <a16:creationId xmlns:a16="http://schemas.microsoft.com/office/drawing/2014/main" id="{26763729-2060-4327-B689-A5130ED9A1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00677" y="4704956"/>
                <a:ext cx="677137" cy="691891"/>
              </a:xfrm>
              <a:prstGeom prst="rect">
                <a:avLst/>
              </a:prstGeom>
            </p:spPr>
          </p:pic>
          <p:pic>
            <p:nvPicPr>
              <p:cNvPr id="30" name="Graphic 16" descr="Paper">
                <a:extLst>
                  <a:ext uri="{FF2B5EF4-FFF2-40B4-BE49-F238E27FC236}">
                    <a16:creationId xmlns:a16="http://schemas.microsoft.com/office/drawing/2014/main" id="{3DC80602-4838-476F-9E15-781BA833E9D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782497" y="4387187"/>
                <a:ext cx="699266" cy="699266"/>
              </a:xfrm>
              <a:prstGeom prst="rect">
                <a:avLst/>
              </a:prstGeom>
            </p:spPr>
          </p:pic>
        </p:grpSp>
      </p:grpSp>
      <p:grpSp>
        <p:nvGrpSpPr>
          <p:cNvPr id="70" name="Group 69">
            <a:extLst>
              <a:ext uri="{FF2B5EF4-FFF2-40B4-BE49-F238E27FC236}">
                <a16:creationId xmlns:a16="http://schemas.microsoft.com/office/drawing/2014/main" id="{2FD77F08-A1CF-41B8-89CC-494D38CA71B8}"/>
              </a:ext>
            </a:extLst>
          </p:cNvPr>
          <p:cNvGrpSpPr/>
          <p:nvPr/>
        </p:nvGrpSpPr>
        <p:grpSpPr>
          <a:xfrm>
            <a:off x="604153" y="4749727"/>
            <a:ext cx="1729345" cy="1158921"/>
            <a:chOff x="7883968" y="1366312"/>
            <a:chExt cx="622744" cy="417332"/>
          </a:xfrm>
        </p:grpSpPr>
        <p:grpSp>
          <p:nvGrpSpPr>
            <p:cNvPr id="49" name="Group 48">
              <a:extLst>
                <a:ext uri="{FF2B5EF4-FFF2-40B4-BE49-F238E27FC236}">
                  <a16:creationId xmlns:a16="http://schemas.microsoft.com/office/drawing/2014/main" id="{9EA3B75A-9B53-4845-BE3F-E714C4EA8D4B}"/>
                </a:ext>
              </a:extLst>
            </p:cNvPr>
            <p:cNvGrpSpPr/>
            <p:nvPr/>
          </p:nvGrpSpPr>
          <p:grpSpPr>
            <a:xfrm>
              <a:off x="7883968" y="1366312"/>
              <a:ext cx="622744" cy="417332"/>
              <a:chOff x="68480" y="5828595"/>
              <a:chExt cx="831855" cy="557469"/>
            </a:xfrm>
          </p:grpSpPr>
          <p:pic>
            <p:nvPicPr>
              <p:cNvPr id="52" name="Graphic 6" descr="Arrow circle">
                <a:extLst>
                  <a:ext uri="{FF2B5EF4-FFF2-40B4-BE49-F238E27FC236}">
                    <a16:creationId xmlns:a16="http://schemas.microsoft.com/office/drawing/2014/main" id="{A932459B-3AC6-407E-A636-493ABA1E617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8480" y="5828595"/>
                <a:ext cx="503242" cy="483219"/>
              </a:xfrm>
              <a:prstGeom prst="rect">
                <a:avLst/>
              </a:prstGeom>
            </p:spPr>
          </p:pic>
          <p:pic>
            <p:nvPicPr>
              <p:cNvPr id="55" name="Graphic 30" descr="Checklist RTL">
                <a:extLst>
                  <a:ext uri="{FF2B5EF4-FFF2-40B4-BE49-F238E27FC236}">
                    <a16:creationId xmlns:a16="http://schemas.microsoft.com/office/drawing/2014/main" id="{363067AA-E413-41C2-9EC1-A54A3B283F1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8811" y="5960016"/>
                <a:ext cx="431524" cy="426048"/>
              </a:xfrm>
              <a:prstGeom prst="rect">
                <a:avLst/>
              </a:prstGeom>
            </p:spPr>
          </p:pic>
        </p:grpSp>
        <p:pic>
          <p:nvPicPr>
            <p:cNvPr id="34" name="Graphic 2" descr="Flask">
              <a:extLst>
                <a:ext uri="{FF2B5EF4-FFF2-40B4-BE49-F238E27FC236}">
                  <a16:creationId xmlns:a16="http://schemas.microsoft.com/office/drawing/2014/main" id="{462CB0B3-7386-497A-A19B-0A7A258E3DB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973851" y="1431594"/>
              <a:ext cx="212572" cy="178652"/>
            </a:xfrm>
            <a:prstGeom prst="rect">
              <a:avLst/>
            </a:prstGeom>
          </p:spPr>
        </p:pic>
      </p:grpSp>
      <p:pic>
        <p:nvPicPr>
          <p:cNvPr id="74" name="Graphic 73" descr="Flask with solid fill">
            <a:extLst>
              <a:ext uri="{FF2B5EF4-FFF2-40B4-BE49-F238E27FC236}">
                <a16:creationId xmlns:a16="http://schemas.microsoft.com/office/drawing/2014/main" id="{E7BC463C-EA21-422F-8936-93F979A14B75}"/>
              </a:ext>
            </a:extLst>
          </p:cNvPr>
          <p:cNvPicPr>
            <a:picLocks noChangeAspect="1"/>
          </p:cNvPicPr>
          <p:nvPr/>
        </p:nvPicPr>
        <p:blipFill>
          <a:blip r:embed="rId17">
            <a:extLst>
              <a:ext uri="{96DAC541-7B7A-43D3-8B79-37D633B846F1}">
                <asvg:svgBlip xmlns:asvg="http://schemas.microsoft.com/office/drawing/2016/SVG/main" r:embed="rId19"/>
              </a:ext>
            </a:extLst>
          </a:blip>
          <a:stretch>
            <a:fillRect/>
          </a:stretch>
        </p:blipFill>
        <p:spPr>
          <a:xfrm>
            <a:off x="7203185" y="4915805"/>
            <a:ext cx="1013071" cy="1013071"/>
          </a:xfrm>
          <a:prstGeom prst="rect">
            <a:avLst/>
          </a:prstGeom>
        </p:spPr>
      </p:pic>
      <p:pic>
        <p:nvPicPr>
          <p:cNvPr id="76" name="Graphic 75" descr="Cloud with solid fill">
            <a:extLst>
              <a:ext uri="{FF2B5EF4-FFF2-40B4-BE49-F238E27FC236}">
                <a16:creationId xmlns:a16="http://schemas.microsoft.com/office/drawing/2014/main" id="{BCE9EE8E-0E29-45B1-9C4F-D1A49D58CA49}"/>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494244" y="4551977"/>
            <a:ext cx="966034" cy="966034"/>
          </a:xfrm>
          <a:prstGeom prst="rect">
            <a:avLst/>
          </a:prstGeom>
        </p:spPr>
      </p:pic>
      <p:pic>
        <p:nvPicPr>
          <p:cNvPr id="80" name="Graphic 79" descr="Open folder with solid fill">
            <a:extLst>
              <a:ext uri="{FF2B5EF4-FFF2-40B4-BE49-F238E27FC236}">
                <a16:creationId xmlns:a16="http://schemas.microsoft.com/office/drawing/2014/main" id="{CC8DE9D1-956E-43A2-887C-3C4F3E035D17}"/>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8610091" y="5522892"/>
            <a:ext cx="734339" cy="734339"/>
          </a:xfrm>
          <a:prstGeom prst="rect">
            <a:avLst/>
          </a:prstGeom>
        </p:spPr>
      </p:pic>
      <p:pic>
        <p:nvPicPr>
          <p:cNvPr id="82" name="Graphic 81" descr="Circular flowchart with solid fill">
            <a:extLst>
              <a:ext uri="{FF2B5EF4-FFF2-40B4-BE49-F238E27FC236}">
                <a16:creationId xmlns:a16="http://schemas.microsoft.com/office/drawing/2014/main" id="{F338CF84-EE03-45B7-86F4-4DBB1ADD4763}"/>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rot="1606528">
            <a:off x="7781481" y="4932512"/>
            <a:ext cx="1084290" cy="1084290"/>
          </a:xfrm>
          <a:prstGeom prst="rect">
            <a:avLst/>
          </a:prstGeom>
        </p:spPr>
      </p:pic>
      <p:grpSp>
        <p:nvGrpSpPr>
          <p:cNvPr id="17" name="Group 16">
            <a:extLst>
              <a:ext uri="{FF2B5EF4-FFF2-40B4-BE49-F238E27FC236}">
                <a16:creationId xmlns:a16="http://schemas.microsoft.com/office/drawing/2014/main" id="{9160A3B6-C389-4127-90DF-A6875A6AC6FA}"/>
              </a:ext>
            </a:extLst>
          </p:cNvPr>
          <p:cNvGrpSpPr/>
          <p:nvPr/>
        </p:nvGrpSpPr>
        <p:grpSpPr>
          <a:xfrm>
            <a:off x="9841198" y="4943842"/>
            <a:ext cx="1748926" cy="935698"/>
            <a:chOff x="9841198" y="4943842"/>
            <a:chExt cx="1748926" cy="935698"/>
          </a:xfrm>
        </p:grpSpPr>
        <p:pic>
          <p:nvPicPr>
            <p:cNvPr id="13" name="Graphic 12" descr="Bar chart with solid fill">
              <a:extLst>
                <a:ext uri="{FF2B5EF4-FFF2-40B4-BE49-F238E27FC236}">
                  <a16:creationId xmlns:a16="http://schemas.microsoft.com/office/drawing/2014/main" id="{077E2A87-F492-4C5E-98F3-536BF7D356B4}"/>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9841198" y="4965140"/>
              <a:ext cx="914400" cy="914400"/>
            </a:xfrm>
            <a:prstGeom prst="rect">
              <a:avLst/>
            </a:prstGeom>
          </p:spPr>
        </p:pic>
        <p:pic>
          <p:nvPicPr>
            <p:cNvPr id="16" name="Graphic 15" descr="Upward trend with solid fill">
              <a:extLst>
                <a:ext uri="{FF2B5EF4-FFF2-40B4-BE49-F238E27FC236}">
                  <a16:creationId xmlns:a16="http://schemas.microsoft.com/office/drawing/2014/main" id="{695BB421-C3FB-467F-B40C-2F88620AF1FD}"/>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10675724" y="4943842"/>
              <a:ext cx="914400" cy="914400"/>
            </a:xfrm>
            <a:prstGeom prst="rect">
              <a:avLst/>
            </a:prstGeom>
          </p:spPr>
        </p:pic>
      </p:grpSp>
    </p:spTree>
    <p:extLst>
      <p:ext uri="{BB962C8B-B14F-4D97-AF65-F5344CB8AC3E}">
        <p14:creationId xmlns:p14="http://schemas.microsoft.com/office/powerpoint/2010/main" val="123170739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agram of the MLOps architecture">
            <a:extLst>
              <a:ext uri="{FF2B5EF4-FFF2-40B4-BE49-F238E27FC236}">
                <a16:creationId xmlns:a16="http://schemas.microsoft.com/office/drawing/2014/main" id="{A183442C-4EF6-48A7-9BFC-EC932C549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88" y="0"/>
            <a:ext cx="95202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C1C9D82D-563C-494C-B4CB-343FBB80950C}"/>
              </a:ext>
            </a:extLst>
          </p:cNvPr>
          <p:cNvSpPr/>
          <p:nvPr/>
        </p:nvSpPr>
        <p:spPr>
          <a:xfrm>
            <a:off x="2060448" y="1060704"/>
            <a:ext cx="5486400" cy="1682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Build</a:t>
            </a:r>
            <a:r>
              <a:rPr lang="nl-NL" dirty="0"/>
              <a:t>:</a:t>
            </a:r>
          </a:p>
          <a:p>
            <a:pPr algn="ctr"/>
            <a:r>
              <a:rPr lang="nl-NL" i="1" dirty="0"/>
              <a:t>Verwerk de Python/R-code tot een package</a:t>
            </a:r>
          </a:p>
        </p:txBody>
      </p:sp>
      <p:sp>
        <p:nvSpPr>
          <p:cNvPr id="4" name="Rectangle 3">
            <a:extLst>
              <a:ext uri="{FF2B5EF4-FFF2-40B4-BE49-F238E27FC236}">
                <a16:creationId xmlns:a16="http://schemas.microsoft.com/office/drawing/2014/main" id="{00A02B36-F8D4-4A77-BD5C-C402DA6B7C1F}"/>
              </a:ext>
            </a:extLst>
          </p:cNvPr>
          <p:cNvSpPr/>
          <p:nvPr/>
        </p:nvSpPr>
        <p:spPr>
          <a:xfrm>
            <a:off x="8989885" y="1359408"/>
            <a:ext cx="1592771" cy="37124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err="1"/>
              <a:t>Retraining</a:t>
            </a:r>
            <a:r>
              <a:rPr lang="nl-NL" dirty="0"/>
              <a:t>:</a:t>
            </a:r>
          </a:p>
          <a:p>
            <a:pPr algn="ctr"/>
            <a:r>
              <a:rPr lang="nl-NL" i="1" dirty="0"/>
              <a:t>Laat de package een model trainen.</a:t>
            </a:r>
          </a:p>
        </p:txBody>
      </p:sp>
      <p:sp>
        <p:nvSpPr>
          <p:cNvPr id="5" name="Rectangle 4">
            <a:extLst>
              <a:ext uri="{FF2B5EF4-FFF2-40B4-BE49-F238E27FC236}">
                <a16:creationId xmlns:a16="http://schemas.microsoft.com/office/drawing/2014/main" id="{F3097A21-E881-4AA3-9F55-99F086DCE5CF}"/>
              </a:ext>
            </a:extLst>
          </p:cNvPr>
          <p:cNvSpPr/>
          <p:nvPr/>
        </p:nvSpPr>
        <p:spPr>
          <a:xfrm>
            <a:off x="2060448" y="3602736"/>
            <a:ext cx="5632704" cy="16824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dirty="0"/>
              <a:t>Release:</a:t>
            </a:r>
          </a:p>
          <a:p>
            <a:pPr algn="ctr"/>
            <a:r>
              <a:rPr lang="nl-NL" i="1" dirty="0"/>
              <a:t>Operationaliseer het model. Rol het uit over verschillende omgevingen.</a:t>
            </a:r>
          </a:p>
        </p:txBody>
      </p:sp>
    </p:spTree>
    <p:extLst>
      <p:ext uri="{BB962C8B-B14F-4D97-AF65-F5344CB8AC3E}">
        <p14:creationId xmlns:p14="http://schemas.microsoft.com/office/powerpoint/2010/main" val="4198920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4"/>
                                        </p:tgtEl>
                                      </p:cBhvr>
                                    </p:animEffect>
                                    <p:set>
                                      <p:cBhvr>
                                        <p:cTn id="12" dur="1" fill="hold">
                                          <p:stCondLst>
                                            <p:cond delay="499"/>
                                          </p:stCondLst>
                                        </p:cTn>
                                        <p:tgtEl>
                                          <p:spTgt spid="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agram of the MLOps architecture">
            <a:extLst>
              <a:ext uri="{FF2B5EF4-FFF2-40B4-BE49-F238E27FC236}">
                <a16:creationId xmlns:a16="http://schemas.microsoft.com/office/drawing/2014/main" id="{A183442C-4EF6-48A7-9BFC-EC932C5493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5088" y="0"/>
            <a:ext cx="95202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523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17054AADE3FA43A6671C2DCD0CAA03" ma:contentTypeVersion="16" ma:contentTypeDescription="Create a new document." ma:contentTypeScope="" ma:versionID="1253ca3e7df16e29cad6346997efbddb">
  <xsd:schema xmlns:xsd="http://www.w3.org/2001/XMLSchema" xmlns:xs="http://www.w3.org/2001/XMLSchema" xmlns:p="http://schemas.microsoft.com/office/2006/metadata/properties" xmlns:ns2="055b5249-7045-409e-ab1a-79c5439653fa" xmlns:ns3="3112767e-c314-43d7-980d-092d36467ced" targetNamespace="http://schemas.microsoft.com/office/2006/metadata/properties" ma:root="true" ma:fieldsID="893af174b13a31ce72b682ca3095be92" ns2:_="" ns3:_="">
    <xsd:import namespace="055b5249-7045-409e-ab1a-79c5439653fa"/>
    <xsd:import namespace="3112767e-c314-43d7-980d-092d36467ced"/>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55b5249-7045-409e-ab1a-79c5439653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fba3170-89ad-411c-9f01-2d731c5b0cd8"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112767e-c314-43d7-980d-092d36467ce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42d110f7-a85e-4dda-addc-920a47bb4ab6}" ma:internalName="TaxCatchAll" ma:showField="CatchAllData" ma:web="3112767e-c314-43d7-980d-092d36467c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55b5249-7045-409e-ab1a-79c5439653fa">
      <Terms xmlns="http://schemas.microsoft.com/office/infopath/2007/PartnerControls"/>
    </lcf76f155ced4ddcb4097134ff3c332f>
    <TaxCatchAll xmlns="3112767e-c314-43d7-980d-092d36467ced" xsi:nil="true"/>
  </documentManagement>
</p:properties>
</file>

<file path=customXml/itemProps1.xml><?xml version="1.0" encoding="utf-8"?>
<ds:datastoreItem xmlns:ds="http://schemas.openxmlformats.org/officeDocument/2006/customXml" ds:itemID="{BBA5BE87-8800-4885-A044-83D403218C53}"/>
</file>

<file path=customXml/itemProps2.xml><?xml version="1.0" encoding="utf-8"?>
<ds:datastoreItem xmlns:ds="http://schemas.openxmlformats.org/officeDocument/2006/customXml" ds:itemID="{1BE5CE3C-2E23-4936-B749-576954F2A2F0}"/>
</file>

<file path=customXml/itemProps3.xml><?xml version="1.0" encoding="utf-8"?>
<ds:datastoreItem xmlns:ds="http://schemas.openxmlformats.org/officeDocument/2006/customXml" ds:itemID="{05E4464C-710A-420D-993E-A71DC06264F6}"/>
</file>

<file path=docProps/app.xml><?xml version="1.0" encoding="utf-8"?>
<Properties xmlns="http://schemas.openxmlformats.org/officeDocument/2006/extended-properties" xmlns:vt="http://schemas.openxmlformats.org/officeDocument/2006/docPropsVTypes">
  <TotalTime>0</TotalTime>
  <Words>509</Words>
  <Application>Microsoft Office PowerPoint</Application>
  <PresentationFormat>Widescreen</PresentationFormat>
  <Paragraphs>50</Paragraphs>
  <Slides>6</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Segoe UI</vt:lpstr>
      <vt:lpstr>Wingdings</vt:lpstr>
      <vt:lpstr>Office Theme</vt:lpstr>
      <vt:lpstr>MLOps</vt:lpstr>
      <vt:lpstr>MLOps globaal</vt:lpstr>
      <vt:lpstr>Key Challenges – why MLOps?</vt:lpstr>
      <vt:lpstr>Machine Learning Operationalization (ML Ops)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MLOps</dc:title>
  <dc:creator>Koos van Strien</dc:creator>
  <cp:lastModifiedBy>Koos van Strien</cp:lastModifiedBy>
  <cp:revision>1</cp:revision>
  <dcterms:created xsi:type="dcterms:W3CDTF">2022-01-11T07:26:59Z</dcterms:created>
  <dcterms:modified xsi:type="dcterms:W3CDTF">2022-01-11T07:48:06Z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ade84ad-3c6b-4480-bb7a-7694e5cb1e58_Enabled">
    <vt:lpwstr>true</vt:lpwstr>
  </property>
  <property fmtid="{D5CDD505-2E9C-101B-9397-08002B2CF9AE}" pid="3" name="MSIP_Label_6ade84ad-3c6b-4480-bb7a-7694e5cb1e58_SetDate">
    <vt:lpwstr>2022-01-11T07:26:59Z</vt:lpwstr>
  </property>
  <property fmtid="{D5CDD505-2E9C-101B-9397-08002B2CF9AE}" pid="4" name="MSIP_Label_6ade84ad-3c6b-4480-bb7a-7694e5cb1e58_Method">
    <vt:lpwstr>Standard</vt:lpwstr>
  </property>
  <property fmtid="{D5CDD505-2E9C-101B-9397-08002B2CF9AE}" pid="5" name="MSIP_Label_6ade84ad-3c6b-4480-bb7a-7694e5cb1e58_Name">
    <vt:lpwstr>Label Midden</vt:lpwstr>
  </property>
  <property fmtid="{D5CDD505-2E9C-101B-9397-08002B2CF9AE}" pid="6" name="MSIP_Label_6ade84ad-3c6b-4480-bb7a-7694e5cb1e58_SiteId">
    <vt:lpwstr>b1a6616c-9473-4cab-82b6-b6affeed3e12</vt:lpwstr>
  </property>
  <property fmtid="{D5CDD505-2E9C-101B-9397-08002B2CF9AE}" pid="7" name="MSIP_Label_6ade84ad-3c6b-4480-bb7a-7694e5cb1e58_ActionId">
    <vt:lpwstr>27356d69-e340-43f0-9989-00f21eff5d35</vt:lpwstr>
  </property>
  <property fmtid="{D5CDD505-2E9C-101B-9397-08002B2CF9AE}" pid="8" name="MSIP_Label_6ade84ad-3c6b-4480-bb7a-7694e5cb1e58_ContentBits">
    <vt:lpwstr>0</vt:lpwstr>
  </property>
  <property fmtid="{D5CDD505-2E9C-101B-9397-08002B2CF9AE}" pid="9" name="ContentTypeId">
    <vt:lpwstr>0x010100C017054AADE3FA43A6671C2DCD0CAA03</vt:lpwstr>
  </property>
</Properties>
</file>