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22"/>
  </p:notesMasterIdLst>
  <p:sldIdLst>
    <p:sldId id="256" r:id="rId3"/>
    <p:sldId id="257" r:id="rId4"/>
    <p:sldId id="261" r:id="rId5"/>
    <p:sldId id="259" r:id="rId6"/>
    <p:sldId id="260" r:id="rId7"/>
    <p:sldId id="258" r:id="rId8"/>
    <p:sldId id="262" r:id="rId9"/>
    <p:sldId id="263" r:id="rId10"/>
    <p:sldId id="272" r:id="rId11"/>
    <p:sldId id="273" r:id="rId12"/>
    <p:sldId id="274" r:id="rId13"/>
    <p:sldId id="264" r:id="rId14"/>
    <p:sldId id="265" r:id="rId15"/>
    <p:sldId id="266" r:id="rId16"/>
    <p:sldId id="267" r:id="rId17"/>
    <p:sldId id="268" r:id="rId18"/>
    <p:sldId id="269" r:id="rId19"/>
    <p:sldId id="270" r:id="rId20"/>
    <p:sldId id="27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59D99-D6EE-4329-9A59-1D8CE7566EBC}">
  <a:tblStyle styleId="{F9F59D99-D6EE-4329-9A59-1D8CE7566E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4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21584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9484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3343984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157740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840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224733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368807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1060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1791167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764508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0376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377311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1784177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50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3202947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4027796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556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424626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f8afc094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f8afc094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a:t>Invalid will be available at any stage in the workflow? </a:t>
            </a:r>
            <a:endParaRPr/>
          </a:p>
          <a:p>
            <a:pPr marL="0" marR="0" lvl="0" indent="0" algn="l" rtl="0">
              <a:lnSpc>
                <a:spcPct val="100000"/>
              </a:lnSpc>
              <a:spcBef>
                <a:spcPts val="0"/>
              </a:spcBef>
              <a:spcAft>
                <a:spcPts val="0"/>
              </a:spcAft>
              <a:buNone/>
            </a:pPr>
            <a:r>
              <a:rPr lang="en-US"/>
              <a:t>Review the connection of Evolution PM and Localization team</a:t>
            </a:r>
            <a:endParaRPr/>
          </a:p>
          <a:p>
            <a:pPr marL="0" marR="0" lvl="0" indent="0" algn="l" rtl="0">
              <a:lnSpc>
                <a:spcPct val="100000"/>
              </a:lnSpc>
              <a:spcBef>
                <a:spcPts val="0"/>
              </a:spcBef>
              <a:spcAft>
                <a:spcPts val="0"/>
              </a:spcAft>
              <a:buNone/>
            </a:pPr>
            <a:r>
              <a:rPr lang="en-US"/>
              <a:t>Review with Roberto the connection with LM and deployment leaders</a:t>
            </a:r>
            <a:endParaRPr/>
          </a:p>
          <a:p>
            <a:pPr marL="0" marR="0" lvl="0" indent="0" algn="l" rtl="0">
              <a:lnSpc>
                <a:spcPct val="100000"/>
              </a:lnSpc>
              <a:spcBef>
                <a:spcPts val="0"/>
              </a:spcBef>
              <a:spcAft>
                <a:spcPts val="0"/>
              </a:spcAft>
              <a:buNone/>
            </a:pPr>
            <a:r>
              <a:rPr lang="en-US"/>
              <a:t>Review with Carlos/Azenett the agreements and process they already defined </a:t>
            </a:r>
            <a:endParaRPr/>
          </a:p>
          <a:p>
            <a:pPr marL="0" marR="0" lvl="0" indent="0" algn="l" rtl="0">
              <a:lnSpc>
                <a:spcPct val="100000"/>
              </a:lnSpc>
              <a:spcBef>
                <a:spcPts val="0"/>
              </a:spcBef>
              <a:spcAft>
                <a:spcPts val="0"/>
              </a:spcAft>
              <a:buNone/>
            </a:pPr>
            <a:r>
              <a:rPr lang="en-US"/>
              <a:t>Discuss further with Roberto the “invalid” status </a:t>
            </a:r>
            <a:endParaRPr/>
          </a:p>
          <a:p>
            <a:pPr marL="0" marR="0" lvl="0" indent="0" algn="l" rtl="0">
              <a:lnSpc>
                <a:spcPct val="100000"/>
              </a:lnSpc>
              <a:spcBef>
                <a:spcPts val="0"/>
              </a:spcBef>
              <a:spcAft>
                <a:spcPts val="0"/>
              </a:spcAft>
              <a:buNone/>
            </a:pPr>
            <a:r>
              <a:rPr lang="en-US"/>
              <a:t>confirmar el defecto y la recreaion</a:t>
            </a:r>
            <a:endParaRPr/>
          </a:p>
        </p:txBody>
      </p:sp>
    </p:spTree>
    <p:extLst>
      <p:ext uri="{BB962C8B-B14F-4D97-AF65-F5344CB8AC3E}">
        <p14:creationId xmlns:p14="http://schemas.microsoft.com/office/powerpoint/2010/main" val="588781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404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rocess&amp;IT Cover">
  <p:cSld name="Process&amp;IT Cover">
    <p:spTree>
      <p:nvGrpSpPr>
        <p:cNvPr id="1" name="Shape 14"/>
        <p:cNvGrpSpPr/>
        <p:nvPr/>
      </p:nvGrpSpPr>
      <p:grpSpPr>
        <a:xfrm>
          <a:off x="0" y="0"/>
          <a:ext cx="0" cy="0"/>
          <a:chOff x="0" y="0"/>
          <a:chExt cx="0" cy="0"/>
        </a:xfrm>
      </p:grpSpPr>
      <p:sp>
        <p:nvSpPr>
          <p:cNvPr id="15" name="Google Shape;15;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6" name="Google Shape;16;p2"/>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7" name="Google Shape;17;p2"/>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 name="Google Shape;18;p2"/>
          <p:cNvSpPr/>
          <p:nvPr/>
        </p:nvSpPr>
        <p:spPr>
          <a:xfrm>
            <a:off x="10634786" y="3027963"/>
            <a:ext cx="1558642"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BFBFBF"/>
              </a:buClr>
              <a:buSzPts val="600"/>
              <a:buFont typeface="Arial"/>
              <a:buNone/>
            </a:pPr>
            <a:r>
              <a:rPr lang="en-US" sz="600" b="0" i="0" u="none" strike="noStrike" cap="none">
                <a:solidFill>
                  <a:srgbClr val="BFBFBF"/>
                </a:solidFill>
                <a:latin typeface="Century Gothic"/>
                <a:ea typeface="Century Gothic"/>
                <a:cs typeface="Century Gothic"/>
                <a:sym typeface="Century Gothic"/>
              </a:rPr>
              <a:t>Heydar Aliyev Center, Azerbaijan </a:t>
            </a:r>
            <a:endParaRPr sz="600" b="0" i="0" u="none" strike="noStrike" cap="none">
              <a:solidFill>
                <a:srgbClr val="BFBFBF"/>
              </a:solidFill>
              <a:latin typeface="Century Gothic"/>
              <a:ea typeface="Century Gothic"/>
              <a:cs typeface="Century Gothic"/>
              <a:sym typeface="Century Gothic"/>
            </a:endParaRPr>
          </a:p>
        </p:txBody>
      </p:sp>
      <p:sp>
        <p:nvSpPr>
          <p:cNvPr id="19" name="Google Shape;19;p2"/>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 name="Google Shape;21;p2"/>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 name="Google Shape;22;p2"/>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Process &amp; IT</a:t>
            </a:r>
            <a:endParaRPr sz="1600" b="0" i="0" u="none" strike="noStrike" cap="none">
              <a:solidFill>
                <a:schemeClr val="lt1"/>
              </a:solidFill>
              <a:latin typeface="Century Gothic"/>
              <a:ea typeface="Century Gothic"/>
              <a:cs typeface="Century Gothic"/>
              <a:sym typeface="Century Gothic"/>
            </a:endParaRPr>
          </a:p>
        </p:txBody>
      </p:sp>
      <p:pic>
        <p:nvPicPr>
          <p:cNvPr id="23" name="Google Shape;23;p2"/>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24" name="Google Shape;24;p2"/>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 and content">
  <p:cSld name="Text and conten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3"/>
          <p:cNvSpPr txBox="1">
            <a:spLocks noGrp="1"/>
          </p:cNvSpPr>
          <p:nvPr>
            <p:ph type="body" idx="1"/>
          </p:nvPr>
        </p:nvSpPr>
        <p:spPr>
          <a:xfrm>
            <a:off x="385200" y="1432800"/>
            <a:ext cx="5355200" cy="4586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8" name="Google Shape;68;p13"/>
          <p:cNvSpPr txBox="1">
            <a:spLocks noGrp="1"/>
          </p:cNvSpPr>
          <p:nvPr>
            <p:ph type="body" idx="2"/>
          </p:nvPr>
        </p:nvSpPr>
        <p:spPr>
          <a:xfrm>
            <a:off x="6440400" y="1432800"/>
            <a:ext cx="5343612" cy="4716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9" name="Google Shape;69;p13"/>
          <p:cNvSpPr txBox="1">
            <a:spLocks noGrp="1"/>
          </p:cNvSpPr>
          <p:nvPr>
            <p:ph type="body" idx="3"/>
          </p:nvPr>
        </p:nvSpPr>
        <p:spPr>
          <a:xfrm>
            <a:off x="6440400" y="1965600"/>
            <a:ext cx="5343525" cy="405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extLst>
    <p:ext uri="{DCECCB84-F9BA-43D5-87BE-67443E8EF086}">
      <p15:sldGuideLst xmlns:p15="http://schemas.microsoft.com/office/powerpoint/2012/main">
        <p15:guide id="1" pos="404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4"/>
          <p:cNvSpPr txBox="1">
            <a:spLocks noGrp="1"/>
          </p:cNvSpPr>
          <p:nvPr>
            <p:ph type="body" idx="1"/>
          </p:nvPr>
        </p:nvSpPr>
        <p:spPr>
          <a:xfrm>
            <a:off x="385200" y="1440000"/>
            <a:ext cx="5331600" cy="475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14"/>
          <p:cNvSpPr txBox="1">
            <a:spLocks noGrp="1"/>
          </p:cNvSpPr>
          <p:nvPr>
            <p:ph type="body" idx="2"/>
          </p:nvPr>
        </p:nvSpPr>
        <p:spPr>
          <a:xfrm>
            <a:off x="385200" y="1965600"/>
            <a:ext cx="5331600" cy="405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4" name="Google Shape;74;p14"/>
          <p:cNvSpPr txBox="1">
            <a:spLocks noGrp="1"/>
          </p:cNvSpPr>
          <p:nvPr>
            <p:ph type="body" idx="3"/>
          </p:nvPr>
        </p:nvSpPr>
        <p:spPr>
          <a:xfrm>
            <a:off x="6505200" y="1440000"/>
            <a:ext cx="5278812" cy="459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5"/>
        <p:cNvGrpSpPr/>
        <p:nvPr/>
      </p:nvGrpSpPr>
      <p:grpSpPr>
        <a:xfrm>
          <a:off x="0" y="0"/>
          <a:ext cx="0" cy="0"/>
          <a:chOff x="0" y="0"/>
          <a:chExt cx="0" cy="0"/>
        </a:xfrm>
      </p:grpSpPr>
      <p:sp>
        <p:nvSpPr>
          <p:cNvPr id="76" name="Google Shape;76;p15"/>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77" name="Google Shape;77;p15"/>
          <p:cNvSpPr txBox="1"/>
          <p:nvPr/>
        </p:nvSpPr>
        <p:spPr>
          <a:xfrm>
            <a:off x="540000" y="3167391"/>
            <a:ext cx="11160000" cy="52322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THANK YOU</a:t>
            </a:r>
            <a:endParaRPr/>
          </a:p>
        </p:txBody>
      </p:sp>
      <p:sp>
        <p:nvSpPr>
          <p:cNvPr id="78" name="Google Shape;78;p15"/>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EMEX Go Cover">
  <p:cSld name="CEMEX Go Cover">
    <p:spTree>
      <p:nvGrpSpPr>
        <p:cNvPr id="1" name="Shape 79"/>
        <p:cNvGrpSpPr/>
        <p:nvPr/>
      </p:nvGrpSpPr>
      <p:grpSpPr>
        <a:xfrm>
          <a:off x="0" y="0"/>
          <a:ext cx="0" cy="0"/>
          <a:chOff x="0" y="0"/>
          <a:chExt cx="0" cy="0"/>
        </a:xfrm>
      </p:grpSpPr>
      <p:sp>
        <p:nvSpPr>
          <p:cNvPr id="80" name="Google Shape;80;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81" name="Google Shape;81;p16"/>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82" name="Google Shape;82;p16"/>
          <p:cNvSpPr/>
          <p:nvPr/>
        </p:nvSpPr>
        <p:spPr>
          <a:xfrm>
            <a:off x="10424161" y="3027965"/>
            <a:ext cx="1652249"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BFBFBF"/>
                </a:solidFill>
                <a:latin typeface="Century Gothic"/>
                <a:ea typeface="Century Gothic"/>
                <a:cs typeface="Century Gothic"/>
                <a:sym typeface="Century Gothic"/>
              </a:rPr>
              <a:t>Faculty of Health Sciences, Spain</a:t>
            </a:r>
            <a:endParaRPr sz="600" b="0" i="0" u="none" strike="noStrike" cap="none">
              <a:solidFill>
                <a:srgbClr val="BFBFBF"/>
              </a:solidFill>
              <a:latin typeface="Century Gothic"/>
              <a:ea typeface="Century Gothic"/>
              <a:cs typeface="Century Gothic"/>
              <a:sym typeface="Century Gothic"/>
            </a:endParaRPr>
          </a:p>
        </p:txBody>
      </p:sp>
      <p:sp>
        <p:nvSpPr>
          <p:cNvPr id="83" name="Google Shape;83;p16"/>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4" name="Google Shape;84;p16"/>
          <p:cNvSpPr/>
          <p:nvPr/>
        </p:nvSpPr>
        <p:spPr>
          <a:xfrm>
            <a:off x="6347792" y="142147"/>
            <a:ext cx="5671931"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CEMEX</a:t>
            </a:r>
            <a:endParaRPr sz="1600" b="0" i="0" u="none" strike="noStrike" cap="none">
              <a:solidFill>
                <a:schemeClr val="lt1"/>
              </a:solidFill>
              <a:latin typeface="Century Gothic"/>
              <a:ea typeface="Century Gothic"/>
              <a:cs typeface="Century Gothic"/>
              <a:sym typeface="Century Gothic"/>
            </a:endParaRPr>
          </a:p>
        </p:txBody>
      </p:sp>
      <p:sp>
        <p:nvSpPr>
          <p:cNvPr id="85" name="Google Shape;85;p16"/>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6"/>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7" name="Google Shape;87;p16"/>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88" name="Google Shape;88;p16"/>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89" name="Google Shape;89;p16"/>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OHR Cover">
  <p:cSld name="OHR Cover">
    <p:spTree>
      <p:nvGrpSpPr>
        <p:cNvPr id="1" name="Shape 90"/>
        <p:cNvGrpSpPr/>
        <p:nvPr/>
      </p:nvGrpSpPr>
      <p:grpSpPr>
        <a:xfrm>
          <a:off x="0" y="0"/>
          <a:ext cx="0" cy="0"/>
          <a:chOff x="0" y="0"/>
          <a:chExt cx="0" cy="0"/>
        </a:xfrm>
      </p:grpSpPr>
      <p:sp>
        <p:nvSpPr>
          <p:cNvPr id="91" name="Google Shape;91;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92" name="Google Shape;92;p17"/>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93" name="Google Shape;93;p17"/>
          <p:cNvSpPr/>
          <p:nvPr/>
        </p:nvSpPr>
        <p:spPr>
          <a:xfrm>
            <a:off x="10872624" y="3027963"/>
            <a:ext cx="1354863"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chemeClr val="dk2"/>
                </a:solidFill>
                <a:latin typeface="Century Gothic"/>
                <a:ea typeface="Century Gothic"/>
                <a:cs typeface="Century Gothic"/>
                <a:sym typeface="Century Gothic"/>
              </a:rPr>
              <a:t>Hotel Steigenberger, Germany</a:t>
            </a:r>
            <a:endParaRPr sz="600" b="0" i="0" u="none" strike="noStrike" cap="none">
              <a:solidFill>
                <a:schemeClr val="dk2"/>
              </a:solidFill>
              <a:latin typeface="Century Gothic"/>
              <a:ea typeface="Century Gothic"/>
              <a:cs typeface="Century Gothic"/>
              <a:sym typeface="Century Gothic"/>
            </a:endParaRPr>
          </a:p>
        </p:txBody>
      </p:sp>
      <p:sp>
        <p:nvSpPr>
          <p:cNvPr id="94" name="Google Shape;94;p17"/>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5" name="Google Shape;95;p17"/>
          <p:cNvSpPr txBox="1">
            <a:spLocks noGrp="1"/>
          </p:cNvSpPr>
          <p:nvPr>
            <p:ph type="body" idx="1"/>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6" name="Google Shape;96;p17"/>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dk2"/>
                </a:solidFill>
                <a:latin typeface="Century Gothic"/>
                <a:ea typeface="Century Gothic"/>
                <a:cs typeface="Century Gothic"/>
                <a:sym typeface="Century Gothic"/>
              </a:rPr>
              <a:t>OHR</a:t>
            </a:r>
            <a:endParaRPr sz="1600" b="0" i="0" u="none" strike="noStrike" cap="none">
              <a:solidFill>
                <a:schemeClr val="dk2"/>
              </a:solidFill>
              <a:latin typeface="Century Gothic"/>
              <a:ea typeface="Century Gothic"/>
              <a:cs typeface="Century Gothic"/>
              <a:sym typeface="Century Gothic"/>
            </a:endParaRPr>
          </a:p>
        </p:txBody>
      </p:sp>
      <p:sp>
        <p:nvSpPr>
          <p:cNvPr id="97" name="Google Shape;97;p17"/>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17"/>
          <p:cNvSpPr txBox="1">
            <a:spLocks noGrp="1"/>
          </p:cNvSpPr>
          <p:nvPr>
            <p:ph type="body" idx="2"/>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99" name="Google Shape;99;p17"/>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100" name="Google Shape;100;p17"/>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Health &amp; Safety Cover">
  <p:cSld name="Health &amp; Safety Cover">
    <p:spTree>
      <p:nvGrpSpPr>
        <p:cNvPr id="1" name="Shape 101"/>
        <p:cNvGrpSpPr/>
        <p:nvPr/>
      </p:nvGrpSpPr>
      <p:grpSpPr>
        <a:xfrm>
          <a:off x="0" y="0"/>
          <a:ext cx="0" cy="0"/>
          <a:chOff x="0" y="0"/>
          <a:chExt cx="0" cy="0"/>
        </a:xfrm>
      </p:grpSpPr>
      <p:sp>
        <p:nvSpPr>
          <p:cNvPr id="102" name="Google Shape;102;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03" name="Google Shape;103;p18"/>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04" name="Google Shape;104;p18"/>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Google Shape;105;p18"/>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18"/>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7" name="Google Shape;107;p18"/>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 name="Google Shape;108;p18"/>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Health &amp; Safety</a:t>
            </a:r>
            <a:endParaRPr sz="1600" b="0" i="0" u="none" strike="noStrike" cap="none">
              <a:solidFill>
                <a:schemeClr val="lt1"/>
              </a:solidFill>
              <a:latin typeface="Century Gothic"/>
              <a:ea typeface="Century Gothic"/>
              <a:cs typeface="Century Gothic"/>
              <a:sym typeface="Century Gothic"/>
            </a:endParaRPr>
          </a:p>
        </p:txBody>
      </p:sp>
      <p:pic>
        <p:nvPicPr>
          <p:cNvPr id="109" name="Google Shape;109;p18"/>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110" name="Google Shape;110;p18"/>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SO Cover">
  <p:cSld name="GSO Cover">
    <p:spTree>
      <p:nvGrpSpPr>
        <p:cNvPr id="1" name="Shape 111"/>
        <p:cNvGrpSpPr/>
        <p:nvPr/>
      </p:nvGrpSpPr>
      <p:grpSpPr>
        <a:xfrm>
          <a:off x="0" y="0"/>
          <a:ext cx="0" cy="0"/>
          <a:chOff x="0" y="0"/>
          <a:chExt cx="0" cy="0"/>
        </a:xfrm>
      </p:grpSpPr>
      <p:sp>
        <p:nvSpPr>
          <p:cNvPr id="112" name="Google Shape;112;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13" name="Google Shape;113;p19"/>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14" name="Google Shape;114;p19"/>
          <p:cNvSpPr/>
          <p:nvPr/>
        </p:nvSpPr>
        <p:spPr>
          <a:xfrm>
            <a:off x="10604500" y="3027964"/>
            <a:ext cx="1471909"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chemeClr val="dk2"/>
                </a:solidFill>
                <a:latin typeface="Century Gothic"/>
                <a:ea typeface="Century Gothic"/>
                <a:cs typeface="Century Gothic"/>
                <a:sym typeface="Century Gothic"/>
              </a:rPr>
              <a:t>Hercules Towers, Spain</a:t>
            </a:r>
            <a:endParaRPr sz="600" b="0" i="0" u="none" strike="noStrike" cap="none">
              <a:solidFill>
                <a:schemeClr val="dk2"/>
              </a:solidFill>
              <a:latin typeface="Century Gothic"/>
              <a:ea typeface="Century Gothic"/>
              <a:cs typeface="Century Gothic"/>
              <a:sym typeface="Century Gothic"/>
            </a:endParaRPr>
          </a:p>
        </p:txBody>
      </p:sp>
      <p:sp>
        <p:nvSpPr>
          <p:cNvPr id="115" name="Google Shape;115;p19"/>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6" name="Google Shape;116;p19"/>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9"/>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8" name="Google Shape;118;p19"/>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9" name="Google Shape;119;p19"/>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dk2"/>
                </a:solidFill>
                <a:latin typeface="Century Gothic"/>
                <a:ea typeface="Century Gothic"/>
                <a:cs typeface="Century Gothic"/>
                <a:sym typeface="Century Gothic"/>
              </a:rPr>
              <a:t>GSO</a:t>
            </a:r>
            <a:endParaRPr sz="1600" b="0" i="0" u="none" strike="noStrike" cap="none">
              <a:solidFill>
                <a:schemeClr val="dk2"/>
              </a:solidFill>
              <a:latin typeface="Century Gothic"/>
              <a:ea typeface="Century Gothic"/>
              <a:cs typeface="Century Gothic"/>
              <a:sym typeface="Century Gothic"/>
            </a:endParaRPr>
          </a:p>
        </p:txBody>
      </p:sp>
      <p:pic>
        <p:nvPicPr>
          <p:cNvPr id="120" name="Google Shape;120;p19"/>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121" name="Google Shape;121;p19"/>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rp. Comms Cover">
  <p:cSld name="Corp. Comms Cover">
    <p:spTree>
      <p:nvGrpSpPr>
        <p:cNvPr id="1" name="Shape 122"/>
        <p:cNvGrpSpPr/>
        <p:nvPr/>
      </p:nvGrpSpPr>
      <p:grpSpPr>
        <a:xfrm>
          <a:off x="0" y="0"/>
          <a:ext cx="0" cy="0"/>
          <a:chOff x="0" y="0"/>
          <a:chExt cx="0" cy="0"/>
        </a:xfrm>
      </p:grpSpPr>
      <p:sp>
        <p:nvSpPr>
          <p:cNvPr id="123" name="Google Shape;123;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24" name="Google Shape;124;p20"/>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25" name="Google Shape;125;p20"/>
          <p:cNvSpPr/>
          <p:nvPr/>
        </p:nvSpPr>
        <p:spPr>
          <a:xfrm>
            <a:off x="10582772" y="3027963"/>
            <a:ext cx="1493638"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A5A5A5"/>
                </a:solidFill>
                <a:latin typeface="Century Gothic"/>
                <a:ea typeface="Century Gothic"/>
                <a:cs typeface="Century Gothic"/>
                <a:sym typeface="Century Gothic"/>
              </a:rPr>
              <a:t>Torre Reforma, Mexico</a:t>
            </a:r>
            <a:endParaRPr sz="600" b="0" i="0" u="none" strike="noStrike" cap="none">
              <a:solidFill>
                <a:srgbClr val="A5A5A5"/>
              </a:solidFill>
              <a:latin typeface="Century Gothic"/>
              <a:ea typeface="Century Gothic"/>
              <a:cs typeface="Century Gothic"/>
              <a:sym typeface="Century Gothic"/>
            </a:endParaRPr>
          </a:p>
        </p:txBody>
      </p:sp>
      <p:sp>
        <p:nvSpPr>
          <p:cNvPr id="126" name="Google Shape;126;p20"/>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7" name="Google Shape;127;p20"/>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8" name="Google Shape;128;p20"/>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9" name="Google Shape;129;p20"/>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0" name="Google Shape;130;p20"/>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Corp. Comms &amp; Public Affairs</a:t>
            </a:r>
            <a:endParaRPr sz="1600" b="0" i="0" u="none" strike="noStrike" cap="none">
              <a:solidFill>
                <a:schemeClr val="lt1"/>
              </a:solidFill>
              <a:latin typeface="Century Gothic"/>
              <a:ea typeface="Century Gothic"/>
              <a:cs typeface="Century Gothic"/>
              <a:sym typeface="Century Gothic"/>
            </a:endParaRPr>
          </a:p>
        </p:txBody>
      </p:sp>
      <p:sp>
        <p:nvSpPr>
          <p:cNvPr id="131" name="Google Shape;131;p20"/>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pic>
        <p:nvPicPr>
          <p:cNvPr id="132" name="Google Shape;132;p20"/>
          <p:cNvPicPr preferRelativeResize="0"/>
          <p:nvPr/>
        </p:nvPicPr>
        <p:blipFill rotWithShape="1">
          <a:blip r:embed="rId3">
            <a:alphaModFix/>
          </a:blip>
          <a:srcRect/>
          <a:stretch/>
        </p:blipFill>
        <p:spPr>
          <a:xfrm>
            <a:off x="10848551" y="6250804"/>
            <a:ext cx="1313470" cy="6322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MO Cover">
  <p:cSld name="VMO Cover">
    <p:spTree>
      <p:nvGrpSpPr>
        <p:cNvPr id="1" name="Shape 133"/>
        <p:cNvGrpSpPr/>
        <p:nvPr/>
      </p:nvGrpSpPr>
      <p:grpSpPr>
        <a:xfrm>
          <a:off x="0" y="0"/>
          <a:ext cx="0" cy="0"/>
          <a:chOff x="0" y="0"/>
          <a:chExt cx="0" cy="0"/>
        </a:xfrm>
      </p:grpSpPr>
      <p:sp>
        <p:nvSpPr>
          <p:cNvPr id="134" name="Google Shape;134;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35" name="Google Shape;135;p21"/>
          <p:cNvPicPr preferRelativeResize="0"/>
          <p:nvPr/>
        </p:nvPicPr>
        <p:blipFill rotWithShape="1">
          <a:blip r:embed="rId2">
            <a:alphaModFix/>
          </a:blip>
          <a:srcRect/>
          <a:stretch/>
        </p:blipFill>
        <p:spPr>
          <a:xfrm>
            <a:off x="0" y="0"/>
            <a:ext cx="12192000" cy="3204165"/>
          </a:xfrm>
          <a:prstGeom prst="rect">
            <a:avLst/>
          </a:prstGeom>
          <a:noFill/>
          <a:ln>
            <a:noFill/>
          </a:ln>
        </p:spPr>
      </p:pic>
      <p:sp>
        <p:nvSpPr>
          <p:cNvPr id="136" name="Google Shape;136;p21"/>
          <p:cNvSpPr/>
          <p:nvPr/>
        </p:nvSpPr>
        <p:spPr>
          <a:xfrm>
            <a:off x="10249470" y="3027963"/>
            <a:ext cx="1826940" cy="18466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A5A5A5"/>
                </a:solidFill>
                <a:latin typeface="Century Gothic"/>
                <a:ea typeface="Century Gothic"/>
                <a:cs typeface="Century Gothic"/>
                <a:sym typeface="Century Gothic"/>
              </a:rPr>
              <a:t>Therapeutic pools, Puerto Rico</a:t>
            </a:r>
            <a:endParaRPr sz="600" b="0" i="0" u="none" strike="noStrike" cap="none">
              <a:solidFill>
                <a:srgbClr val="A5A5A5"/>
              </a:solidFill>
              <a:latin typeface="Century Gothic"/>
              <a:ea typeface="Century Gothic"/>
              <a:cs typeface="Century Gothic"/>
              <a:sym typeface="Century Gothic"/>
            </a:endParaRPr>
          </a:p>
        </p:txBody>
      </p:sp>
      <p:sp>
        <p:nvSpPr>
          <p:cNvPr id="137" name="Google Shape;137;p21"/>
          <p:cNvSpPr/>
          <p:nvPr/>
        </p:nvSpPr>
        <p:spPr>
          <a:xfrm>
            <a:off x="-600" y="3180457"/>
            <a:ext cx="12193201"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8" name="Google Shape;138;p21"/>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9" name="Google Shape;139;p21"/>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0" name="Google Shape;140;p21"/>
          <p:cNvSpPr txBox="1">
            <a:spLocks noGrp="1"/>
          </p:cNvSpPr>
          <p:nvPr>
            <p:ph type="body" idx="2"/>
          </p:nvPr>
        </p:nvSpPr>
        <p:spPr>
          <a:xfrm>
            <a:off x="6347792" y="393907"/>
            <a:ext cx="5671930" cy="220532"/>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1" name="Google Shape;141;p21"/>
          <p:cNvSpPr/>
          <p:nvPr/>
        </p:nvSpPr>
        <p:spPr>
          <a:xfrm>
            <a:off x="6347792" y="142147"/>
            <a:ext cx="5671930" cy="246221"/>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VMO</a:t>
            </a:r>
            <a:endParaRPr sz="1600" b="0" i="0" u="none" strike="noStrike" cap="none">
              <a:solidFill>
                <a:schemeClr val="lt1"/>
              </a:solidFill>
              <a:latin typeface="Century Gothic"/>
              <a:ea typeface="Century Gothic"/>
              <a:cs typeface="Century Gothic"/>
              <a:sym typeface="Century Gothic"/>
            </a:endParaRPr>
          </a:p>
        </p:txBody>
      </p:sp>
      <p:sp>
        <p:nvSpPr>
          <p:cNvPr id="142" name="Google Shape;142;p21"/>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pic>
        <p:nvPicPr>
          <p:cNvPr id="143" name="Google Shape;143;p21"/>
          <p:cNvPicPr preferRelativeResize="0"/>
          <p:nvPr/>
        </p:nvPicPr>
        <p:blipFill rotWithShape="1">
          <a:blip r:embed="rId3">
            <a:alphaModFix/>
          </a:blip>
          <a:srcRect/>
          <a:stretch/>
        </p:blipFill>
        <p:spPr>
          <a:xfrm>
            <a:off x="10848551" y="6250804"/>
            <a:ext cx="1313470" cy="63226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2">
  <p:cSld name="Content 2">
    <p:spTree>
      <p:nvGrpSpPr>
        <p:cNvPr id="1" name="Shape 144"/>
        <p:cNvGrpSpPr/>
        <p:nvPr/>
      </p:nvGrpSpPr>
      <p:grpSpPr>
        <a:xfrm>
          <a:off x="0" y="0"/>
          <a:ext cx="0" cy="0"/>
          <a:chOff x="0" y="0"/>
          <a:chExt cx="0" cy="0"/>
        </a:xfrm>
      </p:grpSpPr>
      <p:sp>
        <p:nvSpPr>
          <p:cNvPr id="145" name="Google Shape;145;p22"/>
          <p:cNvSpPr txBox="1">
            <a:spLocks noGrp="1"/>
          </p:cNvSpPr>
          <p:nvPr>
            <p:ph type="body" idx="1"/>
          </p:nvPr>
        </p:nvSpPr>
        <p:spPr>
          <a:xfrm>
            <a:off x="390525" y="208405"/>
            <a:ext cx="11358563" cy="1033947"/>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3120"/>
              <a:buFont typeface="Arial"/>
              <a:buNone/>
              <a:defRPr sz="2400" b="1"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6" name="Google Shape;146;p22"/>
          <p:cNvSpPr txBox="1">
            <a:spLocks noGrp="1"/>
          </p:cNvSpPr>
          <p:nvPr>
            <p:ph type="body" idx="2"/>
          </p:nvPr>
        </p:nvSpPr>
        <p:spPr>
          <a:xfrm>
            <a:off x="381599" y="1436400"/>
            <a:ext cx="11402413"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5"/>
        <p:cNvGrpSpPr/>
        <p:nvPr/>
      </p:nvGrpSpPr>
      <p:grpSpPr>
        <a:xfrm>
          <a:off x="0" y="0"/>
          <a:ext cx="0" cy="0"/>
          <a:chOff x="0" y="0"/>
          <a:chExt cx="0" cy="0"/>
        </a:xfrm>
      </p:grpSpPr>
      <p:sp>
        <p:nvSpPr>
          <p:cNvPr id="26" name="Google Shape;26;p3"/>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27" name="Google Shape;27;p3"/>
          <p:cNvSpPr txBox="1">
            <a:spLocks noGrp="1"/>
          </p:cNvSpPr>
          <p:nvPr>
            <p:ph type="title"/>
          </p:nvPr>
        </p:nvSpPr>
        <p:spPr>
          <a:xfrm>
            <a:off x="540000" y="2923200"/>
            <a:ext cx="11160000" cy="503999"/>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
          <p:cNvSpPr txBox="1">
            <a:spLocks noGrp="1"/>
          </p:cNvSpPr>
          <p:nvPr>
            <p:ph type="body" idx="1"/>
          </p:nvPr>
        </p:nvSpPr>
        <p:spPr>
          <a:xfrm>
            <a:off x="539750" y="3445200"/>
            <a:ext cx="11160125" cy="5080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rgbClr val="C4D2E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9" name="Google Shape;29;p3"/>
          <p:cNvSpPr txBox="1">
            <a:spLocks noGrp="1"/>
          </p:cNvSpPr>
          <p:nvPr>
            <p:ph type="body" idx="2"/>
          </p:nvPr>
        </p:nvSpPr>
        <p:spPr>
          <a:xfrm>
            <a:off x="6465600" y="378000"/>
            <a:ext cx="5230800" cy="503999"/>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82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30" name="Google Shape;30;p3"/>
          <p:cNvPicPr preferRelativeResize="0"/>
          <p:nvPr/>
        </p:nvPicPr>
        <p:blipFill rotWithShape="1">
          <a:blip r:embed="rId2">
            <a:alphaModFix/>
          </a:blip>
          <a:srcRect/>
          <a:stretch/>
        </p:blipFill>
        <p:spPr>
          <a:xfrm>
            <a:off x="10854353" y="6250804"/>
            <a:ext cx="1313468" cy="632260"/>
          </a:xfrm>
          <a:prstGeom prst="rect">
            <a:avLst/>
          </a:prstGeom>
          <a:noFill/>
          <a:ln>
            <a:noFill/>
          </a:ln>
        </p:spPr>
      </p:pic>
      <p:sp>
        <p:nvSpPr>
          <p:cNvPr id="31" name="Google Shape;31;p3"/>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rocess&amp;IT Cover">
  <p:cSld name="Process&amp;IT Cover">
    <p:spTree>
      <p:nvGrpSpPr>
        <p:cNvPr id="1" name="Shape 156"/>
        <p:cNvGrpSpPr/>
        <p:nvPr/>
      </p:nvGrpSpPr>
      <p:grpSpPr>
        <a:xfrm>
          <a:off x="0" y="0"/>
          <a:ext cx="0" cy="0"/>
          <a:chOff x="0" y="0"/>
          <a:chExt cx="0" cy="0"/>
        </a:xfrm>
      </p:grpSpPr>
      <p:sp>
        <p:nvSpPr>
          <p:cNvPr id="157" name="Google Shape;157;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158" name="Google Shape;158;p24"/>
          <p:cNvPicPr preferRelativeResize="0"/>
          <p:nvPr/>
        </p:nvPicPr>
        <p:blipFill rotWithShape="1">
          <a:blip r:embed="rId2">
            <a:alphaModFix/>
          </a:blip>
          <a:srcRect/>
          <a:stretch/>
        </p:blipFill>
        <p:spPr>
          <a:xfrm>
            <a:off x="0" y="0"/>
            <a:ext cx="12192001" cy="3204166"/>
          </a:xfrm>
          <a:prstGeom prst="rect">
            <a:avLst/>
          </a:prstGeom>
          <a:noFill/>
          <a:ln>
            <a:noFill/>
          </a:ln>
        </p:spPr>
      </p:pic>
      <p:sp>
        <p:nvSpPr>
          <p:cNvPr id="159" name="Google Shape;159;p24"/>
          <p:cNvSpPr/>
          <p:nvPr/>
        </p:nvSpPr>
        <p:spPr>
          <a:xfrm>
            <a:off x="-600" y="3180457"/>
            <a:ext cx="12193200" cy="84300"/>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0" name="Google Shape;160;p24"/>
          <p:cNvSpPr/>
          <p:nvPr/>
        </p:nvSpPr>
        <p:spPr>
          <a:xfrm>
            <a:off x="10634786" y="3027963"/>
            <a:ext cx="1558500" cy="18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BFBFBF"/>
              </a:buClr>
              <a:buSzPts val="600"/>
              <a:buFont typeface="Arial"/>
              <a:buNone/>
            </a:pPr>
            <a:r>
              <a:rPr lang="en-US" sz="600" b="0" i="0" u="none" strike="noStrike" cap="none">
                <a:solidFill>
                  <a:srgbClr val="BFBFBF"/>
                </a:solidFill>
                <a:latin typeface="Century Gothic"/>
                <a:ea typeface="Century Gothic"/>
                <a:cs typeface="Century Gothic"/>
                <a:sym typeface="Century Gothic"/>
              </a:rPr>
              <a:t>Heydar Aliyev Center, Azerbaijan </a:t>
            </a:r>
            <a:endParaRPr sz="600" b="0" i="0" u="none" strike="noStrike" cap="none">
              <a:solidFill>
                <a:srgbClr val="BFBFBF"/>
              </a:solidFill>
              <a:latin typeface="Century Gothic"/>
              <a:ea typeface="Century Gothic"/>
              <a:cs typeface="Century Gothic"/>
              <a:sym typeface="Century Gothic"/>
            </a:endParaRPr>
          </a:p>
        </p:txBody>
      </p:sp>
      <p:sp>
        <p:nvSpPr>
          <p:cNvPr id="161" name="Google Shape;161;p24"/>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62" name="Google Shape;162;p24"/>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3" name="Google Shape;163;p24"/>
          <p:cNvSpPr txBox="1">
            <a:spLocks noGrp="1"/>
          </p:cNvSpPr>
          <p:nvPr>
            <p:ph type="body" idx="2"/>
          </p:nvPr>
        </p:nvSpPr>
        <p:spPr>
          <a:xfrm>
            <a:off x="6347792" y="393907"/>
            <a:ext cx="5671800" cy="220500"/>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64" name="Google Shape;164;p24"/>
          <p:cNvSpPr/>
          <p:nvPr/>
        </p:nvSpPr>
        <p:spPr>
          <a:xfrm>
            <a:off x="6347792" y="142147"/>
            <a:ext cx="5671800" cy="246300"/>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Process &amp; IT</a:t>
            </a:r>
            <a:endParaRPr sz="1600" b="0" i="0" u="none" strike="noStrike" cap="none">
              <a:solidFill>
                <a:schemeClr val="lt1"/>
              </a:solidFill>
              <a:latin typeface="Century Gothic"/>
              <a:ea typeface="Century Gothic"/>
              <a:cs typeface="Century Gothic"/>
              <a:sym typeface="Century Gothic"/>
            </a:endParaRPr>
          </a:p>
        </p:txBody>
      </p:sp>
      <p:pic>
        <p:nvPicPr>
          <p:cNvPr id="165" name="Google Shape;165;p24"/>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166" name="Google Shape;166;p24"/>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67"/>
        <p:cNvGrpSpPr/>
        <p:nvPr/>
      </p:nvGrpSpPr>
      <p:grpSpPr>
        <a:xfrm>
          <a:off x="0" y="0"/>
          <a:ext cx="0" cy="0"/>
          <a:chOff x="0" y="0"/>
          <a:chExt cx="0" cy="0"/>
        </a:xfrm>
      </p:grpSpPr>
      <p:sp>
        <p:nvSpPr>
          <p:cNvPr id="168" name="Google Shape;168;p25"/>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169" name="Google Shape;169;p25"/>
          <p:cNvSpPr txBox="1">
            <a:spLocks noGrp="1"/>
          </p:cNvSpPr>
          <p:nvPr>
            <p:ph type="title"/>
          </p:nvPr>
        </p:nvSpPr>
        <p:spPr>
          <a:xfrm>
            <a:off x="540000" y="2923200"/>
            <a:ext cx="11160000" cy="504000"/>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chemeClr val="lt1"/>
              </a:buClr>
              <a:buSzPts val="2800"/>
              <a:buFont typeface="Century Gothic"/>
              <a:buNone/>
              <a:defRPr sz="2800" b="1" i="0" u="none" strike="noStrike" cap="none">
                <a:solidFill>
                  <a:schemeClr val="lt1"/>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0" name="Google Shape;170;p25"/>
          <p:cNvSpPr txBox="1">
            <a:spLocks noGrp="1"/>
          </p:cNvSpPr>
          <p:nvPr>
            <p:ph type="body" idx="1"/>
          </p:nvPr>
        </p:nvSpPr>
        <p:spPr>
          <a:xfrm>
            <a:off x="539750" y="3445200"/>
            <a:ext cx="11160000" cy="5079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rgbClr val="C4D2E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71" name="Google Shape;171;p25"/>
          <p:cNvSpPr txBox="1">
            <a:spLocks noGrp="1"/>
          </p:cNvSpPr>
          <p:nvPr>
            <p:ph type="body" idx="2"/>
          </p:nvPr>
        </p:nvSpPr>
        <p:spPr>
          <a:xfrm>
            <a:off x="6465600" y="378000"/>
            <a:ext cx="5230800" cy="504000"/>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82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72" name="Google Shape;172;p25"/>
          <p:cNvPicPr preferRelativeResize="0"/>
          <p:nvPr/>
        </p:nvPicPr>
        <p:blipFill rotWithShape="1">
          <a:blip r:embed="rId2">
            <a:alphaModFix/>
          </a:blip>
          <a:srcRect/>
          <a:stretch/>
        </p:blipFill>
        <p:spPr>
          <a:xfrm>
            <a:off x="10854353" y="6250804"/>
            <a:ext cx="1313468" cy="632260"/>
          </a:xfrm>
          <a:prstGeom prst="rect">
            <a:avLst/>
          </a:prstGeom>
          <a:noFill/>
          <a:ln>
            <a:noFill/>
          </a:ln>
        </p:spPr>
      </p:pic>
      <p:sp>
        <p:nvSpPr>
          <p:cNvPr id="173" name="Google Shape;173;p25"/>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174"/>
        <p:cNvGrpSpPr/>
        <p:nvPr/>
      </p:nvGrpSpPr>
      <p:grpSpPr>
        <a:xfrm>
          <a:off x="0" y="0"/>
          <a:ext cx="0" cy="0"/>
          <a:chOff x="0" y="0"/>
          <a:chExt cx="0" cy="0"/>
        </a:xfrm>
      </p:grpSpPr>
      <p:sp>
        <p:nvSpPr>
          <p:cNvPr id="175" name="Google Shape;175;p26"/>
          <p:cNvSpPr txBox="1">
            <a:spLocks noGrp="1"/>
          </p:cNvSpPr>
          <p:nvPr>
            <p:ph type="body" idx="1"/>
          </p:nvPr>
        </p:nvSpPr>
        <p:spPr>
          <a:xfrm>
            <a:off x="390525" y="208405"/>
            <a:ext cx="11358600" cy="1033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3120"/>
              <a:buFont typeface="Arial"/>
              <a:buNone/>
              <a:defRPr sz="2400" b="1"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371475" y="188913"/>
            <a:ext cx="11412600" cy="105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8" name="Google Shape;178;p27"/>
          <p:cNvSpPr txBox="1">
            <a:spLocks noGrp="1"/>
          </p:cNvSpPr>
          <p:nvPr>
            <p:ph type="body" idx="1"/>
          </p:nvPr>
        </p:nvSpPr>
        <p:spPr>
          <a:xfrm>
            <a:off x="385200" y="1429200"/>
            <a:ext cx="11398800" cy="45900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up slides">
  <p:cSld name="Backup slides">
    <p:spTree>
      <p:nvGrpSpPr>
        <p:cNvPr id="1" name="Shape 179"/>
        <p:cNvGrpSpPr/>
        <p:nvPr/>
      </p:nvGrpSpPr>
      <p:grpSpPr>
        <a:xfrm>
          <a:off x="0" y="0"/>
          <a:ext cx="0" cy="0"/>
          <a:chOff x="0" y="0"/>
          <a:chExt cx="0" cy="0"/>
        </a:xfrm>
      </p:grpSpPr>
      <p:sp>
        <p:nvSpPr>
          <p:cNvPr id="180" name="Google Shape;180;p28"/>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181" name="Google Shape;181;p28"/>
          <p:cNvSpPr txBox="1"/>
          <p:nvPr/>
        </p:nvSpPr>
        <p:spPr>
          <a:xfrm>
            <a:off x="540000" y="3167391"/>
            <a:ext cx="11160000" cy="523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Backup Slides</a:t>
            </a:r>
            <a:endParaRPr sz="2800" b="1" i="0" u="none" strike="noStrike" cap="none">
              <a:solidFill>
                <a:schemeClr val="lt1"/>
              </a:solidFill>
              <a:latin typeface="Arial"/>
              <a:ea typeface="Arial"/>
              <a:cs typeface="Arial"/>
              <a:sym typeface="Arial"/>
            </a:endParaRPr>
          </a:p>
        </p:txBody>
      </p:sp>
      <p:sp>
        <p:nvSpPr>
          <p:cNvPr id="182" name="Google Shape;182;p28"/>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371475" y="188913"/>
            <a:ext cx="11412600" cy="105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85" name="Google Shape;185;p29"/>
          <p:cNvSpPr txBox="1">
            <a:spLocks noGrp="1"/>
          </p:cNvSpPr>
          <p:nvPr>
            <p:ph type="body" idx="1"/>
          </p:nvPr>
        </p:nvSpPr>
        <p:spPr>
          <a:xfrm>
            <a:off x="381600" y="1436400"/>
            <a:ext cx="114024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86"/>
        <p:cNvGrpSpPr/>
        <p:nvPr/>
      </p:nvGrpSpPr>
      <p:grpSpPr>
        <a:xfrm>
          <a:off x="0" y="0"/>
          <a:ext cx="0" cy="0"/>
          <a:chOff x="0" y="0"/>
          <a:chExt cx="0" cy="0"/>
        </a:xfrm>
      </p:grpSpPr>
      <p:sp>
        <p:nvSpPr>
          <p:cNvPr id="187" name="Google Shape;187;p30"/>
          <p:cNvSpPr/>
          <p:nvPr/>
        </p:nvSpPr>
        <p:spPr>
          <a:xfrm>
            <a:off x="1" y="6273800"/>
            <a:ext cx="12192000" cy="587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30"/>
          <p:cNvSpPr/>
          <p:nvPr/>
        </p:nvSpPr>
        <p:spPr>
          <a:xfrm rot="10800000">
            <a:off x="0" y="40"/>
            <a:ext cx="12192000" cy="8775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189" name="Google Shape;189;p30"/>
          <p:cNvSpPr/>
          <p:nvPr/>
        </p:nvSpPr>
        <p:spPr>
          <a:xfrm>
            <a:off x="1" y="875614"/>
            <a:ext cx="12192000" cy="84300"/>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0" name="Google Shape;190;p30"/>
          <p:cNvSpPr txBox="1">
            <a:spLocks noGrp="1"/>
          </p:cNvSpPr>
          <p:nvPr>
            <p:ph type="body" idx="1"/>
          </p:nvPr>
        </p:nvSpPr>
        <p:spPr>
          <a:xfrm>
            <a:off x="597600" y="1378800"/>
            <a:ext cx="10944000" cy="3380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chemeClr val="lt2"/>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1" name="Google Shape;191;p30"/>
          <p:cNvSpPr txBox="1"/>
          <p:nvPr/>
        </p:nvSpPr>
        <p:spPr>
          <a:xfrm>
            <a:off x="522000" y="205200"/>
            <a:ext cx="6094800" cy="52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Agenda</a:t>
            </a:r>
            <a:endParaRPr/>
          </a:p>
        </p:txBody>
      </p:sp>
      <p:pic>
        <p:nvPicPr>
          <p:cNvPr id="192" name="Google Shape;192;p30"/>
          <p:cNvPicPr preferRelativeResize="0"/>
          <p:nvPr/>
        </p:nvPicPr>
        <p:blipFill rotWithShape="1">
          <a:blip r:embed="rId2">
            <a:alphaModFix/>
          </a:blip>
          <a:srcRect/>
          <a:stretch/>
        </p:blipFill>
        <p:spPr>
          <a:xfrm>
            <a:off x="10852093" y="6251742"/>
            <a:ext cx="1313470" cy="632260"/>
          </a:xfrm>
          <a:prstGeom prst="rect">
            <a:avLst/>
          </a:prstGeom>
          <a:noFill/>
          <a:ln>
            <a:noFill/>
          </a:ln>
        </p:spPr>
      </p:pic>
      <p:sp>
        <p:nvSpPr>
          <p:cNvPr id="193" name="Google Shape;193;p30"/>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71475" y="188913"/>
            <a:ext cx="11412600" cy="105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6"/>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text column">
  <p:cSld name="Two text column">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371475" y="188913"/>
            <a:ext cx="11412600" cy="105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99" name="Google Shape;199;p33"/>
          <p:cNvSpPr txBox="1">
            <a:spLocks noGrp="1"/>
          </p:cNvSpPr>
          <p:nvPr>
            <p:ph type="body" idx="1"/>
          </p:nvPr>
        </p:nvSpPr>
        <p:spPr>
          <a:xfrm>
            <a:off x="385200" y="1436400"/>
            <a:ext cx="53553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0" name="Google Shape;200;p33"/>
          <p:cNvSpPr txBox="1">
            <a:spLocks noGrp="1"/>
          </p:cNvSpPr>
          <p:nvPr>
            <p:ph type="body" idx="2"/>
          </p:nvPr>
        </p:nvSpPr>
        <p:spPr>
          <a:xfrm>
            <a:off x="6451600" y="1432800"/>
            <a:ext cx="53316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390525" y="208405"/>
            <a:ext cx="11358563" cy="1033946"/>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3120"/>
              <a:buFont typeface="Arial"/>
              <a:buNone/>
              <a:defRPr sz="2400" b="1"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ion with titles">
  <p:cSld name="Comparision with titles">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71475" y="188913"/>
            <a:ext cx="11412600" cy="105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03" name="Google Shape;203;p34"/>
          <p:cNvSpPr txBox="1">
            <a:spLocks noGrp="1"/>
          </p:cNvSpPr>
          <p:nvPr>
            <p:ph type="body" idx="1"/>
          </p:nvPr>
        </p:nvSpPr>
        <p:spPr>
          <a:xfrm>
            <a:off x="385200" y="1429200"/>
            <a:ext cx="5355300" cy="4788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4" name="Google Shape;204;p34"/>
          <p:cNvSpPr txBox="1">
            <a:spLocks noGrp="1"/>
          </p:cNvSpPr>
          <p:nvPr>
            <p:ph type="body" idx="2"/>
          </p:nvPr>
        </p:nvSpPr>
        <p:spPr>
          <a:xfrm>
            <a:off x="385200" y="1929600"/>
            <a:ext cx="5355300" cy="40752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5" name="Google Shape;205;p34"/>
          <p:cNvSpPr txBox="1">
            <a:spLocks noGrp="1"/>
          </p:cNvSpPr>
          <p:nvPr>
            <p:ph type="body" idx="3"/>
          </p:nvPr>
        </p:nvSpPr>
        <p:spPr>
          <a:xfrm>
            <a:off x="6451600" y="1429200"/>
            <a:ext cx="5332500" cy="4788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6" name="Google Shape;206;p34"/>
          <p:cNvSpPr txBox="1">
            <a:spLocks noGrp="1"/>
          </p:cNvSpPr>
          <p:nvPr>
            <p:ph type="body" idx="4"/>
          </p:nvPr>
        </p:nvSpPr>
        <p:spPr>
          <a:xfrm>
            <a:off x="6451600" y="1929600"/>
            <a:ext cx="5332500" cy="40752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ext and content">
  <p:cSld name="Text and content">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371475" y="188913"/>
            <a:ext cx="11412600" cy="105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09" name="Google Shape;209;p35"/>
          <p:cNvSpPr txBox="1">
            <a:spLocks noGrp="1"/>
          </p:cNvSpPr>
          <p:nvPr>
            <p:ph type="body" idx="1"/>
          </p:nvPr>
        </p:nvSpPr>
        <p:spPr>
          <a:xfrm>
            <a:off x="385200" y="1432800"/>
            <a:ext cx="5355300" cy="4586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0" name="Google Shape;210;p35"/>
          <p:cNvSpPr txBox="1">
            <a:spLocks noGrp="1"/>
          </p:cNvSpPr>
          <p:nvPr>
            <p:ph type="body" idx="2"/>
          </p:nvPr>
        </p:nvSpPr>
        <p:spPr>
          <a:xfrm>
            <a:off x="6440400" y="1432800"/>
            <a:ext cx="5343600" cy="4716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1" name="Google Shape;211;p35"/>
          <p:cNvSpPr txBox="1">
            <a:spLocks noGrp="1"/>
          </p:cNvSpPr>
          <p:nvPr>
            <p:ph type="body" idx="3"/>
          </p:nvPr>
        </p:nvSpPr>
        <p:spPr>
          <a:xfrm>
            <a:off x="6440400" y="1965600"/>
            <a:ext cx="5343600" cy="405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extLst>
    <p:ext uri="{DCECCB84-F9BA-43D5-87BE-67443E8EF086}">
      <p15:sldGuideLst xmlns:p15="http://schemas.microsoft.com/office/powerpoint/2012/main">
        <p15:guide id="1" pos="404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71475" y="188913"/>
            <a:ext cx="11412600" cy="105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14" name="Google Shape;214;p36"/>
          <p:cNvSpPr txBox="1">
            <a:spLocks noGrp="1"/>
          </p:cNvSpPr>
          <p:nvPr>
            <p:ph type="body" idx="1"/>
          </p:nvPr>
        </p:nvSpPr>
        <p:spPr>
          <a:xfrm>
            <a:off x="385200" y="1440000"/>
            <a:ext cx="5331600" cy="475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5" name="Google Shape;215;p36"/>
          <p:cNvSpPr txBox="1">
            <a:spLocks noGrp="1"/>
          </p:cNvSpPr>
          <p:nvPr>
            <p:ph type="body" idx="2"/>
          </p:nvPr>
        </p:nvSpPr>
        <p:spPr>
          <a:xfrm>
            <a:off x="385200" y="1965600"/>
            <a:ext cx="5331600" cy="405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16" name="Google Shape;216;p36"/>
          <p:cNvSpPr txBox="1">
            <a:spLocks noGrp="1"/>
          </p:cNvSpPr>
          <p:nvPr>
            <p:ph type="body" idx="3"/>
          </p:nvPr>
        </p:nvSpPr>
        <p:spPr>
          <a:xfrm>
            <a:off x="6505200" y="1440000"/>
            <a:ext cx="5278800" cy="45936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17"/>
        <p:cNvGrpSpPr/>
        <p:nvPr/>
      </p:nvGrpSpPr>
      <p:grpSpPr>
        <a:xfrm>
          <a:off x="0" y="0"/>
          <a:ext cx="0" cy="0"/>
          <a:chOff x="0" y="0"/>
          <a:chExt cx="0" cy="0"/>
        </a:xfrm>
      </p:grpSpPr>
      <p:sp>
        <p:nvSpPr>
          <p:cNvPr id="218" name="Google Shape;218;p37"/>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219" name="Google Shape;219;p37"/>
          <p:cNvSpPr txBox="1"/>
          <p:nvPr/>
        </p:nvSpPr>
        <p:spPr>
          <a:xfrm>
            <a:off x="540000" y="3167391"/>
            <a:ext cx="11160000" cy="523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THANK YOU</a:t>
            </a:r>
            <a:endParaRPr/>
          </a:p>
        </p:txBody>
      </p:sp>
      <p:sp>
        <p:nvSpPr>
          <p:cNvPr id="220" name="Google Shape;220;p37"/>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CEMEX Go Cover">
  <p:cSld name="CEMEX Go Cover">
    <p:spTree>
      <p:nvGrpSpPr>
        <p:cNvPr id="1" name="Shape 221"/>
        <p:cNvGrpSpPr/>
        <p:nvPr/>
      </p:nvGrpSpPr>
      <p:grpSpPr>
        <a:xfrm>
          <a:off x="0" y="0"/>
          <a:ext cx="0" cy="0"/>
          <a:chOff x="0" y="0"/>
          <a:chExt cx="0" cy="0"/>
        </a:xfrm>
      </p:grpSpPr>
      <p:sp>
        <p:nvSpPr>
          <p:cNvPr id="222" name="Google Shape;222;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223" name="Google Shape;223;p38"/>
          <p:cNvPicPr preferRelativeResize="0"/>
          <p:nvPr/>
        </p:nvPicPr>
        <p:blipFill rotWithShape="1">
          <a:blip r:embed="rId2">
            <a:alphaModFix/>
          </a:blip>
          <a:srcRect/>
          <a:stretch/>
        </p:blipFill>
        <p:spPr>
          <a:xfrm>
            <a:off x="0" y="0"/>
            <a:ext cx="12192001" cy="3204166"/>
          </a:xfrm>
          <a:prstGeom prst="rect">
            <a:avLst/>
          </a:prstGeom>
          <a:noFill/>
          <a:ln>
            <a:noFill/>
          </a:ln>
        </p:spPr>
      </p:pic>
      <p:sp>
        <p:nvSpPr>
          <p:cNvPr id="224" name="Google Shape;224;p38"/>
          <p:cNvSpPr/>
          <p:nvPr/>
        </p:nvSpPr>
        <p:spPr>
          <a:xfrm>
            <a:off x="10424161" y="3027965"/>
            <a:ext cx="1652100" cy="18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BFBFBF"/>
                </a:solidFill>
                <a:latin typeface="Century Gothic"/>
                <a:ea typeface="Century Gothic"/>
                <a:cs typeface="Century Gothic"/>
                <a:sym typeface="Century Gothic"/>
              </a:rPr>
              <a:t>Faculty of Health Sciences, Spain</a:t>
            </a:r>
            <a:endParaRPr sz="600" b="0" i="0" u="none" strike="noStrike" cap="none">
              <a:solidFill>
                <a:srgbClr val="BFBFBF"/>
              </a:solidFill>
              <a:latin typeface="Century Gothic"/>
              <a:ea typeface="Century Gothic"/>
              <a:cs typeface="Century Gothic"/>
              <a:sym typeface="Century Gothic"/>
            </a:endParaRPr>
          </a:p>
        </p:txBody>
      </p:sp>
      <p:sp>
        <p:nvSpPr>
          <p:cNvPr id="225" name="Google Shape;225;p38"/>
          <p:cNvSpPr/>
          <p:nvPr/>
        </p:nvSpPr>
        <p:spPr>
          <a:xfrm>
            <a:off x="-600" y="3180457"/>
            <a:ext cx="12193200" cy="84300"/>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6" name="Google Shape;226;p38"/>
          <p:cNvSpPr/>
          <p:nvPr/>
        </p:nvSpPr>
        <p:spPr>
          <a:xfrm>
            <a:off x="6347792" y="142147"/>
            <a:ext cx="5671800" cy="246300"/>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CEMEX</a:t>
            </a:r>
            <a:endParaRPr sz="1600" b="0" i="0" u="none" strike="noStrike" cap="none">
              <a:solidFill>
                <a:schemeClr val="lt1"/>
              </a:solidFill>
              <a:latin typeface="Century Gothic"/>
              <a:ea typeface="Century Gothic"/>
              <a:cs typeface="Century Gothic"/>
              <a:sym typeface="Century Gothic"/>
            </a:endParaRPr>
          </a:p>
        </p:txBody>
      </p:sp>
      <p:sp>
        <p:nvSpPr>
          <p:cNvPr id="227" name="Google Shape;227;p38"/>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28" name="Google Shape;228;p38"/>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29" name="Google Shape;229;p38"/>
          <p:cNvSpPr txBox="1">
            <a:spLocks noGrp="1"/>
          </p:cNvSpPr>
          <p:nvPr>
            <p:ph type="body" idx="2"/>
          </p:nvPr>
        </p:nvSpPr>
        <p:spPr>
          <a:xfrm>
            <a:off x="6347792" y="393907"/>
            <a:ext cx="5671800" cy="220500"/>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230" name="Google Shape;230;p38"/>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231" name="Google Shape;231;p38"/>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OHR Cover">
  <p:cSld name="OHR Cover">
    <p:spTree>
      <p:nvGrpSpPr>
        <p:cNvPr id="1" name="Shape 232"/>
        <p:cNvGrpSpPr/>
        <p:nvPr/>
      </p:nvGrpSpPr>
      <p:grpSpPr>
        <a:xfrm>
          <a:off x="0" y="0"/>
          <a:ext cx="0" cy="0"/>
          <a:chOff x="0" y="0"/>
          <a:chExt cx="0" cy="0"/>
        </a:xfrm>
      </p:grpSpPr>
      <p:sp>
        <p:nvSpPr>
          <p:cNvPr id="233" name="Google Shape;233;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234" name="Google Shape;234;p39"/>
          <p:cNvPicPr preferRelativeResize="0"/>
          <p:nvPr/>
        </p:nvPicPr>
        <p:blipFill rotWithShape="1">
          <a:blip r:embed="rId2">
            <a:alphaModFix/>
          </a:blip>
          <a:srcRect/>
          <a:stretch/>
        </p:blipFill>
        <p:spPr>
          <a:xfrm>
            <a:off x="0" y="0"/>
            <a:ext cx="12192001" cy="3204166"/>
          </a:xfrm>
          <a:prstGeom prst="rect">
            <a:avLst/>
          </a:prstGeom>
          <a:noFill/>
          <a:ln>
            <a:noFill/>
          </a:ln>
        </p:spPr>
      </p:pic>
      <p:sp>
        <p:nvSpPr>
          <p:cNvPr id="235" name="Google Shape;235;p39"/>
          <p:cNvSpPr/>
          <p:nvPr/>
        </p:nvSpPr>
        <p:spPr>
          <a:xfrm>
            <a:off x="10872624" y="3027963"/>
            <a:ext cx="1354800" cy="18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chemeClr val="dk2"/>
                </a:solidFill>
                <a:latin typeface="Century Gothic"/>
                <a:ea typeface="Century Gothic"/>
                <a:cs typeface="Century Gothic"/>
                <a:sym typeface="Century Gothic"/>
              </a:rPr>
              <a:t>Hotel Steigenberger, Germany</a:t>
            </a:r>
            <a:endParaRPr sz="600" b="0" i="0" u="none" strike="noStrike" cap="none">
              <a:solidFill>
                <a:schemeClr val="dk2"/>
              </a:solidFill>
              <a:latin typeface="Century Gothic"/>
              <a:ea typeface="Century Gothic"/>
              <a:cs typeface="Century Gothic"/>
              <a:sym typeface="Century Gothic"/>
            </a:endParaRPr>
          </a:p>
        </p:txBody>
      </p:sp>
      <p:sp>
        <p:nvSpPr>
          <p:cNvPr id="236" name="Google Shape;236;p39"/>
          <p:cNvSpPr/>
          <p:nvPr/>
        </p:nvSpPr>
        <p:spPr>
          <a:xfrm>
            <a:off x="-600" y="3180457"/>
            <a:ext cx="12193200" cy="84300"/>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39"/>
          <p:cNvSpPr txBox="1">
            <a:spLocks noGrp="1"/>
          </p:cNvSpPr>
          <p:nvPr>
            <p:ph type="body" idx="1"/>
          </p:nvPr>
        </p:nvSpPr>
        <p:spPr>
          <a:xfrm>
            <a:off x="6347792" y="393907"/>
            <a:ext cx="5671800" cy="220500"/>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38" name="Google Shape;238;p39"/>
          <p:cNvSpPr/>
          <p:nvPr/>
        </p:nvSpPr>
        <p:spPr>
          <a:xfrm>
            <a:off x="6347792" y="142147"/>
            <a:ext cx="5671800" cy="246300"/>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dk2"/>
                </a:solidFill>
                <a:latin typeface="Century Gothic"/>
                <a:ea typeface="Century Gothic"/>
                <a:cs typeface="Century Gothic"/>
                <a:sym typeface="Century Gothic"/>
              </a:rPr>
              <a:t>OHR</a:t>
            </a:r>
            <a:endParaRPr sz="1600" b="0" i="0" u="none" strike="noStrike" cap="none">
              <a:solidFill>
                <a:schemeClr val="dk2"/>
              </a:solidFill>
              <a:latin typeface="Century Gothic"/>
              <a:ea typeface="Century Gothic"/>
              <a:cs typeface="Century Gothic"/>
              <a:sym typeface="Century Gothic"/>
            </a:endParaRPr>
          </a:p>
        </p:txBody>
      </p:sp>
      <p:sp>
        <p:nvSpPr>
          <p:cNvPr id="239" name="Google Shape;239;p39"/>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40" name="Google Shape;240;p39"/>
          <p:cNvSpPr txBox="1">
            <a:spLocks noGrp="1"/>
          </p:cNvSpPr>
          <p:nvPr>
            <p:ph type="body" idx="2"/>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241" name="Google Shape;241;p39"/>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242" name="Google Shape;242;p39"/>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Health &amp; Safety Cover">
  <p:cSld name="Health &amp; Safety Cover">
    <p:spTree>
      <p:nvGrpSpPr>
        <p:cNvPr id="1" name="Shape 243"/>
        <p:cNvGrpSpPr/>
        <p:nvPr/>
      </p:nvGrpSpPr>
      <p:grpSpPr>
        <a:xfrm>
          <a:off x="0" y="0"/>
          <a:ext cx="0" cy="0"/>
          <a:chOff x="0" y="0"/>
          <a:chExt cx="0" cy="0"/>
        </a:xfrm>
      </p:grpSpPr>
      <p:sp>
        <p:nvSpPr>
          <p:cNvPr id="244" name="Google Shape;244;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245" name="Google Shape;245;p40"/>
          <p:cNvPicPr preferRelativeResize="0"/>
          <p:nvPr/>
        </p:nvPicPr>
        <p:blipFill rotWithShape="1">
          <a:blip r:embed="rId2">
            <a:alphaModFix/>
          </a:blip>
          <a:srcRect/>
          <a:stretch/>
        </p:blipFill>
        <p:spPr>
          <a:xfrm>
            <a:off x="0" y="0"/>
            <a:ext cx="12192001" cy="3204166"/>
          </a:xfrm>
          <a:prstGeom prst="rect">
            <a:avLst/>
          </a:prstGeom>
          <a:noFill/>
          <a:ln>
            <a:noFill/>
          </a:ln>
        </p:spPr>
      </p:pic>
      <p:sp>
        <p:nvSpPr>
          <p:cNvPr id="246" name="Google Shape;246;p40"/>
          <p:cNvSpPr/>
          <p:nvPr/>
        </p:nvSpPr>
        <p:spPr>
          <a:xfrm>
            <a:off x="-600" y="3180457"/>
            <a:ext cx="12193200" cy="84300"/>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7" name="Google Shape;247;p40"/>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48" name="Google Shape;248;p40"/>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49" name="Google Shape;249;p40"/>
          <p:cNvSpPr txBox="1">
            <a:spLocks noGrp="1"/>
          </p:cNvSpPr>
          <p:nvPr>
            <p:ph type="body" idx="2"/>
          </p:nvPr>
        </p:nvSpPr>
        <p:spPr>
          <a:xfrm>
            <a:off x="6347792" y="393907"/>
            <a:ext cx="5671800" cy="220500"/>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50" name="Google Shape;250;p40"/>
          <p:cNvSpPr/>
          <p:nvPr/>
        </p:nvSpPr>
        <p:spPr>
          <a:xfrm>
            <a:off x="6347792" y="142147"/>
            <a:ext cx="5671800" cy="246300"/>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Health &amp; Safety</a:t>
            </a:r>
            <a:endParaRPr sz="1600" b="0" i="0" u="none" strike="noStrike" cap="none">
              <a:solidFill>
                <a:schemeClr val="lt1"/>
              </a:solidFill>
              <a:latin typeface="Century Gothic"/>
              <a:ea typeface="Century Gothic"/>
              <a:cs typeface="Century Gothic"/>
              <a:sym typeface="Century Gothic"/>
            </a:endParaRPr>
          </a:p>
        </p:txBody>
      </p:sp>
      <p:pic>
        <p:nvPicPr>
          <p:cNvPr id="251" name="Google Shape;251;p40"/>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252" name="Google Shape;252;p40"/>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GSO Cover">
  <p:cSld name="GSO Cover">
    <p:spTree>
      <p:nvGrpSpPr>
        <p:cNvPr id="1" name="Shape 253"/>
        <p:cNvGrpSpPr/>
        <p:nvPr/>
      </p:nvGrpSpPr>
      <p:grpSpPr>
        <a:xfrm>
          <a:off x="0" y="0"/>
          <a:ext cx="0" cy="0"/>
          <a:chOff x="0" y="0"/>
          <a:chExt cx="0" cy="0"/>
        </a:xfrm>
      </p:grpSpPr>
      <p:sp>
        <p:nvSpPr>
          <p:cNvPr id="254" name="Google Shape;254;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255" name="Google Shape;255;p41"/>
          <p:cNvPicPr preferRelativeResize="0"/>
          <p:nvPr/>
        </p:nvPicPr>
        <p:blipFill rotWithShape="1">
          <a:blip r:embed="rId2">
            <a:alphaModFix/>
          </a:blip>
          <a:srcRect/>
          <a:stretch/>
        </p:blipFill>
        <p:spPr>
          <a:xfrm>
            <a:off x="0" y="0"/>
            <a:ext cx="12192001" cy="3204166"/>
          </a:xfrm>
          <a:prstGeom prst="rect">
            <a:avLst/>
          </a:prstGeom>
          <a:noFill/>
          <a:ln>
            <a:noFill/>
          </a:ln>
        </p:spPr>
      </p:pic>
      <p:sp>
        <p:nvSpPr>
          <p:cNvPr id="256" name="Google Shape;256;p41"/>
          <p:cNvSpPr/>
          <p:nvPr/>
        </p:nvSpPr>
        <p:spPr>
          <a:xfrm>
            <a:off x="10604500" y="3027964"/>
            <a:ext cx="1471800" cy="18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chemeClr val="dk2"/>
                </a:solidFill>
                <a:latin typeface="Century Gothic"/>
                <a:ea typeface="Century Gothic"/>
                <a:cs typeface="Century Gothic"/>
                <a:sym typeface="Century Gothic"/>
              </a:rPr>
              <a:t>Hercules Towers, Spain</a:t>
            </a:r>
            <a:endParaRPr sz="600" b="0" i="0" u="none" strike="noStrike" cap="none">
              <a:solidFill>
                <a:schemeClr val="dk2"/>
              </a:solidFill>
              <a:latin typeface="Century Gothic"/>
              <a:ea typeface="Century Gothic"/>
              <a:cs typeface="Century Gothic"/>
              <a:sym typeface="Century Gothic"/>
            </a:endParaRPr>
          </a:p>
        </p:txBody>
      </p:sp>
      <p:sp>
        <p:nvSpPr>
          <p:cNvPr id="257" name="Google Shape;257;p41"/>
          <p:cNvSpPr/>
          <p:nvPr/>
        </p:nvSpPr>
        <p:spPr>
          <a:xfrm>
            <a:off x="-600" y="3180457"/>
            <a:ext cx="12193200" cy="84300"/>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8" name="Google Shape;258;p41"/>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59" name="Google Shape;259;p41"/>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60" name="Google Shape;260;p41"/>
          <p:cNvSpPr txBox="1">
            <a:spLocks noGrp="1"/>
          </p:cNvSpPr>
          <p:nvPr>
            <p:ph type="body" idx="2"/>
          </p:nvPr>
        </p:nvSpPr>
        <p:spPr>
          <a:xfrm>
            <a:off x="6347792" y="393907"/>
            <a:ext cx="5671800" cy="220500"/>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61" name="Google Shape;261;p41"/>
          <p:cNvSpPr/>
          <p:nvPr/>
        </p:nvSpPr>
        <p:spPr>
          <a:xfrm>
            <a:off x="6347792" y="142147"/>
            <a:ext cx="5671800" cy="246300"/>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dk2"/>
                </a:solidFill>
                <a:latin typeface="Century Gothic"/>
                <a:ea typeface="Century Gothic"/>
                <a:cs typeface="Century Gothic"/>
                <a:sym typeface="Century Gothic"/>
              </a:rPr>
              <a:t>GSO</a:t>
            </a:r>
            <a:endParaRPr sz="1600" b="0" i="0" u="none" strike="noStrike" cap="none">
              <a:solidFill>
                <a:schemeClr val="dk2"/>
              </a:solidFill>
              <a:latin typeface="Century Gothic"/>
              <a:ea typeface="Century Gothic"/>
              <a:cs typeface="Century Gothic"/>
              <a:sym typeface="Century Gothic"/>
            </a:endParaRPr>
          </a:p>
        </p:txBody>
      </p:sp>
      <p:pic>
        <p:nvPicPr>
          <p:cNvPr id="262" name="Google Shape;262;p41"/>
          <p:cNvPicPr preferRelativeResize="0"/>
          <p:nvPr/>
        </p:nvPicPr>
        <p:blipFill rotWithShape="1">
          <a:blip r:embed="rId3">
            <a:alphaModFix/>
          </a:blip>
          <a:srcRect/>
          <a:stretch/>
        </p:blipFill>
        <p:spPr>
          <a:xfrm>
            <a:off x="10852093" y="6251742"/>
            <a:ext cx="1313470" cy="632260"/>
          </a:xfrm>
          <a:prstGeom prst="rect">
            <a:avLst/>
          </a:prstGeom>
          <a:noFill/>
          <a:ln>
            <a:noFill/>
          </a:ln>
        </p:spPr>
      </p:pic>
      <p:sp>
        <p:nvSpPr>
          <p:cNvPr id="263" name="Google Shape;263;p41"/>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rp. Comms Cover">
  <p:cSld name="Corp. Comms Cover">
    <p:spTree>
      <p:nvGrpSpPr>
        <p:cNvPr id="1" name="Shape 264"/>
        <p:cNvGrpSpPr/>
        <p:nvPr/>
      </p:nvGrpSpPr>
      <p:grpSpPr>
        <a:xfrm>
          <a:off x="0" y="0"/>
          <a:ext cx="0" cy="0"/>
          <a:chOff x="0" y="0"/>
          <a:chExt cx="0" cy="0"/>
        </a:xfrm>
      </p:grpSpPr>
      <p:sp>
        <p:nvSpPr>
          <p:cNvPr id="265" name="Google Shape;265;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266" name="Google Shape;266;p42"/>
          <p:cNvPicPr preferRelativeResize="0"/>
          <p:nvPr/>
        </p:nvPicPr>
        <p:blipFill rotWithShape="1">
          <a:blip r:embed="rId2">
            <a:alphaModFix/>
          </a:blip>
          <a:srcRect/>
          <a:stretch/>
        </p:blipFill>
        <p:spPr>
          <a:xfrm>
            <a:off x="0" y="0"/>
            <a:ext cx="12192001" cy="3204166"/>
          </a:xfrm>
          <a:prstGeom prst="rect">
            <a:avLst/>
          </a:prstGeom>
          <a:noFill/>
          <a:ln>
            <a:noFill/>
          </a:ln>
        </p:spPr>
      </p:pic>
      <p:sp>
        <p:nvSpPr>
          <p:cNvPr id="267" name="Google Shape;267;p42"/>
          <p:cNvSpPr/>
          <p:nvPr/>
        </p:nvSpPr>
        <p:spPr>
          <a:xfrm>
            <a:off x="10582772" y="3027963"/>
            <a:ext cx="1493700" cy="18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A5A5A5"/>
                </a:solidFill>
                <a:latin typeface="Century Gothic"/>
                <a:ea typeface="Century Gothic"/>
                <a:cs typeface="Century Gothic"/>
                <a:sym typeface="Century Gothic"/>
              </a:rPr>
              <a:t>Torre Reforma, Mexico</a:t>
            </a:r>
            <a:endParaRPr sz="600" b="0" i="0" u="none" strike="noStrike" cap="none">
              <a:solidFill>
                <a:srgbClr val="A5A5A5"/>
              </a:solidFill>
              <a:latin typeface="Century Gothic"/>
              <a:ea typeface="Century Gothic"/>
              <a:cs typeface="Century Gothic"/>
              <a:sym typeface="Century Gothic"/>
            </a:endParaRPr>
          </a:p>
        </p:txBody>
      </p:sp>
      <p:sp>
        <p:nvSpPr>
          <p:cNvPr id="268" name="Google Shape;268;p42"/>
          <p:cNvSpPr/>
          <p:nvPr/>
        </p:nvSpPr>
        <p:spPr>
          <a:xfrm>
            <a:off x="-600" y="3180457"/>
            <a:ext cx="12193200" cy="84300"/>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9" name="Google Shape;269;p42"/>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70" name="Google Shape;270;p42"/>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1" name="Google Shape;271;p42"/>
          <p:cNvSpPr txBox="1">
            <a:spLocks noGrp="1"/>
          </p:cNvSpPr>
          <p:nvPr>
            <p:ph type="body" idx="2"/>
          </p:nvPr>
        </p:nvSpPr>
        <p:spPr>
          <a:xfrm>
            <a:off x="6347792" y="393907"/>
            <a:ext cx="5671800" cy="220500"/>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2" name="Google Shape;272;p42"/>
          <p:cNvSpPr/>
          <p:nvPr/>
        </p:nvSpPr>
        <p:spPr>
          <a:xfrm>
            <a:off x="6347792" y="142147"/>
            <a:ext cx="5671800" cy="246300"/>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Corp. Comms &amp; Public Affairs</a:t>
            </a:r>
            <a:endParaRPr sz="1600" b="0" i="0" u="none" strike="noStrike" cap="none">
              <a:solidFill>
                <a:schemeClr val="lt1"/>
              </a:solidFill>
              <a:latin typeface="Century Gothic"/>
              <a:ea typeface="Century Gothic"/>
              <a:cs typeface="Century Gothic"/>
              <a:sym typeface="Century Gothic"/>
            </a:endParaRPr>
          </a:p>
        </p:txBody>
      </p:sp>
      <p:sp>
        <p:nvSpPr>
          <p:cNvPr id="273" name="Google Shape;273;p42"/>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pic>
        <p:nvPicPr>
          <p:cNvPr id="274" name="Google Shape;274;p42"/>
          <p:cNvPicPr preferRelativeResize="0"/>
          <p:nvPr/>
        </p:nvPicPr>
        <p:blipFill rotWithShape="1">
          <a:blip r:embed="rId3">
            <a:alphaModFix/>
          </a:blip>
          <a:srcRect/>
          <a:stretch/>
        </p:blipFill>
        <p:spPr>
          <a:xfrm>
            <a:off x="10848551" y="6250804"/>
            <a:ext cx="1313470" cy="63226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VMO Cover">
  <p:cSld name="VMO Cover">
    <p:spTree>
      <p:nvGrpSpPr>
        <p:cNvPr id="1" name="Shape 275"/>
        <p:cNvGrpSpPr/>
        <p:nvPr/>
      </p:nvGrpSpPr>
      <p:grpSpPr>
        <a:xfrm>
          <a:off x="0" y="0"/>
          <a:ext cx="0" cy="0"/>
          <a:chOff x="0" y="0"/>
          <a:chExt cx="0" cy="0"/>
        </a:xfrm>
      </p:grpSpPr>
      <p:sp>
        <p:nvSpPr>
          <p:cNvPr id="276" name="Google Shape;276;p4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pic>
        <p:nvPicPr>
          <p:cNvPr id="277" name="Google Shape;277;p43"/>
          <p:cNvPicPr preferRelativeResize="0"/>
          <p:nvPr/>
        </p:nvPicPr>
        <p:blipFill rotWithShape="1">
          <a:blip r:embed="rId2">
            <a:alphaModFix/>
          </a:blip>
          <a:srcRect/>
          <a:stretch/>
        </p:blipFill>
        <p:spPr>
          <a:xfrm>
            <a:off x="0" y="0"/>
            <a:ext cx="12192001" cy="3204166"/>
          </a:xfrm>
          <a:prstGeom prst="rect">
            <a:avLst/>
          </a:prstGeom>
          <a:noFill/>
          <a:ln>
            <a:noFill/>
          </a:ln>
        </p:spPr>
      </p:pic>
      <p:sp>
        <p:nvSpPr>
          <p:cNvPr id="278" name="Google Shape;278;p43"/>
          <p:cNvSpPr/>
          <p:nvPr/>
        </p:nvSpPr>
        <p:spPr>
          <a:xfrm>
            <a:off x="10249470" y="3027963"/>
            <a:ext cx="1827000" cy="184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en-US" sz="600" b="0" i="0" u="none" strike="noStrike" cap="none">
                <a:solidFill>
                  <a:srgbClr val="A5A5A5"/>
                </a:solidFill>
                <a:latin typeface="Century Gothic"/>
                <a:ea typeface="Century Gothic"/>
                <a:cs typeface="Century Gothic"/>
                <a:sym typeface="Century Gothic"/>
              </a:rPr>
              <a:t>Therapeutic pools, Puerto Rico</a:t>
            </a:r>
            <a:endParaRPr sz="600" b="0" i="0" u="none" strike="noStrike" cap="none">
              <a:solidFill>
                <a:srgbClr val="A5A5A5"/>
              </a:solidFill>
              <a:latin typeface="Century Gothic"/>
              <a:ea typeface="Century Gothic"/>
              <a:cs typeface="Century Gothic"/>
              <a:sym typeface="Century Gothic"/>
            </a:endParaRPr>
          </a:p>
        </p:txBody>
      </p:sp>
      <p:sp>
        <p:nvSpPr>
          <p:cNvPr id="279" name="Google Shape;279;p43"/>
          <p:cNvSpPr/>
          <p:nvPr/>
        </p:nvSpPr>
        <p:spPr>
          <a:xfrm>
            <a:off x="-600" y="3180457"/>
            <a:ext cx="12193200" cy="84300"/>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0" name="Google Shape;280;p43"/>
          <p:cNvSpPr txBox="1">
            <a:spLocks noGrp="1"/>
          </p:cNvSpPr>
          <p:nvPr>
            <p:ph type="ctrTitle"/>
          </p:nvPr>
        </p:nvSpPr>
        <p:spPr>
          <a:xfrm>
            <a:off x="525600" y="3603600"/>
            <a:ext cx="10155600" cy="4500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81" name="Google Shape;281;p43"/>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600"/>
              <a:buFont typeface="Arial"/>
              <a:buNone/>
              <a:defRPr sz="2000" b="0"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82" name="Google Shape;282;p43"/>
          <p:cNvSpPr txBox="1">
            <a:spLocks noGrp="1"/>
          </p:cNvSpPr>
          <p:nvPr>
            <p:ph type="body" idx="2"/>
          </p:nvPr>
        </p:nvSpPr>
        <p:spPr>
          <a:xfrm>
            <a:off x="6347792" y="393907"/>
            <a:ext cx="5671800" cy="220500"/>
          </a:xfrm>
          <a:prstGeom prst="rect">
            <a:avLst/>
          </a:prstGeom>
          <a:noFill/>
          <a:ln>
            <a:noFill/>
          </a:ln>
        </p:spPr>
        <p:txBody>
          <a:bodyPr spcFirstLastPara="1" wrap="square" lIns="91425" tIns="45700" rIns="91425" bIns="45700" anchor="ctr" anchorCtr="0"/>
          <a:lstStyle>
            <a:lvl1pPr marL="457200" marR="0" lvl="0" indent="-228600" algn="r" rtl="0">
              <a:lnSpc>
                <a:spcPct val="100000"/>
              </a:lnSpc>
              <a:spcBef>
                <a:spcPts val="0"/>
              </a:spcBef>
              <a:spcAft>
                <a:spcPts val="0"/>
              </a:spcAft>
              <a:buClr>
                <a:srgbClr val="345FB8"/>
              </a:buClr>
              <a:buSzPts val="1560"/>
              <a:buFont typeface="Arial"/>
              <a:buNone/>
              <a:defRPr sz="1200" b="0" i="0" u="none" strike="noStrike" cap="none">
                <a:solidFill>
                  <a:srgbClr val="F2F2F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83" name="Google Shape;283;p43"/>
          <p:cNvSpPr/>
          <p:nvPr/>
        </p:nvSpPr>
        <p:spPr>
          <a:xfrm>
            <a:off x="6347792" y="142147"/>
            <a:ext cx="5671800" cy="246300"/>
          </a:xfrm>
          <a:prstGeom prst="rect">
            <a:avLst/>
          </a:prstGeom>
          <a:noFill/>
          <a:ln>
            <a:noFill/>
          </a:ln>
        </p:spPr>
        <p:txBody>
          <a:bodyPr spcFirstLastPara="1" wrap="square" lIns="91425" tIns="0" rIns="91425" bIns="0" anchor="t" anchorCtr="0">
            <a:noAutofit/>
          </a:bodyPr>
          <a:lstStyle/>
          <a:p>
            <a:pPr marL="0" marR="0" lvl="0" indent="0" algn="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VMO</a:t>
            </a:r>
            <a:endParaRPr sz="1600" b="0" i="0" u="none" strike="noStrike" cap="none">
              <a:solidFill>
                <a:schemeClr val="lt1"/>
              </a:solidFill>
              <a:latin typeface="Century Gothic"/>
              <a:ea typeface="Century Gothic"/>
              <a:cs typeface="Century Gothic"/>
              <a:sym typeface="Century Gothic"/>
            </a:endParaRPr>
          </a:p>
        </p:txBody>
      </p:sp>
      <p:sp>
        <p:nvSpPr>
          <p:cNvPr id="284" name="Google Shape;284;p43"/>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pic>
        <p:nvPicPr>
          <p:cNvPr id="285" name="Google Shape;285;p43"/>
          <p:cNvPicPr preferRelativeResize="0"/>
          <p:nvPr/>
        </p:nvPicPr>
        <p:blipFill rotWithShape="1">
          <a:blip r:embed="rId3">
            <a:alphaModFix/>
          </a:blip>
          <a:srcRect/>
          <a:stretch/>
        </p:blipFill>
        <p:spPr>
          <a:xfrm>
            <a:off x="10848551" y="6250804"/>
            <a:ext cx="1313470" cy="6322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up slides">
  <p:cSld name="Backup slides">
    <p:spTree>
      <p:nvGrpSpPr>
        <p:cNvPr id="1" name="Shape 37"/>
        <p:cNvGrpSpPr/>
        <p:nvPr/>
      </p:nvGrpSpPr>
      <p:grpSpPr>
        <a:xfrm>
          <a:off x="0" y="0"/>
          <a:ext cx="0" cy="0"/>
          <a:chOff x="0" y="0"/>
          <a:chExt cx="0" cy="0"/>
        </a:xfrm>
      </p:grpSpPr>
      <p:sp>
        <p:nvSpPr>
          <p:cNvPr id="38" name="Google Shape;38;p6"/>
          <p:cNvSpPr/>
          <p:nvPr/>
        </p:nvSpPr>
        <p:spPr>
          <a:xfrm>
            <a:off x="0" y="0"/>
            <a:ext cx="12192000" cy="685800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39" name="Google Shape;39;p6"/>
          <p:cNvSpPr txBox="1"/>
          <p:nvPr/>
        </p:nvSpPr>
        <p:spPr>
          <a:xfrm>
            <a:off x="540000" y="3167391"/>
            <a:ext cx="11160000" cy="52322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Backup Slides</a:t>
            </a:r>
            <a:endParaRPr sz="2800" b="1" i="0" u="none" strike="noStrike" cap="none">
              <a:solidFill>
                <a:schemeClr val="lt1"/>
              </a:solidFill>
              <a:latin typeface="Arial"/>
              <a:ea typeface="Arial"/>
              <a:cs typeface="Arial"/>
              <a:sym typeface="Arial"/>
            </a:endParaRPr>
          </a:p>
        </p:txBody>
      </p:sp>
      <p:sp>
        <p:nvSpPr>
          <p:cNvPr id="40" name="Google Shape;40;p6"/>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2">
  <p:cSld name="Content 2">
    <p:spTree>
      <p:nvGrpSpPr>
        <p:cNvPr id="1" name="Shape 286"/>
        <p:cNvGrpSpPr/>
        <p:nvPr/>
      </p:nvGrpSpPr>
      <p:grpSpPr>
        <a:xfrm>
          <a:off x="0" y="0"/>
          <a:ext cx="0" cy="0"/>
          <a:chOff x="0" y="0"/>
          <a:chExt cx="0" cy="0"/>
        </a:xfrm>
      </p:grpSpPr>
      <p:sp>
        <p:nvSpPr>
          <p:cNvPr id="287" name="Google Shape;287;p44"/>
          <p:cNvSpPr txBox="1">
            <a:spLocks noGrp="1"/>
          </p:cNvSpPr>
          <p:nvPr>
            <p:ph type="body" idx="1"/>
          </p:nvPr>
        </p:nvSpPr>
        <p:spPr>
          <a:xfrm>
            <a:off x="390525" y="208405"/>
            <a:ext cx="11358600" cy="1033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3120"/>
              <a:buFont typeface="Arial"/>
              <a:buNone/>
              <a:defRPr sz="2400" b="1"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88" name="Google Shape;288;p44"/>
          <p:cNvSpPr txBox="1">
            <a:spLocks noGrp="1"/>
          </p:cNvSpPr>
          <p:nvPr>
            <p:ph type="body" idx="2"/>
          </p:nvPr>
        </p:nvSpPr>
        <p:spPr>
          <a:xfrm>
            <a:off x="381599" y="1436400"/>
            <a:ext cx="114024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4"/>
        <p:cNvGrpSpPr/>
        <p:nvPr/>
      </p:nvGrpSpPr>
      <p:grpSpPr>
        <a:xfrm>
          <a:off x="0" y="0"/>
          <a:ext cx="0" cy="0"/>
          <a:chOff x="0" y="0"/>
          <a:chExt cx="0" cy="0"/>
        </a:xfrm>
      </p:grpSpPr>
      <p:sp>
        <p:nvSpPr>
          <p:cNvPr id="45" name="Google Shape;45;p8"/>
          <p:cNvSpPr/>
          <p:nvPr/>
        </p:nvSpPr>
        <p:spPr>
          <a:xfrm>
            <a:off x="1" y="6273800"/>
            <a:ext cx="12192000" cy="5874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 name="Google Shape;46;p8"/>
          <p:cNvSpPr/>
          <p:nvPr/>
        </p:nvSpPr>
        <p:spPr>
          <a:xfrm rot="10800000">
            <a:off x="0" y="0"/>
            <a:ext cx="12192000" cy="877540"/>
          </a:xfrm>
          <a:prstGeom prst="rect">
            <a:avLst/>
          </a:prstGeom>
          <a:gradFill>
            <a:gsLst>
              <a:gs pos="0">
                <a:srgbClr val="4E5C79">
                  <a:alpha val="95686"/>
                </a:srgbClr>
              </a:gs>
              <a:gs pos="19000">
                <a:srgbClr val="42506C"/>
              </a:gs>
              <a:gs pos="34000">
                <a:srgbClr val="303E5A"/>
              </a:gs>
              <a:gs pos="67000">
                <a:srgbClr val="222A35"/>
              </a:gs>
              <a:gs pos="100000">
                <a:srgbClr val="222A35"/>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Verdana"/>
              <a:ea typeface="Verdana"/>
              <a:cs typeface="Verdana"/>
              <a:sym typeface="Verdana"/>
            </a:endParaRPr>
          </a:p>
        </p:txBody>
      </p:sp>
      <p:sp>
        <p:nvSpPr>
          <p:cNvPr id="47" name="Google Shape;47;p8"/>
          <p:cNvSpPr/>
          <p:nvPr/>
        </p:nvSpPr>
        <p:spPr>
          <a:xfrm>
            <a:off x="1" y="875614"/>
            <a:ext cx="12191999" cy="84195"/>
          </a:xfrm>
          <a:prstGeom prst="rect">
            <a:avLst/>
          </a:prstGeom>
          <a:gradFill>
            <a:gsLst>
              <a:gs pos="0">
                <a:srgbClr val="377CAB"/>
              </a:gs>
              <a:gs pos="100000">
                <a:srgbClr val="1B456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 name="Google Shape;48;p8"/>
          <p:cNvSpPr txBox="1">
            <a:spLocks noGrp="1"/>
          </p:cNvSpPr>
          <p:nvPr>
            <p:ph type="body" idx="1"/>
          </p:nvPr>
        </p:nvSpPr>
        <p:spPr>
          <a:xfrm>
            <a:off x="597600" y="1378800"/>
            <a:ext cx="10944000" cy="33804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chemeClr val="lt2"/>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9" name="Google Shape;49;p8"/>
          <p:cNvSpPr txBox="1"/>
          <p:nvPr/>
        </p:nvSpPr>
        <p:spPr>
          <a:xfrm>
            <a:off x="522000" y="205200"/>
            <a:ext cx="6094800" cy="52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Arial"/>
                <a:ea typeface="Arial"/>
                <a:cs typeface="Arial"/>
                <a:sym typeface="Arial"/>
              </a:rPr>
              <a:t>Agenda</a:t>
            </a:r>
            <a:endParaRPr/>
          </a:p>
        </p:txBody>
      </p:sp>
      <p:pic>
        <p:nvPicPr>
          <p:cNvPr id="50" name="Google Shape;50;p8"/>
          <p:cNvPicPr preferRelativeResize="0"/>
          <p:nvPr/>
        </p:nvPicPr>
        <p:blipFill rotWithShape="1">
          <a:blip r:embed="rId2">
            <a:alphaModFix/>
          </a:blip>
          <a:srcRect/>
          <a:stretch/>
        </p:blipFill>
        <p:spPr>
          <a:xfrm>
            <a:off x="10852093" y="6251742"/>
            <a:ext cx="1313470" cy="632260"/>
          </a:xfrm>
          <a:prstGeom prst="rect">
            <a:avLst/>
          </a:prstGeom>
          <a:noFill/>
          <a:ln>
            <a:noFill/>
          </a:ln>
        </p:spPr>
      </p:pic>
      <p:sp>
        <p:nvSpPr>
          <p:cNvPr id="51" name="Google Shape;51;p8"/>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text column">
  <p:cSld name="Two text column">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11"/>
          <p:cNvSpPr txBox="1">
            <a:spLocks noGrp="1"/>
          </p:cNvSpPr>
          <p:nvPr>
            <p:ph type="body" idx="1"/>
          </p:nvPr>
        </p:nvSpPr>
        <p:spPr>
          <a:xfrm>
            <a:off x="385200" y="1436400"/>
            <a:ext cx="53552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8" name="Google Shape;58;p11"/>
          <p:cNvSpPr txBox="1">
            <a:spLocks noGrp="1"/>
          </p:cNvSpPr>
          <p:nvPr>
            <p:ph type="body" idx="2"/>
          </p:nvPr>
        </p:nvSpPr>
        <p:spPr>
          <a:xfrm>
            <a:off x="6451600" y="1432800"/>
            <a:ext cx="53316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ion with titles">
  <p:cSld name="Comparision with titles">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2"/>
          <p:cNvSpPr txBox="1">
            <a:spLocks noGrp="1"/>
          </p:cNvSpPr>
          <p:nvPr>
            <p:ph type="body" idx="1"/>
          </p:nvPr>
        </p:nvSpPr>
        <p:spPr>
          <a:xfrm>
            <a:off x="385200" y="1429200"/>
            <a:ext cx="5355200" cy="4788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2" name="Google Shape;62;p12"/>
          <p:cNvSpPr txBox="1">
            <a:spLocks noGrp="1"/>
          </p:cNvSpPr>
          <p:nvPr>
            <p:ph type="body" idx="2"/>
          </p:nvPr>
        </p:nvSpPr>
        <p:spPr>
          <a:xfrm>
            <a:off x="385200" y="1929600"/>
            <a:ext cx="5355200" cy="40752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3" name="Google Shape;63;p12"/>
          <p:cNvSpPr txBox="1">
            <a:spLocks noGrp="1"/>
          </p:cNvSpPr>
          <p:nvPr>
            <p:ph type="body" idx="3"/>
          </p:nvPr>
        </p:nvSpPr>
        <p:spPr>
          <a:xfrm>
            <a:off x="6451600" y="1429200"/>
            <a:ext cx="5332412" cy="478800"/>
          </a:xfrm>
          <a:prstGeom prst="rect">
            <a:avLst/>
          </a:prstGeom>
          <a:noFill/>
          <a:ln>
            <a:noFill/>
          </a:ln>
        </p:spPr>
        <p:txBody>
          <a:bodyPr spcFirstLastPara="1" wrap="square" lIns="91425" tIns="45700" rIns="91425" bIns="45700" anchor="ctr" anchorCtr="0"/>
          <a:lstStyle>
            <a:lvl1pPr marL="457200" marR="0" lvl="0" indent="-228600" algn="l" rtl="0">
              <a:lnSpc>
                <a:spcPct val="100000"/>
              </a:lnSpc>
              <a:spcBef>
                <a:spcPts val="0"/>
              </a:spcBef>
              <a:spcAft>
                <a:spcPts val="0"/>
              </a:spcAft>
              <a:buClr>
                <a:srgbClr val="345FB8"/>
              </a:buClr>
              <a:buSzPts val="2080"/>
              <a:buFont typeface="Arial"/>
              <a:buNone/>
              <a:defRPr sz="1600" b="1" i="0" u="none" strike="noStrike" cap="none">
                <a:solidFill>
                  <a:srgbClr val="3F3F3F"/>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4" name="Google Shape;64;p12"/>
          <p:cNvSpPr txBox="1">
            <a:spLocks noGrp="1"/>
          </p:cNvSpPr>
          <p:nvPr>
            <p:ph type="body" idx="4"/>
          </p:nvPr>
        </p:nvSpPr>
        <p:spPr>
          <a:xfrm>
            <a:off x="6451600" y="1929600"/>
            <a:ext cx="5332412" cy="40752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1.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6606294"/>
            <a:ext cx="12192000" cy="254975"/>
          </a:xfrm>
          <a:prstGeom prst="rect">
            <a:avLst/>
          </a:prstGeom>
          <a:gradFill>
            <a:gsLst>
              <a:gs pos="0">
                <a:srgbClr val="202C44"/>
              </a:gs>
              <a:gs pos="100000">
                <a:srgbClr val="4E5C7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A95AC"/>
              </a:solidFill>
              <a:latin typeface="Century Gothic"/>
              <a:ea typeface="Century Gothic"/>
              <a:cs typeface="Century Gothic"/>
              <a:sym typeface="Century Gothic"/>
            </a:endParaRPr>
          </a:p>
        </p:txBody>
      </p:sp>
      <p:pic>
        <p:nvPicPr>
          <p:cNvPr id="7" name="Google Shape;7;p1"/>
          <p:cNvPicPr preferRelativeResize="0"/>
          <p:nvPr/>
        </p:nvPicPr>
        <p:blipFill rotWithShape="1">
          <a:blip r:embed="rId21">
            <a:alphaModFix/>
          </a:blip>
          <a:srcRect/>
          <a:stretch/>
        </p:blipFill>
        <p:spPr>
          <a:xfrm>
            <a:off x="5892461" y="6654800"/>
            <a:ext cx="592087" cy="155070"/>
          </a:xfrm>
          <a:prstGeom prst="rect">
            <a:avLst/>
          </a:prstGeom>
          <a:noFill/>
          <a:ln>
            <a:noFill/>
          </a:ln>
        </p:spPr>
      </p:pic>
      <p:sp>
        <p:nvSpPr>
          <p:cNvPr id="8" name="Google Shape;8;p1"/>
          <p:cNvSpPr txBox="1">
            <a:spLocks noGrp="1"/>
          </p:cNvSpPr>
          <p:nvPr>
            <p:ph type="title"/>
          </p:nvPr>
        </p:nvSpPr>
        <p:spPr>
          <a:xfrm>
            <a:off x="371475" y="188913"/>
            <a:ext cx="11412537" cy="105308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a:spcBef>
                <a:spcPts val="3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p:nvPr/>
        </p:nvSpPr>
        <p:spPr>
          <a:xfrm rot="10800000">
            <a:off x="11810009" y="6606286"/>
            <a:ext cx="381989" cy="254979"/>
          </a:xfrm>
          <a:prstGeom prst="parallelogram">
            <a:avLst>
              <a:gd name="adj" fmla="val 43629"/>
            </a:avLst>
          </a:prstGeom>
          <a:solidFill>
            <a:srgbClr val="202C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0" name="Google Shape;10;p1"/>
          <p:cNvSpPr/>
          <p:nvPr/>
        </p:nvSpPr>
        <p:spPr>
          <a:xfrm rot="10800000">
            <a:off x="11979143" y="6606284"/>
            <a:ext cx="212850" cy="254980"/>
          </a:xfrm>
          <a:prstGeom prst="rect">
            <a:avLst/>
          </a:prstGeom>
          <a:solidFill>
            <a:srgbClr val="202C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1" name="Google Shape;11;p1"/>
          <p:cNvSpPr txBox="1">
            <a:spLocks noGrp="1"/>
          </p:cNvSpPr>
          <p:nvPr>
            <p:ph type="body" idx="1"/>
          </p:nvPr>
        </p:nvSpPr>
        <p:spPr>
          <a:xfrm>
            <a:off x="381599" y="1436400"/>
            <a:ext cx="11402413"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p:nvPr/>
        </p:nvSpPr>
        <p:spPr>
          <a:xfrm>
            <a:off x="11715253" y="6618980"/>
            <a:ext cx="673100" cy="2246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fld id="{00000000-1234-1234-1234-123412341234}" type="slidenum">
              <a:rPr lang="en-US" sz="860" b="0" i="0" u="none" strike="noStrike" cap="none">
                <a:solidFill>
                  <a:schemeClr val="lt1"/>
                </a:solidFill>
                <a:latin typeface="Arial"/>
                <a:ea typeface="Arial"/>
                <a:cs typeface="Arial"/>
                <a:sym typeface="Arial"/>
              </a:rPr>
              <a:t>‹#›</a:t>
            </a:fld>
            <a:endParaRPr sz="860" b="0" i="0" u="none" strike="noStrike" cap="none">
              <a:solidFill>
                <a:schemeClr val="lt1"/>
              </a:solidFill>
              <a:latin typeface="Arial"/>
              <a:ea typeface="Arial"/>
              <a:cs typeface="Arial"/>
              <a:sym typeface="Arial"/>
            </a:endParaRPr>
          </a:p>
        </p:txBody>
      </p:sp>
      <p:sp>
        <p:nvSpPr>
          <p:cNvPr id="13" name="Google Shape;13;p1"/>
          <p:cNvSpPr txBox="1"/>
          <p:nvPr/>
        </p:nvSpPr>
        <p:spPr>
          <a:xfrm>
            <a:off x="0" y="6654800"/>
            <a:ext cx="4889500" cy="1846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19">
          <p15:clr>
            <a:srgbClr val="F26B43"/>
          </p15:clr>
        </p15:guide>
        <p15:guide id="2" pos="234">
          <p15:clr>
            <a:srgbClr val="F26B43"/>
          </p15:clr>
        </p15:guide>
        <p15:guide id="3" orient="horz" pos="3793">
          <p15:clr>
            <a:srgbClr val="F26B43"/>
          </p15:clr>
        </p15:guide>
        <p15:guide id="4" pos="742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3"/>
          <p:cNvSpPr/>
          <p:nvPr/>
        </p:nvSpPr>
        <p:spPr>
          <a:xfrm>
            <a:off x="0" y="6606294"/>
            <a:ext cx="12192000" cy="255000"/>
          </a:xfrm>
          <a:prstGeom prst="rect">
            <a:avLst/>
          </a:prstGeom>
          <a:gradFill>
            <a:gsLst>
              <a:gs pos="0">
                <a:srgbClr val="202C44"/>
              </a:gs>
              <a:gs pos="100000">
                <a:srgbClr val="4E5C79"/>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8A95AC"/>
              </a:solidFill>
              <a:latin typeface="Century Gothic"/>
              <a:ea typeface="Century Gothic"/>
              <a:cs typeface="Century Gothic"/>
              <a:sym typeface="Century Gothic"/>
            </a:endParaRPr>
          </a:p>
        </p:txBody>
      </p:sp>
      <p:pic>
        <p:nvPicPr>
          <p:cNvPr id="149" name="Google Shape;149;p23"/>
          <p:cNvPicPr preferRelativeResize="0"/>
          <p:nvPr/>
        </p:nvPicPr>
        <p:blipFill rotWithShape="1">
          <a:blip r:embed="rId23">
            <a:alphaModFix/>
          </a:blip>
          <a:srcRect/>
          <a:stretch/>
        </p:blipFill>
        <p:spPr>
          <a:xfrm>
            <a:off x="5892461" y="6654800"/>
            <a:ext cx="592086" cy="155071"/>
          </a:xfrm>
          <a:prstGeom prst="rect">
            <a:avLst/>
          </a:prstGeom>
          <a:noFill/>
          <a:ln>
            <a:noFill/>
          </a:ln>
        </p:spPr>
      </p:pic>
      <p:sp>
        <p:nvSpPr>
          <p:cNvPr id="150" name="Google Shape;150;p23"/>
          <p:cNvSpPr txBox="1">
            <a:spLocks noGrp="1"/>
          </p:cNvSpPr>
          <p:nvPr>
            <p:ph type="title"/>
          </p:nvPr>
        </p:nvSpPr>
        <p:spPr>
          <a:xfrm>
            <a:off x="371475" y="188913"/>
            <a:ext cx="11412600" cy="1053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chemeClr val="dk2"/>
              </a:buClr>
              <a:buSzPts val="2400"/>
              <a:buFont typeface="Century Gothic"/>
              <a:buNone/>
              <a:defRPr sz="2400" b="1" i="0" u="none" strike="noStrike" cap="none">
                <a:solidFill>
                  <a:schemeClr val="dk2"/>
                </a:solidFill>
                <a:latin typeface="Century Gothic"/>
                <a:ea typeface="Century Gothic"/>
                <a:cs typeface="Century Gothic"/>
                <a:sym typeface="Century Gothic"/>
              </a:defRPr>
            </a:lvl1pPr>
            <a:lvl2pPr lvl="1" rtl="0">
              <a:spcBef>
                <a:spcPts val="3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51" name="Google Shape;151;p23"/>
          <p:cNvSpPr/>
          <p:nvPr/>
        </p:nvSpPr>
        <p:spPr>
          <a:xfrm rot="10800000">
            <a:off x="11810098" y="6606265"/>
            <a:ext cx="381900" cy="255000"/>
          </a:xfrm>
          <a:prstGeom prst="parallelogram">
            <a:avLst>
              <a:gd name="adj" fmla="val 43629"/>
            </a:avLst>
          </a:prstGeom>
          <a:solidFill>
            <a:srgbClr val="202C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2" name="Google Shape;152;p23"/>
          <p:cNvSpPr/>
          <p:nvPr/>
        </p:nvSpPr>
        <p:spPr>
          <a:xfrm rot="10800000">
            <a:off x="11978993" y="6606264"/>
            <a:ext cx="213000" cy="255000"/>
          </a:xfrm>
          <a:prstGeom prst="rect">
            <a:avLst/>
          </a:prstGeom>
          <a:solidFill>
            <a:srgbClr val="202C4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53" name="Google Shape;153;p23"/>
          <p:cNvSpPr txBox="1">
            <a:spLocks noGrp="1"/>
          </p:cNvSpPr>
          <p:nvPr>
            <p:ph type="body" idx="1"/>
          </p:nvPr>
        </p:nvSpPr>
        <p:spPr>
          <a:xfrm>
            <a:off x="381599" y="1436400"/>
            <a:ext cx="11402400" cy="458280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345FB8"/>
              </a:buClr>
              <a:buSzPts val="1820"/>
              <a:buFont typeface="Arial"/>
              <a:buNone/>
              <a:defRPr sz="1400" b="1" i="0" u="none" strike="noStrike" cap="none">
                <a:solidFill>
                  <a:schemeClr val="dk1"/>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4" name="Google Shape;154;p23"/>
          <p:cNvSpPr txBox="1"/>
          <p:nvPr/>
        </p:nvSpPr>
        <p:spPr>
          <a:xfrm>
            <a:off x="11715253" y="6618980"/>
            <a:ext cx="673200" cy="22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fld id="{00000000-1234-1234-1234-123412341234}" type="slidenum">
              <a:rPr lang="en-US" sz="860" b="0" i="0" u="none" strike="noStrike" cap="none">
                <a:solidFill>
                  <a:schemeClr val="lt1"/>
                </a:solidFill>
                <a:latin typeface="Arial"/>
                <a:ea typeface="Arial"/>
                <a:cs typeface="Arial"/>
                <a:sym typeface="Arial"/>
              </a:rPr>
              <a:t>‹#›</a:t>
            </a:fld>
            <a:endParaRPr sz="860" b="0" i="0" u="none" strike="noStrike" cap="none">
              <a:solidFill>
                <a:schemeClr val="lt1"/>
              </a:solidFill>
              <a:latin typeface="Arial"/>
              <a:ea typeface="Arial"/>
              <a:cs typeface="Arial"/>
              <a:sym typeface="Arial"/>
            </a:endParaRPr>
          </a:p>
        </p:txBody>
      </p:sp>
      <p:sp>
        <p:nvSpPr>
          <p:cNvPr id="155" name="Google Shape;155;p23"/>
          <p:cNvSpPr txBox="1"/>
          <p:nvPr/>
        </p:nvSpPr>
        <p:spPr>
          <a:xfrm>
            <a:off x="0" y="6654800"/>
            <a:ext cx="4889400" cy="18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8A95AC"/>
              </a:buClr>
              <a:buSzPts val="600"/>
              <a:buFont typeface="Arial"/>
              <a:buNone/>
            </a:pPr>
            <a:r>
              <a:rPr lang="en-US" sz="600" b="0" i="0" u="none" strike="noStrike" cap="none">
                <a:solidFill>
                  <a:srgbClr val="8A95AC"/>
                </a:solidFill>
                <a:latin typeface="Century Gothic"/>
                <a:ea typeface="Century Gothic"/>
                <a:cs typeface="Century Gothic"/>
                <a:sym typeface="Century Gothic"/>
              </a:rPr>
              <a:t>Copyright ©2018, CEMEX International Holding AG. – Confidential Information</a:t>
            </a:r>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19">
          <p15:clr>
            <a:srgbClr val="F26B43"/>
          </p15:clr>
        </p15:guide>
        <p15:guide id="2" pos="234">
          <p15:clr>
            <a:srgbClr val="F26B43"/>
          </p15:clr>
        </p15:guide>
        <p15:guide id="3" orient="horz" pos="3793">
          <p15:clr>
            <a:srgbClr val="F26B43"/>
          </p15:clr>
        </p15:guide>
        <p15:guide id="4" pos="742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hyperlink" Target="file:///\\BackupPath" TargetMode="External"/><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hyperlink" Target="file:///\\SharedLocation2" TargetMode="External"/><Relationship Id="rId4" Type="http://schemas.openxmlformats.org/officeDocument/2006/relationships/hyperlink" Target="file:///\\SharedLoca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ctrTitle"/>
          </p:nvPr>
        </p:nvSpPr>
        <p:spPr>
          <a:xfrm>
            <a:off x="525600" y="3603600"/>
            <a:ext cx="11258400" cy="450000"/>
          </a:xfrm>
          <a:prstGeom prst="rect">
            <a:avLst/>
          </a:prstGeom>
          <a:noFill/>
          <a:ln>
            <a:noFill/>
          </a:ln>
        </p:spPr>
        <p:txBody>
          <a:bodyPr spcFirstLastPara="1" wrap="square" lIns="91425" tIns="45700" rIns="91425" bIns="45700" anchor="ctr" anchorCtr="0">
            <a:noAutofit/>
          </a:bodyPr>
          <a:lstStyle/>
          <a:p>
            <a:pPr lvl="0"/>
            <a:r>
              <a:rPr lang="en-GB" dirty="0"/>
              <a:t>SQL High availability</a:t>
            </a:r>
            <a:endParaRPr dirty="0"/>
          </a:p>
        </p:txBody>
      </p:sp>
      <p:sp>
        <p:nvSpPr>
          <p:cNvPr id="294" name="Google Shape;294;p45"/>
          <p:cNvSpPr txBox="1">
            <a:spLocks noGrp="1"/>
          </p:cNvSpPr>
          <p:nvPr>
            <p:ph type="body" idx="1"/>
          </p:nvPr>
        </p:nvSpPr>
        <p:spPr>
          <a:xfrm>
            <a:off x="525462" y="4071600"/>
            <a:ext cx="10155600" cy="313200"/>
          </a:xfrm>
          <a:prstGeom prst="rect">
            <a:avLst/>
          </a:prstGeom>
          <a:noFill/>
          <a:ln>
            <a:noFill/>
          </a:ln>
        </p:spPr>
        <p:txBody>
          <a:bodyPr spcFirstLastPara="1" wrap="square" lIns="91425" tIns="45700" rIns="91425" bIns="45700" anchor="ctr" anchorCtr="0">
            <a:noAutofit/>
          </a:bodyPr>
          <a:lstStyle/>
          <a:p>
            <a:r>
              <a:rPr lang="en-GB" dirty="0" smtClean="0"/>
              <a:t>Different options, Pros &amp; Cons</a:t>
            </a:r>
            <a:endParaRPr lang="en-US" dirty="0"/>
          </a:p>
        </p:txBody>
      </p:sp>
      <p:sp>
        <p:nvSpPr>
          <p:cNvPr id="295" name="Google Shape;295;p45"/>
          <p:cNvSpPr txBox="1">
            <a:spLocks noGrp="1"/>
          </p:cNvSpPr>
          <p:nvPr>
            <p:ph type="body" idx="2"/>
          </p:nvPr>
        </p:nvSpPr>
        <p:spPr>
          <a:xfrm>
            <a:off x="6362080" y="464024"/>
            <a:ext cx="5671930" cy="47767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45FB8"/>
              </a:buClr>
              <a:buSzPts val="1560"/>
              <a:buFont typeface="Arial"/>
              <a:buNone/>
            </a:pPr>
            <a:r>
              <a:rPr lang="en-US" sz="1200" b="0" i="0" u="none" strike="noStrike" cap="none" dirty="0">
                <a:solidFill>
                  <a:srgbClr val="F2F2F2"/>
                </a:solidFill>
                <a:latin typeface="Century Gothic"/>
                <a:ea typeface="Century Gothic"/>
                <a:cs typeface="Century Gothic"/>
                <a:sym typeface="Century Gothic"/>
              </a:rPr>
              <a:t>Last Update by </a:t>
            </a:r>
            <a:r>
              <a:rPr lang="en-GB" sz="1200" b="0" i="0" u="none" strike="noStrike" cap="none" dirty="0" smtClean="0">
                <a:solidFill>
                  <a:srgbClr val="F2F2F2"/>
                </a:solidFill>
                <a:latin typeface="Century Gothic"/>
                <a:ea typeface="Century Gothic"/>
                <a:cs typeface="Century Gothic"/>
                <a:sym typeface="Century Gothic"/>
              </a:rPr>
              <a:t>Matias Sincovich</a:t>
            </a:r>
            <a:endParaRPr dirty="0"/>
          </a:p>
          <a:p>
            <a:pPr marL="0" marR="0" lvl="0" indent="0" algn="r" rtl="0">
              <a:lnSpc>
                <a:spcPct val="100000"/>
              </a:lnSpc>
              <a:spcBef>
                <a:spcPts val="600"/>
              </a:spcBef>
              <a:spcAft>
                <a:spcPts val="0"/>
              </a:spcAft>
              <a:buClr>
                <a:srgbClr val="345FB8"/>
              </a:buClr>
              <a:buSzPts val="156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6786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3600" b="1" dirty="0" smtClean="0">
                <a:solidFill>
                  <a:schemeClr val="dk2"/>
                </a:solidFill>
                <a:latin typeface="Century Gothic"/>
                <a:ea typeface="Century Gothic"/>
                <a:cs typeface="Century Gothic"/>
                <a:sym typeface="Century Gothic"/>
              </a:rPr>
              <a:t>WSFC SQL Server</a:t>
            </a:r>
            <a:endParaRPr sz="2800" b="1" i="0" u="none" strike="noStrike" cap="none" dirty="0">
              <a:solidFill>
                <a:schemeClr val="dk2"/>
              </a:solidFill>
              <a:latin typeface="Century Gothic"/>
              <a:ea typeface="Century Gothic"/>
              <a:cs typeface="Century Gothic"/>
              <a:sym typeface="Century Gothic"/>
            </a:endParaRPr>
          </a:p>
        </p:txBody>
      </p:sp>
      <p:sp>
        <p:nvSpPr>
          <p:cNvPr id="405" name="Google Shape;405;p46"/>
          <p:cNvSpPr txBox="1"/>
          <p:nvPr/>
        </p:nvSpPr>
        <p:spPr>
          <a:xfrm>
            <a:off x="167867" y="781539"/>
            <a:ext cx="11242595" cy="5158153"/>
          </a:xfrm>
          <a:prstGeom prst="rect">
            <a:avLst/>
          </a:prstGeom>
          <a:noFill/>
          <a:ln>
            <a:noFill/>
          </a:ln>
        </p:spPr>
        <p:txBody>
          <a:bodyPr spcFirstLastPara="1" wrap="square" lIns="91425" tIns="45700" rIns="91425" bIns="45700" anchor="t" anchorCtr="0">
            <a:noAutofit/>
          </a:bodyPr>
          <a:lstStyle/>
          <a:p>
            <a:pPr marL="0" indent="0">
              <a:buNone/>
            </a:pPr>
            <a:r>
              <a:rPr lang="en-US" sz="1800" dirty="0" smtClean="0">
                <a:solidFill>
                  <a:srgbClr val="003366"/>
                </a:solidFill>
                <a:latin typeface="Quattrocento Sans"/>
                <a:ea typeface="Quattrocento Sans"/>
                <a:cs typeface="Quattrocento Sans"/>
              </a:rPr>
              <a:t>SQL Server service is installed and configured on 2 or more nodes with Windows Server failover Cluster configured.</a:t>
            </a:r>
            <a:endParaRPr lang="en-US" sz="1800" dirty="0">
              <a:solidFill>
                <a:srgbClr val="003366"/>
              </a:solidFill>
              <a:latin typeface="Quattrocento Sans"/>
              <a:ea typeface="Quattrocento Sans"/>
              <a:cs typeface="Quattrocento Sans"/>
            </a:endParaRPr>
          </a:p>
          <a:p>
            <a:pPr marL="0" indent="0">
              <a:buNone/>
            </a:pPr>
            <a:endParaRPr lang="en-GB" sz="1800" dirty="0" smtClean="0">
              <a:solidFill>
                <a:srgbClr val="003366"/>
              </a:solidFill>
              <a:latin typeface="Quattrocento Sans"/>
              <a:ea typeface="Quattrocento Sans"/>
              <a:cs typeface="Quattrocento Sans"/>
            </a:endParaRPr>
          </a:p>
          <a:p>
            <a:pPr marL="0" indent="0">
              <a:buNone/>
            </a:pPr>
            <a:endParaRPr lang="en-US" sz="1800" dirty="0" smtClean="0">
              <a:solidFill>
                <a:srgbClr val="003366"/>
              </a:solidFill>
              <a:latin typeface="Quattrocento Sans"/>
              <a:ea typeface="Quattrocento Sans"/>
              <a:cs typeface="Quattrocento Sans"/>
            </a:endParaRPr>
          </a:p>
          <a:p>
            <a:pPr marL="0" indent="0">
              <a:buNone/>
            </a:pPr>
            <a:r>
              <a:rPr lang="en-US" sz="1800" dirty="0" smtClean="0">
                <a:solidFill>
                  <a:srgbClr val="003366"/>
                </a:solidFill>
                <a:latin typeface="Quattrocento Sans"/>
                <a:ea typeface="Quattrocento Sans"/>
                <a:cs typeface="Quattrocento Sans"/>
              </a:rPr>
              <a:t>Pros</a:t>
            </a:r>
            <a:r>
              <a:rPr lang="en-US" sz="1800" dirty="0">
                <a:solidFill>
                  <a:srgbClr val="003366"/>
                </a:solidFill>
                <a:latin typeface="Quattrocento Sans"/>
                <a:ea typeface="Quattrocento Sans"/>
                <a:cs typeface="Quattrocento Sans"/>
              </a:rPr>
              <a:t>:</a:t>
            </a:r>
          </a:p>
          <a:p>
            <a:pPr marL="285750" indent="-285750">
              <a:buFont typeface="Arial" panose="020B0604020202020204" pitchFamily="34" charset="0"/>
              <a:buChar char="•"/>
            </a:pPr>
            <a:r>
              <a:rPr lang="en-US" sz="1800" dirty="0" smtClean="0">
                <a:solidFill>
                  <a:srgbClr val="003366"/>
                </a:solidFill>
                <a:latin typeface="Quattrocento Sans"/>
                <a:ea typeface="Quattrocento Sans"/>
                <a:cs typeface="Quattrocento Sans"/>
              </a:rPr>
              <a:t>Seconds </a:t>
            </a:r>
            <a:r>
              <a:rPr lang="en-US" sz="1800" dirty="0">
                <a:solidFill>
                  <a:srgbClr val="003366"/>
                </a:solidFill>
                <a:latin typeface="Quattrocento Sans"/>
                <a:ea typeface="Quattrocento Sans"/>
                <a:cs typeface="Quattrocento Sans"/>
              </a:rPr>
              <a:t>of </a:t>
            </a:r>
            <a:r>
              <a:rPr lang="en-US" sz="1800" dirty="0" smtClean="0">
                <a:solidFill>
                  <a:srgbClr val="003366"/>
                </a:solidFill>
                <a:latin typeface="Quattrocento Sans"/>
                <a:ea typeface="Quattrocento Sans"/>
                <a:cs typeface="Quattrocento Sans"/>
              </a:rPr>
              <a:t>downtime</a:t>
            </a:r>
          </a:p>
          <a:p>
            <a:pPr marL="285750" indent="-285750">
              <a:buFont typeface="Arial" panose="020B0604020202020204" pitchFamily="34" charset="0"/>
              <a:buChar char="•"/>
            </a:pPr>
            <a:r>
              <a:rPr lang="en-US" sz="1800" dirty="0" smtClean="0">
                <a:solidFill>
                  <a:srgbClr val="003366"/>
                </a:solidFill>
                <a:latin typeface="Quattrocento Sans"/>
                <a:ea typeface="Quattrocento Sans"/>
                <a:cs typeface="Quattrocento Sans"/>
              </a:rPr>
              <a:t>Manual </a:t>
            </a:r>
            <a:r>
              <a:rPr lang="en-US" sz="1800" dirty="0">
                <a:solidFill>
                  <a:srgbClr val="003366"/>
                </a:solidFill>
                <a:latin typeface="Quattrocento Sans"/>
                <a:ea typeface="Quattrocento Sans"/>
                <a:cs typeface="Quattrocento Sans"/>
              </a:rPr>
              <a:t>and automatic failover </a:t>
            </a:r>
            <a:r>
              <a:rPr lang="en-US" sz="1800" dirty="0" smtClean="0">
                <a:solidFill>
                  <a:srgbClr val="003366"/>
                </a:solidFill>
                <a:latin typeface="Quattrocento Sans"/>
                <a:ea typeface="Quattrocento Sans"/>
                <a:cs typeface="Quattrocento Sans"/>
              </a:rPr>
              <a:t>options</a:t>
            </a:r>
          </a:p>
          <a:p>
            <a:pPr marL="285750" indent="-285750">
              <a:buFont typeface="Arial" panose="020B0604020202020204" pitchFamily="34" charset="0"/>
              <a:buChar char="•"/>
            </a:pPr>
            <a:r>
              <a:rPr lang="en-US" sz="1800" dirty="0" smtClean="0">
                <a:solidFill>
                  <a:srgbClr val="003366"/>
                </a:solidFill>
                <a:latin typeface="Quattrocento Sans"/>
                <a:ea typeface="Quattrocento Sans"/>
                <a:cs typeface="Quattrocento Sans"/>
              </a:rPr>
              <a:t>Client connects to a virtual Name/IP that aims to the correct server where service is actually running (transparent </a:t>
            </a:r>
            <a:r>
              <a:rPr lang="en-US" sz="1800" dirty="0">
                <a:solidFill>
                  <a:srgbClr val="003366"/>
                </a:solidFill>
                <a:latin typeface="Quattrocento Sans"/>
                <a:ea typeface="Quattrocento Sans"/>
                <a:cs typeface="Quattrocento Sans"/>
              </a:rPr>
              <a:t>for </a:t>
            </a:r>
            <a:r>
              <a:rPr lang="en-US" sz="1800" dirty="0" smtClean="0">
                <a:solidFill>
                  <a:srgbClr val="003366"/>
                </a:solidFill>
                <a:latin typeface="Quattrocento Sans"/>
                <a:ea typeface="Quattrocento Sans"/>
                <a:cs typeface="Quattrocento Sans"/>
              </a:rPr>
              <a:t>client in case of failover)</a:t>
            </a:r>
            <a:endParaRPr lang="en-US" sz="1800" dirty="0">
              <a:solidFill>
                <a:srgbClr val="003366"/>
              </a:solidFill>
              <a:latin typeface="Quattrocento Sans"/>
              <a:ea typeface="Quattrocento Sans"/>
              <a:cs typeface="Quattrocento Sans"/>
            </a:endParaRPr>
          </a:p>
          <a:p>
            <a:pPr marL="0" indent="0">
              <a:buNone/>
            </a:pPr>
            <a:endParaRPr lang="en-GB" sz="1800" dirty="0" smtClean="0">
              <a:solidFill>
                <a:srgbClr val="003366"/>
              </a:solidFill>
              <a:latin typeface="Quattrocento Sans"/>
              <a:ea typeface="Quattrocento Sans"/>
              <a:cs typeface="Quattrocento Sans"/>
            </a:endParaRPr>
          </a:p>
          <a:p>
            <a:pPr marL="0" indent="0">
              <a:buNone/>
            </a:pPr>
            <a:endParaRPr lang="en-US" sz="1800" dirty="0">
              <a:solidFill>
                <a:srgbClr val="003366"/>
              </a:solidFill>
              <a:latin typeface="Quattrocento Sans"/>
              <a:ea typeface="Quattrocento Sans"/>
              <a:cs typeface="Quattrocento Sans"/>
            </a:endParaRPr>
          </a:p>
          <a:p>
            <a:pPr marL="0" indent="0">
              <a:buNone/>
            </a:pPr>
            <a:r>
              <a:rPr lang="en-US" sz="1800" dirty="0">
                <a:solidFill>
                  <a:srgbClr val="003366"/>
                </a:solidFill>
                <a:latin typeface="Quattrocento Sans"/>
                <a:ea typeface="Quattrocento Sans"/>
                <a:cs typeface="Quattrocento Sans"/>
              </a:rPr>
              <a:t>Cons</a:t>
            </a:r>
            <a:r>
              <a:rPr lang="en-US" sz="1800" dirty="0" smtClean="0">
                <a:solidFill>
                  <a:srgbClr val="003366"/>
                </a:solidFill>
                <a:latin typeface="Quattrocento Sans"/>
                <a:ea typeface="Quattrocento Sans"/>
                <a:cs typeface="Quattrocento Sans"/>
              </a:rPr>
              <a:t>:</a:t>
            </a:r>
          </a:p>
          <a:p>
            <a:pPr marL="285750" indent="-285750">
              <a:buFont typeface="Arial" panose="020B0604020202020204" pitchFamily="34" charset="0"/>
              <a:buChar char="•"/>
            </a:pPr>
            <a:r>
              <a:rPr lang="en-US" sz="1800" dirty="0" smtClean="0">
                <a:solidFill>
                  <a:srgbClr val="003366"/>
                </a:solidFill>
                <a:latin typeface="Quattrocento Sans"/>
                <a:ea typeface="Quattrocento Sans"/>
                <a:cs typeface="Quattrocento Sans"/>
              </a:rPr>
              <a:t>Only 1 database copy</a:t>
            </a:r>
            <a:endParaRPr lang="en-US" sz="1800" dirty="0">
              <a:solidFill>
                <a:srgbClr val="003366"/>
              </a:solidFill>
              <a:latin typeface="Quattrocento Sans"/>
              <a:ea typeface="Quattrocento Sans"/>
              <a:cs typeface="Quattrocento Sans"/>
            </a:endParaRPr>
          </a:p>
          <a:p>
            <a:pPr marL="285750" indent="-285750">
              <a:buFont typeface="Arial" panose="020B0604020202020204" pitchFamily="34" charset="0"/>
              <a:buChar char="•"/>
            </a:pPr>
            <a:r>
              <a:rPr lang="en-US" sz="1800" dirty="0" smtClean="0">
                <a:solidFill>
                  <a:srgbClr val="003366"/>
                </a:solidFill>
                <a:latin typeface="Quattrocento Sans"/>
                <a:ea typeface="Quattrocento Sans"/>
                <a:cs typeface="Quattrocento Sans"/>
              </a:rPr>
              <a:t>Same Windows and SQL Server version are required</a:t>
            </a:r>
            <a:endParaRPr lang="en-US" sz="1800" dirty="0">
              <a:solidFill>
                <a:srgbClr val="003366"/>
              </a:solidFill>
              <a:latin typeface="Quattrocento Sans"/>
              <a:ea typeface="Quattrocento Sans"/>
              <a:cs typeface="Quattrocento Sans"/>
            </a:endParaRPr>
          </a:p>
          <a:p>
            <a:pPr marL="285750" indent="-285750">
              <a:buFont typeface="Arial" panose="020B0604020202020204" pitchFamily="34" charset="0"/>
              <a:buChar char="•"/>
            </a:pPr>
            <a:r>
              <a:rPr lang="en-GB" sz="1800" dirty="0" smtClean="0">
                <a:solidFill>
                  <a:srgbClr val="003366"/>
                </a:solidFill>
                <a:latin typeface="Quattrocento Sans"/>
                <a:ea typeface="Quattrocento Sans"/>
                <a:cs typeface="Quattrocento Sans"/>
              </a:rPr>
              <a:t>Required more infrastructure including a Domain, DNS, volumes (disks) to be presented to both nodes</a:t>
            </a:r>
            <a:endParaRPr lang="en-US" sz="1800" dirty="0">
              <a:solidFill>
                <a:srgbClr val="003366"/>
              </a:solidFill>
              <a:latin typeface="Quattrocento Sans"/>
              <a:ea typeface="Quattrocento Sans"/>
              <a:cs typeface="Quattrocento Sans"/>
            </a:endParaRPr>
          </a:p>
          <a:p>
            <a:pPr marL="285750" indent="-285750">
              <a:buFont typeface="Arial" panose="020B0604020202020204" pitchFamily="34" charset="0"/>
              <a:buChar char="•"/>
            </a:pPr>
            <a:endParaRPr lang="en-GB" sz="1800" dirty="0">
              <a:solidFill>
                <a:srgbClr val="003366"/>
              </a:solidFill>
              <a:latin typeface="Quattrocento Sans"/>
              <a:ea typeface="Quattrocento Sans"/>
              <a:cs typeface="Quattrocento Sans"/>
            </a:endParaRPr>
          </a:p>
        </p:txBody>
      </p:sp>
    </p:spTree>
    <p:extLst>
      <p:ext uri="{BB962C8B-B14F-4D97-AF65-F5344CB8AC3E}">
        <p14:creationId xmlns:p14="http://schemas.microsoft.com/office/powerpoint/2010/main" val="358220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80" name="Straight Arrow Connector 79"/>
          <p:cNvCxnSpPr/>
          <p:nvPr/>
        </p:nvCxnSpPr>
        <p:spPr>
          <a:xfrm>
            <a:off x="7811417" y="2279176"/>
            <a:ext cx="1059679" cy="964141"/>
          </a:xfrm>
          <a:prstGeom prst="straightConnector1">
            <a:avLst/>
          </a:prstGeom>
          <a:ln>
            <a:solidFill>
              <a:schemeClr val="accent1">
                <a:shade val="95000"/>
                <a:satMod val="10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2498464" y="4142782"/>
            <a:ext cx="5798108" cy="41216"/>
          </a:xfrm>
          <a:prstGeom prst="straightConnector1">
            <a:avLst/>
          </a:prstGeom>
          <a:ln>
            <a:solidFill>
              <a:schemeClr val="accent1">
                <a:shade val="95000"/>
                <a:satMod val="105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316406" y="286603"/>
            <a:ext cx="6032310" cy="1992573"/>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Google Shape;300;p46"/>
          <p:cNvSpPr txBox="1"/>
          <p:nvPr/>
        </p:nvSpPr>
        <p:spPr>
          <a:xfrm>
            <a:off x="0" y="96750"/>
            <a:ext cx="11521200" cy="566700"/>
          </a:xfrm>
          <a:prstGeom prst="rect">
            <a:avLst/>
          </a:prstGeom>
          <a:noFill/>
          <a:ln>
            <a:noFill/>
          </a:ln>
        </p:spPr>
        <p:txBody>
          <a:bodyPr spcFirstLastPara="1" wrap="square" lIns="91425" tIns="45700" rIns="91425" bIns="45700" anchor="t" anchorCtr="0">
            <a:noAutofit/>
          </a:bodyPr>
          <a:lstStyle/>
          <a:p>
            <a:pPr>
              <a:buClr>
                <a:schemeClr val="dk2"/>
              </a:buClr>
              <a:buSzPts val="2400"/>
            </a:pPr>
            <a:r>
              <a:rPr lang="en-US" sz="2800" b="1" dirty="0">
                <a:solidFill>
                  <a:schemeClr val="bg2">
                    <a:lumMod val="75000"/>
                  </a:schemeClr>
                </a:solidFill>
                <a:latin typeface="Century Gothic"/>
                <a:ea typeface="Century Gothic"/>
                <a:cs typeface="Century Gothic"/>
                <a:sym typeface="Century Gothic"/>
              </a:rPr>
              <a:t>WSFC SQL </a:t>
            </a:r>
            <a:r>
              <a:rPr lang="en-US" sz="2800" b="1" dirty="0" smtClean="0">
                <a:solidFill>
                  <a:schemeClr val="bg2">
                    <a:lumMod val="75000"/>
                  </a:schemeClr>
                </a:solidFill>
                <a:latin typeface="Century Gothic"/>
                <a:ea typeface="Century Gothic"/>
                <a:cs typeface="Century Gothic"/>
                <a:sym typeface="Century Gothic"/>
              </a:rPr>
              <a:t>Server</a:t>
            </a:r>
            <a:endParaRPr lang="en-US" sz="2000" b="1" dirty="0">
              <a:solidFill>
                <a:schemeClr val="bg2">
                  <a:lumMod val="75000"/>
                </a:schemeClr>
              </a:solidFill>
              <a:latin typeface="Century Gothic"/>
              <a:ea typeface="Century Gothic"/>
              <a:cs typeface="Century Gothic"/>
              <a:sym typeface="Century Gothic"/>
            </a:endParaRPr>
          </a:p>
        </p:txBody>
      </p:sp>
      <p:cxnSp>
        <p:nvCxnSpPr>
          <p:cNvPr id="51" name="Straight Connector 50"/>
          <p:cNvCxnSpPr/>
          <p:nvPr/>
        </p:nvCxnSpPr>
        <p:spPr>
          <a:xfrm flipH="1">
            <a:off x="3942920" y="2741368"/>
            <a:ext cx="15089" cy="189169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495426" y="2712643"/>
            <a:ext cx="915635" cy="338554"/>
          </a:xfrm>
          <a:prstGeom prst="rect">
            <a:avLst/>
          </a:prstGeom>
          <a:noFill/>
        </p:spPr>
        <p:txBody>
          <a:bodyPr wrap="none" rtlCol="0">
            <a:spAutoFit/>
          </a:bodyPr>
          <a:lstStyle/>
          <a:p>
            <a:r>
              <a:rPr lang="en-GB" sz="1600" dirty="0" smtClean="0">
                <a:solidFill>
                  <a:schemeClr val="bg2">
                    <a:lumMod val="50000"/>
                  </a:schemeClr>
                </a:solidFill>
                <a:latin typeface="Century Gothic" panose="020B0502020202020204" pitchFamily="34" charset="0"/>
              </a:rPr>
              <a:t>Node 1</a:t>
            </a:r>
            <a:endParaRPr lang="en-US" sz="1600" dirty="0">
              <a:solidFill>
                <a:schemeClr val="bg2">
                  <a:lumMod val="50000"/>
                </a:schemeClr>
              </a:solidFill>
              <a:latin typeface="Century Gothic" panose="020B0502020202020204" pitchFamily="34" charset="0"/>
            </a:endParaRPr>
          </a:p>
        </p:txBody>
      </p:sp>
      <p:sp>
        <p:nvSpPr>
          <p:cNvPr id="54" name="TextBox 53"/>
          <p:cNvSpPr txBox="1"/>
          <p:nvPr/>
        </p:nvSpPr>
        <p:spPr>
          <a:xfrm>
            <a:off x="4485596" y="2735770"/>
            <a:ext cx="2433680" cy="338554"/>
          </a:xfrm>
          <a:prstGeom prst="rect">
            <a:avLst/>
          </a:prstGeom>
          <a:noFill/>
        </p:spPr>
        <p:txBody>
          <a:bodyPr wrap="none" rtlCol="0">
            <a:spAutoFit/>
          </a:bodyPr>
          <a:lstStyle/>
          <a:p>
            <a:r>
              <a:rPr lang="en-GB" sz="1600" dirty="0" smtClean="0">
                <a:solidFill>
                  <a:schemeClr val="bg2">
                    <a:lumMod val="50000"/>
                  </a:schemeClr>
                </a:solidFill>
                <a:latin typeface="Century Gothic" panose="020B0502020202020204" pitchFamily="34" charset="0"/>
              </a:rPr>
              <a:t>Node 2 (Secondary **)</a:t>
            </a:r>
            <a:endParaRPr lang="en-US" sz="1600" dirty="0">
              <a:solidFill>
                <a:schemeClr val="bg2">
                  <a:lumMod val="50000"/>
                </a:schemeClr>
              </a:solidFill>
              <a:latin typeface="Century Gothic" panose="020B0502020202020204" pitchFamily="34" charset="0"/>
            </a:endParaRPr>
          </a:p>
        </p:txBody>
      </p:sp>
      <p:cxnSp>
        <p:nvCxnSpPr>
          <p:cNvPr id="55" name="Straight Connector 54"/>
          <p:cNvCxnSpPr/>
          <p:nvPr/>
        </p:nvCxnSpPr>
        <p:spPr>
          <a:xfrm flipV="1">
            <a:off x="973878" y="4877497"/>
            <a:ext cx="9180947" cy="8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1" idx="2"/>
            <a:endCxn id="67" idx="2"/>
          </p:cNvCxnSpPr>
          <p:nvPr/>
        </p:nvCxnSpPr>
        <p:spPr>
          <a:xfrm>
            <a:off x="2044801" y="4558471"/>
            <a:ext cx="1645559" cy="764861"/>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7" idx="4"/>
          </p:cNvCxnSpPr>
          <p:nvPr/>
        </p:nvCxnSpPr>
        <p:spPr>
          <a:xfrm flipH="1">
            <a:off x="4715596" y="4403896"/>
            <a:ext cx="694876" cy="919436"/>
          </a:xfrm>
          <a:prstGeom prst="straightConnector1">
            <a:avLst/>
          </a:prstGeom>
          <a:ln>
            <a:solidFill>
              <a:schemeClr val="bg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9145" y="3287296"/>
            <a:ext cx="891312" cy="1271175"/>
          </a:xfrm>
          <a:prstGeom prst="rect">
            <a:avLst/>
          </a:prstGeom>
        </p:spPr>
      </p:pic>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8696" y="3164790"/>
            <a:ext cx="891312" cy="1271175"/>
          </a:xfrm>
          <a:prstGeom prst="rect">
            <a:avLst/>
          </a:prstGeom>
        </p:spPr>
      </p:pic>
      <p:sp>
        <p:nvSpPr>
          <p:cNvPr id="63" name="TextBox 62"/>
          <p:cNvSpPr txBox="1"/>
          <p:nvPr/>
        </p:nvSpPr>
        <p:spPr>
          <a:xfrm>
            <a:off x="7538977" y="2735770"/>
            <a:ext cx="2845651" cy="338554"/>
          </a:xfrm>
          <a:prstGeom prst="rect">
            <a:avLst/>
          </a:prstGeom>
          <a:noFill/>
        </p:spPr>
        <p:txBody>
          <a:bodyPr wrap="none" rtlCol="0">
            <a:spAutoFit/>
          </a:bodyPr>
          <a:lstStyle/>
          <a:p>
            <a:r>
              <a:rPr lang="en-GB" sz="1600" dirty="0" smtClean="0">
                <a:solidFill>
                  <a:schemeClr val="bg2">
                    <a:lumMod val="75000"/>
                  </a:schemeClr>
                </a:solidFill>
                <a:latin typeface="Century Gothic" panose="020B0502020202020204" pitchFamily="34" charset="0"/>
              </a:rPr>
              <a:t>Node 3 ..N (… optional) ***</a:t>
            </a:r>
            <a:endParaRPr lang="en-US" sz="1600" dirty="0">
              <a:solidFill>
                <a:schemeClr val="bg2">
                  <a:lumMod val="75000"/>
                </a:schemeClr>
              </a:solidFill>
              <a:latin typeface="Century Gothic" panose="020B0502020202020204" pitchFamily="34" charset="0"/>
            </a:endParaRPr>
          </a:p>
        </p:txBody>
      </p:sp>
      <p:pic>
        <p:nvPicPr>
          <p:cNvPr id="64" name="Pictur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6572" y="3243317"/>
            <a:ext cx="891312" cy="1271175"/>
          </a:xfrm>
          <a:prstGeom prst="rect">
            <a:avLst/>
          </a:prstGeom>
        </p:spPr>
      </p:pic>
      <p:cxnSp>
        <p:nvCxnSpPr>
          <p:cNvPr id="65" name="Straight Connector 64"/>
          <p:cNvCxnSpPr/>
          <p:nvPr/>
        </p:nvCxnSpPr>
        <p:spPr>
          <a:xfrm flipH="1">
            <a:off x="7223027" y="2714935"/>
            <a:ext cx="391" cy="18376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22770" y="2603943"/>
            <a:ext cx="9180947" cy="63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Can 66"/>
          <p:cNvSpPr/>
          <p:nvPr/>
        </p:nvSpPr>
        <p:spPr>
          <a:xfrm>
            <a:off x="3690360" y="5257407"/>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entury Gothic" panose="020B0502020202020204" pitchFamily="34" charset="0"/>
            </a:endParaRPr>
          </a:p>
        </p:txBody>
      </p:sp>
      <p:sp>
        <p:nvSpPr>
          <p:cNvPr id="68" name="Can 67"/>
          <p:cNvSpPr/>
          <p:nvPr/>
        </p:nvSpPr>
        <p:spPr>
          <a:xfrm>
            <a:off x="3690360" y="5473436"/>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entury Gothic" panose="020B0502020202020204" pitchFamily="34" charset="0"/>
            </a:endParaRPr>
          </a:p>
        </p:txBody>
      </p:sp>
      <p:sp>
        <p:nvSpPr>
          <p:cNvPr id="69" name="Can 68"/>
          <p:cNvSpPr/>
          <p:nvPr/>
        </p:nvSpPr>
        <p:spPr>
          <a:xfrm>
            <a:off x="3690360" y="5670649"/>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entury Gothic" panose="020B0502020202020204" pitchFamily="34" charset="0"/>
            </a:endParaRPr>
          </a:p>
        </p:txBody>
      </p:sp>
      <p:cxnSp>
        <p:nvCxnSpPr>
          <p:cNvPr id="70" name="Straight Arrow Connector 69"/>
          <p:cNvCxnSpPr>
            <a:stCxn id="61" idx="3"/>
          </p:cNvCxnSpPr>
          <p:nvPr/>
        </p:nvCxnSpPr>
        <p:spPr>
          <a:xfrm flipV="1">
            <a:off x="2490457" y="3922883"/>
            <a:ext cx="2649517" cy="1"/>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122637" y="5922511"/>
            <a:ext cx="1996059" cy="338554"/>
          </a:xfrm>
          <a:prstGeom prst="rect">
            <a:avLst/>
          </a:prstGeom>
          <a:noFill/>
        </p:spPr>
        <p:txBody>
          <a:bodyPr wrap="none" rtlCol="0">
            <a:spAutoFit/>
          </a:bodyPr>
          <a:lstStyle/>
          <a:p>
            <a:r>
              <a:rPr lang="en-GB" sz="1600" dirty="0" smtClean="0">
                <a:latin typeface="Century Gothic" panose="020B0502020202020204" pitchFamily="34" charset="0"/>
              </a:rPr>
              <a:t>SAN / Shared Disks</a:t>
            </a:r>
            <a:endParaRPr lang="en-US" sz="1600" dirty="0">
              <a:latin typeface="Century Gothic" panose="020B0502020202020204" pitchFamily="34" charset="0"/>
            </a:endParaRPr>
          </a:p>
        </p:txBody>
      </p:sp>
      <p:cxnSp>
        <p:nvCxnSpPr>
          <p:cNvPr id="72" name="Straight Arrow Connector 71"/>
          <p:cNvCxnSpPr>
            <a:stCxn id="64" idx="2"/>
          </p:cNvCxnSpPr>
          <p:nvPr/>
        </p:nvCxnSpPr>
        <p:spPr>
          <a:xfrm flipH="1">
            <a:off x="4761284" y="4514492"/>
            <a:ext cx="3980944" cy="958944"/>
          </a:xfrm>
          <a:prstGeom prst="straightConnector1">
            <a:avLst/>
          </a:prstGeom>
          <a:ln>
            <a:solidFill>
              <a:schemeClr val="bg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1885" y="427011"/>
            <a:ext cx="5290231" cy="338554"/>
          </a:xfrm>
          <a:prstGeom prst="rect">
            <a:avLst/>
          </a:prstGeom>
          <a:noFill/>
        </p:spPr>
        <p:txBody>
          <a:bodyPr wrap="none" rtlCol="0">
            <a:spAutoFit/>
          </a:bodyPr>
          <a:lstStyle/>
          <a:p>
            <a:r>
              <a:rPr lang="en-GB" sz="1600" dirty="0" smtClean="0">
                <a:solidFill>
                  <a:schemeClr val="bg1"/>
                </a:solidFill>
                <a:latin typeface="Century Gothic" panose="020B0502020202020204" pitchFamily="34" charset="0"/>
              </a:rPr>
              <a:t>Witness or third part for democratic vote for failover</a:t>
            </a:r>
            <a:endParaRPr lang="en-US" sz="1600" dirty="0">
              <a:solidFill>
                <a:schemeClr val="bg1"/>
              </a:solidFill>
              <a:latin typeface="Century Gothic" panose="020B0502020202020204" pitchFamily="34" charset="0"/>
            </a:endParaRPr>
          </a:p>
        </p:txBody>
      </p:sp>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4985" y="856031"/>
            <a:ext cx="891312" cy="1271175"/>
          </a:xfrm>
          <a:prstGeom prst="rect">
            <a:avLst/>
          </a:prstGeom>
        </p:spPr>
      </p:pic>
      <p:sp>
        <p:nvSpPr>
          <p:cNvPr id="77" name="TextBox 76"/>
          <p:cNvSpPr txBox="1"/>
          <p:nvPr/>
        </p:nvSpPr>
        <p:spPr>
          <a:xfrm>
            <a:off x="5465877" y="1226734"/>
            <a:ext cx="3381675" cy="369332"/>
          </a:xfrm>
          <a:prstGeom prst="rect">
            <a:avLst/>
          </a:prstGeom>
          <a:noFill/>
        </p:spPr>
        <p:txBody>
          <a:bodyPr wrap="square" rtlCol="0">
            <a:spAutoFit/>
          </a:bodyPr>
          <a:lstStyle/>
          <a:p>
            <a:r>
              <a:rPr lang="en-GB" sz="1800" dirty="0" smtClean="0">
                <a:solidFill>
                  <a:schemeClr val="bg1"/>
                </a:solidFill>
                <a:latin typeface="Century Gothic" panose="020B0502020202020204" pitchFamily="34" charset="0"/>
              </a:rPr>
              <a:t>Or </a:t>
            </a:r>
            <a:r>
              <a:rPr lang="en-GB" sz="1800" u="sng" dirty="0" smtClean="0">
                <a:solidFill>
                  <a:schemeClr val="bg2">
                    <a:lumMod val="40000"/>
                    <a:lumOff val="60000"/>
                  </a:schemeClr>
                </a:solidFill>
                <a:latin typeface="Century Gothic" panose="020B0502020202020204" pitchFamily="34" charset="0"/>
              </a:rPr>
              <a:t> //</a:t>
            </a:r>
            <a:r>
              <a:rPr lang="en-GB" sz="1800" u="sng" dirty="0" err="1" smtClean="0">
                <a:solidFill>
                  <a:schemeClr val="bg2">
                    <a:lumMod val="40000"/>
                    <a:lumOff val="60000"/>
                  </a:schemeClr>
                </a:solidFill>
                <a:latin typeface="Century Gothic" panose="020B0502020202020204" pitchFamily="34" charset="0"/>
              </a:rPr>
              <a:t>SharePath</a:t>
            </a:r>
            <a:r>
              <a:rPr lang="en-GB" sz="1800" u="sng" dirty="0" smtClean="0">
                <a:solidFill>
                  <a:schemeClr val="bg2">
                    <a:lumMod val="40000"/>
                    <a:lumOff val="60000"/>
                  </a:schemeClr>
                </a:solidFill>
                <a:latin typeface="Century Gothic" panose="020B0502020202020204" pitchFamily="34" charset="0"/>
              </a:rPr>
              <a:t>/Somewhere</a:t>
            </a:r>
            <a:endParaRPr lang="en-US" sz="1800" u="sng" dirty="0">
              <a:solidFill>
                <a:schemeClr val="bg2">
                  <a:lumMod val="40000"/>
                  <a:lumOff val="60000"/>
                </a:schemeClr>
              </a:solidFill>
              <a:latin typeface="Century Gothic" panose="020B0502020202020204" pitchFamily="34" charset="0"/>
            </a:endParaRPr>
          </a:p>
        </p:txBody>
      </p:sp>
      <p:cxnSp>
        <p:nvCxnSpPr>
          <p:cNvPr id="78" name="Straight Arrow Connector 77"/>
          <p:cNvCxnSpPr/>
          <p:nvPr/>
        </p:nvCxnSpPr>
        <p:spPr>
          <a:xfrm flipV="1">
            <a:off x="2326385" y="2298094"/>
            <a:ext cx="2405551" cy="997539"/>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10625" y="2298094"/>
            <a:ext cx="6059" cy="867335"/>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89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7"/>
          <p:cNvSpPr txBox="1">
            <a:spLocks noGrp="1"/>
          </p:cNvSpPr>
          <p:nvPr>
            <p:ph type="title"/>
          </p:nvPr>
        </p:nvSpPr>
        <p:spPr>
          <a:xfrm>
            <a:off x="540000" y="2923200"/>
            <a:ext cx="11160000" cy="503999"/>
          </a:xfrm>
          <a:prstGeom prst="rect">
            <a:avLst/>
          </a:prstGeom>
          <a:noFill/>
          <a:ln>
            <a:noFill/>
          </a:ln>
        </p:spPr>
        <p:txBody>
          <a:bodyPr spcFirstLastPara="1" wrap="square" lIns="91425" tIns="45700" rIns="91425" bIns="45700" anchor="ctr" anchorCtr="0">
            <a:noAutofit/>
          </a:bodyPr>
          <a:lstStyle/>
          <a:p>
            <a:pPr lvl="0"/>
            <a:r>
              <a:rPr lang="en-US" dirty="0" smtClean="0"/>
              <a:t>Transactional Replication</a:t>
            </a:r>
            <a:endParaRPr dirty="0"/>
          </a:p>
        </p:txBody>
      </p:sp>
      <p:sp>
        <p:nvSpPr>
          <p:cNvPr id="448" name="Google Shape;448;p47"/>
          <p:cNvSpPr txBox="1">
            <a:spLocks noGrp="1"/>
          </p:cNvSpPr>
          <p:nvPr>
            <p:ph type="body" idx="1"/>
          </p:nvPr>
        </p:nvSpPr>
        <p:spPr>
          <a:xfrm>
            <a:off x="539750" y="3445200"/>
            <a:ext cx="11160125" cy="508000"/>
          </a:xfrm>
          <a:prstGeom prst="rect">
            <a:avLst/>
          </a:prstGeom>
          <a:noFill/>
          <a:ln>
            <a:noFill/>
          </a:ln>
        </p:spPr>
        <p:txBody>
          <a:bodyPr spcFirstLastPara="1" wrap="square" lIns="91425" tIns="45700" rIns="91425" bIns="45700" anchor="t" anchorCtr="0">
            <a:noAutofit/>
          </a:bodyPr>
          <a:lstStyle/>
          <a:p>
            <a:pPr marL="0" indent="0"/>
            <a:r>
              <a:rPr lang="en-GB" dirty="0"/>
              <a:t>Not really a high availability solution. Is just replication of specific objects/data</a:t>
            </a:r>
          </a:p>
        </p:txBody>
      </p:sp>
    </p:spTree>
    <p:extLst>
      <p:ext uri="{BB962C8B-B14F-4D97-AF65-F5344CB8AC3E}">
        <p14:creationId xmlns:p14="http://schemas.microsoft.com/office/powerpoint/2010/main" val="250202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6786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3600" b="1" dirty="0" smtClean="0">
                <a:solidFill>
                  <a:schemeClr val="dk2"/>
                </a:solidFill>
                <a:latin typeface="Century Gothic"/>
                <a:ea typeface="Century Gothic"/>
                <a:cs typeface="Century Gothic"/>
                <a:sym typeface="Century Gothic"/>
              </a:rPr>
              <a:t>Transactional Replication</a:t>
            </a:r>
            <a:endParaRPr sz="2800" b="1" i="0" u="none" strike="noStrike" cap="none" dirty="0">
              <a:solidFill>
                <a:schemeClr val="dk2"/>
              </a:solidFill>
              <a:latin typeface="Century Gothic"/>
              <a:ea typeface="Century Gothic"/>
              <a:cs typeface="Century Gothic"/>
              <a:sym typeface="Century Gothic"/>
            </a:endParaRPr>
          </a:p>
        </p:txBody>
      </p:sp>
      <p:sp>
        <p:nvSpPr>
          <p:cNvPr id="405" name="Google Shape;405;p46"/>
          <p:cNvSpPr txBox="1"/>
          <p:nvPr/>
        </p:nvSpPr>
        <p:spPr>
          <a:xfrm>
            <a:off x="238205" y="781539"/>
            <a:ext cx="11242595" cy="5158153"/>
          </a:xfrm>
          <a:prstGeom prst="rect">
            <a:avLst/>
          </a:prstGeom>
          <a:noFill/>
          <a:ln>
            <a:noFill/>
          </a:ln>
        </p:spPr>
        <p:txBody>
          <a:bodyPr spcFirstLastPara="1" wrap="square" lIns="91425" tIns="45700" rIns="91425" bIns="45700" anchor="t" anchorCtr="0">
            <a:noAutofit/>
          </a:bodyPr>
          <a:lstStyle/>
          <a:p>
            <a:pPr marL="0" indent="0">
              <a:buNone/>
            </a:pPr>
            <a:r>
              <a:rPr lang="en-US" sz="1600" dirty="0">
                <a:solidFill>
                  <a:srgbClr val="003366"/>
                </a:solidFill>
                <a:latin typeface="Quattrocento Sans"/>
                <a:ea typeface="Quattrocento Sans"/>
                <a:cs typeface="Quattrocento Sans"/>
              </a:rPr>
              <a:t>Pros:</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Scope at object level (specific tables, objects, functions, views, etc.)</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Easy to configure and start</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Very customizable</a:t>
            </a:r>
          </a:p>
          <a:p>
            <a:pPr marL="0" indent="0">
              <a:buNone/>
            </a:pPr>
            <a:endParaRPr lang="en-US" sz="1600" dirty="0">
              <a:solidFill>
                <a:srgbClr val="003366"/>
              </a:solidFill>
              <a:latin typeface="Quattrocento Sans"/>
              <a:ea typeface="Quattrocento Sans"/>
              <a:cs typeface="Quattrocento Sans"/>
            </a:endParaRPr>
          </a:p>
          <a:p>
            <a:pPr marL="0" indent="0">
              <a:buNone/>
            </a:pPr>
            <a:r>
              <a:rPr lang="en-US" sz="1600" dirty="0">
                <a:solidFill>
                  <a:srgbClr val="003366"/>
                </a:solidFill>
                <a:latin typeface="Quattrocento Sans"/>
                <a:ea typeface="Quattrocento Sans"/>
                <a:cs typeface="Quattrocento Sans"/>
              </a:rPr>
              <a:t>Cons:</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Hard to troubleshooting(data transfer size, dependencies, lost transactions, changes on subscriptions)</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Hard to maintain (add/removing articles, add/removing columns, re-recreating objects, permissions, users)</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There is no failover</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Minutes of latency</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Data issues/inconsistencies</a:t>
            </a:r>
          </a:p>
          <a:p>
            <a:pPr marL="285750" indent="-285750">
              <a:buFont typeface="Arial" panose="020B0604020202020204" pitchFamily="34" charset="0"/>
              <a:buChar char="•"/>
            </a:pPr>
            <a:r>
              <a:rPr lang="en-US" sz="1600" dirty="0">
                <a:solidFill>
                  <a:srgbClr val="003366"/>
                </a:solidFill>
                <a:latin typeface="Quattrocento Sans"/>
                <a:ea typeface="Quattrocento Sans"/>
                <a:cs typeface="Quattrocento Sans"/>
              </a:rPr>
              <a:t>Not really a high </a:t>
            </a:r>
            <a:r>
              <a:rPr lang="en-US" sz="1600" dirty="0" smtClean="0">
                <a:solidFill>
                  <a:srgbClr val="003366"/>
                </a:solidFill>
                <a:latin typeface="Quattrocento Sans"/>
                <a:ea typeface="Quattrocento Sans"/>
                <a:cs typeface="Quattrocento Sans"/>
              </a:rPr>
              <a:t>availability</a:t>
            </a:r>
          </a:p>
          <a:p>
            <a:pPr marL="285750" indent="-285750">
              <a:buFont typeface="Arial" panose="020B0604020202020204" pitchFamily="34" charset="0"/>
              <a:buChar char="•"/>
            </a:pPr>
            <a:endParaRPr lang="en-GB" sz="1600" dirty="0">
              <a:solidFill>
                <a:srgbClr val="003366"/>
              </a:solidFill>
              <a:latin typeface="Quattrocento Sans"/>
              <a:ea typeface="Quattrocento Sans"/>
              <a:cs typeface="Quattrocento Sans"/>
            </a:endParaRPr>
          </a:p>
          <a:p>
            <a:pPr marL="285750" indent="-285750">
              <a:buFont typeface="Arial" panose="020B0604020202020204" pitchFamily="34" charset="0"/>
              <a:buChar char="•"/>
            </a:pPr>
            <a:endParaRPr lang="en-GB" sz="1600" dirty="0" smtClean="0">
              <a:solidFill>
                <a:srgbClr val="003366"/>
              </a:solidFill>
              <a:latin typeface="Quattrocento Sans"/>
              <a:ea typeface="Quattrocento Sans"/>
              <a:cs typeface="Quattrocento Sans"/>
            </a:endParaRPr>
          </a:p>
          <a:p>
            <a:r>
              <a:rPr lang="en-GB" sz="1600" dirty="0" smtClean="0">
                <a:solidFill>
                  <a:srgbClr val="003366"/>
                </a:solidFill>
                <a:latin typeface="Quattrocento Sans"/>
                <a:ea typeface="Quattrocento Sans"/>
                <a:cs typeface="Quattrocento Sans"/>
              </a:rPr>
              <a:t>There are more replications</a:t>
            </a:r>
            <a:r>
              <a:rPr lang="en-US" sz="1600" dirty="0" smtClean="0">
                <a:solidFill>
                  <a:srgbClr val="003366"/>
                </a:solidFill>
                <a:latin typeface="Quattrocento Sans"/>
                <a:ea typeface="Quattrocento Sans"/>
                <a:cs typeface="Quattrocento Sans"/>
              </a:rPr>
              <a:t>:</a:t>
            </a:r>
            <a:br>
              <a:rPr lang="en-US" sz="1600" dirty="0" smtClean="0">
                <a:solidFill>
                  <a:srgbClr val="003366"/>
                </a:solidFill>
                <a:latin typeface="Quattrocento Sans"/>
                <a:ea typeface="Quattrocento Sans"/>
                <a:cs typeface="Quattrocento Sans"/>
              </a:rPr>
            </a:br>
            <a:r>
              <a:rPr lang="en-US" sz="1600" dirty="0" smtClean="0">
                <a:solidFill>
                  <a:srgbClr val="003366"/>
                </a:solidFill>
                <a:latin typeface="Quattrocento Sans"/>
                <a:ea typeface="Quattrocento Sans"/>
                <a:cs typeface="Quattrocento Sans"/>
              </a:rPr>
              <a:t>Snapshot: deliver all the objects with the data every time.</a:t>
            </a:r>
          </a:p>
          <a:p>
            <a:r>
              <a:rPr lang="en-GB" sz="1600" dirty="0" smtClean="0">
                <a:solidFill>
                  <a:srgbClr val="003366"/>
                </a:solidFill>
                <a:latin typeface="Quattrocento Sans"/>
                <a:ea typeface="Quattrocento Sans"/>
                <a:cs typeface="Quattrocento Sans"/>
              </a:rPr>
              <a:t>Merge: similar to transactional, both works both sides from publisher to subscriber and go back</a:t>
            </a:r>
          </a:p>
        </p:txBody>
      </p:sp>
    </p:spTree>
    <p:extLst>
      <p:ext uri="{BB962C8B-B14F-4D97-AF65-F5344CB8AC3E}">
        <p14:creationId xmlns:p14="http://schemas.microsoft.com/office/powerpoint/2010/main" val="228047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59060" y="83349"/>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2400" b="1" dirty="0" smtClean="0">
                <a:solidFill>
                  <a:schemeClr val="dk2"/>
                </a:solidFill>
                <a:latin typeface="Century Gothic"/>
                <a:ea typeface="Century Gothic"/>
                <a:cs typeface="Century Gothic"/>
                <a:sym typeface="Century Gothic"/>
              </a:rPr>
              <a:t>Transactional replication</a:t>
            </a:r>
            <a:endParaRPr lang="en-US" sz="1800" b="1" dirty="0">
              <a:solidFill>
                <a:schemeClr val="dk2"/>
              </a:solidFill>
              <a:latin typeface="Century Gothic"/>
              <a:ea typeface="Century Gothic"/>
              <a:cs typeface="Century Gothic"/>
              <a:sym typeface="Century Gothic"/>
            </a:endParaRPr>
          </a:p>
        </p:txBody>
      </p:sp>
      <p:sp>
        <p:nvSpPr>
          <p:cNvPr id="51" name="Can 50"/>
          <p:cNvSpPr/>
          <p:nvPr/>
        </p:nvSpPr>
        <p:spPr>
          <a:xfrm>
            <a:off x="1668827" y="1462920"/>
            <a:ext cx="694168" cy="80903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A</a:t>
            </a:r>
            <a:endParaRPr lang="en-US" dirty="0"/>
          </a:p>
        </p:txBody>
      </p:sp>
      <p:sp>
        <p:nvSpPr>
          <p:cNvPr id="52" name="TextBox 51"/>
          <p:cNvSpPr txBox="1"/>
          <p:nvPr/>
        </p:nvSpPr>
        <p:spPr>
          <a:xfrm>
            <a:off x="380076" y="5458681"/>
            <a:ext cx="11428970" cy="738664"/>
          </a:xfrm>
          <a:prstGeom prst="rect">
            <a:avLst/>
          </a:prstGeom>
          <a:noFill/>
        </p:spPr>
        <p:txBody>
          <a:bodyPr wrap="square" rtlCol="0">
            <a:spAutoFit/>
          </a:bodyPr>
          <a:lstStyle/>
          <a:p>
            <a:r>
              <a:rPr lang="en-GB" sz="1050" dirty="0" smtClean="0">
                <a:latin typeface="Century Gothic" panose="020B0502020202020204" pitchFamily="34" charset="0"/>
              </a:rPr>
              <a:t>* The </a:t>
            </a:r>
            <a:r>
              <a:rPr lang="en-GB" sz="1050" dirty="0" err="1" smtClean="0">
                <a:latin typeface="Century Gothic" panose="020B0502020202020204" pitchFamily="34" charset="0"/>
              </a:rPr>
              <a:t>publicacion</a:t>
            </a:r>
            <a:r>
              <a:rPr lang="en-GB" sz="1050" dirty="0" smtClean="0">
                <a:latin typeface="Century Gothic" panose="020B0502020202020204" pitchFamily="34" charset="0"/>
              </a:rPr>
              <a:t> </a:t>
            </a:r>
            <a:r>
              <a:rPr lang="en-GB" sz="1050" dirty="0" err="1" smtClean="0">
                <a:latin typeface="Century Gothic" panose="020B0502020202020204" pitchFamily="34" charset="0"/>
              </a:rPr>
              <a:t>constains</a:t>
            </a:r>
            <a:r>
              <a:rPr lang="en-GB" sz="1050" dirty="0" smtClean="0">
                <a:latin typeface="Century Gothic" panose="020B0502020202020204" pitchFamily="34" charset="0"/>
              </a:rPr>
              <a:t> specific articles (objects) to be replicated. Not the entire database.</a:t>
            </a:r>
            <a:br>
              <a:rPr lang="en-GB" sz="1050" dirty="0" smtClean="0">
                <a:latin typeface="Century Gothic" panose="020B0502020202020204" pitchFamily="34" charset="0"/>
              </a:rPr>
            </a:br>
            <a:r>
              <a:rPr lang="en-GB" sz="1050" dirty="0" smtClean="0">
                <a:latin typeface="Century Gothic" panose="020B0502020202020204" pitchFamily="34" charset="0"/>
              </a:rPr>
              <a:t>** Publisher/Subscriber can also be distributor at same time, is recommended to be split due performance when data to be transferred is too much to be handled by a single server.</a:t>
            </a:r>
            <a:br>
              <a:rPr lang="en-GB" sz="1050" dirty="0" smtClean="0">
                <a:latin typeface="Century Gothic" panose="020B0502020202020204" pitchFamily="34" charset="0"/>
              </a:rPr>
            </a:br>
            <a:r>
              <a:rPr lang="en-GB" sz="1050" dirty="0" smtClean="0">
                <a:latin typeface="Century Gothic" panose="020B0502020202020204" pitchFamily="34" charset="0"/>
              </a:rPr>
              <a:t>Also note that a single distributor can handle multiple publications from same server or different servers also. Multiples subscribers can be added to single subscription.</a:t>
            </a:r>
            <a:endParaRPr lang="en-US" sz="1050" dirty="0">
              <a:latin typeface="Century Gothic" panose="020B0502020202020204" pitchFamily="34" charset="0"/>
            </a:endParaRPr>
          </a:p>
        </p:txBody>
      </p:sp>
      <p:sp>
        <p:nvSpPr>
          <p:cNvPr id="54" name="Can 53"/>
          <p:cNvSpPr/>
          <p:nvPr/>
        </p:nvSpPr>
        <p:spPr>
          <a:xfrm>
            <a:off x="4646562" y="2543585"/>
            <a:ext cx="1414711" cy="804909"/>
          </a:xfrm>
          <a:prstGeom prst="can">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tx1">
                    <a:lumMod val="75000"/>
                    <a:lumOff val="25000"/>
                  </a:schemeClr>
                </a:solidFill>
              </a:rPr>
              <a:t>Distribution DB</a:t>
            </a:r>
            <a:endParaRPr lang="en-US" sz="900" dirty="0">
              <a:solidFill>
                <a:schemeClr val="tx1">
                  <a:lumMod val="75000"/>
                  <a:lumOff val="25000"/>
                </a:schemeClr>
              </a:solidFill>
            </a:endParaRPr>
          </a:p>
        </p:txBody>
      </p:sp>
      <p:cxnSp>
        <p:nvCxnSpPr>
          <p:cNvPr id="55" name="Straight Connector 54"/>
          <p:cNvCxnSpPr/>
          <p:nvPr/>
        </p:nvCxnSpPr>
        <p:spPr>
          <a:xfrm>
            <a:off x="3763959" y="1071603"/>
            <a:ext cx="0" cy="39346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36269" y="2122199"/>
            <a:ext cx="990977" cy="276999"/>
          </a:xfrm>
          <a:prstGeom prst="rect">
            <a:avLst/>
          </a:prstGeom>
          <a:noFill/>
        </p:spPr>
        <p:txBody>
          <a:bodyPr wrap="none" rtlCol="0">
            <a:spAutoFit/>
          </a:bodyPr>
          <a:lstStyle/>
          <a:p>
            <a:r>
              <a:rPr lang="en-GB" sz="1200" i="1" dirty="0" smtClean="0">
                <a:solidFill>
                  <a:schemeClr val="bg2">
                    <a:lumMod val="50000"/>
                  </a:schemeClr>
                </a:solidFill>
                <a:latin typeface="Century Gothic" panose="020B0502020202020204" pitchFamily="34" charset="0"/>
              </a:rPr>
              <a:t>Publisher A</a:t>
            </a:r>
            <a:endParaRPr lang="en-US" sz="1200" i="1" dirty="0">
              <a:solidFill>
                <a:schemeClr val="bg2">
                  <a:lumMod val="50000"/>
                </a:schemeClr>
              </a:solidFill>
              <a:latin typeface="Century Gothic" panose="020B0502020202020204" pitchFamily="34" charset="0"/>
            </a:endParaRPr>
          </a:p>
        </p:txBody>
      </p:sp>
      <p:sp>
        <p:nvSpPr>
          <p:cNvPr id="57" name="TextBox 56"/>
          <p:cNvSpPr txBox="1"/>
          <p:nvPr/>
        </p:nvSpPr>
        <p:spPr>
          <a:xfrm>
            <a:off x="4445320" y="1045660"/>
            <a:ext cx="1090363" cy="276999"/>
          </a:xfrm>
          <a:prstGeom prst="rect">
            <a:avLst/>
          </a:prstGeom>
          <a:noFill/>
        </p:spPr>
        <p:txBody>
          <a:bodyPr wrap="none" rtlCol="0">
            <a:spAutoFit/>
          </a:bodyPr>
          <a:lstStyle/>
          <a:p>
            <a:r>
              <a:rPr lang="en-GB" sz="1200" i="1" dirty="0" smtClean="0">
                <a:solidFill>
                  <a:schemeClr val="bg2">
                    <a:lumMod val="50000"/>
                  </a:schemeClr>
                </a:solidFill>
                <a:latin typeface="Century Gothic" panose="020B0502020202020204" pitchFamily="34" charset="0"/>
              </a:rPr>
              <a:t>Distributor **</a:t>
            </a:r>
            <a:endParaRPr lang="en-US" sz="1200" i="1" dirty="0">
              <a:solidFill>
                <a:schemeClr val="bg2">
                  <a:lumMod val="50000"/>
                </a:schemeClr>
              </a:solidFill>
              <a:latin typeface="Century Gothic" panose="020B0502020202020204" pitchFamily="34" charset="0"/>
            </a:endParaRPr>
          </a:p>
        </p:txBody>
      </p:sp>
      <p:cxnSp>
        <p:nvCxnSpPr>
          <p:cNvPr id="58" name="Straight Connector 57"/>
          <p:cNvCxnSpPr/>
          <p:nvPr/>
        </p:nvCxnSpPr>
        <p:spPr>
          <a:xfrm>
            <a:off x="6908941" y="1131054"/>
            <a:ext cx="0" cy="39346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925526" y="990662"/>
            <a:ext cx="1071127" cy="276999"/>
          </a:xfrm>
          <a:prstGeom prst="rect">
            <a:avLst/>
          </a:prstGeom>
          <a:noFill/>
        </p:spPr>
        <p:txBody>
          <a:bodyPr wrap="none" rtlCol="0">
            <a:spAutoFit/>
          </a:bodyPr>
          <a:lstStyle/>
          <a:p>
            <a:r>
              <a:rPr lang="en-GB" sz="1200" i="1" dirty="0" smtClean="0">
                <a:solidFill>
                  <a:schemeClr val="bg2">
                    <a:lumMod val="50000"/>
                  </a:schemeClr>
                </a:solidFill>
                <a:latin typeface="Century Gothic" panose="020B0502020202020204" pitchFamily="34" charset="0"/>
              </a:rPr>
              <a:t>Subscriber/s</a:t>
            </a:r>
            <a:endParaRPr lang="en-US" sz="1200" i="1" dirty="0">
              <a:solidFill>
                <a:schemeClr val="bg2">
                  <a:lumMod val="50000"/>
                </a:schemeClr>
              </a:solidFill>
              <a:latin typeface="Century Gothic" panose="020B0502020202020204" pitchFamily="34" charset="0"/>
            </a:endParaRPr>
          </a:p>
        </p:txBody>
      </p:sp>
      <p:sp>
        <p:nvSpPr>
          <p:cNvPr id="60" name="Can 59"/>
          <p:cNvSpPr/>
          <p:nvPr/>
        </p:nvSpPr>
        <p:spPr>
          <a:xfrm>
            <a:off x="1668827" y="2578169"/>
            <a:ext cx="694168" cy="80903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B</a:t>
            </a:r>
            <a:endParaRPr lang="en-US" dirty="0"/>
          </a:p>
        </p:txBody>
      </p:sp>
      <p:sp>
        <p:nvSpPr>
          <p:cNvPr id="61" name="Can 60"/>
          <p:cNvSpPr/>
          <p:nvPr/>
        </p:nvSpPr>
        <p:spPr>
          <a:xfrm>
            <a:off x="1668827" y="3714131"/>
            <a:ext cx="694168" cy="809031"/>
          </a:xfrm>
          <a:prstGeom prst="can">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C</a:t>
            </a:r>
            <a:endParaRPr lang="en-US" dirty="0"/>
          </a:p>
        </p:txBody>
      </p:sp>
      <p:cxnSp>
        <p:nvCxnSpPr>
          <p:cNvPr id="62" name="Straight Connector 61"/>
          <p:cNvCxnSpPr/>
          <p:nvPr/>
        </p:nvCxnSpPr>
        <p:spPr>
          <a:xfrm>
            <a:off x="1208448" y="2365762"/>
            <a:ext cx="255551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208448" y="3543399"/>
            <a:ext cx="2555511"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64" name="Can 63"/>
          <p:cNvSpPr/>
          <p:nvPr/>
        </p:nvSpPr>
        <p:spPr>
          <a:xfrm>
            <a:off x="7557009" y="1480759"/>
            <a:ext cx="694168" cy="809031"/>
          </a:xfrm>
          <a:prstGeom prst="can">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Subs A</a:t>
            </a:r>
            <a:endParaRPr lang="en-US" sz="1400" dirty="0"/>
          </a:p>
        </p:txBody>
      </p:sp>
      <p:sp>
        <p:nvSpPr>
          <p:cNvPr id="65" name="Can 64"/>
          <p:cNvSpPr/>
          <p:nvPr/>
        </p:nvSpPr>
        <p:spPr>
          <a:xfrm>
            <a:off x="8624636" y="2692245"/>
            <a:ext cx="694168" cy="809031"/>
          </a:xfrm>
          <a:prstGeom prst="can">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Subs </a:t>
            </a:r>
            <a:r>
              <a:rPr lang="en-GB" sz="1200" dirty="0" smtClean="0"/>
              <a:t>A</a:t>
            </a:r>
            <a:br>
              <a:rPr lang="en-GB" sz="1200" dirty="0" smtClean="0"/>
            </a:br>
            <a:r>
              <a:rPr lang="en-GB" sz="1200" dirty="0"/>
              <a:t>Subs </a:t>
            </a:r>
            <a:r>
              <a:rPr lang="en-US" sz="1200" dirty="0" smtClean="0"/>
              <a:t>B</a:t>
            </a:r>
            <a:endParaRPr lang="en-US" sz="1200" dirty="0"/>
          </a:p>
        </p:txBody>
      </p:sp>
      <p:sp>
        <p:nvSpPr>
          <p:cNvPr id="66" name="Can 65"/>
          <p:cNvSpPr/>
          <p:nvPr/>
        </p:nvSpPr>
        <p:spPr>
          <a:xfrm>
            <a:off x="7557009" y="3926986"/>
            <a:ext cx="694168" cy="809031"/>
          </a:xfrm>
          <a:prstGeom prst="can">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Subs C</a:t>
            </a:r>
            <a:endParaRPr lang="en-US" sz="1400" dirty="0"/>
          </a:p>
        </p:txBody>
      </p:sp>
      <p:cxnSp>
        <p:nvCxnSpPr>
          <p:cNvPr id="67" name="Straight Arrow Connector 66"/>
          <p:cNvCxnSpPr>
            <a:stCxn id="51" idx="4"/>
            <a:endCxn id="54" idx="2"/>
          </p:cNvCxnSpPr>
          <p:nvPr/>
        </p:nvCxnSpPr>
        <p:spPr>
          <a:xfrm>
            <a:off x="2362995" y="1867436"/>
            <a:ext cx="2283567" cy="107860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0" idx="4"/>
            <a:endCxn id="54" idx="2"/>
          </p:cNvCxnSpPr>
          <p:nvPr/>
        </p:nvCxnSpPr>
        <p:spPr>
          <a:xfrm flipV="1">
            <a:off x="2362995" y="2946040"/>
            <a:ext cx="2283567" cy="36645"/>
          </a:xfrm>
          <a:prstGeom prst="straightConnector1">
            <a:avLst/>
          </a:prstGeom>
          <a:ln>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4"/>
            <a:endCxn id="54" idx="2"/>
          </p:cNvCxnSpPr>
          <p:nvPr/>
        </p:nvCxnSpPr>
        <p:spPr>
          <a:xfrm flipV="1">
            <a:off x="2362995" y="2946040"/>
            <a:ext cx="2283567" cy="1172607"/>
          </a:xfrm>
          <a:prstGeom prst="straightConnector1">
            <a:avLst/>
          </a:prstGeom>
          <a:ln>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4" idx="4"/>
            <a:endCxn id="64" idx="2"/>
          </p:cNvCxnSpPr>
          <p:nvPr/>
        </p:nvCxnSpPr>
        <p:spPr>
          <a:xfrm flipV="1">
            <a:off x="6061273" y="1885275"/>
            <a:ext cx="1495736" cy="1060765"/>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4" idx="4"/>
            <a:endCxn id="65" idx="2"/>
          </p:cNvCxnSpPr>
          <p:nvPr/>
        </p:nvCxnSpPr>
        <p:spPr>
          <a:xfrm>
            <a:off x="6061273" y="2946040"/>
            <a:ext cx="2563363" cy="150721"/>
          </a:xfrm>
          <a:prstGeom prst="straightConnector1">
            <a:avLst/>
          </a:prstGeom>
          <a:ln>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4" idx="4"/>
            <a:endCxn id="66" idx="2"/>
          </p:cNvCxnSpPr>
          <p:nvPr/>
        </p:nvCxnSpPr>
        <p:spPr>
          <a:xfrm>
            <a:off x="6061273" y="2946040"/>
            <a:ext cx="1495736" cy="1385462"/>
          </a:xfrm>
          <a:prstGeom prst="straightConnector1">
            <a:avLst/>
          </a:prstGeom>
          <a:ln>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362995" y="5828013"/>
            <a:ext cx="184731" cy="369332"/>
          </a:xfrm>
          <a:prstGeom prst="rect">
            <a:avLst/>
          </a:prstGeom>
          <a:noFill/>
        </p:spPr>
        <p:txBody>
          <a:bodyPr wrap="none" rtlCol="0">
            <a:spAutoFit/>
          </a:bodyPr>
          <a:lstStyle/>
          <a:p>
            <a:endParaRPr lang="en-US" dirty="0"/>
          </a:p>
        </p:txBody>
      </p:sp>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73" y="1102436"/>
            <a:ext cx="668816" cy="1050920"/>
          </a:xfrm>
          <a:prstGeom prst="rect">
            <a:avLst/>
          </a:prstGeom>
        </p:spPr>
      </p:pic>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0191" y="1480759"/>
            <a:ext cx="481799" cy="687134"/>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351" y="369350"/>
            <a:ext cx="481799" cy="687134"/>
          </a:xfrm>
          <a:prstGeom prst="rect">
            <a:avLst/>
          </a:prstGeom>
        </p:spPr>
      </p:pic>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948" y="3096760"/>
            <a:ext cx="675030" cy="945481"/>
          </a:xfrm>
          <a:prstGeom prst="rect">
            <a:avLst/>
          </a:prstGeom>
        </p:spPr>
      </p:pic>
      <p:cxnSp>
        <p:nvCxnSpPr>
          <p:cNvPr id="78" name="Straight Connector 77"/>
          <p:cNvCxnSpPr/>
          <p:nvPr/>
        </p:nvCxnSpPr>
        <p:spPr>
          <a:xfrm flipV="1">
            <a:off x="6908941" y="2415657"/>
            <a:ext cx="3328283" cy="2770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908941" y="3714131"/>
            <a:ext cx="3328283"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pic>
        <p:nvPicPr>
          <p:cNvPr id="80" name="Picture 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0191" y="2753193"/>
            <a:ext cx="481799" cy="687134"/>
          </a:xfrm>
          <a:prstGeom prst="rect">
            <a:avLst/>
          </a:prstGeom>
        </p:spPr>
      </p:pic>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7224" y="4118646"/>
            <a:ext cx="481799" cy="687134"/>
          </a:xfrm>
          <a:prstGeom prst="rect">
            <a:avLst/>
          </a:prstGeom>
        </p:spPr>
      </p:pic>
      <p:sp>
        <p:nvSpPr>
          <p:cNvPr id="82" name="TextBox 81"/>
          <p:cNvSpPr txBox="1"/>
          <p:nvPr/>
        </p:nvSpPr>
        <p:spPr>
          <a:xfrm>
            <a:off x="2888616" y="1892445"/>
            <a:ext cx="851515" cy="261610"/>
          </a:xfrm>
          <a:prstGeom prst="rect">
            <a:avLst/>
          </a:prstGeom>
          <a:noFill/>
        </p:spPr>
        <p:txBody>
          <a:bodyPr wrap="none" rtlCol="0">
            <a:spAutoFit/>
          </a:bodyPr>
          <a:lstStyle/>
          <a:p>
            <a:r>
              <a:rPr lang="en-GB" sz="1050" i="1" dirty="0" smtClean="0">
                <a:latin typeface="Century Gothic" panose="020B0502020202020204" pitchFamily="34" charset="0"/>
              </a:rPr>
              <a:t>Data flow</a:t>
            </a:r>
            <a:endParaRPr lang="en-US" sz="1050" i="1" dirty="0">
              <a:latin typeface="Century Gothic" panose="020B0502020202020204" pitchFamily="34" charset="0"/>
            </a:endParaRPr>
          </a:p>
        </p:txBody>
      </p:sp>
      <p:sp>
        <p:nvSpPr>
          <p:cNvPr id="83" name="TextBox 82"/>
          <p:cNvSpPr txBox="1"/>
          <p:nvPr/>
        </p:nvSpPr>
        <p:spPr>
          <a:xfrm>
            <a:off x="6038657" y="2281975"/>
            <a:ext cx="851515" cy="261610"/>
          </a:xfrm>
          <a:prstGeom prst="rect">
            <a:avLst/>
          </a:prstGeom>
          <a:noFill/>
        </p:spPr>
        <p:txBody>
          <a:bodyPr wrap="none" rtlCol="0">
            <a:spAutoFit/>
          </a:bodyPr>
          <a:lstStyle/>
          <a:p>
            <a:r>
              <a:rPr lang="en-GB" sz="1050" i="1" dirty="0" smtClean="0">
                <a:latin typeface="Century Gothic" panose="020B0502020202020204" pitchFamily="34" charset="0"/>
              </a:rPr>
              <a:t>Data flow</a:t>
            </a:r>
            <a:endParaRPr lang="en-US" sz="1050" i="1" dirty="0">
              <a:latin typeface="Century Gothic" panose="020B0502020202020204" pitchFamily="34" charset="0"/>
            </a:endParaRPr>
          </a:p>
        </p:txBody>
      </p:sp>
      <p:sp>
        <p:nvSpPr>
          <p:cNvPr id="84" name="Oval 83"/>
          <p:cNvSpPr/>
          <p:nvPr/>
        </p:nvSpPr>
        <p:spPr>
          <a:xfrm>
            <a:off x="3840337" y="4891010"/>
            <a:ext cx="3031067" cy="318291"/>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Different access points</a:t>
            </a:r>
            <a:endParaRPr lang="en-US" sz="1400" dirty="0"/>
          </a:p>
        </p:txBody>
      </p:sp>
      <p:sp>
        <p:nvSpPr>
          <p:cNvPr id="85" name="TextBox 84"/>
          <p:cNvSpPr txBox="1"/>
          <p:nvPr/>
        </p:nvSpPr>
        <p:spPr>
          <a:xfrm>
            <a:off x="137708" y="3993101"/>
            <a:ext cx="1074333" cy="276999"/>
          </a:xfrm>
          <a:prstGeom prst="rect">
            <a:avLst/>
          </a:prstGeom>
          <a:noFill/>
        </p:spPr>
        <p:txBody>
          <a:bodyPr wrap="none" rtlCol="0">
            <a:spAutoFit/>
          </a:bodyPr>
          <a:lstStyle/>
          <a:p>
            <a:r>
              <a:rPr lang="en-GB" sz="1200" i="1" dirty="0" smtClean="0">
                <a:solidFill>
                  <a:schemeClr val="bg2">
                    <a:lumMod val="50000"/>
                  </a:schemeClr>
                </a:solidFill>
                <a:latin typeface="Century Gothic" panose="020B0502020202020204" pitchFamily="34" charset="0"/>
              </a:rPr>
              <a:t>Publisher B *</a:t>
            </a:r>
            <a:endParaRPr lang="en-US" sz="1200" i="1" dirty="0">
              <a:solidFill>
                <a:schemeClr val="bg2">
                  <a:lumMod val="50000"/>
                </a:schemeClr>
              </a:solidFill>
              <a:latin typeface="Century Gothic" panose="020B0502020202020204" pitchFamily="34" charset="0"/>
            </a:endParaRPr>
          </a:p>
        </p:txBody>
      </p:sp>
    </p:spTree>
    <p:extLst>
      <p:ext uri="{BB962C8B-B14F-4D97-AF65-F5344CB8AC3E}">
        <p14:creationId xmlns:p14="http://schemas.microsoft.com/office/powerpoint/2010/main" val="282974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7"/>
          <p:cNvSpPr txBox="1">
            <a:spLocks noGrp="1"/>
          </p:cNvSpPr>
          <p:nvPr>
            <p:ph type="title"/>
          </p:nvPr>
        </p:nvSpPr>
        <p:spPr>
          <a:xfrm>
            <a:off x="540000" y="2923200"/>
            <a:ext cx="11160000" cy="503999"/>
          </a:xfrm>
          <a:prstGeom prst="rect">
            <a:avLst/>
          </a:prstGeom>
          <a:noFill/>
          <a:ln>
            <a:noFill/>
          </a:ln>
        </p:spPr>
        <p:txBody>
          <a:bodyPr spcFirstLastPara="1" wrap="square" lIns="91425" tIns="45700" rIns="91425" bIns="45700" anchor="ctr" anchorCtr="0">
            <a:noAutofit/>
          </a:bodyPr>
          <a:lstStyle/>
          <a:p>
            <a:pPr lvl="0"/>
            <a:r>
              <a:rPr lang="en-US" dirty="0" smtClean="0"/>
              <a:t>Always On Availability Groups</a:t>
            </a:r>
            <a:endParaRPr dirty="0"/>
          </a:p>
        </p:txBody>
      </p:sp>
      <p:sp>
        <p:nvSpPr>
          <p:cNvPr id="448" name="Google Shape;448;p47"/>
          <p:cNvSpPr txBox="1">
            <a:spLocks noGrp="1"/>
          </p:cNvSpPr>
          <p:nvPr>
            <p:ph type="body" idx="1"/>
          </p:nvPr>
        </p:nvSpPr>
        <p:spPr>
          <a:xfrm>
            <a:off x="539750" y="3445200"/>
            <a:ext cx="11160125" cy="508000"/>
          </a:xfrm>
          <a:prstGeom prst="rect">
            <a:avLst/>
          </a:prstGeom>
          <a:noFill/>
          <a:ln>
            <a:noFill/>
          </a:ln>
        </p:spPr>
        <p:txBody>
          <a:bodyPr spcFirstLastPara="1" wrap="square" lIns="91425" tIns="45700" rIns="91425" bIns="45700" anchor="t" anchorCtr="0">
            <a:noAutofit/>
          </a:bodyPr>
          <a:lstStyle/>
          <a:p>
            <a:pPr marL="0" indent="0"/>
            <a:r>
              <a:rPr lang="en-GB" dirty="0" smtClean="0"/>
              <a:t>Multiples copies of the database</a:t>
            </a:r>
            <a:endParaRPr lang="en-GB" dirty="0"/>
          </a:p>
        </p:txBody>
      </p:sp>
    </p:spTree>
    <p:extLst>
      <p:ext uri="{BB962C8B-B14F-4D97-AF65-F5344CB8AC3E}">
        <p14:creationId xmlns:p14="http://schemas.microsoft.com/office/powerpoint/2010/main" val="102600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6786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2800" b="1" dirty="0" smtClean="0">
                <a:solidFill>
                  <a:schemeClr val="dk2"/>
                </a:solidFill>
                <a:latin typeface="Century Gothic"/>
                <a:ea typeface="Century Gothic"/>
                <a:cs typeface="Century Gothic"/>
                <a:sym typeface="Century Gothic"/>
              </a:rPr>
              <a:t>Always On Availability Groups</a:t>
            </a:r>
            <a:endParaRPr sz="2000" b="1" i="0" u="none" strike="noStrike" cap="none" dirty="0">
              <a:solidFill>
                <a:schemeClr val="dk2"/>
              </a:solidFill>
              <a:latin typeface="Century Gothic"/>
              <a:ea typeface="Century Gothic"/>
              <a:cs typeface="Century Gothic"/>
              <a:sym typeface="Century Gothic"/>
            </a:endParaRPr>
          </a:p>
        </p:txBody>
      </p:sp>
      <p:sp>
        <p:nvSpPr>
          <p:cNvPr id="405" name="Google Shape;405;p46"/>
          <p:cNvSpPr txBox="1"/>
          <p:nvPr/>
        </p:nvSpPr>
        <p:spPr>
          <a:xfrm>
            <a:off x="238205" y="781539"/>
            <a:ext cx="11242595" cy="5158153"/>
          </a:xfrm>
          <a:prstGeom prst="rect">
            <a:avLst/>
          </a:prstGeom>
          <a:noFill/>
          <a:ln>
            <a:noFill/>
          </a:ln>
        </p:spPr>
        <p:txBody>
          <a:bodyPr spcFirstLastPara="1" wrap="square" lIns="91425" tIns="45700" rIns="91425" bIns="45700" anchor="t" anchorCtr="0">
            <a:noAutofit/>
          </a:bodyPr>
          <a:lstStyle/>
          <a:p>
            <a:pPr marL="0" indent="0">
              <a:buNone/>
            </a:pPr>
            <a:r>
              <a:rPr lang="en-US" sz="2000" dirty="0">
                <a:solidFill>
                  <a:srgbClr val="003366"/>
                </a:solidFill>
                <a:latin typeface="Quattrocento Sans"/>
                <a:ea typeface="Quattrocento Sans"/>
                <a:cs typeface="Quattrocento Sans"/>
              </a:rPr>
              <a:t>Transactions are written on primary and secondary nodes. Depending on SQL version secondary can be used as readable and/or configure as preferred backup </a:t>
            </a:r>
            <a:r>
              <a:rPr lang="en-US" sz="2000" dirty="0" smtClean="0">
                <a:solidFill>
                  <a:srgbClr val="003366"/>
                </a:solidFill>
                <a:latin typeface="Quattrocento Sans"/>
                <a:ea typeface="Quattrocento Sans"/>
                <a:cs typeface="Quattrocento Sans"/>
              </a:rPr>
              <a:t>choice.</a:t>
            </a:r>
            <a:endParaRPr lang="en-US" sz="2000" dirty="0">
              <a:solidFill>
                <a:srgbClr val="003366"/>
              </a:solidFill>
              <a:latin typeface="Quattrocento Sans"/>
              <a:ea typeface="Quattrocento Sans"/>
              <a:cs typeface="Quattrocento Sans"/>
            </a:endParaRPr>
          </a:p>
          <a:p>
            <a:pPr marL="0" indent="0">
              <a:buNone/>
            </a:pPr>
            <a:endParaRPr lang="en-US" sz="2000" dirty="0">
              <a:solidFill>
                <a:srgbClr val="003366"/>
              </a:solidFill>
              <a:latin typeface="Quattrocento Sans"/>
              <a:ea typeface="Quattrocento Sans"/>
              <a:cs typeface="Quattrocento Sans"/>
            </a:endParaRPr>
          </a:p>
          <a:p>
            <a:pPr marL="0" indent="0">
              <a:buNone/>
            </a:pPr>
            <a:r>
              <a:rPr lang="en-US" sz="2000" dirty="0">
                <a:solidFill>
                  <a:srgbClr val="003366"/>
                </a:solidFill>
                <a:latin typeface="Quattrocento Sans"/>
                <a:ea typeface="Quattrocento Sans"/>
                <a:cs typeface="Quattrocento Sans"/>
              </a:rPr>
              <a:t>Pros:</a:t>
            </a:r>
          </a:p>
          <a:p>
            <a:pPr marL="342900" indent="-342900">
              <a:buFont typeface="Arial" panose="020B0604020202020204" pitchFamily="34" charset="0"/>
              <a:buChar char="•"/>
            </a:pPr>
            <a:r>
              <a:rPr lang="en-US" sz="2000" dirty="0">
                <a:solidFill>
                  <a:srgbClr val="003366"/>
                </a:solidFill>
                <a:latin typeface="Quattrocento Sans"/>
                <a:ea typeface="Quattrocento Sans"/>
                <a:cs typeface="Quattrocento Sans"/>
              </a:rPr>
              <a:t>Allows online readable </a:t>
            </a:r>
            <a:r>
              <a:rPr lang="en-US" sz="2000" dirty="0" smtClean="0">
                <a:solidFill>
                  <a:srgbClr val="003366"/>
                </a:solidFill>
                <a:latin typeface="Quattrocento Sans"/>
                <a:ea typeface="Quattrocento Sans"/>
                <a:cs typeface="Quattrocento Sans"/>
              </a:rPr>
              <a:t>replicas (although at very high price, Enterprise feature only)</a:t>
            </a:r>
            <a:endParaRPr lang="en-US" sz="2000" dirty="0">
              <a:solidFill>
                <a:srgbClr val="003366"/>
              </a:solidFill>
              <a:latin typeface="Quattrocento Sans"/>
              <a:ea typeface="Quattrocento Sans"/>
              <a:cs typeface="Quattrocento Sans"/>
            </a:endParaRPr>
          </a:p>
          <a:p>
            <a:pPr marL="342900" indent="-342900">
              <a:buFont typeface="Arial" panose="020B0604020202020204" pitchFamily="34" charset="0"/>
              <a:buChar char="•"/>
            </a:pPr>
            <a:r>
              <a:rPr lang="en-US" sz="2000" dirty="0">
                <a:solidFill>
                  <a:srgbClr val="003366"/>
                </a:solidFill>
                <a:latin typeface="Quattrocento Sans"/>
                <a:ea typeface="Quattrocento Sans"/>
                <a:cs typeface="Quattrocento Sans"/>
              </a:rPr>
              <a:t>Milliseconds/Seconds latency</a:t>
            </a:r>
          </a:p>
          <a:p>
            <a:pPr marL="342900" indent="-342900">
              <a:buFont typeface="Arial" panose="020B0604020202020204" pitchFamily="34" charset="0"/>
              <a:buChar char="•"/>
            </a:pPr>
            <a:r>
              <a:rPr lang="en-US" sz="2000" dirty="0">
                <a:solidFill>
                  <a:srgbClr val="003366"/>
                </a:solidFill>
                <a:latin typeface="Quattrocento Sans"/>
                <a:ea typeface="Quattrocento Sans"/>
                <a:cs typeface="Quattrocento Sans"/>
              </a:rPr>
              <a:t>Database level</a:t>
            </a:r>
          </a:p>
          <a:p>
            <a:pPr marL="342900" indent="-342900">
              <a:buFont typeface="Arial" panose="020B0604020202020204" pitchFamily="34" charset="0"/>
              <a:buChar char="•"/>
            </a:pPr>
            <a:r>
              <a:rPr lang="en-US" sz="2000" dirty="0">
                <a:solidFill>
                  <a:srgbClr val="003366"/>
                </a:solidFill>
                <a:latin typeface="Quattrocento Sans"/>
                <a:ea typeface="Quattrocento Sans"/>
                <a:cs typeface="Quattrocento Sans"/>
              </a:rPr>
              <a:t>Manual and automatic failover option</a:t>
            </a:r>
          </a:p>
          <a:p>
            <a:pPr marL="285750" indent="-285750">
              <a:buFont typeface="Arial" panose="020B0604020202020204" pitchFamily="34" charset="0"/>
              <a:buChar char="•"/>
            </a:pPr>
            <a:r>
              <a:rPr lang="en-US" sz="2000" dirty="0">
                <a:solidFill>
                  <a:srgbClr val="003366"/>
                </a:solidFill>
                <a:latin typeface="Quattrocento Sans"/>
                <a:ea typeface="Quattrocento Sans"/>
                <a:cs typeface="Quattrocento Sans"/>
              </a:rPr>
              <a:t>Client connects to a virtual Name/IP that aims to the correct server where service is actually running (transparent for client in case of failover)</a:t>
            </a:r>
          </a:p>
          <a:p>
            <a:pPr marL="0" indent="0">
              <a:buNone/>
            </a:pPr>
            <a:endParaRPr lang="en-US" sz="2000" dirty="0">
              <a:solidFill>
                <a:srgbClr val="003366"/>
              </a:solidFill>
              <a:latin typeface="Quattrocento Sans"/>
              <a:ea typeface="Quattrocento Sans"/>
              <a:cs typeface="Quattrocento Sans"/>
            </a:endParaRPr>
          </a:p>
          <a:p>
            <a:pPr marL="0" indent="0">
              <a:buNone/>
            </a:pPr>
            <a:r>
              <a:rPr lang="en-US" sz="2000" dirty="0">
                <a:solidFill>
                  <a:srgbClr val="003366"/>
                </a:solidFill>
                <a:latin typeface="Quattrocento Sans"/>
                <a:ea typeface="Quattrocento Sans"/>
                <a:cs typeface="Quattrocento Sans"/>
              </a:rPr>
              <a:t>Cons:</a:t>
            </a:r>
          </a:p>
          <a:p>
            <a:pPr marL="342900" indent="-342900">
              <a:buFont typeface="Arial" panose="020B0604020202020204" pitchFamily="34" charset="0"/>
              <a:buChar char="•"/>
            </a:pPr>
            <a:r>
              <a:rPr lang="en-US" sz="2000" dirty="0">
                <a:solidFill>
                  <a:srgbClr val="003366"/>
                </a:solidFill>
                <a:latin typeface="Quattrocento Sans"/>
                <a:ea typeface="Quattrocento Sans"/>
                <a:cs typeface="Quattrocento Sans"/>
              </a:rPr>
              <a:t>Same instance version is </a:t>
            </a:r>
            <a:r>
              <a:rPr lang="en-US" sz="2000" dirty="0" smtClean="0">
                <a:solidFill>
                  <a:srgbClr val="003366"/>
                </a:solidFill>
                <a:latin typeface="Quattrocento Sans"/>
                <a:ea typeface="Quattrocento Sans"/>
                <a:cs typeface="Quattrocento Sans"/>
              </a:rPr>
              <a:t>required</a:t>
            </a:r>
          </a:p>
          <a:p>
            <a:pPr marL="342900" indent="-342900">
              <a:buFont typeface="Arial" panose="020B0604020202020204" pitchFamily="34" charset="0"/>
              <a:buChar char="•"/>
            </a:pPr>
            <a:r>
              <a:rPr lang="en-GB" sz="2000" dirty="0" smtClean="0">
                <a:solidFill>
                  <a:srgbClr val="003366"/>
                </a:solidFill>
                <a:latin typeface="Quattrocento Sans"/>
                <a:ea typeface="Quattrocento Sans"/>
                <a:cs typeface="Quattrocento Sans"/>
              </a:rPr>
              <a:t>More infrastructure is required. No Domain is required anymore on newer versions but DNS still is.</a:t>
            </a:r>
            <a:endParaRPr lang="en-US" sz="2000" dirty="0">
              <a:solidFill>
                <a:srgbClr val="003366"/>
              </a:solidFill>
              <a:latin typeface="Quattrocento Sans"/>
              <a:ea typeface="Quattrocento Sans"/>
              <a:cs typeface="Quattrocento Sans"/>
            </a:endParaRPr>
          </a:p>
        </p:txBody>
      </p:sp>
    </p:spTree>
    <p:extLst>
      <p:ext uri="{BB962C8B-B14F-4D97-AF65-F5344CB8AC3E}">
        <p14:creationId xmlns:p14="http://schemas.microsoft.com/office/powerpoint/2010/main" val="141629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59060" y="83349"/>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2400" b="1" dirty="0" smtClean="0">
                <a:solidFill>
                  <a:schemeClr val="dk2"/>
                </a:solidFill>
                <a:latin typeface="Century Gothic"/>
                <a:ea typeface="Century Gothic"/>
                <a:cs typeface="Century Gothic"/>
                <a:sym typeface="Century Gothic"/>
              </a:rPr>
              <a:t>Always On Availability Groups</a:t>
            </a:r>
            <a:endParaRPr lang="en-US" sz="1800" b="1" dirty="0">
              <a:solidFill>
                <a:schemeClr val="dk2"/>
              </a:solidFill>
              <a:latin typeface="Century Gothic"/>
              <a:ea typeface="Century Gothic"/>
              <a:cs typeface="Century Gothic"/>
              <a:sym typeface="Century Gothic"/>
            </a:endParaRPr>
          </a:p>
        </p:txBody>
      </p:sp>
      <p:sp>
        <p:nvSpPr>
          <p:cNvPr id="37" name="TextBox 36"/>
          <p:cNvSpPr txBox="1"/>
          <p:nvPr/>
        </p:nvSpPr>
        <p:spPr>
          <a:xfrm>
            <a:off x="366671" y="5288045"/>
            <a:ext cx="10800000" cy="738664"/>
          </a:xfrm>
          <a:prstGeom prst="rect">
            <a:avLst/>
          </a:prstGeom>
          <a:noFill/>
        </p:spPr>
        <p:txBody>
          <a:bodyPr wrap="square" rtlCol="0">
            <a:spAutoFit/>
          </a:bodyPr>
          <a:lstStyle/>
          <a:p>
            <a:r>
              <a:rPr lang="en-GB" sz="1050" dirty="0" smtClean="0">
                <a:solidFill>
                  <a:schemeClr val="bg2">
                    <a:lumMod val="75000"/>
                  </a:schemeClr>
                </a:solidFill>
                <a:latin typeface="Century Gothic" panose="020B0502020202020204" pitchFamily="34" charset="0"/>
              </a:rPr>
              <a:t>* In order to configure a failover there are several options for the quorum that involves another disk or a file share</a:t>
            </a:r>
            <a:br>
              <a:rPr lang="en-GB" sz="1050" dirty="0" smtClean="0">
                <a:solidFill>
                  <a:schemeClr val="bg2">
                    <a:lumMod val="75000"/>
                  </a:schemeClr>
                </a:solidFill>
                <a:latin typeface="Century Gothic" panose="020B0502020202020204" pitchFamily="34" charset="0"/>
              </a:rPr>
            </a:br>
            <a:r>
              <a:rPr lang="en-GB" sz="1050" dirty="0" smtClean="0">
                <a:solidFill>
                  <a:schemeClr val="bg2">
                    <a:lumMod val="75000"/>
                  </a:schemeClr>
                </a:solidFill>
                <a:latin typeface="Century Gothic" panose="020B0502020202020204" pitchFamily="34" charset="0"/>
              </a:rPr>
              <a:t>** Secondary will convert to Principal after failover, and principal vice-versa</a:t>
            </a:r>
            <a:br>
              <a:rPr lang="en-GB" sz="1050" dirty="0" smtClean="0">
                <a:solidFill>
                  <a:schemeClr val="bg2">
                    <a:lumMod val="75000"/>
                  </a:schemeClr>
                </a:solidFill>
                <a:latin typeface="Century Gothic" panose="020B0502020202020204" pitchFamily="34" charset="0"/>
              </a:rPr>
            </a:br>
            <a:r>
              <a:rPr lang="en-GB" sz="1050" dirty="0" smtClean="0">
                <a:solidFill>
                  <a:schemeClr val="bg2">
                    <a:lumMod val="75000"/>
                  </a:schemeClr>
                </a:solidFill>
                <a:latin typeface="Century Gothic" panose="020B0502020202020204" pitchFamily="34" charset="0"/>
              </a:rPr>
              <a:t>*** More than 2 copies of the database is an Enterprise feature only.</a:t>
            </a:r>
            <a:br>
              <a:rPr lang="en-GB" sz="1050" dirty="0" smtClean="0">
                <a:solidFill>
                  <a:schemeClr val="bg2">
                    <a:lumMod val="75000"/>
                  </a:schemeClr>
                </a:solidFill>
                <a:latin typeface="Century Gothic" panose="020B0502020202020204" pitchFamily="34" charset="0"/>
              </a:rPr>
            </a:br>
            <a:r>
              <a:rPr lang="en-GB" sz="1050" dirty="0" smtClean="0">
                <a:solidFill>
                  <a:schemeClr val="bg2">
                    <a:lumMod val="75000"/>
                  </a:schemeClr>
                </a:solidFill>
                <a:latin typeface="Century Gothic" panose="020B0502020202020204" pitchFamily="34" charset="0"/>
              </a:rPr>
              <a:t>**** Connection string can specify </a:t>
            </a:r>
            <a:r>
              <a:rPr lang="en-GB" sz="1050" dirty="0" err="1" smtClean="0">
                <a:solidFill>
                  <a:schemeClr val="bg2">
                    <a:lumMod val="75000"/>
                  </a:schemeClr>
                </a:solidFill>
                <a:latin typeface="Century Gothic" panose="020B0502020202020204" pitchFamily="34" charset="0"/>
              </a:rPr>
              <a:t>readonly</a:t>
            </a:r>
            <a:r>
              <a:rPr lang="en-GB" sz="1050" dirty="0" smtClean="0">
                <a:solidFill>
                  <a:schemeClr val="bg2">
                    <a:lumMod val="75000"/>
                  </a:schemeClr>
                </a:solidFill>
                <a:latin typeface="Century Gothic" panose="020B0502020202020204" pitchFamily="34" charset="0"/>
              </a:rPr>
              <a:t> parameter  to connect to secondary in case is possible (Enterprise feature)</a:t>
            </a:r>
            <a:endParaRPr lang="en-US" sz="1050" dirty="0">
              <a:solidFill>
                <a:schemeClr val="bg2">
                  <a:lumMod val="75000"/>
                </a:schemeClr>
              </a:solidFill>
              <a:latin typeface="Century Gothic" panose="020B0502020202020204" pitchFamily="34" charset="0"/>
            </a:endParaRPr>
          </a:p>
        </p:txBody>
      </p:sp>
      <p:cxnSp>
        <p:nvCxnSpPr>
          <p:cNvPr id="38" name="Straight Connector 37"/>
          <p:cNvCxnSpPr/>
          <p:nvPr/>
        </p:nvCxnSpPr>
        <p:spPr>
          <a:xfrm>
            <a:off x="4500978" y="2271047"/>
            <a:ext cx="12198" cy="18111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38395" y="2242322"/>
            <a:ext cx="862737" cy="277485"/>
          </a:xfrm>
          <a:prstGeom prst="rect">
            <a:avLst/>
          </a:prstGeom>
          <a:noFill/>
        </p:spPr>
        <p:txBody>
          <a:bodyPr wrap="none" rtlCol="0">
            <a:spAutoFit/>
          </a:bodyPr>
          <a:lstStyle/>
          <a:p>
            <a:r>
              <a:rPr lang="en-GB" dirty="0" smtClean="0">
                <a:solidFill>
                  <a:schemeClr val="bg2">
                    <a:lumMod val="50000"/>
                  </a:schemeClr>
                </a:solidFill>
              </a:rPr>
              <a:t>Node 1</a:t>
            </a:r>
            <a:endParaRPr lang="en-US" dirty="0">
              <a:solidFill>
                <a:schemeClr val="bg2">
                  <a:lumMod val="50000"/>
                </a:schemeClr>
              </a:solidFill>
            </a:endParaRPr>
          </a:p>
        </p:txBody>
      </p:sp>
      <p:sp>
        <p:nvSpPr>
          <p:cNvPr id="40" name="TextBox 39"/>
          <p:cNvSpPr txBox="1"/>
          <p:nvPr/>
        </p:nvSpPr>
        <p:spPr>
          <a:xfrm>
            <a:off x="5028565" y="2265449"/>
            <a:ext cx="2319096" cy="277485"/>
          </a:xfrm>
          <a:prstGeom prst="rect">
            <a:avLst/>
          </a:prstGeom>
          <a:noFill/>
        </p:spPr>
        <p:txBody>
          <a:bodyPr wrap="none" rtlCol="0">
            <a:spAutoFit/>
          </a:bodyPr>
          <a:lstStyle/>
          <a:p>
            <a:r>
              <a:rPr lang="en-GB" dirty="0" smtClean="0">
                <a:solidFill>
                  <a:schemeClr val="bg2">
                    <a:lumMod val="50000"/>
                  </a:schemeClr>
                </a:solidFill>
              </a:rPr>
              <a:t>Node 2 (Secondary **)</a:t>
            </a:r>
            <a:endParaRPr lang="en-US" dirty="0">
              <a:solidFill>
                <a:schemeClr val="bg2">
                  <a:lumMod val="50000"/>
                </a:schemeClr>
              </a:solidFill>
            </a:endParaRPr>
          </a:p>
        </p:txBody>
      </p:sp>
      <p:cxnSp>
        <p:nvCxnSpPr>
          <p:cNvPr id="41" name="Straight Connector 40"/>
          <p:cNvCxnSpPr/>
          <p:nvPr/>
        </p:nvCxnSpPr>
        <p:spPr>
          <a:xfrm flipV="1">
            <a:off x="1465739" y="4050179"/>
            <a:ext cx="9180947" cy="7918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2" name="Can 41"/>
          <p:cNvSpPr/>
          <p:nvPr/>
        </p:nvSpPr>
        <p:spPr>
          <a:xfrm>
            <a:off x="5451395" y="4378956"/>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an 42"/>
          <p:cNvSpPr/>
          <p:nvPr/>
        </p:nvSpPr>
        <p:spPr>
          <a:xfrm>
            <a:off x="5448433" y="4580274"/>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an 43"/>
          <p:cNvSpPr/>
          <p:nvPr/>
        </p:nvSpPr>
        <p:spPr>
          <a:xfrm>
            <a:off x="5448433" y="4777487"/>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7" idx="2"/>
          </p:cNvCxnSpPr>
          <p:nvPr/>
        </p:nvCxnSpPr>
        <p:spPr>
          <a:xfrm>
            <a:off x="2455463" y="3710762"/>
            <a:ext cx="629633" cy="617549"/>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8" idx="2"/>
            <a:endCxn id="42" idx="1"/>
          </p:cNvCxnSpPr>
          <p:nvPr/>
        </p:nvCxnSpPr>
        <p:spPr>
          <a:xfrm flipH="1">
            <a:off x="5964013" y="3659069"/>
            <a:ext cx="11001" cy="719887"/>
          </a:xfrm>
          <a:prstGeom prst="straightConnector1">
            <a:avLst/>
          </a:prstGeom>
          <a:ln>
            <a:solidFill>
              <a:schemeClr val="bg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2114" y="2816975"/>
            <a:ext cx="626698" cy="893787"/>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1665" y="2765282"/>
            <a:ext cx="626698" cy="893787"/>
          </a:xfrm>
          <a:prstGeom prst="rect">
            <a:avLst/>
          </a:prstGeom>
        </p:spPr>
      </p:pic>
      <p:sp>
        <p:nvSpPr>
          <p:cNvPr id="49" name="TextBox 48"/>
          <p:cNvSpPr txBox="1"/>
          <p:nvPr/>
        </p:nvSpPr>
        <p:spPr>
          <a:xfrm>
            <a:off x="5028565" y="4964966"/>
            <a:ext cx="1613219" cy="307777"/>
          </a:xfrm>
          <a:prstGeom prst="rect">
            <a:avLst/>
          </a:prstGeom>
          <a:noFill/>
        </p:spPr>
        <p:txBody>
          <a:bodyPr wrap="square" rtlCol="0">
            <a:spAutoFit/>
          </a:bodyPr>
          <a:lstStyle/>
          <a:p>
            <a:r>
              <a:rPr lang="en-GB" dirty="0" smtClean="0"/>
              <a:t>SAN/ Local Disks</a:t>
            </a:r>
            <a:endParaRPr lang="en-US" dirty="0"/>
          </a:p>
        </p:txBody>
      </p:sp>
      <p:sp>
        <p:nvSpPr>
          <p:cNvPr id="50" name="TextBox 49"/>
          <p:cNvSpPr txBox="1"/>
          <p:nvPr/>
        </p:nvSpPr>
        <p:spPr>
          <a:xfrm>
            <a:off x="8081946" y="2265449"/>
            <a:ext cx="2764475" cy="369332"/>
          </a:xfrm>
          <a:prstGeom prst="rect">
            <a:avLst/>
          </a:prstGeom>
          <a:noFill/>
        </p:spPr>
        <p:txBody>
          <a:bodyPr wrap="none" rtlCol="0">
            <a:spAutoFit/>
          </a:bodyPr>
          <a:lstStyle/>
          <a:p>
            <a:r>
              <a:rPr lang="en-GB" dirty="0" smtClean="0">
                <a:solidFill>
                  <a:schemeClr val="bg2">
                    <a:lumMod val="75000"/>
                  </a:schemeClr>
                </a:solidFill>
              </a:rPr>
              <a:t>Node 3 ..N (… optional) ***</a:t>
            </a:r>
            <a:endParaRPr lang="en-US" dirty="0">
              <a:solidFill>
                <a:schemeClr val="bg2">
                  <a:lumMod val="75000"/>
                </a:schemeClr>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9541" y="2772996"/>
            <a:ext cx="626698" cy="893787"/>
          </a:xfrm>
          <a:prstGeom prst="rect">
            <a:avLst/>
          </a:prstGeom>
        </p:spPr>
      </p:pic>
      <p:cxnSp>
        <p:nvCxnSpPr>
          <p:cNvPr id="86" name="Straight Connector 85"/>
          <p:cNvCxnSpPr/>
          <p:nvPr/>
        </p:nvCxnSpPr>
        <p:spPr>
          <a:xfrm>
            <a:off x="7766387" y="2244614"/>
            <a:ext cx="12198" cy="18111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1465739" y="2139931"/>
            <a:ext cx="9180947" cy="7918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1021211" y="820867"/>
            <a:ext cx="3698300" cy="708133"/>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Single client access point through availability group listener</a:t>
            </a:r>
            <a:endParaRPr lang="en-US" sz="1400" dirty="0"/>
          </a:p>
        </p:txBody>
      </p:sp>
      <p:sp>
        <p:nvSpPr>
          <p:cNvPr id="89" name="Can 88"/>
          <p:cNvSpPr/>
          <p:nvPr/>
        </p:nvSpPr>
        <p:spPr>
          <a:xfrm>
            <a:off x="2684543" y="4376571"/>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an 89"/>
          <p:cNvSpPr/>
          <p:nvPr/>
        </p:nvSpPr>
        <p:spPr>
          <a:xfrm>
            <a:off x="2681581" y="4577889"/>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an 90"/>
          <p:cNvSpPr/>
          <p:nvPr/>
        </p:nvSpPr>
        <p:spPr>
          <a:xfrm>
            <a:off x="2681581" y="4775102"/>
            <a:ext cx="1025236" cy="131849"/>
          </a:xfrm>
          <a:prstGeom prst="can">
            <a:avLst/>
          </a:prstGeom>
          <a:solidFill>
            <a:schemeClr val="bg1">
              <a:lumMod val="6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p:cNvSpPr txBox="1"/>
          <p:nvPr/>
        </p:nvSpPr>
        <p:spPr>
          <a:xfrm>
            <a:off x="2383720" y="4939320"/>
            <a:ext cx="1620957" cy="307777"/>
          </a:xfrm>
          <a:prstGeom prst="rect">
            <a:avLst/>
          </a:prstGeom>
          <a:noFill/>
        </p:spPr>
        <p:txBody>
          <a:bodyPr wrap="none" rtlCol="0">
            <a:spAutoFit/>
          </a:bodyPr>
          <a:lstStyle/>
          <a:p>
            <a:r>
              <a:rPr lang="en-GB" dirty="0" smtClean="0"/>
              <a:t>SAN / Local Disks</a:t>
            </a:r>
            <a:endParaRPr lang="en-US" dirty="0"/>
          </a:p>
        </p:txBody>
      </p:sp>
      <p:cxnSp>
        <p:nvCxnSpPr>
          <p:cNvPr id="93" name="Straight Arrow Connector 92"/>
          <p:cNvCxnSpPr>
            <a:stCxn id="47" idx="3"/>
            <a:endCxn id="48" idx="1"/>
          </p:cNvCxnSpPr>
          <p:nvPr/>
        </p:nvCxnSpPr>
        <p:spPr>
          <a:xfrm flipV="1">
            <a:off x="2768812" y="3212176"/>
            <a:ext cx="2892853" cy="51693"/>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35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7"/>
          <p:cNvSpPr txBox="1">
            <a:spLocks noGrp="1"/>
          </p:cNvSpPr>
          <p:nvPr>
            <p:ph type="title"/>
          </p:nvPr>
        </p:nvSpPr>
        <p:spPr>
          <a:xfrm>
            <a:off x="540000" y="2923200"/>
            <a:ext cx="11160000" cy="503999"/>
          </a:xfrm>
          <a:prstGeom prst="rect">
            <a:avLst/>
          </a:prstGeom>
          <a:noFill/>
          <a:ln>
            <a:noFill/>
          </a:ln>
        </p:spPr>
        <p:txBody>
          <a:bodyPr spcFirstLastPara="1" wrap="square" lIns="91425" tIns="45700" rIns="91425" bIns="45700" anchor="ctr" anchorCtr="0">
            <a:noAutofit/>
          </a:bodyPr>
          <a:lstStyle/>
          <a:p>
            <a:pPr lvl="0"/>
            <a:r>
              <a:rPr lang="en-GB" dirty="0" smtClean="0"/>
              <a:t>Brief comparison</a:t>
            </a:r>
            <a:endParaRPr dirty="0"/>
          </a:p>
        </p:txBody>
      </p:sp>
      <p:sp>
        <p:nvSpPr>
          <p:cNvPr id="448" name="Google Shape;448;p47"/>
          <p:cNvSpPr txBox="1">
            <a:spLocks noGrp="1"/>
          </p:cNvSpPr>
          <p:nvPr>
            <p:ph type="body" idx="1"/>
          </p:nvPr>
        </p:nvSpPr>
        <p:spPr>
          <a:xfrm>
            <a:off x="539750" y="3445200"/>
            <a:ext cx="11160125" cy="508000"/>
          </a:xfrm>
          <a:prstGeom prst="rect">
            <a:avLst/>
          </a:prstGeom>
          <a:noFill/>
          <a:ln>
            <a:noFill/>
          </a:ln>
        </p:spPr>
        <p:txBody>
          <a:bodyPr spcFirstLastPara="1" wrap="square" lIns="91425" tIns="45700" rIns="91425" bIns="45700" anchor="t" anchorCtr="0">
            <a:noAutofit/>
          </a:bodyPr>
          <a:lstStyle/>
          <a:p>
            <a:pPr marL="0" indent="0"/>
            <a:r>
              <a:rPr lang="en-GB" dirty="0" smtClean="0"/>
              <a:t>Why? When?</a:t>
            </a:r>
            <a:endParaRPr lang="en-GB" dirty="0"/>
          </a:p>
        </p:txBody>
      </p:sp>
    </p:spTree>
    <p:extLst>
      <p:ext uri="{BB962C8B-B14F-4D97-AF65-F5344CB8AC3E}">
        <p14:creationId xmlns:p14="http://schemas.microsoft.com/office/powerpoint/2010/main" val="3322081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6786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2800" b="1" dirty="0" smtClean="0">
                <a:solidFill>
                  <a:schemeClr val="dk2"/>
                </a:solidFill>
                <a:latin typeface="Century Gothic" panose="020B0502020202020204" pitchFamily="34" charset="0"/>
                <a:ea typeface="Century Gothic"/>
                <a:cs typeface="Century Gothic"/>
                <a:sym typeface="Century Gothic"/>
              </a:rPr>
              <a:t>Use cases</a:t>
            </a:r>
            <a:endParaRPr sz="2000" b="1" i="0" u="none" strike="noStrike" cap="none" dirty="0">
              <a:solidFill>
                <a:schemeClr val="dk2"/>
              </a:solidFill>
              <a:latin typeface="Century Gothic" panose="020B0502020202020204" pitchFamily="34" charset="0"/>
              <a:ea typeface="Century Gothic"/>
              <a:cs typeface="Century Gothic"/>
              <a:sym typeface="Century Gothic"/>
            </a:endParaRPr>
          </a:p>
        </p:txBody>
      </p:sp>
      <p:sp>
        <p:nvSpPr>
          <p:cNvPr id="4" name="Content Placeholder 2"/>
          <p:cNvSpPr txBox="1">
            <a:spLocks/>
          </p:cNvSpPr>
          <p:nvPr/>
        </p:nvSpPr>
        <p:spPr>
          <a:xfrm>
            <a:off x="282526" y="899815"/>
            <a:ext cx="5071012" cy="376596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345FB8"/>
              </a:buClr>
              <a:buSzPts val="3120"/>
              <a:buFont typeface="Arial"/>
              <a:buNone/>
              <a:defRPr sz="2400" b="1" i="0" u="none" strike="noStrike" cap="none">
                <a:solidFill>
                  <a:schemeClr val="dk2"/>
                </a:solidFill>
                <a:latin typeface="Century Gothic"/>
                <a:ea typeface="Century Gothic"/>
                <a:cs typeface="Century Gothic"/>
                <a:sym typeface="Century Gothic"/>
              </a:defRPr>
            </a:lvl1pPr>
            <a:lvl2pPr marL="914400" marR="0" lvl="1" indent="-344169" algn="l" rtl="0">
              <a:lnSpc>
                <a:spcPct val="100000"/>
              </a:lnSpc>
              <a:spcBef>
                <a:spcPts val="600"/>
              </a:spcBef>
              <a:spcAft>
                <a:spcPts val="0"/>
              </a:spcAft>
              <a:buClr>
                <a:srgbClr val="345FB8"/>
              </a:buClr>
              <a:buSzPts val="182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rgbClr val="345FB8"/>
              </a:buClr>
              <a:buSzPts val="1400"/>
              <a:buFont typeface="Tahoma"/>
              <a:buChar char="»"/>
              <a:defRPr sz="14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rgbClr val="345FB8"/>
              </a:buClr>
              <a:buSzPts val="1200"/>
              <a:buFont typeface="Courier New"/>
              <a:buChar char="o"/>
              <a:defRPr sz="1200" b="0" i="0" u="none" strike="noStrike" cap="none">
                <a:solidFill>
                  <a:schemeClr val="dk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pPr marL="0" indent="0"/>
            <a:r>
              <a:rPr lang="en-GB" sz="1600" dirty="0" smtClean="0">
                <a:solidFill>
                  <a:schemeClr val="bg2">
                    <a:lumMod val="75000"/>
                  </a:schemeClr>
                </a:solidFill>
                <a:latin typeface="Century Gothic" panose="020B0502020202020204" pitchFamily="34" charset="0"/>
              </a:rPr>
              <a:t>Service high availability? </a:t>
            </a:r>
          </a:p>
          <a:p>
            <a:pPr marL="0" indent="0"/>
            <a:endParaRPr lang="en-GB" sz="1600" dirty="0">
              <a:solidFill>
                <a:schemeClr val="bg2">
                  <a:lumMod val="75000"/>
                </a:schemeClr>
              </a:solidFill>
              <a:latin typeface="Century Gothic" panose="020B0502020202020204" pitchFamily="34" charset="0"/>
            </a:endParaRPr>
          </a:p>
          <a:p>
            <a:pPr marL="0" indent="0"/>
            <a:r>
              <a:rPr lang="en-GB" sz="1600" dirty="0">
                <a:solidFill>
                  <a:schemeClr val="bg2">
                    <a:lumMod val="75000"/>
                  </a:schemeClr>
                </a:solidFill>
                <a:latin typeface="Century Gothic" panose="020B0502020202020204" pitchFamily="34" charset="0"/>
              </a:rPr>
              <a:t>Complete high availability? (</a:t>
            </a:r>
            <a:r>
              <a:rPr lang="en-GB" sz="1600" b="0" dirty="0">
                <a:solidFill>
                  <a:schemeClr val="bg2">
                    <a:lumMod val="75000"/>
                  </a:schemeClr>
                </a:solidFill>
                <a:latin typeface="Century Gothic" panose="020B0502020202020204" pitchFamily="34" charset="0"/>
              </a:rPr>
              <a:t>Including Data</a:t>
            </a:r>
            <a:r>
              <a:rPr lang="en-GB" sz="1600" dirty="0" smtClean="0">
                <a:solidFill>
                  <a:schemeClr val="bg2">
                    <a:lumMod val="75000"/>
                  </a:schemeClr>
                </a:solidFill>
                <a:latin typeface="Century Gothic" panose="020B0502020202020204" pitchFamily="34" charset="0"/>
              </a:rPr>
              <a:t>)</a:t>
            </a:r>
          </a:p>
          <a:p>
            <a:pPr marL="0" indent="0"/>
            <a:endParaRPr lang="en-GB" sz="1600" dirty="0">
              <a:solidFill>
                <a:schemeClr val="bg2">
                  <a:lumMod val="75000"/>
                </a:schemeClr>
              </a:solidFill>
              <a:latin typeface="Century Gothic" panose="020B0502020202020204" pitchFamily="34" charset="0"/>
            </a:endParaRPr>
          </a:p>
          <a:p>
            <a:pPr marL="0" indent="0"/>
            <a:r>
              <a:rPr lang="en-GB" sz="1600" dirty="0">
                <a:solidFill>
                  <a:schemeClr val="bg2">
                    <a:lumMod val="75000"/>
                  </a:schemeClr>
                </a:solidFill>
                <a:latin typeface="Century Gothic" panose="020B0502020202020204" pitchFamily="34" charset="0"/>
              </a:rPr>
              <a:t>Automatic failover?</a:t>
            </a:r>
            <a:endParaRPr lang="en-US" sz="1600" dirty="0">
              <a:solidFill>
                <a:schemeClr val="bg2">
                  <a:lumMod val="75000"/>
                </a:schemeClr>
              </a:solidFill>
              <a:latin typeface="Century Gothic" panose="020B0502020202020204" pitchFamily="34" charset="0"/>
            </a:endParaRPr>
          </a:p>
          <a:p>
            <a:pPr marL="0" indent="0"/>
            <a:endParaRPr lang="en-GB" sz="1600" dirty="0" smtClean="0">
              <a:solidFill>
                <a:schemeClr val="bg2">
                  <a:lumMod val="75000"/>
                </a:schemeClr>
              </a:solidFill>
              <a:latin typeface="Century Gothic" panose="020B0502020202020204" pitchFamily="34" charset="0"/>
            </a:endParaRPr>
          </a:p>
          <a:p>
            <a:pPr marL="0" indent="0"/>
            <a:r>
              <a:rPr lang="en-GB" sz="1600" dirty="0">
                <a:solidFill>
                  <a:schemeClr val="bg2">
                    <a:lumMod val="75000"/>
                  </a:schemeClr>
                </a:solidFill>
                <a:latin typeface="Century Gothic" panose="020B0502020202020204" pitchFamily="34" charset="0"/>
              </a:rPr>
              <a:t>R</a:t>
            </a:r>
            <a:r>
              <a:rPr lang="en-GB" sz="1600" dirty="0" smtClean="0">
                <a:solidFill>
                  <a:schemeClr val="bg2">
                    <a:lumMod val="75000"/>
                  </a:schemeClr>
                </a:solidFill>
                <a:latin typeface="Century Gothic" panose="020B0502020202020204" pitchFamily="34" charset="0"/>
              </a:rPr>
              <a:t>eadable </a:t>
            </a:r>
            <a:r>
              <a:rPr lang="en-GB" sz="1600" dirty="0">
                <a:solidFill>
                  <a:schemeClr val="bg2">
                    <a:lumMod val="75000"/>
                  </a:schemeClr>
                </a:solidFill>
                <a:latin typeface="Century Gothic" panose="020B0502020202020204" pitchFamily="34" charset="0"/>
              </a:rPr>
              <a:t>copy?</a:t>
            </a:r>
            <a:endParaRPr lang="en-US" sz="1600" dirty="0">
              <a:solidFill>
                <a:schemeClr val="bg2">
                  <a:lumMod val="75000"/>
                </a:schemeClr>
              </a:solidFill>
              <a:latin typeface="Century Gothic" panose="020B0502020202020204" pitchFamily="34" charset="0"/>
            </a:endParaRPr>
          </a:p>
          <a:p>
            <a:pPr marL="0" indent="0"/>
            <a:endParaRPr lang="en-GB" sz="1600" dirty="0" smtClean="0">
              <a:solidFill>
                <a:schemeClr val="bg2">
                  <a:lumMod val="75000"/>
                </a:schemeClr>
              </a:solidFill>
              <a:latin typeface="Century Gothic" panose="020B0502020202020204" pitchFamily="34" charset="0"/>
            </a:endParaRPr>
          </a:p>
          <a:p>
            <a:pPr marL="0" indent="0"/>
            <a:r>
              <a:rPr lang="en-GB" sz="1600" dirty="0">
                <a:solidFill>
                  <a:schemeClr val="bg2">
                    <a:lumMod val="75000"/>
                  </a:schemeClr>
                </a:solidFill>
                <a:latin typeface="Century Gothic" panose="020B0502020202020204" pitchFamily="34" charset="0"/>
              </a:rPr>
              <a:t>Minimum cost and maintenance?</a:t>
            </a:r>
            <a:endParaRPr lang="en-US" sz="1600" dirty="0">
              <a:solidFill>
                <a:schemeClr val="bg2">
                  <a:lumMod val="75000"/>
                </a:schemeClr>
              </a:solidFill>
              <a:latin typeface="Century Gothic" panose="020B0502020202020204" pitchFamily="34" charset="0"/>
            </a:endParaRPr>
          </a:p>
          <a:p>
            <a:pPr marL="0" indent="0"/>
            <a:endParaRPr lang="en-GB" sz="1600" dirty="0" smtClean="0">
              <a:solidFill>
                <a:schemeClr val="bg2">
                  <a:lumMod val="75000"/>
                </a:schemeClr>
              </a:solidFill>
              <a:latin typeface="Century Gothic" panose="020B0502020202020204" pitchFamily="34" charset="0"/>
            </a:endParaRPr>
          </a:p>
          <a:p>
            <a:pPr marL="0" indent="0"/>
            <a:r>
              <a:rPr lang="en-GB" sz="1600" dirty="0">
                <a:solidFill>
                  <a:schemeClr val="bg2">
                    <a:lumMod val="75000"/>
                  </a:schemeClr>
                </a:solidFill>
                <a:latin typeface="Century Gothic" panose="020B0502020202020204" pitchFamily="34" charset="0"/>
              </a:rPr>
              <a:t>Reporting?</a:t>
            </a:r>
            <a:endParaRPr lang="en-US" sz="1600" dirty="0">
              <a:solidFill>
                <a:schemeClr val="bg2">
                  <a:lumMod val="75000"/>
                </a:schemeClr>
              </a:solidFill>
              <a:latin typeface="Century Gothic" panose="020B0502020202020204" pitchFamily="34" charset="0"/>
            </a:endParaRPr>
          </a:p>
          <a:p>
            <a:pPr marL="0" indent="0"/>
            <a:endParaRPr lang="en-US" sz="1600" dirty="0">
              <a:solidFill>
                <a:schemeClr val="bg2">
                  <a:lumMod val="75000"/>
                </a:schemeClr>
              </a:solidFill>
              <a:latin typeface="Century Gothic" panose="020B0502020202020204" pitchFamily="34" charset="0"/>
            </a:endParaRPr>
          </a:p>
        </p:txBody>
      </p:sp>
      <p:sp>
        <p:nvSpPr>
          <p:cNvPr id="15" name="Content Placeholder 2"/>
          <p:cNvSpPr txBox="1">
            <a:spLocks/>
          </p:cNvSpPr>
          <p:nvPr/>
        </p:nvSpPr>
        <p:spPr>
          <a:xfrm>
            <a:off x="282525" y="5380115"/>
            <a:ext cx="10637520" cy="864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100" i="1" dirty="0" smtClean="0">
                <a:latin typeface="Century Gothic" panose="020B0502020202020204" pitchFamily="34" charset="0"/>
              </a:rPr>
              <a:t>NOTE: most of this solutions can be combined and not limited for this use cases. For example an Always On solution with Standard License can be used with Log Shipping to a different location to ensure data is secure no matter what. Or on another scenario replication can be also added in order to be able to have a secondary readable copy of the data. </a:t>
            </a:r>
            <a:endParaRPr lang="en-US" sz="1100" i="1" dirty="0">
              <a:latin typeface="Century Gothic" panose="020B0502020202020204" pitchFamily="34" charset="0"/>
            </a:endParaRPr>
          </a:p>
        </p:txBody>
      </p:sp>
      <p:sp>
        <p:nvSpPr>
          <p:cNvPr id="16" name="Content Placeholder 2"/>
          <p:cNvSpPr txBox="1">
            <a:spLocks/>
          </p:cNvSpPr>
          <p:nvPr/>
        </p:nvSpPr>
        <p:spPr>
          <a:xfrm>
            <a:off x="5462953" y="887507"/>
            <a:ext cx="6226114" cy="38798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0" indent="0">
              <a:buClr>
                <a:srgbClr val="345FB8"/>
              </a:buClr>
              <a:buSzPts val="3120"/>
              <a:buNone/>
              <a:defRPr sz="1500" b="1">
                <a:solidFill>
                  <a:schemeClr val="bg2">
                    <a:lumMod val="75000"/>
                  </a:schemeClr>
                </a:solidFill>
                <a:latin typeface="Century Gothic" panose="020B0502020202020204" pitchFamily="34" charset="0"/>
                <a:ea typeface="Century Gothic"/>
                <a:cs typeface="Century Gothic"/>
              </a:defRPr>
            </a:lvl1pPr>
            <a:lvl2pPr marL="914400" indent="-344169">
              <a:spcBef>
                <a:spcPts val="600"/>
              </a:spcBef>
              <a:buClr>
                <a:srgbClr val="345FB8"/>
              </a:buClr>
              <a:buSzPts val="1820"/>
              <a:buChar char="•"/>
              <a:defRPr>
                <a:solidFill>
                  <a:schemeClr val="dk1"/>
                </a:solidFill>
                <a:latin typeface="Century Gothic"/>
                <a:ea typeface="Century Gothic"/>
                <a:cs typeface="Century Gothic"/>
              </a:defRPr>
            </a:lvl2pPr>
            <a:lvl3pPr marL="1371600" indent="-317500">
              <a:spcBef>
                <a:spcPts val="600"/>
              </a:spcBef>
              <a:buClr>
                <a:srgbClr val="345FB8"/>
              </a:buClr>
              <a:buSzPts val="1400"/>
              <a:buFont typeface="Tahoma"/>
              <a:buChar char="»"/>
              <a:defRPr>
                <a:solidFill>
                  <a:schemeClr val="dk1"/>
                </a:solidFill>
                <a:latin typeface="Century Gothic"/>
                <a:ea typeface="Century Gothic"/>
                <a:cs typeface="Century Gothic"/>
              </a:defRPr>
            </a:lvl3pPr>
            <a:lvl4pPr marL="1828800" indent="-304800">
              <a:spcBef>
                <a:spcPts val="600"/>
              </a:spcBef>
              <a:buClr>
                <a:srgbClr val="345FB8"/>
              </a:buClr>
              <a:buSzPts val="1200"/>
              <a:buFont typeface="Courier New"/>
              <a:buChar char="o"/>
              <a:defRPr sz="1200">
                <a:solidFill>
                  <a:schemeClr val="dk1"/>
                </a:solidFill>
                <a:latin typeface="Century Gothic"/>
                <a:ea typeface="Century Gothic"/>
                <a:cs typeface="Century Gothic"/>
              </a:defRPr>
            </a:lvl4pPr>
            <a:lvl5pPr marL="2286000" indent="-228600">
              <a:lnSpc>
                <a:spcPct val="90000"/>
              </a:lnSpc>
              <a:spcBef>
                <a:spcPts val="500"/>
              </a:spcBef>
              <a:buClr>
                <a:schemeClr val="dk1"/>
              </a:buClr>
              <a:buSzPts val="1800"/>
              <a:buNone/>
              <a:defRPr sz="1800">
                <a:solidFill>
                  <a:schemeClr val="dk1"/>
                </a:solidFill>
                <a:latin typeface="Century Gothic"/>
                <a:ea typeface="Century Gothic"/>
                <a:cs typeface="Century Gothic"/>
              </a:defRPr>
            </a:lvl5pPr>
            <a:lvl6pPr marL="2743200" indent="-342900">
              <a:lnSpc>
                <a:spcPct val="90000"/>
              </a:lnSpc>
              <a:spcBef>
                <a:spcPts val="500"/>
              </a:spcBef>
              <a:buClr>
                <a:schemeClr val="dk1"/>
              </a:buClr>
              <a:buSzPts val="1800"/>
              <a:buChar char="•"/>
              <a:defRPr sz="1800">
                <a:solidFill>
                  <a:schemeClr val="dk1"/>
                </a:solidFill>
                <a:latin typeface="Century Gothic"/>
                <a:ea typeface="Century Gothic"/>
                <a:cs typeface="Century Gothic"/>
              </a:defRPr>
            </a:lvl6pPr>
            <a:lvl7pPr marL="3200400" indent="-342900">
              <a:lnSpc>
                <a:spcPct val="90000"/>
              </a:lnSpc>
              <a:spcBef>
                <a:spcPts val="500"/>
              </a:spcBef>
              <a:buClr>
                <a:schemeClr val="dk1"/>
              </a:buClr>
              <a:buSzPts val="1800"/>
              <a:buChar char="•"/>
              <a:defRPr sz="1800">
                <a:solidFill>
                  <a:schemeClr val="dk1"/>
                </a:solidFill>
                <a:latin typeface="Century Gothic"/>
                <a:ea typeface="Century Gothic"/>
                <a:cs typeface="Century Gothic"/>
              </a:defRPr>
            </a:lvl7pPr>
            <a:lvl8pPr marL="3657600" indent="-342900">
              <a:lnSpc>
                <a:spcPct val="90000"/>
              </a:lnSpc>
              <a:spcBef>
                <a:spcPts val="500"/>
              </a:spcBef>
              <a:buClr>
                <a:schemeClr val="dk1"/>
              </a:buClr>
              <a:buSzPts val="1800"/>
              <a:buChar char="•"/>
              <a:defRPr sz="1800">
                <a:solidFill>
                  <a:schemeClr val="dk1"/>
                </a:solidFill>
                <a:latin typeface="Century Gothic"/>
                <a:ea typeface="Century Gothic"/>
                <a:cs typeface="Century Gothic"/>
              </a:defRPr>
            </a:lvl8pPr>
            <a:lvl9pPr marL="4114800" indent="-342900">
              <a:lnSpc>
                <a:spcPct val="90000"/>
              </a:lnSpc>
              <a:spcBef>
                <a:spcPts val="500"/>
              </a:spcBef>
              <a:buClr>
                <a:schemeClr val="dk1"/>
              </a:buClr>
              <a:buSzPts val="1800"/>
              <a:buChar char="•"/>
              <a:defRPr sz="1800">
                <a:solidFill>
                  <a:schemeClr val="dk1"/>
                </a:solidFill>
                <a:latin typeface="Century Gothic"/>
                <a:ea typeface="Century Gothic"/>
                <a:cs typeface="Century Gothic"/>
              </a:defRPr>
            </a:lvl9pPr>
          </a:lstStyle>
          <a:p>
            <a:r>
              <a:rPr lang="en-GB" sz="1600" b="0" dirty="0">
                <a:sym typeface="Century Gothic"/>
              </a:rPr>
              <a:t>Always On / </a:t>
            </a:r>
            <a:r>
              <a:rPr lang="en-GB" sz="1600" b="0" dirty="0" smtClean="0">
                <a:sym typeface="Century Gothic"/>
              </a:rPr>
              <a:t>Clustering</a:t>
            </a:r>
          </a:p>
          <a:p>
            <a:endParaRPr lang="en-GB" sz="1600" b="0" dirty="0">
              <a:sym typeface="Century Gothic"/>
            </a:endParaRPr>
          </a:p>
          <a:p>
            <a:r>
              <a:rPr lang="en-GB" sz="1600" b="0" dirty="0">
                <a:sym typeface="Century Gothic"/>
              </a:rPr>
              <a:t>Always On / Clustering + Disk </a:t>
            </a:r>
            <a:r>
              <a:rPr lang="en-GB" sz="1600" b="0" dirty="0" smtClean="0">
                <a:sym typeface="Century Gothic"/>
              </a:rPr>
              <a:t>replication</a:t>
            </a:r>
          </a:p>
          <a:p>
            <a:endParaRPr lang="en-GB" sz="1600" b="0" dirty="0">
              <a:sym typeface="Century Gothic"/>
            </a:endParaRPr>
          </a:p>
          <a:p>
            <a:r>
              <a:rPr lang="en-GB" sz="1600" b="0" dirty="0">
                <a:sym typeface="Century Gothic"/>
              </a:rPr>
              <a:t>Always On / </a:t>
            </a:r>
            <a:r>
              <a:rPr lang="en-GB" sz="1600" b="0" dirty="0" smtClean="0">
                <a:sym typeface="Century Gothic"/>
              </a:rPr>
              <a:t>Clustering</a:t>
            </a:r>
          </a:p>
          <a:p>
            <a:endParaRPr lang="en-GB" sz="1600" b="0" dirty="0">
              <a:sym typeface="Century Gothic"/>
            </a:endParaRPr>
          </a:p>
          <a:p>
            <a:r>
              <a:rPr lang="en-GB" sz="1600" b="0" dirty="0">
                <a:sym typeface="Century Gothic"/>
              </a:rPr>
              <a:t>Always On (Enterprise licence), Transactional replication</a:t>
            </a:r>
            <a:endParaRPr lang="en-US" sz="1600" b="0" dirty="0">
              <a:sym typeface="Century Gothic"/>
            </a:endParaRPr>
          </a:p>
          <a:p>
            <a:endParaRPr lang="en-GB" sz="1600" b="0" dirty="0" smtClean="0">
              <a:sym typeface="Century Gothic"/>
            </a:endParaRPr>
          </a:p>
          <a:p>
            <a:r>
              <a:rPr lang="en-GB" sz="1600" b="0" dirty="0" smtClean="0">
                <a:sym typeface="Century Gothic"/>
              </a:rPr>
              <a:t>Log Shipping</a:t>
            </a:r>
          </a:p>
          <a:p>
            <a:endParaRPr lang="en-GB" sz="1600" b="0" dirty="0">
              <a:sym typeface="Century Gothic"/>
            </a:endParaRPr>
          </a:p>
          <a:p>
            <a:r>
              <a:rPr lang="en-GB" sz="1600" b="0" dirty="0">
                <a:sym typeface="Century Gothic"/>
              </a:rPr>
              <a:t>Replication / Always On (Enterprise licence</a:t>
            </a:r>
            <a:r>
              <a:rPr lang="en-GB" sz="1600" b="0" dirty="0" smtClean="0">
                <a:sym typeface="Century Gothic"/>
              </a:rPr>
              <a:t>)</a:t>
            </a:r>
            <a:endParaRPr lang="en-GB" sz="1600" b="0" dirty="0">
              <a:sym typeface="Century Gothic"/>
            </a:endParaRPr>
          </a:p>
        </p:txBody>
      </p:sp>
    </p:spTree>
    <p:extLst>
      <p:ext uri="{BB962C8B-B14F-4D97-AF65-F5344CB8AC3E}">
        <p14:creationId xmlns:p14="http://schemas.microsoft.com/office/powerpoint/2010/main" val="302324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6786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3600" b="1" dirty="0">
                <a:solidFill>
                  <a:schemeClr val="dk2"/>
                </a:solidFill>
                <a:latin typeface="Century Gothic"/>
                <a:ea typeface="Century Gothic"/>
                <a:cs typeface="Century Gothic"/>
                <a:sym typeface="Century Gothic"/>
              </a:rPr>
              <a:t>Options</a:t>
            </a:r>
            <a:r>
              <a:rPr lang="en-US" sz="2800" b="1" dirty="0">
                <a:solidFill>
                  <a:schemeClr val="dk2"/>
                </a:solidFill>
                <a:latin typeface="Century Gothic"/>
                <a:ea typeface="Century Gothic"/>
                <a:cs typeface="Century Gothic"/>
                <a:sym typeface="Century Gothic"/>
              </a:rPr>
              <a:t> </a:t>
            </a:r>
            <a:r>
              <a:rPr lang="en-US" sz="3600" b="1" dirty="0">
                <a:solidFill>
                  <a:schemeClr val="dk2"/>
                </a:solidFill>
                <a:latin typeface="Century Gothic"/>
                <a:ea typeface="Century Gothic"/>
                <a:cs typeface="Century Gothic"/>
                <a:sym typeface="Century Gothic"/>
              </a:rPr>
              <a:t>available</a:t>
            </a:r>
            <a:endParaRPr sz="2800" b="1" i="0" strike="noStrike" cap="none" dirty="0">
              <a:solidFill>
                <a:schemeClr val="dk2"/>
              </a:solidFill>
              <a:latin typeface="Century Gothic"/>
              <a:ea typeface="Century Gothic"/>
              <a:cs typeface="Century Gothic"/>
              <a:sym typeface="Century Gothic"/>
            </a:endParaRPr>
          </a:p>
        </p:txBody>
      </p:sp>
      <p:sp>
        <p:nvSpPr>
          <p:cNvPr id="405" name="Google Shape;405;p46"/>
          <p:cNvSpPr txBox="1"/>
          <p:nvPr/>
        </p:nvSpPr>
        <p:spPr>
          <a:xfrm>
            <a:off x="316359" y="1508370"/>
            <a:ext cx="5779641" cy="4478215"/>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sz="2800" dirty="0">
                <a:solidFill>
                  <a:srgbClr val="003366"/>
                </a:solidFill>
                <a:latin typeface="Quattrocento Sans"/>
                <a:ea typeface="Quattrocento Sans"/>
                <a:cs typeface="Quattrocento Sans"/>
                <a:sym typeface="Quattrocento Sans"/>
              </a:rPr>
              <a:t>Log </a:t>
            </a:r>
            <a:r>
              <a:rPr lang="en-US" sz="2800" dirty="0" smtClean="0">
                <a:solidFill>
                  <a:srgbClr val="003366"/>
                </a:solidFill>
                <a:latin typeface="Quattrocento Sans"/>
                <a:ea typeface="Quattrocento Sans"/>
                <a:cs typeface="Quattrocento Sans"/>
                <a:sym typeface="Quattrocento Sans"/>
              </a:rPr>
              <a:t>shipping</a:t>
            </a:r>
          </a:p>
          <a:p>
            <a:pPr lvl="0"/>
            <a:endParaRPr lang="en-US" sz="2800" dirty="0">
              <a:solidFill>
                <a:srgbClr val="003366"/>
              </a:solidFill>
              <a:latin typeface="Quattrocento Sans"/>
              <a:ea typeface="Quattrocento Sans"/>
              <a:cs typeface="Quattrocento Sans"/>
              <a:sym typeface="Quattrocento Sans"/>
            </a:endParaRPr>
          </a:p>
          <a:p>
            <a:pPr marL="285750" lvl="0" indent="-285750">
              <a:buFont typeface="Arial" panose="020B0604020202020204" pitchFamily="34" charset="0"/>
              <a:buChar char="•"/>
            </a:pPr>
            <a:r>
              <a:rPr lang="en-US" sz="2800" dirty="0">
                <a:solidFill>
                  <a:srgbClr val="003366"/>
                </a:solidFill>
                <a:latin typeface="Quattrocento Sans"/>
                <a:ea typeface="Quattrocento Sans"/>
                <a:cs typeface="Quattrocento Sans"/>
                <a:sym typeface="Quattrocento Sans"/>
              </a:rPr>
              <a:t>Transactional </a:t>
            </a:r>
            <a:r>
              <a:rPr lang="en-US" sz="2800" dirty="0" smtClean="0">
                <a:solidFill>
                  <a:srgbClr val="003366"/>
                </a:solidFill>
                <a:latin typeface="Quattrocento Sans"/>
                <a:ea typeface="Quattrocento Sans"/>
                <a:cs typeface="Quattrocento Sans"/>
                <a:sym typeface="Quattrocento Sans"/>
              </a:rPr>
              <a:t>Replication</a:t>
            </a:r>
          </a:p>
          <a:p>
            <a:pPr lvl="0"/>
            <a:endParaRPr lang="en-US" sz="2800" dirty="0">
              <a:solidFill>
                <a:srgbClr val="003366"/>
              </a:solidFill>
              <a:latin typeface="Quattrocento Sans"/>
              <a:ea typeface="Quattrocento Sans"/>
              <a:cs typeface="Quattrocento Sans"/>
              <a:sym typeface="Quattrocento Sans"/>
            </a:endParaRPr>
          </a:p>
          <a:p>
            <a:pPr marL="285750" lvl="0" indent="-285750">
              <a:buFont typeface="Arial" panose="020B0604020202020204" pitchFamily="34" charset="0"/>
              <a:buChar char="•"/>
            </a:pPr>
            <a:r>
              <a:rPr lang="en-US" sz="2800" dirty="0">
                <a:solidFill>
                  <a:srgbClr val="003366"/>
                </a:solidFill>
                <a:latin typeface="Quattrocento Sans"/>
                <a:ea typeface="Quattrocento Sans"/>
                <a:cs typeface="Quattrocento Sans"/>
                <a:sym typeface="Quattrocento Sans"/>
              </a:rPr>
              <a:t>Mirroring (deprecated</a:t>
            </a:r>
            <a:r>
              <a:rPr lang="en-US" sz="2800" dirty="0" smtClean="0">
                <a:solidFill>
                  <a:srgbClr val="003366"/>
                </a:solidFill>
                <a:latin typeface="Quattrocento Sans"/>
                <a:ea typeface="Quattrocento Sans"/>
                <a:cs typeface="Quattrocento Sans"/>
                <a:sym typeface="Quattrocento Sans"/>
              </a:rPr>
              <a:t>)</a:t>
            </a:r>
          </a:p>
          <a:p>
            <a:pPr lvl="0"/>
            <a:endParaRPr lang="en-US" sz="2800" dirty="0">
              <a:solidFill>
                <a:srgbClr val="003366"/>
              </a:solidFill>
              <a:latin typeface="Quattrocento Sans"/>
              <a:ea typeface="Quattrocento Sans"/>
              <a:cs typeface="Quattrocento Sans"/>
              <a:sym typeface="Quattrocento Sans"/>
            </a:endParaRPr>
          </a:p>
          <a:p>
            <a:pPr marL="285750" lvl="0" indent="-285750">
              <a:buFont typeface="Arial" panose="020B0604020202020204" pitchFamily="34" charset="0"/>
              <a:buChar char="•"/>
            </a:pPr>
            <a:r>
              <a:rPr lang="en-US" sz="2800" dirty="0" smtClean="0">
                <a:solidFill>
                  <a:srgbClr val="003366"/>
                </a:solidFill>
                <a:latin typeface="Quattrocento Sans"/>
                <a:ea typeface="Quattrocento Sans"/>
                <a:cs typeface="Quattrocento Sans"/>
                <a:sym typeface="Quattrocento Sans"/>
              </a:rPr>
              <a:t>Clustering</a:t>
            </a:r>
          </a:p>
          <a:p>
            <a:pPr lvl="0"/>
            <a:endParaRPr lang="en-US" sz="2800" dirty="0">
              <a:solidFill>
                <a:srgbClr val="003366"/>
              </a:solidFill>
              <a:latin typeface="Quattrocento Sans"/>
              <a:ea typeface="Quattrocento Sans"/>
              <a:cs typeface="Quattrocento Sans"/>
              <a:sym typeface="Quattrocento Sans"/>
            </a:endParaRPr>
          </a:p>
          <a:p>
            <a:pPr marL="285750" lvl="0" indent="-285750">
              <a:buFont typeface="Arial" panose="020B0604020202020204" pitchFamily="34" charset="0"/>
              <a:buChar char="•"/>
            </a:pPr>
            <a:r>
              <a:rPr lang="en-US" sz="2800" dirty="0">
                <a:solidFill>
                  <a:srgbClr val="003366"/>
                </a:solidFill>
                <a:latin typeface="Quattrocento Sans"/>
                <a:ea typeface="Quattrocento Sans"/>
                <a:cs typeface="Quattrocento Sans"/>
                <a:sym typeface="Quattrocento Sans"/>
              </a:rPr>
              <a:t>Always On Availability Groups</a:t>
            </a:r>
          </a:p>
          <a:p>
            <a:pPr marL="0" marR="0" lvl="0" indent="0" rtl="0">
              <a:lnSpc>
                <a:spcPct val="100000"/>
              </a:lnSpc>
              <a:spcBef>
                <a:spcPts val="0"/>
              </a:spcBef>
              <a:spcAft>
                <a:spcPts val="0"/>
              </a:spcAft>
              <a:buNone/>
            </a:pPr>
            <a:endParaRPr sz="2800" i="0" u="none" strike="noStrike" cap="none" dirty="0">
              <a:solidFill>
                <a:srgbClr val="003366"/>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7"/>
          <p:cNvSpPr txBox="1">
            <a:spLocks noGrp="1"/>
          </p:cNvSpPr>
          <p:nvPr>
            <p:ph type="title"/>
          </p:nvPr>
        </p:nvSpPr>
        <p:spPr>
          <a:xfrm>
            <a:off x="540000" y="2923200"/>
            <a:ext cx="11160000" cy="503999"/>
          </a:xfrm>
          <a:prstGeom prst="rect">
            <a:avLst/>
          </a:prstGeom>
          <a:noFill/>
          <a:ln>
            <a:noFill/>
          </a:ln>
        </p:spPr>
        <p:txBody>
          <a:bodyPr spcFirstLastPara="1" wrap="square" lIns="91425" tIns="45700" rIns="91425" bIns="45700" anchor="ctr" anchorCtr="0">
            <a:noAutofit/>
          </a:bodyPr>
          <a:lstStyle/>
          <a:p>
            <a:pPr lvl="0"/>
            <a:r>
              <a:rPr lang="en-US" dirty="0"/>
              <a:t>Log </a:t>
            </a:r>
            <a:r>
              <a:rPr lang="en-US" dirty="0" smtClean="0"/>
              <a:t>shipping</a:t>
            </a:r>
            <a:endParaRPr dirty="0"/>
          </a:p>
        </p:txBody>
      </p:sp>
      <p:sp>
        <p:nvSpPr>
          <p:cNvPr id="448" name="Google Shape;448;p47"/>
          <p:cNvSpPr txBox="1">
            <a:spLocks noGrp="1"/>
          </p:cNvSpPr>
          <p:nvPr>
            <p:ph type="body" idx="1"/>
          </p:nvPr>
        </p:nvSpPr>
        <p:spPr>
          <a:xfrm>
            <a:off x="539750" y="3445200"/>
            <a:ext cx="11160125" cy="5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45FB8"/>
              </a:buClr>
              <a:buSzPts val="2600"/>
              <a:buFont typeface="Arial"/>
              <a:buNone/>
            </a:pPr>
            <a:endParaRPr dirty="0"/>
          </a:p>
        </p:txBody>
      </p:sp>
    </p:spTree>
    <p:extLst>
      <p:ext uri="{BB962C8B-B14F-4D97-AF65-F5344CB8AC3E}">
        <p14:creationId xmlns:p14="http://schemas.microsoft.com/office/powerpoint/2010/main" val="418735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6786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3600" b="1" dirty="0">
                <a:solidFill>
                  <a:schemeClr val="dk2"/>
                </a:solidFill>
                <a:latin typeface="Century Gothic"/>
                <a:ea typeface="Century Gothic"/>
                <a:cs typeface="Century Gothic"/>
                <a:sym typeface="Century Gothic"/>
              </a:rPr>
              <a:t>Log shipping</a:t>
            </a:r>
            <a:endParaRPr sz="2800" b="1" i="0" u="none" strike="noStrike" cap="none" dirty="0">
              <a:solidFill>
                <a:schemeClr val="dk2"/>
              </a:solidFill>
              <a:latin typeface="Century Gothic"/>
              <a:ea typeface="Century Gothic"/>
              <a:cs typeface="Century Gothic"/>
              <a:sym typeface="Century Gothic"/>
            </a:endParaRPr>
          </a:p>
        </p:txBody>
      </p:sp>
      <p:sp>
        <p:nvSpPr>
          <p:cNvPr id="405" name="Google Shape;405;p46"/>
          <p:cNvSpPr txBox="1"/>
          <p:nvPr/>
        </p:nvSpPr>
        <p:spPr>
          <a:xfrm>
            <a:off x="238205" y="781539"/>
            <a:ext cx="11242595" cy="5158153"/>
          </a:xfrm>
          <a:prstGeom prst="rect">
            <a:avLst/>
          </a:prstGeom>
          <a:noFill/>
          <a:ln>
            <a:noFill/>
          </a:ln>
        </p:spPr>
        <p:txBody>
          <a:bodyPr spcFirstLastPara="1" wrap="square" lIns="91425" tIns="45700" rIns="91425" bIns="45700" anchor="t" anchorCtr="0">
            <a:noAutofit/>
          </a:bodyPr>
          <a:lstStyle/>
          <a:p>
            <a:pPr marL="0" indent="0">
              <a:buNone/>
            </a:pPr>
            <a:r>
              <a:rPr lang="en-GB" dirty="0">
                <a:solidFill>
                  <a:srgbClr val="003366"/>
                </a:solidFill>
                <a:latin typeface="Quattrocento Sans"/>
                <a:ea typeface="Quattrocento Sans"/>
                <a:cs typeface="Quattrocento Sans"/>
              </a:rPr>
              <a:t>It’s basically an scheduled backup strategy with restore on a secondary instance to provide a stand warm copy. Needs a shared path where files can be pickup from secondary instances. Multiples secondary's can be configured. Usually log ship is configured to occur every 10 or 15 minutes but can be changed easily. Also can be manually executed and disabled for some time when for example a patch or restart is required or before deploying a change.</a:t>
            </a:r>
          </a:p>
          <a:p>
            <a:pPr marL="0" indent="0">
              <a:buNone/>
            </a:pPr>
            <a:endParaRPr lang="en-GB" dirty="0">
              <a:solidFill>
                <a:srgbClr val="003366"/>
              </a:solidFill>
              <a:latin typeface="Quattrocento Sans"/>
              <a:ea typeface="Quattrocento Sans"/>
              <a:cs typeface="Quattrocento Sans"/>
            </a:endParaRPr>
          </a:p>
          <a:p>
            <a:pPr marL="0" indent="0">
              <a:buNone/>
            </a:pPr>
            <a:r>
              <a:rPr lang="en-GB" dirty="0">
                <a:solidFill>
                  <a:srgbClr val="003366"/>
                </a:solidFill>
                <a:latin typeface="Quattrocento Sans"/>
                <a:ea typeface="Quattrocento Sans"/>
                <a:cs typeface="Quattrocento Sans"/>
              </a:rPr>
              <a:t>Pros:</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Easy setup</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Minutes/hours of latency</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Very easy to maintain and troubleshooting</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Allows readable replicas although with continues downtimes depending on schedules</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Database level</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Scalable(multiple secondary's)</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Different instance versions allowed, although secondary cannot be lower version than primary</a:t>
            </a:r>
          </a:p>
          <a:p>
            <a:pPr marL="0" indent="0">
              <a:buNone/>
            </a:pPr>
            <a:endParaRPr lang="en-GB" dirty="0">
              <a:solidFill>
                <a:srgbClr val="003366"/>
              </a:solidFill>
              <a:latin typeface="Quattrocento Sans"/>
              <a:ea typeface="Quattrocento Sans"/>
              <a:cs typeface="Quattrocento Sans"/>
            </a:endParaRPr>
          </a:p>
          <a:p>
            <a:pPr marL="0" indent="0">
              <a:buNone/>
            </a:pPr>
            <a:r>
              <a:rPr lang="en-GB" dirty="0">
                <a:solidFill>
                  <a:srgbClr val="003366"/>
                </a:solidFill>
                <a:latin typeface="Quattrocento Sans"/>
                <a:ea typeface="Quattrocento Sans"/>
                <a:cs typeface="Quattrocento Sans"/>
              </a:rPr>
              <a:t>Cons:</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Downtime on the readable instance</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Not online (how much data/time are you willing to loose?)</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Manual failover (Database and application connection string)</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Complete re-creation is needed after failover occurs</a:t>
            </a:r>
          </a:p>
          <a:p>
            <a:pPr marL="285750" indent="-285750">
              <a:buFont typeface="Arial" panose="020B0604020202020204" pitchFamily="34" charset="0"/>
              <a:buChar char="•"/>
            </a:pPr>
            <a:r>
              <a:rPr lang="en-GB" dirty="0">
                <a:solidFill>
                  <a:srgbClr val="003366"/>
                </a:solidFill>
                <a:latin typeface="Quattrocento Sans"/>
                <a:ea typeface="Quattrocento Sans"/>
                <a:cs typeface="Quattrocento Sans"/>
              </a:rPr>
              <a:t>Not possible to configure on cloud services unless you have access to the Virtual machine</a:t>
            </a:r>
          </a:p>
        </p:txBody>
      </p:sp>
    </p:spTree>
    <p:extLst>
      <p:ext uri="{BB962C8B-B14F-4D97-AF65-F5344CB8AC3E}">
        <p14:creationId xmlns:p14="http://schemas.microsoft.com/office/powerpoint/2010/main" val="3936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6786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3600" b="1" dirty="0">
                <a:solidFill>
                  <a:schemeClr val="dk2"/>
                </a:solidFill>
                <a:latin typeface="Century Gothic"/>
                <a:ea typeface="Century Gothic"/>
                <a:cs typeface="Century Gothic"/>
                <a:sym typeface="Century Gothic"/>
              </a:rPr>
              <a:t>Log shipping</a:t>
            </a:r>
            <a:endParaRPr lang="en-US" sz="2800" b="1" dirty="0">
              <a:solidFill>
                <a:schemeClr val="dk2"/>
              </a:solidFill>
              <a:latin typeface="Century Gothic"/>
              <a:ea typeface="Century Gothic"/>
              <a:cs typeface="Century Gothic"/>
              <a:sym typeface="Century Gothic"/>
            </a:endParaRPr>
          </a:p>
        </p:txBody>
      </p:sp>
      <p:sp>
        <p:nvSpPr>
          <p:cNvPr id="4" name="Can 3"/>
          <p:cNvSpPr/>
          <p:nvPr/>
        </p:nvSpPr>
        <p:spPr>
          <a:xfrm>
            <a:off x="431977" y="1671669"/>
            <a:ext cx="709069" cy="999798"/>
          </a:xfrm>
          <a:prstGeom prst="can">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A</a:t>
            </a:r>
            <a:endParaRPr lang="en-US" dirty="0"/>
          </a:p>
        </p:txBody>
      </p:sp>
      <p:sp>
        <p:nvSpPr>
          <p:cNvPr id="5" name="Can 4"/>
          <p:cNvSpPr/>
          <p:nvPr/>
        </p:nvSpPr>
        <p:spPr>
          <a:xfrm>
            <a:off x="5018555" y="1385169"/>
            <a:ext cx="781758" cy="999798"/>
          </a:xfrm>
          <a:prstGeom prst="can">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A </a:t>
            </a:r>
            <a:r>
              <a:rPr lang="en-GB" sz="1200" dirty="0" smtClean="0"/>
              <a:t>(Copy)</a:t>
            </a:r>
            <a:endParaRPr lang="en-US" sz="1200" dirty="0"/>
          </a:p>
        </p:txBody>
      </p:sp>
      <p:sp>
        <p:nvSpPr>
          <p:cNvPr id="6" name="Can 5"/>
          <p:cNvSpPr/>
          <p:nvPr/>
        </p:nvSpPr>
        <p:spPr>
          <a:xfrm>
            <a:off x="10303654" y="2876558"/>
            <a:ext cx="708223" cy="999798"/>
          </a:xfrm>
          <a:prstGeom prst="can">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A </a:t>
            </a:r>
            <a:r>
              <a:rPr lang="en-GB" sz="1200" dirty="0" smtClean="0"/>
              <a:t>(Copy)</a:t>
            </a:r>
            <a:endParaRPr lang="en-US" dirty="0"/>
          </a:p>
        </p:txBody>
      </p:sp>
      <p:sp>
        <p:nvSpPr>
          <p:cNvPr id="7" name="Snip Single Corner Rectangle 6"/>
          <p:cNvSpPr/>
          <p:nvPr/>
        </p:nvSpPr>
        <p:spPr>
          <a:xfrm>
            <a:off x="974695" y="4598441"/>
            <a:ext cx="1914156" cy="368612"/>
          </a:xfrm>
          <a:prstGeom prst="snip1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hlinkClick r:id="rId3" action="ppaction://hlinkfile"/>
              </a:rPr>
              <a:t>\\BackupPath</a:t>
            </a:r>
            <a:r>
              <a:rPr lang="en-GB" sz="1400" dirty="0" smtClean="0"/>
              <a:t> </a:t>
            </a:r>
            <a:endParaRPr lang="en-US" sz="1400" dirty="0" smtClean="0"/>
          </a:p>
        </p:txBody>
      </p:sp>
      <p:cxnSp>
        <p:nvCxnSpPr>
          <p:cNvPr id="8" name="Elbow Connector 7"/>
          <p:cNvCxnSpPr>
            <a:stCxn id="4" idx="3"/>
            <a:endCxn id="7" idx="2"/>
          </p:cNvCxnSpPr>
          <p:nvPr/>
        </p:nvCxnSpPr>
        <p:spPr>
          <a:xfrm rot="16200000" flipH="1">
            <a:off x="-175037" y="3633015"/>
            <a:ext cx="2111280" cy="1881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13" idx="3"/>
            <a:endCxn id="5" idx="3"/>
          </p:cNvCxnSpPr>
          <p:nvPr/>
        </p:nvCxnSpPr>
        <p:spPr>
          <a:xfrm rot="5400000" flipH="1" flipV="1">
            <a:off x="4947757" y="2778403"/>
            <a:ext cx="855113" cy="68242"/>
          </a:xfrm>
          <a:prstGeom prst="bent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14" idx="0"/>
            <a:endCxn id="6" idx="3"/>
          </p:cNvCxnSpPr>
          <p:nvPr/>
        </p:nvCxnSpPr>
        <p:spPr>
          <a:xfrm flipV="1">
            <a:off x="9366587" y="3876356"/>
            <a:ext cx="1291179" cy="801210"/>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1948" y="3608692"/>
            <a:ext cx="1462541" cy="276999"/>
          </a:xfrm>
          <a:prstGeom prst="rect">
            <a:avLst/>
          </a:prstGeom>
          <a:noFill/>
        </p:spPr>
        <p:txBody>
          <a:bodyPr wrap="square" rtlCol="0">
            <a:spAutoFit/>
          </a:bodyPr>
          <a:lstStyle/>
          <a:p>
            <a:r>
              <a:rPr lang="en-GB" sz="1200" i="1" dirty="0" smtClean="0"/>
              <a:t>1) Backup </a:t>
            </a:r>
            <a:r>
              <a:rPr lang="en-GB" sz="1200" i="1" dirty="0" err="1" smtClean="0"/>
              <a:t>Tlogs</a:t>
            </a:r>
            <a:endParaRPr lang="en-US" sz="1200" i="1" dirty="0"/>
          </a:p>
        </p:txBody>
      </p:sp>
      <p:sp>
        <p:nvSpPr>
          <p:cNvPr id="12" name="TextBox 11"/>
          <p:cNvSpPr txBox="1"/>
          <p:nvPr/>
        </p:nvSpPr>
        <p:spPr>
          <a:xfrm>
            <a:off x="2742366" y="3147387"/>
            <a:ext cx="1528973" cy="276999"/>
          </a:xfrm>
          <a:prstGeom prst="rect">
            <a:avLst/>
          </a:prstGeom>
          <a:noFill/>
        </p:spPr>
        <p:txBody>
          <a:bodyPr wrap="square" rtlCol="0">
            <a:spAutoFit/>
          </a:bodyPr>
          <a:lstStyle/>
          <a:p>
            <a:r>
              <a:rPr lang="en-GB" sz="1200" i="1" dirty="0"/>
              <a:t>2) </a:t>
            </a:r>
            <a:r>
              <a:rPr lang="en-GB" sz="1200" i="1" dirty="0" smtClean="0"/>
              <a:t>Copy files</a:t>
            </a:r>
            <a:endParaRPr lang="en-US" sz="1200" i="1" dirty="0"/>
          </a:p>
        </p:txBody>
      </p:sp>
      <p:sp>
        <p:nvSpPr>
          <p:cNvPr id="13" name="Snip Single Corner Rectangle 12"/>
          <p:cNvSpPr/>
          <p:nvPr/>
        </p:nvSpPr>
        <p:spPr>
          <a:xfrm>
            <a:off x="4469977" y="3240080"/>
            <a:ext cx="1742430" cy="368612"/>
          </a:xfrm>
          <a:prstGeom prst="snip1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hlinkClick r:id="rId4" action="ppaction://hlinkfile"/>
              </a:rPr>
              <a:t>\\SharedLocation</a:t>
            </a:r>
            <a:r>
              <a:rPr lang="en-US" sz="1400" dirty="0"/>
              <a:t> </a:t>
            </a:r>
            <a:endParaRPr lang="en-GB" sz="1400" dirty="0" smtClean="0"/>
          </a:p>
        </p:txBody>
      </p:sp>
      <p:sp>
        <p:nvSpPr>
          <p:cNvPr id="14" name="Snip Single Corner Rectangle 13"/>
          <p:cNvSpPr/>
          <p:nvPr/>
        </p:nvSpPr>
        <p:spPr>
          <a:xfrm>
            <a:off x="7567984" y="4493260"/>
            <a:ext cx="1798603" cy="368612"/>
          </a:xfrm>
          <a:prstGeom prst="snip1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hlinkClick r:id="rId5" action="ppaction://hlinkfile"/>
              </a:rPr>
              <a:t>\\SharedLocation2</a:t>
            </a:r>
            <a:r>
              <a:rPr lang="en-GB" sz="1400" dirty="0" smtClean="0"/>
              <a:t> </a:t>
            </a:r>
            <a:endParaRPr lang="en-US" sz="1400" dirty="0" smtClean="0"/>
          </a:p>
        </p:txBody>
      </p:sp>
      <p:cxnSp>
        <p:nvCxnSpPr>
          <p:cNvPr id="15" name="Elbow Connector 14"/>
          <p:cNvCxnSpPr>
            <a:stCxn id="7" idx="3"/>
          </p:cNvCxnSpPr>
          <p:nvPr/>
        </p:nvCxnSpPr>
        <p:spPr>
          <a:xfrm rot="5400000" flipH="1" flipV="1">
            <a:off x="2938759" y="2463207"/>
            <a:ext cx="1128248" cy="3142221"/>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0"/>
            <a:endCxn id="14" idx="2"/>
          </p:cNvCxnSpPr>
          <p:nvPr/>
        </p:nvCxnSpPr>
        <p:spPr>
          <a:xfrm flipV="1">
            <a:off x="2888851" y="4677566"/>
            <a:ext cx="4679133" cy="105181"/>
          </a:xfrm>
          <a:prstGeom prst="bent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077035" y="4803289"/>
            <a:ext cx="1224740" cy="276999"/>
          </a:xfrm>
          <a:prstGeom prst="rect">
            <a:avLst/>
          </a:prstGeom>
          <a:noFill/>
        </p:spPr>
        <p:txBody>
          <a:bodyPr wrap="square" rtlCol="0">
            <a:spAutoFit/>
          </a:bodyPr>
          <a:lstStyle/>
          <a:p>
            <a:r>
              <a:rPr lang="en-GB" sz="1200" i="1" dirty="0" smtClean="0"/>
              <a:t>2) Copy files *</a:t>
            </a:r>
            <a:endParaRPr lang="en-US" sz="1200" i="1" dirty="0"/>
          </a:p>
        </p:txBody>
      </p:sp>
      <p:sp>
        <p:nvSpPr>
          <p:cNvPr id="18" name="TextBox 17"/>
          <p:cNvSpPr txBox="1"/>
          <p:nvPr/>
        </p:nvSpPr>
        <p:spPr>
          <a:xfrm>
            <a:off x="5806831" y="2599559"/>
            <a:ext cx="1388649" cy="276999"/>
          </a:xfrm>
          <a:prstGeom prst="rect">
            <a:avLst/>
          </a:prstGeom>
          <a:noFill/>
        </p:spPr>
        <p:txBody>
          <a:bodyPr wrap="square" rtlCol="0">
            <a:spAutoFit/>
          </a:bodyPr>
          <a:lstStyle/>
          <a:p>
            <a:r>
              <a:rPr lang="en-GB" sz="1200" i="1" dirty="0" smtClean="0"/>
              <a:t>3) Restore </a:t>
            </a:r>
            <a:r>
              <a:rPr lang="en-GB" sz="1200" i="1" dirty="0" err="1" smtClean="0"/>
              <a:t>Tlog</a:t>
            </a:r>
            <a:endParaRPr lang="en-US" sz="1200" i="1" dirty="0"/>
          </a:p>
        </p:txBody>
      </p:sp>
      <p:sp>
        <p:nvSpPr>
          <p:cNvPr id="19" name="TextBox 18"/>
          <p:cNvSpPr txBox="1"/>
          <p:nvPr/>
        </p:nvSpPr>
        <p:spPr>
          <a:xfrm>
            <a:off x="9366587" y="4686857"/>
            <a:ext cx="1521144" cy="276999"/>
          </a:xfrm>
          <a:prstGeom prst="rect">
            <a:avLst/>
          </a:prstGeom>
          <a:noFill/>
        </p:spPr>
        <p:txBody>
          <a:bodyPr wrap="square" rtlCol="0">
            <a:spAutoFit/>
          </a:bodyPr>
          <a:lstStyle/>
          <a:p>
            <a:r>
              <a:rPr lang="en-GB" sz="1200" i="1" dirty="0" smtClean="0"/>
              <a:t>3) Restore </a:t>
            </a:r>
            <a:r>
              <a:rPr lang="en-GB" sz="1200" i="1" dirty="0" err="1" smtClean="0"/>
              <a:t>Tlog</a:t>
            </a:r>
            <a:r>
              <a:rPr lang="en-GB" sz="1200" i="1" dirty="0" smtClean="0"/>
              <a:t> *</a:t>
            </a:r>
            <a:endParaRPr lang="en-US" sz="1200" i="1" dirty="0"/>
          </a:p>
        </p:txBody>
      </p:sp>
      <p:sp>
        <p:nvSpPr>
          <p:cNvPr id="20" name="TextBox 19"/>
          <p:cNvSpPr txBox="1"/>
          <p:nvPr/>
        </p:nvSpPr>
        <p:spPr>
          <a:xfrm>
            <a:off x="431977" y="5746440"/>
            <a:ext cx="9951763" cy="584775"/>
          </a:xfrm>
          <a:prstGeom prst="rect">
            <a:avLst/>
          </a:prstGeom>
          <a:noFill/>
        </p:spPr>
        <p:txBody>
          <a:bodyPr wrap="none" rtlCol="0">
            <a:spAutoFit/>
          </a:bodyPr>
          <a:lstStyle/>
          <a:p>
            <a:pPr marL="285750" indent="-285750">
              <a:buFont typeface="Arial" panose="020B0604020202020204" pitchFamily="34" charset="0"/>
              <a:buChar char="•"/>
            </a:pPr>
            <a:r>
              <a:rPr lang="en-GB" sz="1600" i="1" dirty="0" smtClean="0">
                <a:solidFill>
                  <a:schemeClr val="dk2"/>
                </a:solidFill>
                <a:latin typeface="Century Gothic"/>
                <a:ea typeface="Century Gothic"/>
                <a:cs typeface="Century Gothic"/>
              </a:rPr>
              <a:t>Third copy </a:t>
            </a:r>
            <a:r>
              <a:rPr lang="en-GB" sz="1600" i="1" dirty="0">
                <a:solidFill>
                  <a:schemeClr val="dk2"/>
                </a:solidFill>
                <a:latin typeface="Century Gothic"/>
                <a:ea typeface="Century Gothic"/>
                <a:cs typeface="Century Gothic"/>
              </a:rPr>
              <a:t>is complete optional. This is often use to have a warm standby copy of the database </a:t>
            </a:r>
            <a:endParaRPr lang="en-GB" sz="1600" i="1" dirty="0" smtClean="0">
              <a:solidFill>
                <a:schemeClr val="dk2"/>
              </a:solidFill>
              <a:latin typeface="Century Gothic"/>
              <a:ea typeface="Century Gothic"/>
              <a:cs typeface="Century Gothic"/>
            </a:endParaRPr>
          </a:p>
          <a:p>
            <a:r>
              <a:rPr lang="en-GB" sz="1600" i="1" dirty="0" smtClean="0">
                <a:solidFill>
                  <a:schemeClr val="dk2"/>
                </a:solidFill>
                <a:latin typeface="Century Gothic"/>
                <a:ea typeface="Century Gothic"/>
                <a:cs typeface="Century Gothic"/>
              </a:rPr>
              <a:t>located </a:t>
            </a:r>
            <a:r>
              <a:rPr lang="en-GB" sz="1600" i="1" dirty="0">
                <a:solidFill>
                  <a:schemeClr val="dk2"/>
                </a:solidFill>
                <a:latin typeface="Century Gothic"/>
                <a:ea typeface="Century Gothic"/>
                <a:cs typeface="Century Gothic"/>
              </a:rPr>
              <a:t>in other physical location than current server in case of total disaster.</a:t>
            </a:r>
            <a:endParaRPr lang="en-US" sz="1600" i="1" dirty="0">
              <a:solidFill>
                <a:schemeClr val="dk2"/>
              </a:solidFill>
              <a:latin typeface="Century Gothic"/>
              <a:ea typeface="Century Gothic"/>
              <a:cs typeface="Century Gothic"/>
            </a:endParaRPr>
          </a:p>
        </p:txBody>
      </p:sp>
      <p:cxnSp>
        <p:nvCxnSpPr>
          <p:cNvPr id="21" name="Straight Connector 20"/>
          <p:cNvCxnSpPr/>
          <p:nvPr/>
        </p:nvCxnSpPr>
        <p:spPr>
          <a:xfrm>
            <a:off x="4271339" y="740330"/>
            <a:ext cx="0" cy="478443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333193" y="755168"/>
            <a:ext cx="0" cy="478443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59841" y="914598"/>
            <a:ext cx="1063176" cy="369332"/>
          </a:xfrm>
          <a:prstGeom prst="rect">
            <a:avLst/>
          </a:prstGeom>
          <a:noFill/>
        </p:spPr>
        <p:txBody>
          <a:bodyPr wrap="none" rtlCol="0">
            <a:spAutoFit/>
          </a:bodyPr>
          <a:lstStyle/>
          <a:p>
            <a:r>
              <a:rPr lang="en-GB" dirty="0" smtClean="0">
                <a:solidFill>
                  <a:schemeClr val="bg2">
                    <a:lumMod val="50000"/>
                  </a:schemeClr>
                </a:solidFill>
              </a:rPr>
              <a:t>SERVER 1</a:t>
            </a:r>
            <a:endParaRPr lang="en-US" dirty="0">
              <a:solidFill>
                <a:schemeClr val="bg2">
                  <a:lumMod val="50000"/>
                </a:schemeClr>
              </a:solidFill>
            </a:endParaRPr>
          </a:p>
        </p:txBody>
      </p:sp>
      <p:sp>
        <p:nvSpPr>
          <p:cNvPr id="24" name="TextBox 23"/>
          <p:cNvSpPr txBox="1"/>
          <p:nvPr/>
        </p:nvSpPr>
        <p:spPr>
          <a:xfrm>
            <a:off x="4801758" y="912258"/>
            <a:ext cx="2235805" cy="369332"/>
          </a:xfrm>
          <a:prstGeom prst="rect">
            <a:avLst/>
          </a:prstGeom>
          <a:noFill/>
        </p:spPr>
        <p:txBody>
          <a:bodyPr wrap="none" rtlCol="0">
            <a:spAutoFit/>
          </a:bodyPr>
          <a:lstStyle/>
          <a:p>
            <a:r>
              <a:rPr lang="en-GB" dirty="0" smtClean="0">
                <a:solidFill>
                  <a:schemeClr val="bg2">
                    <a:lumMod val="50000"/>
                  </a:schemeClr>
                </a:solidFill>
              </a:rPr>
              <a:t>SERVER 2 (Secondary)</a:t>
            </a:r>
            <a:endParaRPr lang="en-US" dirty="0">
              <a:solidFill>
                <a:schemeClr val="bg2">
                  <a:lumMod val="50000"/>
                </a:schemeClr>
              </a:solidFill>
            </a:endParaRPr>
          </a:p>
        </p:txBody>
      </p:sp>
      <p:sp>
        <p:nvSpPr>
          <p:cNvPr id="25" name="TextBox 24"/>
          <p:cNvSpPr txBox="1"/>
          <p:nvPr/>
        </p:nvSpPr>
        <p:spPr>
          <a:xfrm>
            <a:off x="9060805" y="938044"/>
            <a:ext cx="2120132" cy="369332"/>
          </a:xfrm>
          <a:prstGeom prst="rect">
            <a:avLst/>
          </a:prstGeom>
          <a:noFill/>
        </p:spPr>
        <p:txBody>
          <a:bodyPr wrap="none" rtlCol="0">
            <a:spAutoFit/>
          </a:bodyPr>
          <a:lstStyle/>
          <a:p>
            <a:r>
              <a:rPr lang="en-GB" dirty="0" smtClean="0">
                <a:solidFill>
                  <a:schemeClr val="bg2">
                    <a:lumMod val="50000"/>
                  </a:schemeClr>
                </a:solidFill>
              </a:rPr>
              <a:t>SERVER 3 ( Optional)</a:t>
            </a:r>
            <a:endParaRPr lang="en-US" dirty="0">
              <a:solidFill>
                <a:schemeClr val="bg2">
                  <a:lumMod val="50000"/>
                </a:schemeClr>
              </a:solidFill>
            </a:endParaRPr>
          </a:p>
        </p:txBody>
      </p:sp>
    </p:spTree>
    <p:extLst>
      <p:ext uri="{BB962C8B-B14F-4D97-AF65-F5344CB8AC3E}">
        <p14:creationId xmlns:p14="http://schemas.microsoft.com/office/powerpoint/2010/main" val="1300252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7"/>
          <p:cNvSpPr txBox="1">
            <a:spLocks noGrp="1"/>
          </p:cNvSpPr>
          <p:nvPr>
            <p:ph type="title"/>
          </p:nvPr>
        </p:nvSpPr>
        <p:spPr>
          <a:xfrm>
            <a:off x="540000" y="2923200"/>
            <a:ext cx="11160000" cy="503999"/>
          </a:xfrm>
          <a:prstGeom prst="rect">
            <a:avLst/>
          </a:prstGeom>
          <a:noFill/>
          <a:ln>
            <a:noFill/>
          </a:ln>
        </p:spPr>
        <p:txBody>
          <a:bodyPr spcFirstLastPara="1" wrap="square" lIns="91425" tIns="45700" rIns="91425" bIns="45700" anchor="ctr" anchorCtr="0">
            <a:noAutofit/>
          </a:bodyPr>
          <a:lstStyle/>
          <a:p>
            <a:pPr lvl="0"/>
            <a:r>
              <a:rPr lang="en-US" dirty="0" smtClean="0"/>
              <a:t>Mirroring</a:t>
            </a:r>
            <a:endParaRPr dirty="0"/>
          </a:p>
        </p:txBody>
      </p:sp>
      <p:sp>
        <p:nvSpPr>
          <p:cNvPr id="448" name="Google Shape;448;p47"/>
          <p:cNvSpPr txBox="1">
            <a:spLocks noGrp="1"/>
          </p:cNvSpPr>
          <p:nvPr>
            <p:ph type="body" idx="1"/>
          </p:nvPr>
        </p:nvSpPr>
        <p:spPr>
          <a:xfrm>
            <a:off x="539750" y="3445200"/>
            <a:ext cx="11160125" cy="5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45FB8"/>
              </a:buClr>
              <a:buSzPts val="2600"/>
              <a:buFont typeface="Arial"/>
              <a:buNone/>
            </a:pPr>
            <a:r>
              <a:rPr lang="en-GB" dirty="0" smtClean="0"/>
              <a:t>(Currently deprecated on newer versions of SQL Server)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67867" y="43948"/>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3600" b="1" dirty="0" smtClean="0">
                <a:solidFill>
                  <a:schemeClr val="dk2"/>
                </a:solidFill>
                <a:latin typeface="Century Gothic"/>
                <a:ea typeface="Century Gothic"/>
                <a:cs typeface="Century Gothic"/>
                <a:sym typeface="Century Gothic"/>
              </a:rPr>
              <a:t>Mirroring</a:t>
            </a:r>
            <a:endParaRPr sz="2800" b="1" i="0" u="none" strike="noStrike" cap="none" dirty="0">
              <a:solidFill>
                <a:schemeClr val="dk2"/>
              </a:solidFill>
              <a:latin typeface="Century Gothic"/>
              <a:ea typeface="Century Gothic"/>
              <a:cs typeface="Century Gothic"/>
              <a:sym typeface="Century Gothic"/>
            </a:endParaRPr>
          </a:p>
        </p:txBody>
      </p:sp>
      <p:sp>
        <p:nvSpPr>
          <p:cNvPr id="405" name="Google Shape;405;p46"/>
          <p:cNvSpPr txBox="1"/>
          <p:nvPr/>
        </p:nvSpPr>
        <p:spPr>
          <a:xfrm>
            <a:off x="238205" y="781539"/>
            <a:ext cx="11242595" cy="5158153"/>
          </a:xfrm>
          <a:prstGeom prst="rect">
            <a:avLst/>
          </a:prstGeom>
          <a:noFill/>
          <a:ln>
            <a:noFill/>
          </a:ln>
        </p:spPr>
        <p:txBody>
          <a:bodyPr spcFirstLastPara="1" wrap="square" lIns="91425" tIns="45700" rIns="91425" bIns="45700" anchor="t" anchorCtr="0">
            <a:noAutofit/>
          </a:bodyPr>
          <a:lstStyle/>
          <a:p>
            <a:pPr marL="0" indent="0">
              <a:buNone/>
            </a:pPr>
            <a:r>
              <a:rPr lang="en-US" dirty="0">
                <a:solidFill>
                  <a:srgbClr val="003366"/>
                </a:solidFill>
                <a:latin typeface="Quattrocento Sans"/>
                <a:ea typeface="Quattrocento Sans"/>
                <a:cs typeface="Quattrocento Sans"/>
              </a:rPr>
              <a:t>Transactions are written on both databases at same </a:t>
            </a:r>
            <a:r>
              <a:rPr lang="en-US" dirty="0" smtClean="0">
                <a:solidFill>
                  <a:srgbClr val="003366"/>
                </a:solidFill>
                <a:latin typeface="Quattrocento Sans"/>
                <a:ea typeface="Quattrocento Sans"/>
                <a:cs typeface="Quattrocento Sans"/>
              </a:rPr>
              <a:t>time or with seconds of latency (allows </a:t>
            </a:r>
            <a:r>
              <a:rPr lang="en-US" dirty="0" err="1" smtClean="0">
                <a:solidFill>
                  <a:srgbClr val="003366"/>
                </a:solidFill>
                <a:latin typeface="Quattrocento Sans"/>
                <a:ea typeface="Quattrocento Sans"/>
                <a:cs typeface="Quattrocento Sans"/>
              </a:rPr>
              <a:t>hight</a:t>
            </a:r>
            <a:r>
              <a:rPr lang="en-US" dirty="0" smtClean="0">
                <a:solidFill>
                  <a:srgbClr val="003366"/>
                </a:solidFill>
                <a:latin typeface="Quattrocento Sans"/>
                <a:ea typeface="Quattrocento Sans"/>
                <a:cs typeface="Quattrocento Sans"/>
              </a:rPr>
              <a:t> safety mode, with synchronous transactions or Performance mode with asynchrony transactions), </a:t>
            </a:r>
            <a:r>
              <a:rPr lang="en-US" dirty="0">
                <a:solidFill>
                  <a:srgbClr val="003366"/>
                </a:solidFill>
                <a:latin typeface="Quattrocento Sans"/>
                <a:ea typeface="Quattrocento Sans"/>
                <a:cs typeface="Quattrocento Sans"/>
              </a:rPr>
              <a:t>each DB on a different instance</a:t>
            </a:r>
          </a:p>
          <a:p>
            <a:pPr marL="0" indent="0">
              <a:buNone/>
            </a:pPr>
            <a:endParaRPr lang="en-GB" dirty="0" smtClean="0">
              <a:solidFill>
                <a:srgbClr val="003366"/>
              </a:solidFill>
              <a:latin typeface="Quattrocento Sans"/>
              <a:ea typeface="Quattrocento Sans"/>
              <a:cs typeface="Quattrocento Sans"/>
            </a:endParaRPr>
          </a:p>
          <a:p>
            <a:pPr marL="0" indent="0">
              <a:buNone/>
            </a:pPr>
            <a:endParaRPr lang="en-US" dirty="0" smtClean="0">
              <a:solidFill>
                <a:srgbClr val="003366"/>
              </a:solidFill>
              <a:latin typeface="Quattrocento Sans"/>
              <a:ea typeface="Quattrocento Sans"/>
              <a:cs typeface="Quattrocento Sans"/>
            </a:endParaRPr>
          </a:p>
          <a:p>
            <a:pPr marL="0" indent="0">
              <a:buNone/>
            </a:pPr>
            <a:r>
              <a:rPr lang="en-US" dirty="0" smtClean="0">
                <a:solidFill>
                  <a:srgbClr val="003366"/>
                </a:solidFill>
                <a:latin typeface="Quattrocento Sans"/>
                <a:ea typeface="Quattrocento Sans"/>
                <a:cs typeface="Quattrocento Sans"/>
              </a:rPr>
              <a:t>Pros</a:t>
            </a:r>
            <a:r>
              <a:rPr lang="en-US" dirty="0">
                <a:solidFill>
                  <a:srgbClr val="003366"/>
                </a:solidFill>
                <a:latin typeface="Quattrocento Sans"/>
                <a:ea typeface="Quattrocento Sans"/>
                <a:cs typeface="Quattrocento Sans"/>
              </a:rPr>
              <a:t>:</a:t>
            </a:r>
          </a:p>
          <a:p>
            <a:pPr marL="285750" indent="-285750">
              <a:buFont typeface="Arial" panose="020B0604020202020204" pitchFamily="34" charset="0"/>
              <a:buChar char="•"/>
            </a:pPr>
            <a:r>
              <a:rPr lang="en-US" dirty="0" smtClean="0">
                <a:solidFill>
                  <a:srgbClr val="003366"/>
                </a:solidFill>
                <a:latin typeface="Quattrocento Sans"/>
                <a:ea typeface="Quattrocento Sans"/>
                <a:cs typeface="Quattrocento Sans"/>
              </a:rPr>
              <a:t>Seconds </a:t>
            </a:r>
            <a:r>
              <a:rPr lang="en-US" dirty="0">
                <a:solidFill>
                  <a:srgbClr val="003366"/>
                </a:solidFill>
                <a:latin typeface="Quattrocento Sans"/>
                <a:ea typeface="Quattrocento Sans"/>
                <a:cs typeface="Quattrocento Sans"/>
              </a:rPr>
              <a:t>of latency</a:t>
            </a:r>
          </a:p>
          <a:p>
            <a:pPr marL="285750" indent="-285750">
              <a:buFont typeface="Arial" panose="020B0604020202020204" pitchFamily="34" charset="0"/>
              <a:buChar char="•"/>
            </a:pPr>
            <a:r>
              <a:rPr lang="en-US" dirty="0" smtClean="0">
                <a:solidFill>
                  <a:srgbClr val="003366"/>
                </a:solidFill>
                <a:latin typeface="Quattrocento Sans"/>
                <a:ea typeface="Quattrocento Sans"/>
                <a:cs typeface="Quattrocento Sans"/>
              </a:rPr>
              <a:t>Database </a:t>
            </a:r>
            <a:r>
              <a:rPr lang="en-US" dirty="0">
                <a:solidFill>
                  <a:srgbClr val="003366"/>
                </a:solidFill>
                <a:latin typeface="Quattrocento Sans"/>
                <a:ea typeface="Quattrocento Sans"/>
                <a:cs typeface="Quattrocento Sans"/>
              </a:rPr>
              <a:t>level</a:t>
            </a:r>
          </a:p>
          <a:p>
            <a:pPr marL="285750" indent="-285750">
              <a:buFont typeface="Arial" panose="020B0604020202020204" pitchFamily="34" charset="0"/>
              <a:buChar char="•"/>
            </a:pPr>
            <a:r>
              <a:rPr lang="en-US" dirty="0">
                <a:solidFill>
                  <a:srgbClr val="003366"/>
                </a:solidFill>
                <a:latin typeface="Quattrocento Sans"/>
                <a:ea typeface="Quattrocento Sans"/>
                <a:cs typeface="Quattrocento Sans"/>
              </a:rPr>
              <a:t>Manual and automatic failover </a:t>
            </a:r>
            <a:r>
              <a:rPr lang="en-US" dirty="0" smtClean="0">
                <a:solidFill>
                  <a:srgbClr val="003366"/>
                </a:solidFill>
                <a:latin typeface="Quattrocento Sans"/>
                <a:ea typeface="Quattrocento Sans"/>
                <a:cs typeface="Quattrocento Sans"/>
              </a:rPr>
              <a:t>options</a:t>
            </a:r>
          </a:p>
          <a:p>
            <a:pPr marL="285750" indent="-285750">
              <a:buFont typeface="Arial" panose="020B0604020202020204" pitchFamily="34" charset="0"/>
              <a:buChar char="•"/>
            </a:pPr>
            <a:r>
              <a:rPr lang="en-GB" dirty="0" smtClean="0">
                <a:solidFill>
                  <a:srgbClr val="003366"/>
                </a:solidFill>
                <a:latin typeface="Quattrocento Sans"/>
                <a:ea typeface="Quattrocento Sans"/>
                <a:cs typeface="Quattrocento Sans"/>
              </a:rPr>
              <a:t>High safety or high performance mode when high latency between servers</a:t>
            </a:r>
            <a:endParaRPr lang="en-US" dirty="0">
              <a:solidFill>
                <a:srgbClr val="003366"/>
              </a:solidFill>
              <a:latin typeface="Quattrocento Sans"/>
              <a:ea typeface="Quattrocento Sans"/>
              <a:cs typeface="Quattrocento Sans"/>
            </a:endParaRPr>
          </a:p>
          <a:p>
            <a:pPr marL="285750" indent="-285750">
              <a:buFont typeface="Arial" panose="020B0604020202020204" pitchFamily="34" charset="0"/>
              <a:buChar char="•"/>
            </a:pPr>
            <a:r>
              <a:rPr lang="en-US" dirty="0">
                <a:solidFill>
                  <a:srgbClr val="003366"/>
                </a:solidFill>
                <a:latin typeface="Quattrocento Sans"/>
                <a:ea typeface="Quattrocento Sans"/>
                <a:cs typeface="Quattrocento Sans"/>
              </a:rPr>
              <a:t>Connection string has redirection logic (transparent for client)</a:t>
            </a:r>
          </a:p>
          <a:p>
            <a:pPr marL="0" indent="0">
              <a:buNone/>
            </a:pPr>
            <a:endParaRPr lang="en-GB" dirty="0" smtClean="0">
              <a:solidFill>
                <a:srgbClr val="003366"/>
              </a:solidFill>
              <a:latin typeface="Quattrocento Sans"/>
              <a:ea typeface="Quattrocento Sans"/>
              <a:cs typeface="Quattrocento Sans"/>
            </a:endParaRPr>
          </a:p>
          <a:p>
            <a:pPr marL="0" indent="0">
              <a:buNone/>
            </a:pPr>
            <a:endParaRPr lang="en-US" dirty="0">
              <a:solidFill>
                <a:srgbClr val="003366"/>
              </a:solidFill>
              <a:latin typeface="Quattrocento Sans"/>
              <a:ea typeface="Quattrocento Sans"/>
              <a:cs typeface="Quattrocento Sans"/>
            </a:endParaRPr>
          </a:p>
          <a:p>
            <a:pPr marL="0" indent="0">
              <a:buNone/>
            </a:pPr>
            <a:r>
              <a:rPr lang="en-US" dirty="0">
                <a:solidFill>
                  <a:srgbClr val="003366"/>
                </a:solidFill>
                <a:latin typeface="Quattrocento Sans"/>
                <a:ea typeface="Quattrocento Sans"/>
                <a:cs typeface="Quattrocento Sans"/>
              </a:rPr>
              <a:t>Cons</a:t>
            </a:r>
            <a:r>
              <a:rPr lang="en-US" dirty="0" smtClean="0">
                <a:solidFill>
                  <a:srgbClr val="003366"/>
                </a:solidFill>
                <a:latin typeface="Quattrocento Sans"/>
                <a:ea typeface="Quattrocento Sans"/>
                <a:cs typeface="Quattrocento Sans"/>
              </a:rPr>
              <a:t>:</a:t>
            </a:r>
          </a:p>
          <a:p>
            <a:pPr marL="285750" indent="-285750">
              <a:buFont typeface="Arial" panose="020B0604020202020204" pitchFamily="34" charset="0"/>
              <a:buChar char="•"/>
            </a:pPr>
            <a:r>
              <a:rPr lang="en-US" dirty="0">
                <a:solidFill>
                  <a:srgbClr val="003366"/>
                </a:solidFill>
                <a:latin typeface="Quattrocento Sans"/>
                <a:ea typeface="Quattrocento Sans"/>
                <a:cs typeface="Quattrocento Sans"/>
              </a:rPr>
              <a:t>Only 1 </a:t>
            </a:r>
            <a:r>
              <a:rPr lang="en-US" dirty="0" smtClean="0">
                <a:solidFill>
                  <a:srgbClr val="003366"/>
                </a:solidFill>
                <a:latin typeface="Quattrocento Sans"/>
                <a:ea typeface="Quattrocento Sans"/>
                <a:cs typeface="Quattrocento Sans"/>
              </a:rPr>
              <a:t>secondary</a:t>
            </a:r>
            <a:endParaRPr lang="en-US" dirty="0">
              <a:solidFill>
                <a:srgbClr val="003366"/>
              </a:solidFill>
              <a:latin typeface="Quattrocento Sans"/>
              <a:ea typeface="Quattrocento Sans"/>
              <a:cs typeface="Quattrocento Sans"/>
            </a:endParaRPr>
          </a:p>
          <a:p>
            <a:pPr marL="285750" indent="-285750">
              <a:buFont typeface="Arial" panose="020B0604020202020204" pitchFamily="34" charset="0"/>
              <a:buChar char="•"/>
            </a:pPr>
            <a:r>
              <a:rPr lang="en-US" dirty="0">
                <a:solidFill>
                  <a:srgbClr val="003366"/>
                </a:solidFill>
                <a:latin typeface="Quattrocento Sans"/>
                <a:ea typeface="Quattrocento Sans"/>
                <a:cs typeface="Quattrocento Sans"/>
              </a:rPr>
              <a:t>Deprecated</a:t>
            </a:r>
          </a:p>
          <a:p>
            <a:pPr marL="285750" indent="-285750">
              <a:buFont typeface="Arial" panose="020B0604020202020204" pitchFamily="34" charset="0"/>
              <a:buChar char="•"/>
            </a:pPr>
            <a:r>
              <a:rPr lang="en-US" dirty="0">
                <a:solidFill>
                  <a:srgbClr val="003366"/>
                </a:solidFill>
                <a:latin typeface="Quattrocento Sans"/>
                <a:ea typeface="Quattrocento Sans"/>
                <a:cs typeface="Quattrocento Sans"/>
              </a:rPr>
              <a:t>Downtime on the readable point in time copy and expensive license for </a:t>
            </a:r>
            <a:r>
              <a:rPr lang="en-US" dirty="0" smtClean="0">
                <a:solidFill>
                  <a:srgbClr val="003366"/>
                </a:solidFill>
                <a:latin typeface="Quattrocento Sans"/>
                <a:ea typeface="Quattrocento Sans"/>
                <a:cs typeface="Quattrocento Sans"/>
              </a:rPr>
              <a:t>this feature. </a:t>
            </a:r>
            <a:r>
              <a:rPr lang="en-US" dirty="0">
                <a:solidFill>
                  <a:srgbClr val="003366"/>
                </a:solidFill>
                <a:latin typeface="Quattrocento Sans"/>
                <a:ea typeface="Quattrocento Sans"/>
                <a:cs typeface="Quattrocento Sans"/>
              </a:rPr>
              <a:t>Allows readable replica copy although with a workaround but it has downtime and requires Enterprise license. Also is not up to date, is in a point of time.</a:t>
            </a:r>
          </a:p>
          <a:p>
            <a:pPr marL="285750" indent="-285750">
              <a:buFont typeface="Arial" panose="020B0604020202020204" pitchFamily="34" charset="0"/>
              <a:buChar char="•"/>
            </a:pPr>
            <a:endParaRPr lang="en-GB" dirty="0">
              <a:solidFill>
                <a:srgbClr val="003366"/>
              </a:solidFill>
              <a:latin typeface="Quattrocento Sans"/>
              <a:ea typeface="Quattrocento Sans"/>
              <a:cs typeface="Quattrocento Sans"/>
            </a:endParaRPr>
          </a:p>
        </p:txBody>
      </p:sp>
    </p:spTree>
    <p:extLst>
      <p:ext uri="{BB962C8B-B14F-4D97-AF65-F5344CB8AC3E}">
        <p14:creationId xmlns:p14="http://schemas.microsoft.com/office/powerpoint/2010/main" val="366366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p:nvPr/>
        </p:nvSpPr>
        <p:spPr>
          <a:xfrm>
            <a:off x="159060" y="83349"/>
            <a:ext cx="11521200" cy="566700"/>
          </a:xfrm>
          <a:prstGeom prst="rect">
            <a:avLst/>
          </a:prstGeom>
          <a:noFill/>
          <a:ln>
            <a:noFill/>
          </a:ln>
        </p:spPr>
        <p:txBody>
          <a:bodyPr spcFirstLastPara="1" wrap="square" lIns="91425" tIns="45700" rIns="91425" bIns="45700" anchor="t" anchorCtr="0">
            <a:noAutofit/>
          </a:bodyPr>
          <a:lstStyle/>
          <a:p>
            <a:pPr lvl="0">
              <a:buClr>
                <a:schemeClr val="dk2"/>
              </a:buClr>
              <a:buSzPts val="2400"/>
            </a:pPr>
            <a:r>
              <a:rPr lang="en-US" sz="2800" b="1" dirty="0" smtClean="0">
                <a:solidFill>
                  <a:schemeClr val="dk2"/>
                </a:solidFill>
                <a:latin typeface="Century Gothic"/>
                <a:ea typeface="Century Gothic"/>
                <a:cs typeface="Century Gothic"/>
                <a:sym typeface="Century Gothic"/>
              </a:rPr>
              <a:t>Mirroring</a:t>
            </a:r>
            <a:endParaRPr lang="en-US" sz="2000" b="1" dirty="0">
              <a:solidFill>
                <a:schemeClr val="dk2"/>
              </a:solidFill>
              <a:latin typeface="Century Gothic"/>
              <a:ea typeface="Century Gothic"/>
              <a:cs typeface="Century Gothic"/>
              <a:sym typeface="Century Gothic"/>
            </a:endParaRPr>
          </a:p>
        </p:txBody>
      </p:sp>
      <p:sp>
        <p:nvSpPr>
          <p:cNvPr id="26" name="Can 25"/>
          <p:cNvSpPr/>
          <p:nvPr/>
        </p:nvSpPr>
        <p:spPr>
          <a:xfrm>
            <a:off x="1163781" y="2533021"/>
            <a:ext cx="803563" cy="811687"/>
          </a:xfrm>
          <a:prstGeom prst="can">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A</a:t>
            </a:r>
            <a:endParaRPr lang="en-US" dirty="0"/>
          </a:p>
        </p:txBody>
      </p:sp>
      <p:cxnSp>
        <p:nvCxnSpPr>
          <p:cNvPr id="27" name="Elbow Connector 26"/>
          <p:cNvCxnSpPr>
            <a:stCxn id="26" idx="3"/>
            <a:endCxn id="30" idx="3"/>
          </p:cNvCxnSpPr>
          <p:nvPr/>
        </p:nvCxnSpPr>
        <p:spPr>
          <a:xfrm rot="5400000" flipH="1" flipV="1">
            <a:off x="4923854" y="-56259"/>
            <a:ext cx="42675" cy="6759259"/>
          </a:xfrm>
          <a:prstGeom prst="bentConnector3">
            <a:avLst>
              <a:gd name="adj1" fmla="val -535677"/>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26039" y="3245518"/>
            <a:ext cx="2000869" cy="276999"/>
          </a:xfrm>
          <a:prstGeom prst="rect">
            <a:avLst/>
          </a:prstGeom>
          <a:noFill/>
        </p:spPr>
        <p:txBody>
          <a:bodyPr wrap="square" rtlCol="0">
            <a:spAutoFit/>
          </a:bodyPr>
          <a:lstStyle/>
          <a:p>
            <a:r>
              <a:rPr lang="en-GB" sz="1200" i="1" dirty="0" smtClean="0"/>
              <a:t>Transaction replication **</a:t>
            </a:r>
            <a:endParaRPr lang="en-US" sz="1200" i="1" dirty="0"/>
          </a:p>
        </p:txBody>
      </p:sp>
      <p:sp>
        <p:nvSpPr>
          <p:cNvPr id="29" name="TextBox 28"/>
          <p:cNvSpPr txBox="1"/>
          <p:nvPr/>
        </p:nvSpPr>
        <p:spPr>
          <a:xfrm>
            <a:off x="327594" y="5506830"/>
            <a:ext cx="10800000" cy="900246"/>
          </a:xfrm>
          <a:prstGeom prst="rect">
            <a:avLst/>
          </a:prstGeom>
          <a:noFill/>
        </p:spPr>
        <p:txBody>
          <a:bodyPr wrap="square" rtlCol="0">
            <a:spAutoFit/>
          </a:bodyPr>
          <a:lstStyle/>
          <a:p>
            <a:r>
              <a:rPr lang="en-GB" sz="1050" dirty="0" smtClean="0"/>
              <a:t>* Witness is optional but required for automatic failover</a:t>
            </a:r>
            <a:br>
              <a:rPr lang="en-GB" sz="1050" dirty="0" smtClean="0"/>
            </a:br>
            <a:r>
              <a:rPr lang="en-GB" sz="1050" dirty="0" smtClean="0"/>
              <a:t>** Here we have 2 options</a:t>
            </a:r>
            <a:r>
              <a:rPr lang="en-GB" sz="1050" dirty="0"/>
              <a:t>, </a:t>
            </a:r>
            <a:r>
              <a:rPr lang="en-GB" sz="1050" dirty="0" smtClean="0"/>
              <a:t>Synchronous </a:t>
            </a:r>
            <a:r>
              <a:rPr lang="en-GB" sz="1050" dirty="0"/>
              <a:t>vs </a:t>
            </a:r>
            <a:r>
              <a:rPr lang="en-GB" sz="1050" dirty="0" smtClean="0"/>
              <a:t>Asynchronous (Fast). First one is recommended when network latency is high, basically is wait or do not wait the secondary server transaction to be committed before committing on principal.</a:t>
            </a:r>
            <a:br>
              <a:rPr lang="en-GB" sz="1050" dirty="0" smtClean="0"/>
            </a:br>
            <a:r>
              <a:rPr lang="en-GB" sz="1050" dirty="0" smtClean="0"/>
              <a:t>*** Database Snapshot is a Enterprise feature. This can be used to create a readable copy of the mirrored database. Note that this snapshot contains data as it is in that specific moment on time and should be re-created on a schedule basis according to requirements.</a:t>
            </a:r>
            <a:endParaRPr lang="en-US" sz="1050" dirty="0"/>
          </a:p>
        </p:txBody>
      </p:sp>
      <p:sp>
        <p:nvSpPr>
          <p:cNvPr id="30" name="Can 29"/>
          <p:cNvSpPr/>
          <p:nvPr/>
        </p:nvSpPr>
        <p:spPr>
          <a:xfrm>
            <a:off x="7931753" y="2490346"/>
            <a:ext cx="786137" cy="81168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A </a:t>
            </a:r>
            <a:r>
              <a:rPr lang="en-GB" sz="1000" dirty="0" smtClean="0"/>
              <a:t>(Mirrored)</a:t>
            </a:r>
            <a:endParaRPr lang="en-US" sz="1000" dirty="0"/>
          </a:p>
        </p:txBody>
      </p:sp>
      <p:cxnSp>
        <p:nvCxnSpPr>
          <p:cNvPr id="31" name="Straight Connector 30"/>
          <p:cNvCxnSpPr>
            <a:stCxn id="39" idx="2"/>
          </p:cNvCxnSpPr>
          <p:nvPr/>
        </p:nvCxnSpPr>
        <p:spPr>
          <a:xfrm flipH="1">
            <a:off x="5141693" y="1883893"/>
            <a:ext cx="37000" cy="330464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18761" y="1097279"/>
            <a:ext cx="970522" cy="338554"/>
          </a:xfrm>
          <a:prstGeom prst="rect">
            <a:avLst/>
          </a:prstGeom>
          <a:noFill/>
        </p:spPr>
        <p:txBody>
          <a:bodyPr wrap="none" rtlCol="0">
            <a:spAutoFit/>
          </a:bodyPr>
          <a:lstStyle/>
          <a:p>
            <a:r>
              <a:rPr lang="en-GB" sz="1600" dirty="0" smtClean="0">
                <a:solidFill>
                  <a:schemeClr val="bg2">
                    <a:lumMod val="50000"/>
                  </a:schemeClr>
                </a:solidFill>
              </a:rPr>
              <a:t>SERVER 1</a:t>
            </a:r>
            <a:endParaRPr lang="en-US" sz="1600" dirty="0">
              <a:solidFill>
                <a:schemeClr val="bg2">
                  <a:lumMod val="50000"/>
                </a:schemeClr>
              </a:solidFill>
            </a:endParaRPr>
          </a:p>
        </p:txBody>
      </p:sp>
      <p:sp>
        <p:nvSpPr>
          <p:cNvPr id="33" name="TextBox 32"/>
          <p:cNvSpPr txBox="1"/>
          <p:nvPr/>
        </p:nvSpPr>
        <p:spPr>
          <a:xfrm>
            <a:off x="7437231" y="966425"/>
            <a:ext cx="1907189" cy="338554"/>
          </a:xfrm>
          <a:prstGeom prst="rect">
            <a:avLst/>
          </a:prstGeom>
          <a:noFill/>
        </p:spPr>
        <p:txBody>
          <a:bodyPr wrap="none" rtlCol="0">
            <a:spAutoFit/>
          </a:bodyPr>
          <a:lstStyle/>
          <a:p>
            <a:r>
              <a:rPr lang="en-GB" sz="1600" dirty="0" smtClean="0">
                <a:solidFill>
                  <a:schemeClr val="bg2">
                    <a:lumMod val="50000"/>
                  </a:schemeClr>
                </a:solidFill>
              </a:rPr>
              <a:t>SERVER 2 (PARTNER)</a:t>
            </a:r>
            <a:endParaRPr lang="en-US" sz="1600" dirty="0">
              <a:solidFill>
                <a:schemeClr val="bg2">
                  <a:lumMod val="50000"/>
                </a:schemeClr>
              </a:solidFill>
            </a:endParaRPr>
          </a:p>
        </p:txBody>
      </p:sp>
      <p:sp>
        <p:nvSpPr>
          <p:cNvPr id="34" name="Can 33"/>
          <p:cNvSpPr/>
          <p:nvPr/>
        </p:nvSpPr>
        <p:spPr>
          <a:xfrm>
            <a:off x="10478209" y="2490345"/>
            <a:ext cx="780918" cy="811687"/>
          </a:xfrm>
          <a:prstGeom prst="ca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 A (Copy)</a:t>
            </a:r>
            <a:endParaRPr lang="en-US" dirty="0"/>
          </a:p>
        </p:txBody>
      </p:sp>
      <p:cxnSp>
        <p:nvCxnSpPr>
          <p:cNvPr id="35" name="Straight Arrow Connector 34"/>
          <p:cNvCxnSpPr>
            <a:stCxn id="30" idx="4"/>
            <a:endCxn id="34" idx="2"/>
          </p:cNvCxnSpPr>
          <p:nvPr/>
        </p:nvCxnSpPr>
        <p:spPr>
          <a:xfrm flipV="1">
            <a:off x="8717890" y="2896189"/>
            <a:ext cx="17603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17891" y="2524792"/>
            <a:ext cx="1631252" cy="461665"/>
          </a:xfrm>
          <a:prstGeom prst="rect">
            <a:avLst/>
          </a:prstGeom>
          <a:noFill/>
        </p:spPr>
        <p:txBody>
          <a:bodyPr wrap="square" rtlCol="0">
            <a:spAutoFit/>
          </a:bodyPr>
          <a:lstStyle/>
          <a:p>
            <a:r>
              <a:rPr lang="en-GB" sz="1200" i="1" dirty="0" smtClean="0"/>
              <a:t>Database Snapshot ***</a:t>
            </a:r>
            <a:endParaRPr lang="en-US" sz="1200" i="1" dirty="0"/>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0738" y="1471966"/>
            <a:ext cx="628335" cy="896121"/>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0490" y="1368717"/>
            <a:ext cx="628335" cy="896121"/>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4525" y="987772"/>
            <a:ext cx="628335" cy="896121"/>
          </a:xfrm>
          <a:prstGeom prst="rect">
            <a:avLst/>
          </a:prstGeom>
        </p:spPr>
      </p:pic>
      <p:sp>
        <p:nvSpPr>
          <p:cNvPr id="40" name="TextBox 39"/>
          <p:cNvSpPr txBox="1"/>
          <p:nvPr/>
        </p:nvSpPr>
        <p:spPr>
          <a:xfrm>
            <a:off x="4705209" y="650049"/>
            <a:ext cx="1213409" cy="338554"/>
          </a:xfrm>
          <a:prstGeom prst="rect">
            <a:avLst/>
          </a:prstGeom>
          <a:noFill/>
        </p:spPr>
        <p:txBody>
          <a:bodyPr wrap="none" rtlCol="0">
            <a:spAutoFit/>
          </a:bodyPr>
          <a:lstStyle/>
          <a:p>
            <a:r>
              <a:rPr lang="en-GB" sz="1600" dirty="0" smtClean="0">
                <a:solidFill>
                  <a:schemeClr val="bg2">
                    <a:lumMod val="50000"/>
                  </a:schemeClr>
                </a:solidFill>
              </a:rPr>
              <a:t>WITNESS (*)</a:t>
            </a:r>
            <a:endParaRPr lang="en-US" sz="1600" dirty="0">
              <a:solidFill>
                <a:schemeClr val="bg2">
                  <a:lumMod val="50000"/>
                </a:schemeClr>
              </a:solidFill>
            </a:endParaRPr>
          </a:p>
        </p:txBody>
      </p:sp>
      <p:cxnSp>
        <p:nvCxnSpPr>
          <p:cNvPr id="41" name="Straight Arrow Connector 40"/>
          <p:cNvCxnSpPr>
            <a:stCxn id="39" idx="1"/>
            <a:endCxn id="37" idx="3"/>
          </p:cNvCxnSpPr>
          <p:nvPr/>
        </p:nvCxnSpPr>
        <p:spPr>
          <a:xfrm flipH="1">
            <a:off x="2949073" y="1435833"/>
            <a:ext cx="1915452" cy="48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3"/>
            <a:endCxn id="38" idx="1"/>
          </p:cNvCxnSpPr>
          <p:nvPr/>
        </p:nvCxnSpPr>
        <p:spPr>
          <a:xfrm>
            <a:off x="5492860" y="1435833"/>
            <a:ext cx="2467630" cy="380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Can 42"/>
          <p:cNvSpPr/>
          <p:nvPr/>
        </p:nvSpPr>
        <p:spPr>
          <a:xfrm>
            <a:off x="1096900" y="3810842"/>
            <a:ext cx="803563" cy="81168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2">
                    <a:lumMod val="75000"/>
                  </a:schemeClr>
                </a:solidFill>
              </a:rPr>
              <a:t>DB B</a:t>
            </a:r>
            <a:endParaRPr lang="en-US" sz="1400" dirty="0">
              <a:solidFill>
                <a:schemeClr val="bg2">
                  <a:lumMod val="75000"/>
                </a:schemeClr>
              </a:solidFill>
            </a:endParaRPr>
          </a:p>
        </p:txBody>
      </p:sp>
      <p:cxnSp>
        <p:nvCxnSpPr>
          <p:cNvPr id="44" name="Elbow Connector 43"/>
          <p:cNvCxnSpPr>
            <a:stCxn id="43" idx="3"/>
            <a:endCxn id="46" idx="3"/>
          </p:cNvCxnSpPr>
          <p:nvPr/>
        </p:nvCxnSpPr>
        <p:spPr>
          <a:xfrm rot="5400000" flipH="1" flipV="1">
            <a:off x="4824647" y="1253888"/>
            <a:ext cx="42675" cy="6694607"/>
          </a:xfrm>
          <a:prstGeom prst="bentConnector3">
            <a:avLst>
              <a:gd name="adj1" fmla="val -535677"/>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141258" y="4509162"/>
            <a:ext cx="2185650" cy="246221"/>
          </a:xfrm>
          <a:prstGeom prst="rect">
            <a:avLst/>
          </a:prstGeom>
          <a:noFill/>
        </p:spPr>
        <p:txBody>
          <a:bodyPr wrap="square" rtlCol="0">
            <a:spAutoFit/>
          </a:bodyPr>
          <a:lstStyle/>
          <a:p>
            <a:r>
              <a:rPr lang="en-GB" sz="1000" i="1" dirty="0" smtClean="0">
                <a:solidFill>
                  <a:schemeClr val="bg2">
                    <a:lumMod val="75000"/>
                  </a:schemeClr>
                </a:solidFill>
              </a:rPr>
              <a:t>Transaction replication(Another DB)</a:t>
            </a:r>
            <a:endParaRPr lang="en-US" sz="1000" i="1" dirty="0">
              <a:solidFill>
                <a:schemeClr val="bg2">
                  <a:lumMod val="75000"/>
                </a:schemeClr>
              </a:solidFill>
            </a:endParaRPr>
          </a:p>
        </p:txBody>
      </p:sp>
      <p:sp>
        <p:nvSpPr>
          <p:cNvPr id="46" name="Can 45"/>
          <p:cNvSpPr/>
          <p:nvPr/>
        </p:nvSpPr>
        <p:spPr>
          <a:xfrm>
            <a:off x="7800220" y="3768167"/>
            <a:ext cx="786137" cy="811687"/>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2">
                    <a:lumMod val="75000"/>
                  </a:schemeClr>
                </a:solidFill>
              </a:rPr>
              <a:t>DB B </a:t>
            </a:r>
            <a:r>
              <a:rPr lang="en-GB" sz="800" dirty="0" smtClean="0">
                <a:solidFill>
                  <a:schemeClr val="bg2">
                    <a:lumMod val="75000"/>
                  </a:schemeClr>
                </a:solidFill>
              </a:rPr>
              <a:t>(Mirrored)</a:t>
            </a:r>
            <a:endParaRPr lang="en-US" sz="800" dirty="0">
              <a:solidFill>
                <a:schemeClr val="bg2">
                  <a:lumMod val="75000"/>
                </a:schemeClr>
              </a:solidFill>
            </a:endParaRPr>
          </a:p>
        </p:txBody>
      </p:sp>
      <p:sp>
        <p:nvSpPr>
          <p:cNvPr id="47" name="Can 46"/>
          <p:cNvSpPr/>
          <p:nvPr/>
        </p:nvSpPr>
        <p:spPr>
          <a:xfrm>
            <a:off x="10346676" y="3768166"/>
            <a:ext cx="780918" cy="811687"/>
          </a:xfrm>
          <a:prstGeom prst="can">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bg2">
                    <a:lumMod val="75000"/>
                  </a:schemeClr>
                </a:solidFill>
              </a:rPr>
              <a:t>DB B </a:t>
            </a:r>
            <a:r>
              <a:rPr lang="en-GB" sz="1200" dirty="0" smtClean="0">
                <a:solidFill>
                  <a:schemeClr val="bg2">
                    <a:lumMod val="75000"/>
                  </a:schemeClr>
                </a:solidFill>
              </a:rPr>
              <a:t>(Copy)</a:t>
            </a:r>
            <a:endParaRPr lang="en-US" sz="1200" dirty="0">
              <a:solidFill>
                <a:schemeClr val="bg2">
                  <a:lumMod val="75000"/>
                </a:schemeClr>
              </a:solidFill>
            </a:endParaRPr>
          </a:p>
        </p:txBody>
      </p:sp>
      <p:cxnSp>
        <p:nvCxnSpPr>
          <p:cNvPr id="48" name="Straight Arrow Connector 47"/>
          <p:cNvCxnSpPr>
            <a:stCxn id="46" idx="4"/>
            <a:endCxn id="47" idx="2"/>
          </p:cNvCxnSpPr>
          <p:nvPr/>
        </p:nvCxnSpPr>
        <p:spPr>
          <a:xfrm flipV="1">
            <a:off x="8586357" y="4174010"/>
            <a:ext cx="176031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8586358" y="3802613"/>
            <a:ext cx="1631252" cy="261610"/>
          </a:xfrm>
          <a:prstGeom prst="rect">
            <a:avLst/>
          </a:prstGeom>
          <a:gradFill flip="none" rotWithShape="1">
            <a:gsLst>
              <a:gs pos="0">
                <a:schemeClr val="bg2">
                  <a:lumMod val="40000"/>
                  <a:lumOff val="60000"/>
                  <a:tint val="66000"/>
                  <a:satMod val="160000"/>
                </a:schemeClr>
              </a:gs>
              <a:gs pos="50000">
                <a:schemeClr val="bg2">
                  <a:lumMod val="40000"/>
                  <a:lumOff val="60000"/>
                  <a:tint val="44500"/>
                  <a:satMod val="160000"/>
                </a:schemeClr>
              </a:gs>
              <a:gs pos="100000">
                <a:schemeClr val="bg2">
                  <a:lumMod val="40000"/>
                  <a:lumOff val="60000"/>
                  <a:tint val="23500"/>
                  <a:satMod val="160000"/>
                </a:schemeClr>
              </a:gs>
            </a:gsLst>
            <a:path path="circle">
              <a:fillToRect l="100000" b="100000"/>
            </a:path>
            <a:tileRect t="-100000" r="-100000"/>
          </a:gradFill>
        </p:spPr>
        <p:txBody>
          <a:bodyPr wrap="square" rtlCol="0">
            <a:spAutoFit/>
          </a:bodyPr>
          <a:lstStyle/>
          <a:p>
            <a:r>
              <a:rPr lang="en-GB" sz="1050" i="1" dirty="0" smtClean="0">
                <a:solidFill>
                  <a:schemeClr val="bg2">
                    <a:lumMod val="75000"/>
                  </a:schemeClr>
                </a:solidFill>
              </a:rPr>
              <a:t>Database Snapshot ***</a:t>
            </a:r>
            <a:endParaRPr lang="en-US" sz="1050" i="1" dirty="0">
              <a:solidFill>
                <a:schemeClr val="bg2">
                  <a:lumMod val="75000"/>
                </a:schemeClr>
              </a:solidFill>
            </a:endParaRPr>
          </a:p>
        </p:txBody>
      </p:sp>
      <p:sp>
        <p:nvSpPr>
          <p:cNvPr id="50" name="Oval 49"/>
          <p:cNvSpPr/>
          <p:nvPr/>
        </p:nvSpPr>
        <p:spPr>
          <a:xfrm>
            <a:off x="3042614" y="4965353"/>
            <a:ext cx="4235157" cy="624181"/>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Connection string</a:t>
            </a:r>
            <a:r>
              <a:rPr lang="en-GB" sz="1400" dirty="0"/>
              <a:t>: Data </a:t>
            </a:r>
            <a:r>
              <a:rPr lang="en-GB" sz="1400" dirty="0" smtClean="0"/>
              <a:t>Source=SERVER1;Failover Partner=SERVER2;</a:t>
            </a:r>
            <a:endParaRPr lang="en-US" sz="1400" dirty="0"/>
          </a:p>
        </p:txBody>
      </p:sp>
      <p:sp>
        <p:nvSpPr>
          <p:cNvPr id="53" name="TextBox 52"/>
          <p:cNvSpPr txBox="1"/>
          <p:nvPr/>
        </p:nvSpPr>
        <p:spPr>
          <a:xfrm>
            <a:off x="129066" y="3368056"/>
            <a:ext cx="967834" cy="400110"/>
          </a:xfrm>
          <a:prstGeom prst="rect">
            <a:avLst/>
          </a:prstGeom>
          <a:noFill/>
        </p:spPr>
        <p:txBody>
          <a:bodyPr wrap="square" rtlCol="0">
            <a:spAutoFit/>
          </a:bodyPr>
          <a:lstStyle/>
          <a:p>
            <a:r>
              <a:rPr lang="en-GB" sz="1000" i="1" dirty="0" smtClean="0"/>
              <a:t>Different Databases</a:t>
            </a:r>
            <a:endParaRPr lang="en-US" sz="1000" i="1" dirty="0"/>
          </a:p>
        </p:txBody>
      </p:sp>
    </p:spTree>
    <p:extLst>
      <p:ext uri="{BB962C8B-B14F-4D97-AF65-F5344CB8AC3E}">
        <p14:creationId xmlns:p14="http://schemas.microsoft.com/office/powerpoint/2010/main" val="55594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7"/>
          <p:cNvSpPr txBox="1">
            <a:spLocks noGrp="1"/>
          </p:cNvSpPr>
          <p:nvPr>
            <p:ph type="title"/>
          </p:nvPr>
        </p:nvSpPr>
        <p:spPr>
          <a:xfrm>
            <a:off x="540000" y="2923200"/>
            <a:ext cx="11160000" cy="503999"/>
          </a:xfrm>
          <a:prstGeom prst="rect">
            <a:avLst/>
          </a:prstGeom>
          <a:noFill/>
          <a:ln>
            <a:noFill/>
          </a:ln>
        </p:spPr>
        <p:txBody>
          <a:bodyPr spcFirstLastPara="1" wrap="square" lIns="91425" tIns="45700" rIns="91425" bIns="45700" anchor="ctr" anchorCtr="0">
            <a:noAutofit/>
          </a:bodyPr>
          <a:lstStyle/>
          <a:p>
            <a:pPr lvl="0"/>
            <a:r>
              <a:rPr lang="en-US" dirty="0" smtClean="0"/>
              <a:t>Clustering</a:t>
            </a:r>
            <a:endParaRPr dirty="0"/>
          </a:p>
        </p:txBody>
      </p:sp>
      <p:sp>
        <p:nvSpPr>
          <p:cNvPr id="448" name="Google Shape;448;p47"/>
          <p:cNvSpPr txBox="1">
            <a:spLocks noGrp="1"/>
          </p:cNvSpPr>
          <p:nvPr>
            <p:ph type="body" idx="1"/>
          </p:nvPr>
        </p:nvSpPr>
        <p:spPr>
          <a:xfrm>
            <a:off x="539750" y="3445200"/>
            <a:ext cx="11160125" cy="50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45FB8"/>
              </a:buClr>
              <a:buSzPts val="2600"/>
              <a:buFont typeface="Arial"/>
              <a:buNone/>
            </a:pPr>
            <a:r>
              <a:rPr lang="en-GB" dirty="0" smtClean="0"/>
              <a:t>Windows Server Failover cluster with SQL Service clustered</a:t>
            </a:r>
            <a:endParaRPr dirty="0"/>
          </a:p>
        </p:txBody>
      </p:sp>
    </p:spTree>
    <p:extLst>
      <p:ext uri="{BB962C8B-B14F-4D97-AF65-F5344CB8AC3E}">
        <p14:creationId xmlns:p14="http://schemas.microsoft.com/office/powerpoint/2010/main" val="2190362440"/>
      </p:ext>
    </p:extLst>
  </p:cSld>
  <p:clrMapOvr>
    <a:masterClrMapping/>
  </p:clrMapOvr>
</p:sld>
</file>

<file path=ppt/theme/theme1.xml><?xml version="1.0" encoding="utf-8"?>
<a:theme xmlns:a="http://schemas.openxmlformats.org/drawingml/2006/main" name="Custom Design">
  <a:themeElements>
    <a:clrScheme name="CEMEX">
      <a:dk1>
        <a:srgbClr val="000000"/>
      </a:dk1>
      <a:lt1>
        <a:srgbClr val="FFFFFF"/>
      </a:lt1>
      <a:dk2>
        <a:srgbClr val="1E386E"/>
      </a:dk2>
      <a:lt2>
        <a:srgbClr val="345FB8"/>
      </a:lt2>
      <a:accent1>
        <a:srgbClr val="41276C"/>
      </a:accent1>
      <a:accent2>
        <a:srgbClr val="BE223C"/>
      </a:accent2>
      <a:accent3>
        <a:srgbClr val="16A085"/>
      </a:accent3>
      <a:accent4>
        <a:srgbClr val="A8D177"/>
      </a:accent4>
      <a:accent5>
        <a:srgbClr val="FEA045"/>
      </a:accent5>
      <a:accent6>
        <a:srgbClr val="FFD34C"/>
      </a:accent6>
      <a:hlink>
        <a:srgbClr val="003875"/>
      </a:hlink>
      <a:folHlink>
        <a:srgbClr val="3FA9F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EMEX">
      <a:dk1>
        <a:srgbClr val="000000"/>
      </a:dk1>
      <a:lt1>
        <a:srgbClr val="FFFFFF"/>
      </a:lt1>
      <a:dk2>
        <a:srgbClr val="1E386E"/>
      </a:dk2>
      <a:lt2>
        <a:srgbClr val="345FB8"/>
      </a:lt2>
      <a:accent1>
        <a:srgbClr val="41276C"/>
      </a:accent1>
      <a:accent2>
        <a:srgbClr val="BE223C"/>
      </a:accent2>
      <a:accent3>
        <a:srgbClr val="16A085"/>
      </a:accent3>
      <a:accent4>
        <a:srgbClr val="A8D177"/>
      </a:accent4>
      <a:accent5>
        <a:srgbClr val="FEA045"/>
      </a:accent5>
      <a:accent6>
        <a:srgbClr val="FFD34C"/>
      </a:accent6>
      <a:hlink>
        <a:srgbClr val="003875"/>
      </a:hlink>
      <a:folHlink>
        <a:srgbClr val="3FA9F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1736</Words>
  <Application>Microsoft Office PowerPoint</Application>
  <PresentationFormat>Widescreen</PresentationFormat>
  <Paragraphs>263</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Century Gothic</vt:lpstr>
      <vt:lpstr>Courier New</vt:lpstr>
      <vt:lpstr>Quattrocento Sans</vt:lpstr>
      <vt:lpstr>Tahoma</vt:lpstr>
      <vt:lpstr>Verdana</vt:lpstr>
      <vt:lpstr>Custom Design</vt:lpstr>
      <vt:lpstr>Custom Design</vt:lpstr>
      <vt:lpstr>SQL High availability</vt:lpstr>
      <vt:lpstr>PowerPoint Presentation</vt:lpstr>
      <vt:lpstr>Log shipping</vt:lpstr>
      <vt:lpstr>PowerPoint Presentation</vt:lpstr>
      <vt:lpstr>PowerPoint Presentation</vt:lpstr>
      <vt:lpstr>Mirroring</vt:lpstr>
      <vt:lpstr>PowerPoint Presentation</vt:lpstr>
      <vt:lpstr>PowerPoint Presentation</vt:lpstr>
      <vt:lpstr>Clustering</vt:lpstr>
      <vt:lpstr>PowerPoint Presentation</vt:lpstr>
      <vt:lpstr>PowerPoint Presentation</vt:lpstr>
      <vt:lpstr>Transactional Replication</vt:lpstr>
      <vt:lpstr>PowerPoint Presentation</vt:lpstr>
      <vt:lpstr>PowerPoint Presentation</vt:lpstr>
      <vt:lpstr>Always On Availability Groups</vt:lpstr>
      <vt:lpstr>PowerPoint Presentation</vt:lpstr>
      <vt:lpstr>PowerPoint Presentation</vt:lpstr>
      <vt:lpstr>Brief comparison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CEMEXGo Downstream Development Workflow and Policies </dc:title>
  <cp:lastModifiedBy>Matias Sincovich</cp:lastModifiedBy>
  <cp:revision>28</cp:revision>
  <dcterms:modified xsi:type="dcterms:W3CDTF">2019-10-08T13:23:03Z</dcterms:modified>
</cp:coreProperties>
</file>