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67" r:id="rId12"/>
    <p:sldId id="25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59D99-D6EE-4329-9A59-1D8CE7566EBC}">
  <a:tblStyle styleId="{F9F59D99-D6EE-4329-9A59-1D8CE7566E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215843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948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1784177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1556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rocess&amp;IT Cover">
  <p:cSld name="Process&amp;IT Cover">
    <p:spTree>
      <p:nvGrpSpPr>
        <p:cNvPr id="1" name="Shape 14"/>
        <p:cNvGrpSpPr/>
        <p:nvPr/>
      </p:nvGrpSpPr>
      <p:grpSpPr>
        <a:xfrm>
          <a:off x="0" y="0"/>
          <a:ext cx="0" cy="0"/>
          <a:chOff x="0" y="0"/>
          <a:chExt cx="0" cy="0"/>
        </a:xfrm>
      </p:grpSpPr>
      <p:sp>
        <p:nvSpPr>
          <p:cNvPr id="15" name="Google Shape;15;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16" name="Google Shape;16;p2"/>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17" name="Google Shape;17;p2"/>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 name="Google Shape;18;p2"/>
          <p:cNvSpPr/>
          <p:nvPr/>
        </p:nvSpPr>
        <p:spPr>
          <a:xfrm>
            <a:off x="10634786" y="3027963"/>
            <a:ext cx="1558642"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BFBFBF"/>
              </a:buClr>
              <a:buSzPts val="600"/>
              <a:buFont typeface="Arial"/>
              <a:buNone/>
            </a:pPr>
            <a:r>
              <a:rPr lang="en-US" sz="600" b="0" i="0" u="none" strike="noStrike" cap="none">
                <a:solidFill>
                  <a:srgbClr val="BFBFBF"/>
                </a:solidFill>
                <a:latin typeface="Century Gothic"/>
                <a:ea typeface="Century Gothic"/>
                <a:cs typeface="Century Gothic"/>
                <a:sym typeface="Century Gothic"/>
              </a:rPr>
              <a:t>Heydar Aliyev Center, Azerbaijan </a:t>
            </a:r>
            <a:endParaRPr sz="600" b="0" i="0" u="none" strike="noStrike" cap="none">
              <a:solidFill>
                <a:srgbClr val="BFBFBF"/>
              </a:solidFill>
              <a:latin typeface="Century Gothic"/>
              <a:ea typeface="Century Gothic"/>
              <a:cs typeface="Century Gothic"/>
              <a:sym typeface="Century Gothic"/>
            </a:endParaRPr>
          </a:p>
        </p:txBody>
      </p:sp>
      <p:sp>
        <p:nvSpPr>
          <p:cNvPr id="19" name="Google Shape;19;p2"/>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 name="Google Shape;21;p2"/>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 name="Google Shape;22;p2"/>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Process &amp; IT</a:t>
            </a:r>
            <a:endParaRPr sz="1600" b="0" i="0" u="none" strike="noStrike" cap="none">
              <a:solidFill>
                <a:schemeClr val="lt1"/>
              </a:solidFill>
              <a:latin typeface="Century Gothic"/>
              <a:ea typeface="Century Gothic"/>
              <a:cs typeface="Century Gothic"/>
              <a:sym typeface="Century Gothic"/>
            </a:endParaRPr>
          </a:p>
        </p:txBody>
      </p:sp>
      <p:pic>
        <p:nvPicPr>
          <p:cNvPr id="23" name="Google Shape;23;p2"/>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24" name="Google Shape;24;p2"/>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and content">
  <p:cSld name="Text and conten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3"/>
          <p:cNvSpPr txBox="1">
            <a:spLocks noGrp="1"/>
          </p:cNvSpPr>
          <p:nvPr>
            <p:ph type="body" idx="1"/>
          </p:nvPr>
        </p:nvSpPr>
        <p:spPr>
          <a:xfrm>
            <a:off x="385200" y="1432800"/>
            <a:ext cx="5355200" cy="4586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8" name="Google Shape;68;p13"/>
          <p:cNvSpPr txBox="1">
            <a:spLocks noGrp="1"/>
          </p:cNvSpPr>
          <p:nvPr>
            <p:ph type="body" idx="2"/>
          </p:nvPr>
        </p:nvSpPr>
        <p:spPr>
          <a:xfrm>
            <a:off x="6440400" y="1432800"/>
            <a:ext cx="5343612" cy="4716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 name="Google Shape;69;p13"/>
          <p:cNvSpPr txBox="1">
            <a:spLocks noGrp="1"/>
          </p:cNvSpPr>
          <p:nvPr>
            <p:ph type="body" idx="3"/>
          </p:nvPr>
        </p:nvSpPr>
        <p:spPr>
          <a:xfrm>
            <a:off x="6440400" y="1965600"/>
            <a:ext cx="5343525" cy="40536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extLst>
    <p:ext uri="{DCECCB84-F9BA-43D5-87BE-67443E8EF086}">
      <p15:sldGuideLst xmlns:p15="http://schemas.microsoft.com/office/powerpoint/2012/main">
        <p15:guide id="1" pos="40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4"/>
          <p:cNvSpPr txBox="1">
            <a:spLocks noGrp="1"/>
          </p:cNvSpPr>
          <p:nvPr>
            <p:ph type="body" idx="1"/>
          </p:nvPr>
        </p:nvSpPr>
        <p:spPr>
          <a:xfrm>
            <a:off x="385200" y="1440000"/>
            <a:ext cx="5331600" cy="475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3" name="Google Shape;73;p14"/>
          <p:cNvSpPr txBox="1">
            <a:spLocks noGrp="1"/>
          </p:cNvSpPr>
          <p:nvPr>
            <p:ph type="body" idx="2"/>
          </p:nvPr>
        </p:nvSpPr>
        <p:spPr>
          <a:xfrm>
            <a:off x="385200" y="1965600"/>
            <a:ext cx="5331600" cy="40536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4" name="Google Shape;74;p14"/>
          <p:cNvSpPr txBox="1">
            <a:spLocks noGrp="1"/>
          </p:cNvSpPr>
          <p:nvPr>
            <p:ph type="body" idx="3"/>
          </p:nvPr>
        </p:nvSpPr>
        <p:spPr>
          <a:xfrm>
            <a:off x="6505200" y="1440000"/>
            <a:ext cx="5278812" cy="45936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5"/>
        <p:cNvGrpSpPr/>
        <p:nvPr/>
      </p:nvGrpSpPr>
      <p:grpSpPr>
        <a:xfrm>
          <a:off x="0" y="0"/>
          <a:ext cx="0" cy="0"/>
          <a:chOff x="0" y="0"/>
          <a:chExt cx="0" cy="0"/>
        </a:xfrm>
      </p:grpSpPr>
      <p:sp>
        <p:nvSpPr>
          <p:cNvPr id="76" name="Google Shape;76;p15"/>
          <p:cNvSpPr/>
          <p:nvPr/>
        </p:nvSpPr>
        <p:spPr>
          <a:xfrm>
            <a:off x="0" y="0"/>
            <a:ext cx="12192000" cy="685800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77" name="Google Shape;77;p15"/>
          <p:cNvSpPr txBox="1"/>
          <p:nvPr/>
        </p:nvSpPr>
        <p:spPr>
          <a:xfrm>
            <a:off x="540000" y="3167391"/>
            <a:ext cx="11160000" cy="52322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THANK YOU</a:t>
            </a:r>
            <a:endParaRPr/>
          </a:p>
        </p:txBody>
      </p:sp>
      <p:sp>
        <p:nvSpPr>
          <p:cNvPr id="78" name="Google Shape;78;p15"/>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EMEX Go Cover">
  <p:cSld name="CEMEX Go Cover">
    <p:spTree>
      <p:nvGrpSpPr>
        <p:cNvPr id="1" name="Shape 79"/>
        <p:cNvGrpSpPr/>
        <p:nvPr/>
      </p:nvGrpSpPr>
      <p:grpSpPr>
        <a:xfrm>
          <a:off x="0" y="0"/>
          <a:ext cx="0" cy="0"/>
          <a:chOff x="0" y="0"/>
          <a:chExt cx="0" cy="0"/>
        </a:xfrm>
      </p:grpSpPr>
      <p:sp>
        <p:nvSpPr>
          <p:cNvPr id="80" name="Google Shape;80;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81" name="Google Shape;81;p16"/>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82" name="Google Shape;82;p16"/>
          <p:cNvSpPr/>
          <p:nvPr/>
        </p:nvSpPr>
        <p:spPr>
          <a:xfrm>
            <a:off x="10424161" y="3027965"/>
            <a:ext cx="1652249"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rgbClr val="BFBFBF"/>
                </a:solidFill>
                <a:latin typeface="Century Gothic"/>
                <a:ea typeface="Century Gothic"/>
                <a:cs typeface="Century Gothic"/>
                <a:sym typeface="Century Gothic"/>
              </a:rPr>
              <a:t>Faculty of Health Sciences, Spain</a:t>
            </a:r>
            <a:endParaRPr sz="600" b="0" i="0" u="none" strike="noStrike" cap="none">
              <a:solidFill>
                <a:srgbClr val="BFBFBF"/>
              </a:solidFill>
              <a:latin typeface="Century Gothic"/>
              <a:ea typeface="Century Gothic"/>
              <a:cs typeface="Century Gothic"/>
              <a:sym typeface="Century Gothic"/>
            </a:endParaRPr>
          </a:p>
        </p:txBody>
      </p:sp>
      <p:sp>
        <p:nvSpPr>
          <p:cNvPr id="83" name="Google Shape;83;p16"/>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4" name="Google Shape;84;p16"/>
          <p:cNvSpPr/>
          <p:nvPr/>
        </p:nvSpPr>
        <p:spPr>
          <a:xfrm>
            <a:off x="6347792" y="142147"/>
            <a:ext cx="5671931"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CEMEX</a:t>
            </a:r>
            <a:endParaRPr sz="1600" b="0" i="0" u="none" strike="noStrike" cap="none">
              <a:solidFill>
                <a:schemeClr val="lt1"/>
              </a:solidFill>
              <a:latin typeface="Century Gothic"/>
              <a:ea typeface="Century Gothic"/>
              <a:cs typeface="Century Gothic"/>
              <a:sym typeface="Century Gothic"/>
            </a:endParaRPr>
          </a:p>
        </p:txBody>
      </p:sp>
      <p:sp>
        <p:nvSpPr>
          <p:cNvPr id="85" name="Google Shape;85;p16"/>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6"/>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7" name="Google Shape;87;p16"/>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88" name="Google Shape;88;p16"/>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89" name="Google Shape;89;p16"/>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OHR Cover">
  <p:cSld name="OHR Cover">
    <p:spTree>
      <p:nvGrpSpPr>
        <p:cNvPr id="1" name="Shape 90"/>
        <p:cNvGrpSpPr/>
        <p:nvPr/>
      </p:nvGrpSpPr>
      <p:grpSpPr>
        <a:xfrm>
          <a:off x="0" y="0"/>
          <a:ext cx="0" cy="0"/>
          <a:chOff x="0" y="0"/>
          <a:chExt cx="0" cy="0"/>
        </a:xfrm>
      </p:grpSpPr>
      <p:sp>
        <p:nvSpPr>
          <p:cNvPr id="91" name="Google Shape;91;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92" name="Google Shape;92;p17"/>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93" name="Google Shape;93;p17"/>
          <p:cNvSpPr/>
          <p:nvPr/>
        </p:nvSpPr>
        <p:spPr>
          <a:xfrm>
            <a:off x="10872624" y="3027963"/>
            <a:ext cx="1354863"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chemeClr val="dk2"/>
                </a:solidFill>
                <a:latin typeface="Century Gothic"/>
                <a:ea typeface="Century Gothic"/>
                <a:cs typeface="Century Gothic"/>
                <a:sym typeface="Century Gothic"/>
              </a:rPr>
              <a:t>Hotel Steigenberger, Germany</a:t>
            </a:r>
            <a:endParaRPr sz="600" b="0" i="0" u="none" strike="noStrike" cap="none">
              <a:solidFill>
                <a:schemeClr val="dk2"/>
              </a:solidFill>
              <a:latin typeface="Century Gothic"/>
              <a:ea typeface="Century Gothic"/>
              <a:cs typeface="Century Gothic"/>
              <a:sym typeface="Century Gothic"/>
            </a:endParaRPr>
          </a:p>
        </p:txBody>
      </p:sp>
      <p:sp>
        <p:nvSpPr>
          <p:cNvPr id="94" name="Google Shape;94;p17"/>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5" name="Google Shape;95;p17"/>
          <p:cNvSpPr txBox="1">
            <a:spLocks noGrp="1"/>
          </p:cNvSpPr>
          <p:nvPr>
            <p:ph type="body" idx="1"/>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6" name="Google Shape;96;p17"/>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dk2"/>
                </a:solidFill>
                <a:latin typeface="Century Gothic"/>
                <a:ea typeface="Century Gothic"/>
                <a:cs typeface="Century Gothic"/>
                <a:sym typeface="Century Gothic"/>
              </a:rPr>
              <a:t>OHR</a:t>
            </a:r>
            <a:endParaRPr sz="1600" b="0" i="0" u="none" strike="noStrike" cap="none">
              <a:solidFill>
                <a:schemeClr val="dk2"/>
              </a:solidFill>
              <a:latin typeface="Century Gothic"/>
              <a:ea typeface="Century Gothic"/>
              <a:cs typeface="Century Gothic"/>
              <a:sym typeface="Century Gothic"/>
            </a:endParaRPr>
          </a:p>
        </p:txBody>
      </p:sp>
      <p:sp>
        <p:nvSpPr>
          <p:cNvPr id="97" name="Google Shape;97;p17"/>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Google Shape;98;p17"/>
          <p:cNvSpPr txBox="1">
            <a:spLocks noGrp="1"/>
          </p:cNvSpPr>
          <p:nvPr>
            <p:ph type="body" idx="2"/>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99" name="Google Shape;99;p17"/>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100" name="Google Shape;100;p17"/>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Health &amp; Safety Cover">
  <p:cSld name="Health &amp; Safety Cover">
    <p:spTree>
      <p:nvGrpSpPr>
        <p:cNvPr id="1" name="Shape 101"/>
        <p:cNvGrpSpPr/>
        <p:nvPr/>
      </p:nvGrpSpPr>
      <p:grpSpPr>
        <a:xfrm>
          <a:off x="0" y="0"/>
          <a:ext cx="0" cy="0"/>
          <a:chOff x="0" y="0"/>
          <a:chExt cx="0" cy="0"/>
        </a:xfrm>
      </p:grpSpPr>
      <p:sp>
        <p:nvSpPr>
          <p:cNvPr id="102" name="Google Shape;102;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103" name="Google Shape;103;p18"/>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104" name="Google Shape;104;p18"/>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5" name="Google Shape;105;p18"/>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6" name="Google Shape;106;p18"/>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7" name="Google Shape;107;p18"/>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 name="Google Shape;108;p18"/>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Health &amp; Safety</a:t>
            </a:r>
            <a:endParaRPr sz="1600" b="0" i="0" u="none" strike="noStrike" cap="none">
              <a:solidFill>
                <a:schemeClr val="lt1"/>
              </a:solidFill>
              <a:latin typeface="Century Gothic"/>
              <a:ea typeface="Century Gothic"/>
              <a:cs typeface="Century Gothic"/>
              <a:sym typeface="Century Gothic"/>
            </a:endParaRPr>
          </a:p>
        </p:txBody>
      </p:sp>
      <p:pic>
        <p:nvPicPr>
          <p:cNvPr id="109" name="Google Shape;109;p18"/>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110" name="Google Shape;110;p18"/>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SO Cover">
  <p:cSld name="GSO Cover">
    <p:spTree>
      <p:nvGrpSpPr>
        <p:cNvPr id="1" name="Shape 111"/>
        <p:cNvGrpSpPr/>
        <p:nvPr/>
      </p:nvGrpSpPr>
      <p:grpSpPr>
        <a:xfrm>
          <a:off x="0" y="0"/>
          <a:ext cx="0" cy="0"/>
          <a:chOff x="0" y="0"/>
          <a:chExt cx="0" cy="0"/>
        </a:xfrm>
      </p:grpSpPr>
      <p:sp>
        <p:nvSpPr>
          <p:cNvPr id="112" name="Google Shape;112;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113" name="Google Shape;113;p19"/>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114" name="Google Shape;114;p19"/>
          <p:cNvSpPr/>
          <p:nvPr/>
        </p:nvSpPr>
        <p:spPr>
          <a:xfrm>
            <a:off x="10604500" y="3027964"/>
            <a:ext cx="1471909"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chemeClr val="dk2"/>
                </a:solidFill>
                <a:latin typeface="Century Gothic"/>
                <a:ea typeface="Century Gothic"/>
                <a:cs typeface="Century Gothic"/>
                <a:sym typeface="Century Gothic"/>
              </a:rPr>
              <a:t>Hercules Towers, Spain</a:t>
            </a:r>
            <a:endParaRPr sz="600" b="0" i="0" u="none" strike="noStrike" cap="none">
              <a:solidFill>
                <a:schemeClr val="dk2"/>
              </a:solidFill>
              <a:latin typeface="Century Gothic"/>
              <a:ea typeface="Century Gothic"/>
              <a:cs typeface="Century Gothic"/>
              <a:sym typeface="Century Gothic"/>
            </a:endParaRPr>
          </a:p>
        </p:txBody>
      </p:sp>
      <p:sp>
        <p:nvSpPr>
          <p:cNvPr id="115" name="Google Shape;115;p19"/>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6" name="Google Shape;116;p19"/>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7" name="Google Shape;117;p19"/>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8" name="Google Shape;118;p19"/>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9" name="Google Shape;119;p19"/>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dk2"/>
                </a:solidFill>
                <a:latin typeface="Century Gothic"/>
                <a:ea typeface="Century Gothic"/>
                <a:cs typeface="Century Gothic"/>
                <a:sym typeface="Century Gothic"/>
              </a:rPr>
              <a:t>GSO</a:t>
            </a:r>
            <a:endParaRPr sz="1600" b="0" i="0" u="none" strike="noStrike" cap="none">
              <a:solidFill>
                <a:schemeClr val="dk2"/>
              </a:solidFill>
              <a:latin typeface="Century Gothic"/>
              <a:ea typeface="Century Gothic"/>
              <a:cs typeface="Century Gothic"/>
              <a:sym typeface="Century Gothic"/>
            </a:endParaRPr>
          </a:p>
        </p:txBody>
      </p:sp>
      <p:pic>
        <p:nvPicPr>
          <p:cNvPr id="120" name="Google Shape;120;p19"/>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121" name="Google Shape;121;p19"/>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rp. Comms Cover">
  <p:cSld name="Corp. Comms Cover">
    <p:spTree>
      <p:nvGrpSpPr>
        <p:cNvPr id="1" name="Shape 122"/>
        <p:cNvGrpSpPr/>
        <p:nvPr/>
      </p:nvGrpSpPr>
      <p:grpSpPr>
        <a:xfrm>
          <a:off x="0" y="0"/>
          <a:ext cx="0" cy="0"/>
          <a:chOff x="0" y="0"/>
          <a:chExt cx="0" cy="0"/>
        </a:xfrm>
      </p:grpSpPr>
      <p:sp>
        <p:nvSpPr>
          <p:cNvPr id="123" name="Google Shape;123;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124" name="Google Shape;124;p20"/>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125" name="Google Shape;125;p20"/>
          <p:cNvSpPr/>
          <p:nvPr/>
        </p:nvSpPr>
        <p:spPr>
          <a:xfrm>
            <a:off x="10582772" y="3027963"/>
            <a:ext cx="1493638"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rgbClr val="A5A5A5"/>
                </a:solidFill>
                <a:latin typeface="Century Gothic"/>
                <a:ea typeface="Century Gothic"/>
                <a:cs typeface="Century Gothic"/>
                <a:sym typeface="Century Gothic"/>
              </a:rPr>
              <a:t>Torre Reforma, Mexico</a:t>
            </a:r>
            <a:endParaRPr sz="600" b="0" i="0" u="none" strike="noStrike" cap="none">
              <a:solidFill>
                <a:srgbClr val="A5A5A5"/>
              </a:solidFill>
              <a:latin typeface="Century Gothic"/>
              <a:ea typeface="Century Gothic"/>
              <a:cs typeface="Century Gothic"/>
              <a:sym typeface="Century Gothic"/>
            </a:endParaRPr>
          </a:p>
        </p:txBody>
      </p:sp>
      <p:sp>
        <p:nvSpPr>
          <p:cNvPr id="126" name="Google Shape;126;p20"/>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7" name="Google Shape;127;p20"/>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Google Shape;128;p20"/>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9" name="Google Shape;129;p20"/>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0" name="Google Shape;130;p20"/>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Corp. Comms &amp; Public Affairs</a:t>
            </a:r>
            <a:endParaRPr sz="1600" b="0" i="0" u="none" strike="noStrike" cap="none">
              <a:solidFill>
                <a:schemeClr val="lt1"/>
              </a:solidFill>
              <a:latin typeface="Century Gothic"/>
              <a:ea typeface="Century Gothic"/>
              <a:cs typeface="Century Gothic"/>
              <a:sym typeface="Century Gothic"/>
            </a:endParaRPr>
          </a:p>
        </p:txBody>
      </p:sp>
      <p:sp>
        <p:nvSpPr>
          <p:cNvPr id="131" name="Google Shape;131;p20"/>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pic>
        <p:nvPicPr>
          <p:cNvPr id="132" name="Google Shape;132;p20"/>
          <p:cNvPicPr preferRelativeResize="0"/>
          <p:nvPr/>
        </p:nvPicPr>
        <p:blipFill rotWithShape="1">
          <a:blip r:embed="rId3">
            <a:alphaModFix/>
          </a:blip>
          <a:srcRect/>
          <a:stretch/>
        </p:blipFill>
        <p:spPr>
          <a:xfrm>
            <a:off x="10848551" y="6250804"/>
            <a:ext cx="1313470" cy="6322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MO Cover">
  <p:cSld name="VMO Cover">
    <p:spTree>
      <p:nvGrpSpPr>
        <p:cNvPr id="1" name="Shape 133"/>
        <p:cNvGrpSpPr/>
        <p:nvPr/>
      </p:nvGrpSpPr>
      <p:grpSpPr>
        <a:xfrm>
          <a:off x="0" y="0"/>
          <a:ext cx="0" cy="0"/>
          <a:chOff x="0" y="0"/>
          <a:chExt cx="0" cy="0"/>
        </a:xfrm>
      </p:grpSpPr>
      <p:sp>
        <p:nvSpPr>
          <p:cNvPr id="134" name="Google Shape;134;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135" name="Google Shape;135;p21"/>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136" name="Google Shape;136;p21"/>
          <p:cNvSpPr/>
          <p:nvPr/>
        </p:nvSpPr>
        <p:spPr>
          <a:xfrm>
            <a:off x="10249470" y="3027963"/>
            <a:ext cx="1826940"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rgbClr val="A5A5A5"/>
                </a:solidFill>
                <a:latin typeface="Century Gothic"/>
                <a:ea typeface="Century Gothic"/>
                <a:cs typeface="Century Gothic"/>
                <a:sym typeface="Century Gothic"/>
              </a:rPr>
              <a:t>Therapeutic pools, Puerto Rico</a:t>
            </a:r>
            <a:endParaRPr sz="600" b="0" i="0" u="none" strike="noStrike" cap="none">
              <a:solidFill>
                <a:srgbClr val="A5A5A5"/>
              </a:solidFill>
              <a:latin typeface="Century Gothic"/>
              <a:ea typeface="Century Gothic"/>
              <a:cs typeface="Century Gothic"/>
              <a:sym typeface="Century Gothic"/>
            </a:endParaRPr>
          </a:p>
        </p:txBody>
      </p:sp>
      <p:sp>
        <p:nvSpPr>
          <p:cNvPr id="137" name="Google Shape;137;p21"/>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1"/>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9" name="Google Shape;139;p21"/>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0" name="Google Shape;140;p21"/>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1" name="Google Shape;141;p21"/>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VMO</a:t>
            </a:r>
            <a:endParaRPr sz="1600" b="0" i="0" u="none" strike="noStrike" cap="none">
              <a:solidFill>
                <a:schemeClr val="lt1"/>
              </a:solidFill>
              <a:latin typeface="Century Gothic"/>
              <a:ea typeface="Century Gothic"/>
              <a:cs typeface="Century Gothic"/>
              <a:sym typeface="Century Gothic"/>
            </a:endParaRPr>
          </a:p>
        </p:txBody>
      </p:sp>
      <p:sp>
        <p:nvSpPr>
          <p:cNvPr id="142" name="Google Shape;142;p21"/>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pic>
        <p:nvPicPr>
          <p:cNvPr id="143" name="Google Shape;143;p21"/>
          <p:cNvPicPr preferRelativeResize="0"/>
          <p:nvPr/>
        </p:nvPicPr>
        <p:blipFill rotWithShape="1">
          <a:blip r:embed="rId3">
            <a:alphaModFix/>
          </a:blip>
          <a:srcRect/>
          <a:stretch/>
        </p:blipFill>
        <p:spPr>
          <a:xfrm>
            <a:off x="10848551" y="6250804"/>
            <a:ext cx="1313470" cy="63226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2">
  <p:cSld name="Content 2">
    <p:spTree>
      <p:nvGrpSpPr>
        <p:cNvPr id="1" name="Shape 144"/>
        <p:cNvGrpSpPr/>
        <p:nvPr/>
      </p:nvGrpSpPr>
      <p:grpSpPr>
        <a:xfrm>
          <a:off x="0" y="0"/>
          <a:ext cx="0" cy="0"/>
          <a:chOff x="0" y="0"/>
          <a:chExt cx="0" cy="0"/>
        </a:xfrm>
      </p:grpSpPr>
      <p:sp>
        <p:nvSpPr>
          <p:cNvPr id="145" name="Google Shape;145;p22"/>
          <p:cNvSpPr txBox="1">
            <a:spLocks noGrp="1"/>
          </p:cNvSpPr>
          <p:nvPr>
            <p:ph type="body" idx="1"/>
          </p:nvPr>
        </p:nvSpPr>
        <p:spPr>
          <a:xfrm>
            <a:off x="390525" y="208405"/>
            <a:ext cx="11358563" cy="10339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3120"/>
              <a:buFont typeface="Arial"/>
              <a:buNone/>
              <a:defRPr sz="2400" b="1"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6" name="Google Shape;146;p22"/>
          <p:cNvSpPr txBox="1">
            <a:spLocks noGrp="1"/>
          </p:cNvSpPr>
          <p:nvPr>
            <p:ph type="body" idx="2"/>
          </p:nvPr>
        </p:nvSpPr>
        <p:spPr>
          <a:xfrm>
            <a:off x="381599" y="1436400"/>
            <a:ext cx="11402413"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5"/>
        <p:cNvGrpSpPr/>
        <p:nvPr/>
      </p:nvGrpSpPr>
      <p:grpSpPr>
        <a:xfrm>
          <a:off x="0" y="0"/>
          <a:ext cx="0" cy="0"/>
          <a:chOff x="0" y="0"/>
          <a:chExt cx="0" cy="0"/>
        </a:xfrm>
      </p:grpSpPr>
      <p:sp>
        <p:nvSpPr>
          <p:cNvPr id="26" name="Google Shape;26;p3"/>
          <p:cNvSpPr/>
          <p:nvPr/>
        </p:nvSpPr>
        <p:spPr>
          <a:xfrm>
            <a:off x="0" y="0"/>
            <a:ext cx="12192000" cy="685800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27" name="Google Shape;27;p3"/>
          <p:cNvSpPr txBox="1">
            <a:spLocks noGrp="1"/>
          </p:cNvSpPr>
          <p:nvPr>
            <p:ph type="title"/>
          </p:nvPr>
        </p:nvSpPr>
        <p:spPr>
          <a:xfrm>
            <a:off x="540000" y="2923200"/>
            <a:ext cx="11160000" cy="503999"/>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3"/>
          <p:cNvSpPr txBox="1">
            <a:spLocks noGrp="1"/>
          </p:cNvSpPr>
          <p:nvPr>
            <p:ph type="body" idx="1"/>
          </p:nvPr>
        </p:nvSpPr>
        <p:spPr>
          <a:xfrm>
            <a:off x="539750" y="3445200"/>
            <a:ext cx="11160125" cy="5080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rgbClr val="C4D2E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9" name="Google Shape;29;p3"/>
          <p:cNvSpPr txBox="1">
            <a:spLocks noGrp="1"/>
          </p:cNvSpPr>
          <p:nvPr>
            <p:ph type="body" idx="2"/>
          </p:nvPr>
        </p:nvSpPr>
        <p:spPr>
          <a:xfrm>
            <a:off x="6465600" y="378000"/>
            <a:ext cx="5230800" cy="503999"/>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82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30" name="Google Shape;30;p3"/>
          <p:cNvPicPr preferRelativeResize="0"/>
          <p:nvPr/>
        </p:nvPicPr>
        <p:blipFill rotWithShape="1">
          <a:blip r:embed="rId2">
            <a:alphaModFix/>
          </a:blip>
          <a:srcRect/>
          <a:stretch/>
        </p:blipFill>
        <p:spPr>
          <a:xfrm>
            <a:off x="10854353" y="6250804"/>
            <a:ext cx="1313468" cy="632260"/>
          </a:xfrm>
          <a:prstGeom prst="rect">
            <a:avLst/>
          </a:prstGeom>
          <a:noFill/>
          <a:ln>
            <a:noFill/>
          </a:ln>
        </p:spPr>
      </p:pic>
      <p:sp>
        <p:nvSpPr>
          <p:cNvPr id="31" name="Google Shape;31;p3"/>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32"/>
        <p:cNvGrpSpPr/>
        <p:nvPr/>
      </p:nvGrpSpPr>
      <p:grpSpPr>
        <a:xfrm>
          <a:off x="0" y="0"/>
          <a:ext cx="0" cy="0"/>
          <a:chOff x="0" y="0"/>
          <a:chExt cx="0" cy="0"/>
        </a:xfrm>
      </p:grpSpPr>
      <p:sp>
        <p:nvSpPr>
          <p:cNvPr id="33" name="Google Shape;33;p4"/>
          <p:cNvSpPr txBox="1">
            <a:spLocks noGrp="1"/>
          </p:cNvSpPr>
          <p:nvPr>
            <p:ph type="body" idx="1"/>
          </p:nvPr>
        </p:nvSpPr>
        <p:spPr>
          <a:xfrm>
            <a:off x="390525" y="208405"/>
            <a:ext cx="11358563" cy="103394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3120"/>
              <a:buFont typeface="Arial"/>
              <a:buNone/>
              <a:defRPr sz="2400" b="1"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up slides">
  <p:cSld name="Backup slides">
    <p:spTree>
      <p:nvGrpSpPr>
        <p:cNvPr id="1" name="Shape 37"/>
        <p:cNvGrpSpPr/>
        <p:nvPr/>
      </p:nvGrpSpPr>
      <p:grpSpPr>
        <a:xfrm>
          <a:off x="0" y="0"/>
          <a:ext cx="0" cy="0"/>
          <a:chOff x="0" y="0"/>
          <a:chExt cx="0" cy="0"/>
        </a:xfrm>
      </p:grpSpPr>
      <p:sp>
        <p:nvSpPr>
          <p:cNvPr id="38" name="Google Shape;38;p6"/>
          <p:cNvSpPr/>
          <p:nvPr/>
        </p:nvSpPr>
        <p:spPr>
          <a:xfrm>
            <a:off x="0" y="0"/>
            <a:ext cx="12192000" cy="685800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39" name="Google Shape;39;p6"/>
          <p:cNvSpPr txBox="1"/>
          <p:nvPr/>
        </p:nvSpPr>
        <p:spPr>
          <a:xfrm>
            <a:off x="540000" y="3167391"/>
            <a:ext cx="11160000" cy="52322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Backup Slides</a:t>
            </a:r>
            <a:endParaRPr sz="2800" b="1" i="0" u="none" strike="noStrike" cap="none">
              <a:solidFill>
                <a:schemeClr val="lt1"/>
              </a:solidFill>
              <a:latin typeface="Arial"/>
              <a:ea typeface="Arial"/>
              <a:cs typeface="Arial"/>
              <a:sym typeface="Arial"/>
            </a:endParaRPr>
          </a:p>
        </p:txBody>
      </p:sp>
      <p:sp>
        <p:nvSpPr>
          <p:cNvPr id="40" name="Google Shape;40;p6"/>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4"/>
        <p:cNvGrpSpPr/>
        <p:nvPr/>
      </p:nvGrpSpPr>
      <p:grpSpPr>
        <a:xfrm>
          <a:off x="0" y="0"/>
          <a:ext cx="0" cy="0"/>
          <a:chOff x="0" y="0"/>
          <a:chExt cx="0" cy="0"/>
        </a:xfrm>
      </p:grpSpPr>
      <p:sp>
        <p:nvSpPr>
          <p:cNvPr id="45" name="Google Shape;45;p8"/>
          <p:cNvSpPr/>
          <p:nvPr/>
        </p:nvSpPr>
        <p:spPr>
          <a:xfrm>
            <a:off x="1" y="6273800"/>
            <a:ext cx="12192000" cy="5874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 name="Google Shape;46;p8"/>
          <p:cNvSpPr/>
          <p:nvPr/>
        </p:nvSpPr>
        <p:spPr>
          <a:xfrm rot="10800000">
            <a:off x="0" y="0"/>
            <a:ext cx="12192000" cy="87754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47" name="Google Shape;47;p8"/>
          <p:cNvSpPr/>
          <p:nvPr/>
        </p:nvSpPr>
        <p:spPr>
          <a:xfrm>
            <a:off x="1" y="875614"/>
            <a:ext cx="12191999"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 name="Google Shape;48;p8"/>
          <p:cNvSpPr txBox="1">
            <a:spLocks noGrp="1"/>
          </p:cNvSpPr>
          <p:nvPr>
            <p:ph type="body" idx="1"/>
          </p:nvPr>
        </p:nvSpPr>
        <p:spPr>
          <a:xfrm>
            <a:off x="597600" y="1378800"/>
            <a:ext cx="10944000" cy="3380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chemeClr val="lt2"/>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9" name="Google Shape;49;p8"/>
          <p:cNvSpPr txBox="1"/>
          <p:nvPr/>
        </p:nvSpPr>
        <p:spPr>
          <a:xfrm>
            <a:off x="522000" y="205200"/>
            <a:ext cx="6094800" cy="52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Agenda</a:t>
            </a:r>
            <a:endParaRPr/>
          </a:p>
        </p:txBody>
      </p:sp>
      <p:pic>
        <p:nvPicPr>
          <p:cNvPr id="50" name="Google Shape;50;p8"/>
          <p:cNvPicPr preferRelativeResize="0"/>
          <p:nvPr/>
        </p:nvPicPr>
        <p:blipFill rotWithShape="1">
          <a:blip r:embed="rId2">
            <a:alphaModFix/>
          </a:blip>
          <a:srcRect/>
          <a:stretch/>
        </p:blipFill>
        <p:spPr>
          <a:xfrm>
            <a:off x="10852093" y="6251742"/>
            <a:ext cx="1313470" cy="632260"/>
          </a:xfrm>
          <a:prstGeom prst="rect">
            <a:avLst/>
          </a:prstGeom>
          <a:noFill/>
          <a:ln>
            <a:noFill/>
          </a:ln>
        </p:spPr>
      </p:pic>
      <p:sp>
        <p:nvSpPr>
          <p:cNvPr id="51" name="Google Shape;51;p8"/>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text column">
  <p:cSld name="Two text column">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p11"/>
          <p:cNvSpPr txBox="1">
            <a:spLocks noGrp="1"/>
          </p:cNvSpPr>
          <p:nvPr>
            <p:ph type="body" idx="1"/>
          </p:nvPr>
        </p:nvSpPr>
        <p:spPr>
          <a:xfrm>
            <a:off x="385200" y="1436400"/>
            <a:ext cx="5355200"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8" name="Google Shape;58;p11"/>
          <p:cNvSpPr txBox="1">
            <a:spLocks noGrp="1"/>
          </p:cNvSpPr>
          <p:nvPr>
            <p:ph type="body" idx="2"/>
          </p:nvPr>
        </p:nvSpPr>
        <p:spPr>
          <a:xfrm>
            <a:off x="6451600" y="1432800"/>
            <a:ext cx="5331600"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ion with titles">
  <p:cSld name="Comparision with titles">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12"/>
          <p:cNvSpPr txBox="1">
            <a:spLocks noGrp="1"/>
          </p:cNvSpPr>
          <p:nvPr>
            <p:ph type="body" idx="1"/>
          </p:nvPr>
        </p:nvSpPr>
        <p:spPr>
          <a:xfrm>
            <a:off x="385200" y="1429200"/>
            <a:ext cx="5355200" cy="4788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2" name="Google Shape;62;p12"/>
          <p:cNvSpPr txBox="1">
            <a:spLocks noGrp="1"/>
          </p:cNvSpPr>
          <p:nvPr>
            <p:ph type="body" idx="2"/>
          </p:nvPr>
        </p:nvSpPr>
        <p:spPr>
          <a:xfrm>
            <a:off x="385200" y="1929600"/>
            <a:ext cx="5355200" cy="40752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3" name="Google Shape;63;p12"/>
          <p:cNvSpPr txBox="1">
            <a:spLocks noGrp="1"/>
          </p:cNvSpPr>
          <p:nvPr>
            <p:ph type="body" idx="3"/>
          </p:nvPr>
        </p:nvSpPr>
        <p:spPr>
          <a:xfrm>
            <a:off x="6451600" y="1429200"/>
            <a:ext cx="5332412" cy="4788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4" name="Google Shape;64;p12"/>
          <p:cNvSpPr txBox="1">
            <a:spLocks noGrp="1"/>
          </p:cNvSpPr>
          <p:nvPr>
            <p:ph type="body" idx="4"/>
          </p:nvPr>
        </p:nvSpPr>
        <p:spPr>
          <a:xfrm>
            <a:off x="6451600" y="1929600"/>
            <a:ext cx="5332412" cy="40752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6606294"/>
            <a:ext cx="12192000" cy="254975"/>
          </a:xfrm>
          <a:prstGeom prst="rect">
            <a:avLst/>
          </a:prstGeom>
          <a:gradFill>
            <a:gsLst>
              <a:gs pos="0">
                <a:srgbClr val="202C44"/>
              </a:gs>
              <a:gs pos="100000">
                <a:srgbClr val="4E5C7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8A95AC"/>
              </a:solidFill>
              <a:latin typeface="Century Gothic"/>
              <a:ea typeface="Century Gothic"/>
              <a:cs typeface="Century Gothic"/>
              <a:sym typeface="Century Gothic"/>
            </a:endParaRPr>
          </a:p>
        </p:txBody>
      </p:sp>
      <p:pic>
        <p:nvPicPr>
          <p:cNvPr id="7" name="Google Shape;7;p1"/>
          <p:cNvPicPr preferRelativeResize="0"/>
          <p:nvPr/>
        </p:nvPicPr>
        <p:blipFill rotWithShape="1">
          <a:blip r:embed="rId21">
            <a:alphaModFix/>
          </a:blip>
          <a:srcRect/>
          <a:stretch/>
        </p:blipFill>
        <p:spPr>
          <a:xfrm>
            <a:off x="5892461" y="6654800"/>
            <a:ext cx="592087" cy="155070"/>
          </a:xfrm>
          <a:prstGeom prst="rect">
            <a:avLst/>
          </a:prstGeom>
          <a:noFill/>
          <a:ln>
            <a:noFill/>
          </a:ln>
        </p:spPr>
      </p:pic>
      <p:sp>
        <p:nvSpPr>
          <p:cNvPr id="8" name="Google Shape;8;p1"/>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p:nvPr/>
        </p:nvSpPr>
        <p:spPr>
          <a:xfrm rot="10800000">
            <a:off x="11810009" y="6606286"/>
            <a:ext cx="381989" cy="254979"/>
          </a:xfrm>
          <a:prstGeom prst="parallelogram">
            <a:avLst>
              <a:gd name="adj" fmla="val 43629"/>
            </a:avLst>
          </a:prstGeom>
          <a:solidFill>
            <a:srgbClr val="202C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 name="Google Shape;10;p1"/>
          <p:cNvSpPr/>
          <p:nvPr/>
        </p:nvSpPr>
        <p:spPr>
          <a:xfrm rot="10800000">
            <a:off x="11979143" y="6606284"/>
            <a:ext cx="212850" cy="254980"/>
          </a:xfrm>
          <a:prstGeom prst="rect">
            <a:avLst/>
          </a:prstGeom>
          <a:solidFill>
            <a:srgbClr val="202C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1" name="Google Shape;11;p1"/>
          <p:cNvSpPr txBox="1">
            <a:spLocks noGrp="1"/>
          </p:cNvSpPr>
          <p:nvPr>
            <p:ph type="body" idx="1"/>
          </p:nvPr>
        </p:nvSpPr>
        <p:spPr>
          <a:xfrm>
            <a:off x="381599" y="1436400"/>
            <a:ext cx="11402413"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p:nvPr/>
        </p:nvSpPr>
        <p:spPr>
          <a:xfrm>
            <a:off x="11715253" y="6618980"/>
            <a:ext cx="673100" cy="2246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fld id="{00000000-1234-1234-1234-123412341234}" type="slidenum">
              <a:rPr lang="en-US" sz="860" b="0" i="0" u="none" strike="noStrike" cap="none">
                <a:solidFill>
                  <a:schemeClr val="lt1"/>
                </a:solidFill>
                <a:latin typeface="Arial"/>
                <a:ea typeface="Arial"/>
                <a:cs typeface="Arial"/>
                <a:sym typeface="Arial"/>
              </a:rPr>
              <a:t>‹#›</a:t>
            </a:fld>
            <a:endParaRPr sz="860" b="0" i="0" u="none" strike="noStrike" cap="none">
              <a:solidFill>
                <a:schemeClr val="lt1"/>
              </a:solidFill>
              <a:latin typeface="Arial"/>
              <a:ea typeface="Arial"/>
              <a:cs typeface="Arial"/>
              <a:sym typeface="Arial"/>
            </a:endParaRPr>
          </a:p>
        </p:txBody>
      </p:sp>
      <p:sp>
        <p:nvSpPr>
          <p:cNvPr id="13" name="Google Shape;13;p1"/>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19">
          <p15:clr>
            <a:srgbClr val="F26B43"/>
          </p15:clr>
        </p15:guide>
        <p15:guide id="2" pos="234">
          <p15:clr>
            <a:srgbClr val="F26B43"/>
          </p15:clr>
        </p15:guide>
        <p15:guide id="3" orient="horz" pos="3793">
          <p15:clr>
            <a:srgbClr val="F26B43"/>
          </p15:clr>
        </p15:guide>
        <p15:guide id="4" pos="742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4" name="Google Shape;294;p45"/>
          <p:cNvSpPr txBox="1">
            <a:spLocks noGrp="1"/>
          </p:cNvSpPr>
          <p:nvPr>
            <p:ph type="body" idx="1"/>
          </p:nvPr>
        </p:nvSpPr>
        <p:spPr>
          <a:xfrm>
            <a:off x="525462" y="4071600"/>
            <a:ext cx="10155600" cy="1892472"/>
          </a:xfrm>
          <a:prstGeom prst="rect">
            <a:avLst/>
          </a:prstGeom>
          <a:noFill/>
          <a:ln>
            <a:noFill/>
          </a:ln>
        </p:spPr>
        <p:txBody>
          <a:bodyPr spcFirstLastPara="1" wrap="square" lIns="91425" tIns="45700" rIns="91425" bIns="45700" anchor="ctr" anchorCtr="0">
            <a:normAutofit/>
          </a:bodyPr>
          <a:lstStyle/>
          <a:p>
            <a:pPr marL="0" indent="0"/>
            <a:r>
              <a:rPr lang="en-US" dirty="0"/>
              <a:t>GDPR compliance on SQL  Server to protect sensitive data to be stolen during data at  motion and data at rest. To handle this there are several areas where this could be seen as threat while storing data natively storage on SQL Server and transmission protocol between application , client and data-tier. </a:t>
            </a:r>
          </a:p>
          <a:p>
            <a:pPr marL="0" marR="0" lvl="0" indent="0" algn="l" rtl="0">
              <a:lnSpc>
                <a:spcPct val="100000"/>
              </a:lnSpc>
              <a:spcBef>
                <a:spcPts val="0"/>
              </a:spcBef>
              <a:spcAft>
                <a:spcPts val="0"/>
              </a:spcAft>
              <a:buClr>
                <a:srgbClr val="345FB8"/>
              </a:buClr>
              <a:buSzPts val="2600"/>
              <a:buFont typeface="Arial"/>
              <a:buNone/>
            </a:pPr>
            <a:endParaRPr dirty="0"/>
          </a:p>
        </p:txBody>
      </p:sp>
      <p:sp>
        <p:nvSpPr>
          <p:cNvPr id="295" name="Google Shape;295;p45"/>
          <p:cNvSpPr txBox="1">
            <a:spLocks noGrp="1"/>
          </p:cNvSpPr>
          <p:nvPr>
            <p:ph type="body" idx="2"/>
          </p:nvPr>
        </p:nvSpPr>
        <p:spPr>
          <a:xfrm>
            <a:off x="6362080" y="532263"/>
            <a:ext cx="5671930" cy="182188"/>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345FB8"/>
              </a:buClr>
              <a:buSzPts val="1560"/>
              <a:buFont typeface="Arial"/>
              <a:buNone/>
            </a:pPr>
            <a:r>
              <a:rPr lang="en-US" sz="1200" b="0" i="0" u="none" strike="noStrike" cap="none" dirty="0">
                <a:solidFill>
                  <a:srgbClr val="F2F2F2"/>
                </a:solidFill>
                <a:latin typeface="Century Gothic"/>
                <a:ea typeface="Century Gothic"/>
                <a:cs typeface="Century Gothic"/>
                <a:sym typeface="Century Gothic"/>
              </a:rPr>
              <a:t>Last Update by </a:t>
            </a:r>
            <a:r>
              <a:rPr lang="en-US" sz="1200" b="0" i="0" u="none" strike="noStrike" cap="none" dirty="0" smtClean="0">
                <a:solidFill>
                  <a:srgbClr val="F2F2F2"/>
                </a:solidFill>
                <a:latin typeface="Century Gothic"/>
                <a:ea typeface="Century Gothic"/>
                <a:cs typeface="Century Gothic"/>
                <a:sym typeface="Century Gothic"/>
              </a:rPr>
              <a:t>My Name</a:t>
            </a:r>
            <a:endParaRPr dirty="0"/>
          </a:p>
          <a:p>
            <a:pPr marL="0" marR="0" lvl="0" indent="0" algn="r" rtl="0">
              <a:lnSpc>
                <a:spcPct val="100000"/>
              </a:lnSpc>
              <a:spcBef>
                <a:spcPts val="600"/>
              </a:spcBef>
              <a:spcAft>
                <a:spcPts val="0"/>
              </a:spcAft>
              <a:buClr>
                <a:srgbClr val="345FB8"/>
              </a:buClr>
              <a:buSzPts val="1560"/>
              <a:buFont typeface="Arial"/>
              <a:buNone/>
            </a:pPr>
            <a:endParaRPr dirty="0"/>
          </a:p>
        </p:txBody>
      </p:sp>
      <p:sp>
        <p:nvSpPr>
          <p:cNvPr id="2" name="Title 1"/>
          <p:cNvSpPr>
            <a:spLocks noGrp="1"/>
          </p:cNvSpPr>
          <p:nvPr>
            <p:ph type="ctrTitle"/>
          </p:nvPr>
        </p:nvSpPr>
        <p:spPr/>
        <p:txBody>
          <a:bodyPr/>
          <a:lstStyle/>
          <a:p>
            <a:r>
              <a:rPr lang="en-US" dirty="0" smtClean="0"/>
              <a:t>SQL </a:t>
            </a:r>
            <a:r>
              <a:rPr lang="en-US" dirty="0"/>
              <a:t>Server On GDPR Compliance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12191999" cy="6564573"/>
          </a:xfrm>
        </p:spPr>
        <p:txBody>
          <a:bodyPr/>
          <a:lstStyle/>
          <a:p>
            <a:r>
              <a:rPr lang="en-GB" cap="small" dirty="0"/>
              <a:t>Performing the </a:t>
            </a:r>
            <a:r>
              <a:rPr lang="en-GB" cap="small" dirty="0" smtClean="0"/>
              <a:t>restore</a:t>
            </a:r>
          </a:p>
          <a:p>
            <a:pPr marL="0" indent="0"/>
            <a:r>
              <a:rPr lang="en-US" sz="1800" b="0" dirty="0">
                <a:latin typeface="Calibri" panose="020F0502020204030204" pitchFamily="34" charset="0"/>
                <a:ea typeface="Times New Roman" panose="02020603050405020304" pitchFamily="18" charset="0"/>
                <a:cs typeface="Times New Roman" panose="02020603050405020304" pitchFamily="18" charset="0"/>
              </a:rPr>
              <a:t>- Create a stored procedure on master to hide the password and be able to open the keys.</a:t>
            </a: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USE</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master</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latin typeface="Consolas" panose="020B0609020204030204" pitchFamily="49" charset="0"/>
                <a:ea typeface="Times New Roman" panose="02020603050405020304" pitchFamily="18" charset="0"/>
                <a:cs typeface="Consolas" panose="020B0609020204030204" pitchFamily="49" charset="0"/>
              </a:rPr>
              <a:t> </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GO</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CREATE</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PROCEDURE</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err="1">
                <a:latin typeface="Consolas" panose="020B0609020204030204" pitchFamily="49" charset="0"/>
                <a:ea typeface="Times New Roman" panose="02020603050405020304" pitchFamily="18" charset="0"/>
                <a:cs typeface="Consolas" panose="020B0609020204030204" pitchFamily="49" charset="0"/>
              </a:rPr>
              <a:t>sp_OpenMK</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WITH</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ENCRYPTION</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OPEN</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MASTER</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DECRYPTION</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BY</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PASSWORD</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800" b="0" dirty="0" err="1"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xxxxxxxx</a:t>
            </a:r>
            <a:r>
              <a:rPr lang="en-GB" sz="18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GO</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US" sz="1800" b="0" dirty="0">
                <a:latin typeface="Calibri" panose="020F0502020204030204" pitchFamily="34" charset="0"/>
                <a:ea typeface="Times New Roman" panose="02020603050405020304" pitchFamily="18" charset="0"/>
                <a:cs typeface="Times New Roman" panose="02020603050405020304" pitchFamily="18" charset="0"/>
              </a:rPr>
              <a:t> - Perform the restore by opening the master key, restore and then close the key</a:t>
            </a:r>
          </a:p>
          <a:p>
            <a:pPr marL="0" indent="0"/>
            <a:endPar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EXEC</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err="1">
                <a:latin typeface="Consolas" panose="020B0609020204030204" pitchFamily="49" charset="0"/>
                <a:ea typeface="Times New Roman" panose="02020603050405020304" pitchFamily="18" charset="0"/>
                <a:cs typeface="Consolas" panose="020B0609020204030204" pitchFamily="49" charset="0"/>
              </a:rPr>
              <a:t>sp_OpenMK</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GO</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Restore</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Database </a:t>
            </a:r>
            <a:r>
              <a:rPr lang="en-GB" sz="1800" b="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xxxxxxx</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from</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disk</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800" b="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xxxxx.bak</a:t>
            </a:r>
            <a:r>
              <a:rPr lang="en-GB" sz="18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WITH</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FF00FF"/>
                </a:solidFill>
                <a:latin typeface="Consolas" panose="020B0609020204030204" pitchFamily="49" charset="0"/>
                <a:ea typeface="Times New Roman" panose="02020603050405020304" pitchFamily="18" charset="0"/>
                <a:cs typeface="Consolas" panose="020B0609020204030204" pitchFamily="49" charset="0"/>
              </a:rPr>
              <a:t>REPLACE</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GO</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CLOSE</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MASTER</a:t>
            </a:r>
            <a:r>
              <a:rPr lang="en-GB" sz="1800" b="0" dirty="0">
                <a:latin typeface="Consolas" panose="020B0609020204030204" pitchFamily="49" charset="0"/>
                <a:ea typeface="Times New Roman" panose="02020603050405020304" pitchFamily="18" charset="0"/>
                <a:cs typeface="Consolas" panose="020B0609020204030204" pitchFamily="49" charset="0"/>
              </a:rPr>
              <a:t> </a:t>
            </a:r>
            <a:r>
              <a:rPr lang="en-GB" sz="18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a:t>
            </a:r>
            <a:endParaRPr lang="en-US" sz="1800" b="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3095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12192000" cy="6591869"/>
          </a:xfrm>
        </p:spPr>
        <p:txBody>
          <a:bodyPr/>
          <a:lstStyle/>
          <a:p>
            <a:r>
              <a:rPr lang="en-GB" cap="small" dirty="0"/>
              <a:t>Additional </a:t>
            </a:r>
            <a:r>
              <a:rPr lang="en-GB" cap="small" dirty="0" smtClean="0"/>
              <a:t>considerations</a:t>
            </a:r>
          </a:p>
          <a:p>
            <a:endParaRPr lang="en-GB" cap="small" dirty="0"/>
          </a:p>
          <a:p>
            <a:pPr marL="514350" indent="-285750">
              <a:buFont typeface="Arial" panose="020B0604020202020204" pitchFamily="34" charset="0"/>
              <a:buChar char="•"/>
            </a:pPr>
            <a:r>
              <a:rPr lang="en-US" sz="1400" dirty="0"/>
              <a:t>Keys, certificates and </a:t>
            </a:r>
            <a:r>
              <a:rPr lang="en-US" sz="1400" dirty="0" smtClean="0"/>
              <a:t>passwords</a:t>
            </a:r>
          </a:p>
          <a:p>
            <a:pPr marL="228600" indent="0"/>
            <a:r>
              <a:rPr lang="en-US" sz="1400" dirty="0"/>
              <a:t> </a:t>
            </a:r>
            <a:r>
              <a:rPr lang="en-US" sz="1400" dirty="0" smtClean="0"/>
              <a:t>     </a:t>
            </a:r>
          </a:p>
          <a:p>
            <a:pPr marL="228600" lvl="1" indent="0">
              <a:spcBef>
                <a:spcPts val="0"/>
              </a:spcBef>
              <a:buSzPts val="3120"/>
              <a:buNone/>
            </a:pPr>
            <a:r>
              <a:rPr lang="en-US" sz="1400" dirty="0"/>
              <a:t> </a:t>
            </a:r>
            <a:r>
              <a:rPr lang="en-US" sz="1400" dirty="0" smtClean="0"/>
              <a:t>     	</a:t>
            </a:r>
            <a:r>
              <a:rPr lang="en-US" dirty="0" smtClean="0">
                <a:solidFill>
                  <a:schemeClr val="dk2"/>
                </a:solidFill>
              </a:rPr>
              <a:t>Safely </a:t>
            </a:r>
            <a:r>
              <a:rPr lang="en-US" dirty="0">
                <a:solidFill>
                  <a:schemeClr val="dk2"/>
                </a:solidFill>
              </a:rPr>
              <a:t>stored keys , certificates and password from access of peoples not authorized access.</a:t>
            </a:r>
          </a:p>
          <a:p>
            <a:pPr marL="514350" indent="-285750">
              <a:buFont typeface="Arial" panose="020B0604020202020204" pitchFamily="34" charset="0"/>
              <a:buChar char="•"/>
            </a:pPr>
            <a:endParaRPr lang="en-US" sz="1400" dirty="0" smtClean="0"/>
          </a:p>
          <a:p>
            <a:pPr marL="514350" indent="-285750">
              <a:buFont typeface="Arial" panose="020B0604020202020204" pitchFamily="34" charset="0"/>
              <a:buChar char="•"/>
            </a:pPr>
            <a:endParaRPr lang="en-US" sz="1400" dirty="0"/>
          </a:p>
          <a:p>
            <a:pPr marL="514350" indent="-285750">
              <a:buFont typeface="Arial" panose="020B0604020202020204" pitchFamily="34" charset="0"/>
              <a:buChar char="•"/>
            </a:pPr>
            <a:r>
              <a:rPr lang="en-US" sz="1400" dirty="0" smtClean="0"/>
              <a:t>Performance</a:t>
            </a:r>
          </a:p>
          <a:p>
            <a:pPr marL="514350" indent="-285750">
              <a:buFont typeface="Arial" panose="020B0604020202020204" pitchFamily="34" charset="0"/>
              <a:buChar char="•"/>
            </a:pPr>
            <a:endParaRPr lang="en-US" sz="1400" dirty="0"/>
          </a:p>
          <a:p>
            <a:pPr marL="228600" lvl="1" indent="0">
              <a:spcBef>
                <a:spcPts val="0"/>
              </a:spcBef>
              <a:buSzPts val="3120"/>
              <a:buNone/>
            </a:pPr>
            <a:r>
              <a:rPr lang="en-US" dirty="0" smtClean="0">
                <a:solidFill>
                  <a:schemeClr val="dk2"/>
                </a:solidFill>
              </a:rPr>
              <a:t>	The </a:t>
            </a:r>
            <a:r>
              <a:rPr lang="en-US" dirty="0">
                <a:solidFill>
                  <a:schemeClr val="dk2"/>
                </a:solidFill>
              </a:rPr>
              <a:t>backup encryption does not have a performance hint as the encryption is based on the footprint. The backup performance </a:t>
            </a:r>
            <a:r>
              <a:rPr lang="en-US" dirty="0" smtClean="0">
                <a:solidFill>
                  <a:schemeClr val="dk2"/>
                </a:solidFill>
              </a:rPr>
              <a:t>	stays </a:t>
            </a:r>
            <a:r>
              <a:rPr lang="en-US" dirty="0">
                <a:solidFill>
                  <a:schemeClr val="dk2"/>
                </a:solidFill>
              </a:rPr>
              <a:t>unchanged. The algorithm used for encryption is ALGORITHM = AES_256</a:t>
            </a:r>
            <a:r>
              <a:rPr lang="en-US" dirty="0" smtClean="0">
                <a:solidFill>
                  <a:schemeClr val="dk2"/>
                </a:solidFill>
              </a:rPr>
              <a:t>.</a:t>
            </a:r>
          </a:p>
          <a:p>
            <a:pPr marL="228600" lvl="1" indent="0">
              <a:spcBef>
                <a:spcPts val="0"/>
              </a:spcBef>
              <a:buSzPts val="3120"/>
              <a:buNone/>
            </a:pPr>
            <a:endParaRPr lang="en-US" dirty="0">
              <a:solidFill>
                <a:schemeClr val="dk2"/>
              </a:solidFill>
            </a:endParaRPr>
          </a:p>
          <a:p>
            <a:pPr marL="514350" indent="-285750">
              <a:buFont typeface="Arial" panose="020B0604020202020204" pitchFamily="34" charset="0"/>
              <a:buChar char="•"/>
            </a:pPr>
            <a:r>
              <a:rPr lang="en-US" sz="1400" dirty="0" smtClean="0"/>
              <a:t>Security</a:t>
            </a:r>
          </a:p>
          <a:p>
            <a:pPr marL="514350" indent="-285750">
              <a:buFont typeface="Arial" panose="020B0604020202020204" pitchFamily="34" charset="0"/>
              <a:buChar char="•"/>
            </a:pPr>
            <a:endParaRPr lang="en-US" sz="1400" dirty="0"/>
          </a:p>
          <a:p>
            <a:pPr marL="228600" lvl="1" indent="0">
              <a:spcBef>
                <a:spcPts val="0"/>
              </a:spcBef>
              <a:buSzPts val="3120"/>
              <a:buNone/>
            </a:pPr>
            <a:r>
              <a:rPr lang="en-US" dirty="0">
                <a:solidFill>
                  <a:schemeClr val="dk2"/>
                </a:solidFill>
              </a:rPr>
              <a:t>	</a:t>
            </a:r>
            <a:r>
              <a:rPr lang="en-US" dirty="0" smtClean="0">
                <a:solidFill>
                  <a:schemeClr val="dk2"/>
                </a:solidFill>
              </a:rPr>
              <a:t>As </a:t>
            </a:r>
            <a:r>
              <a:rPr lang="en-US" dirty="0">
                <a:solidFill>
                  <a:schemeClr val="dk2"/>
                </a:solidFill>
              </a:rPr>
              <a:t>long as the passwords are not available to restore the keys and certificates, there should not vibe any breach possible. Keep </a:t>
            </a:r>
            <a:r>
              <a:rPr lang="en-US" dirty="0" smtClean="0">
                <a:solidFill>
                  <a:schemeClr val="dk2"/>
                </a:solidFill>
              </a:rPr>
              <a:t>	the </a:t>
            </a:r>
            <a:r>
              <a:rPr lang="en-US" dirty="0">
                <a:solidFill>
                  <a:schemeClr val="dk2"/>
                </a:solidFill>
              </a:rPr>
              <a:t>passwords safe, ideally in a physical lock room. As long as you do not restore files in a server, the server will not be able to </a:t>
            </a:r>
            <a:r>
              <a:rPr lang="en-US" dirty="0" smtClean="0">
                <a:solidFill>
                  <a:schemeClr val="dk2"/>
                </a:solidFill>
              </a:rPr>
              <a:t>	read </a:t>
            </a:r>
            <a:r>
              <a:rPr lang="en-US" dirty="0">
                <a:solidFill>
                  <a:schemeClr val="dk2"/>
                </a:solidFill>
              </a:rPr>
              <a:t>any data from any of the encrypted backups.</a:t>
            </a:r>
          </a:p>
          <a:p>
            <a:pPr marL="285750" indent="-285750">
              <a:buFont typeface="Arial" panose="020B0604020202020204" pitchFamily="34" charset="0"/>
              <a:buChar char="•"/>
            </a:pPr>
            <a:endParaRPr lang="en-US" sz="1400" cap="small" dirty="0"/>
          </a:p>
          <a:p>
            <a:pPr marL="514350" indent="-285750">
              <a:buFont typeface="Arial" panose="020B0604020202020204" pitchFamily="34" charset="0"/>
              <a:buChar char="•"/>
            </a:pPr>
            <a:r>
              <a:rPr lang="en-US" sz="1400" dirty="0"/>
              <a:t>List of people having access to the restore </a:t>
            </a:r>
            <a:r>
              <a:rPr lang="en-US" sz="1400" dirty="0" smtClean="0"/>
              <a:t>files</a:t>
            </a:r>
          </a:p>
          <a:p>
            <a:pPr marL="514350" indent="-285750">
              <a:buFont typeface="Arial" panose="020B0604020202020204" pitchFamily="34" charset="0"/>
              <a:buChar char="•"/>
            </a:pPr>
            <a:endParaRPr lang="en-US" sz="1400" dirty="0"/>
          </a:p>
          <a:p>
            <a:pPr marL="0" indent="0"/>
            <a:r>
              <a:rPr lang="en-US" sz="1400" cap="small" dirty="0"/>
              <a:t>     </a:t>
            </a:r>
            <a:r>
              <a:rPr lang="en-US" sz="1400" cap="small" dirty="0" smtClean="0"/>
              <a:t>     	</a:t>
            </a:r>
            <a:r>
              <a:rPr lang="en-US" sz="1200" cap="small" dirty="0" smtClean="0"/>
              <a:t>Only </a:t>
            </a:r>
            <a:r>
              <a:rPr lang="en-US" sz="1200" cap="small" dirty="0"/>
              <a:t>specific  people have access to the keys and have been trained to restore backups</a:t>
            </a:r>
            <a:r>
              <a:rPr lang="en-US" sz="1200" cap="small" dirty="0" smtClean="0"/>
              <a:t>:</a:t>
            </a:r>
          </a:p>
          <a:p>
            <a:pPr marL="0" indent="0"/>
            <a:endParaRPr lang="en-US" sz="1200" cap="small" dirty="0"/>
          </a:p>
          <a:p>
            <a:pPr marL="685800" lvl="2" indent="0">
              <a:spcBef>
                <a:spcPts val="0"/>
              </a:spcBef>
              <a:buSzPts val="3120"/>
              <a:buNone/>
            </a:pPr>
            <a:r>
              <a:rPr lang="en-US" sz="1000" b="1" cap="small" dirty="0"/>
              <a:t>   </a:t>
            </a:r>
            <a:r>
              <a:rPr lang="en-US" sz="1000" b="1" cap="small" dirty="0" smtClean="0"/>
              <a:t>    </a:t>
            </a:r>
            <a:r>
              <a:rPr lang="en-US" dirty="0">
                <a:solidFill>
                  <a:schemeClr val="dk2"/>
                </a:solidFill>
              </a:rPr>
              <a:t>-  CTOs</a:t>
            </a:r>
          </a:p>
          <a:p>
            <a:pPr marL="685800" lvl="2" indent="0">
              <a:spcBef>
                <a:spcPts val="0"/>
              </a:spcBef>
              <a:buSzPts val="3120"/>
              <a:buNone/>
            </a:pPr>
            <a:r>
              <a:rPr lang="en-US" dirty="0">
                <a:solidFill>
                  <a:schemeClr val="dk2"/>
                </a:solidFill>
              </a:rPr>
              <a:t>     -  Solution Architects</a:t>
            </a:r>
          </a:p>
          <a:p>
            <a:pPr marL="685800" lvl="2" indent="0">
              <a:spcBef>
                <a:spcPts val="0"/>
              </a:spcBef>
              <a:buSzPts val="3120"/>
              <a:buNone/>
            </a:pPr>
            <a:r>
              <a:rPr lang="en-US" dirty="0">
                <a:solidFill>
                  <a:schemeClr val="dk2"/>
                </a:solidFill>
              </a:rPr>
              <a:t>     -  DBAs</a:t>
            </a:r>
          </a:p>
          <a:p>
            <a:endParaRPr lang="en-US" dirty="0"/>
          </a:p>
        </p:txBody>
      </p:sp>
    </p:spTree>
    <p:extLst>
      <p:ext uri="{BB962C8B-B14F-4D97-AF65-F5344CB8AC3E}">
        <p14:creationId xmlns:p14="http://schemas.microsoft.com/office/powerpoint/2010/main" val="199456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7"/>
          <p:cNvSpPr txBox="1">
            <a:spLocks noGrp="1"/>
          </p:cNvSpPr>
          <p:nvPr>
            <p:ph type="title"/>
          </p:nvPr>
        </p:nvSpPr>
        <p:spPr>
          <a:xfrm>
            <a:off x="540000" y="2442950"/>
            <a:ext cx="11160000" cy="984250"/>
          </a:xfrm>
          <a:prstGeom prst="rect">
            <a:avLst/>
          </a:prstGeom>
          <a:noFill/>
          <a:ln>
            <a:noFill/>
          </a:ln>
        </p:spPr>
        <p:txBody>
          <a:bodyPr spcFirstLastPara="1" wrap="square" lIns="91425" tIns="45700" rIns="91425" bIns="45700" anchor="ctr" anchorCtr="0">
            <a:noAutofit/>
          </a:bodyPr>
          <a:lstStyle/>
          <a:p>
            <a:r>
              <a:rPr lang="en-US" dirty="0" smtClean="0"/>
              <a:t>					Thank you</a:t>
            </a:r>
            <a:r>
              <a:rPr lang="en-US" dirty="0"/>
              <a:t/>
            </a:r>
            <a:br>
              <a:rPr lang="en-US" dirty="0"/>
            </a:b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46"/>
          <p:cNvSpPr txBox="1"/>
          <p:nvPr/>
        </p:nvSpPr>
        <p:spPr>
          <a:xfrm>
            <a:off x="345287" y="43948"/>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2000" b="1" dirty="0">
                <a:solidFill>
                  <a:schemeClr val="dk2"/>
                </a:solidFill>
                <a:latin typeface="Century Gothic"/>
                <a:ea typeface="Century Gothic"/>
                <a:cs typeface="Century Gothic"/>
              </a:rPr>
              <a:t>Areas to be protected  through by meeting  </a:t>
            </a:r>
            <a:r>
              <a:rPr lang="en-US" sz="2000" b="1" dirty="0">
                <a:solidFill>
                  <a:schemeClr val="dk2"/>
                </a:solidFill>
                <a:latin typeface="Century Gothic"/>
                <a:ea typeface="Century Gothic"/>
                <a:cs typeface="Century Gothic"/>
                <a:sym typeface="Century Gothic"/>
              </a:rPr>
              <a:t>GDPR</a:t>
            </a:r>
            <a:r>
              <a:rPr lang="en-US" sz="2000" b="1" dirty="0">
                <a:solidFill>
                  <a:schemeClr val="dk2"/>
                </a:solidFill>
                <a:latin typeface="Century Gothic"/>
                <a:ea typeface="Century Gothic"/>
                <a:cs typeface="Century Gothic"/>
              </a:rPr>
              <a:t> compliance </a:t>
            </a:r>
            <a:endParaRPr sz="2000" b="1" dirty="0">
              <a:solidFill>
                <a:schemeClr val="dk2"/>
              </a:solidFill>
              <a:latin typeface="Century Gothic"/>
              <a:ea typeface="Century Gothic"/>
              <a:cs typeface="Century Gothic"/>
              <a:sym typeface="Century Gothic"/>
            </a:endParaRPr>
          </a:p>
        </p:txBody>
      </p:sp>
      <p:sp>
        <p:nvSpPr>
          <p:cNvPr id="405" name="Google Shape;405;p46"/>
          <p:cNvSpPr txBox="1"/>
          <p:nvPr/>
        </p:nvSpPr>
        <p:spPr>
          <a:xfrm>
            <a:off x="493379" y="610648"/>
            <a:ext cx="11698621" cy="5694618"/>
          </a:xfrm>
          <a:prstGeom prst="rect">
            <a:avLst/>
          </a:prstGeom>
          <a:noFill/>
          <a:ln>
            <a:noFill/>
          </a:ln>
        </p:spPr>
        <p:txBody>
          <a:bodyPr spcFirstLastPara="1" wrap="square" lIns="91425" tIns="45700" rIns="91425" bIns="45700" anchor="t" anchorCtr="0">
            <a:noAutofit/>
          </a:bodyPr>
          <a:lstStyle/>
          <a:p>
            <a:pPr marL="228600" indent="-228600">
              <a:buClr>
                <a:schemeClr val="dk2"/>
              </a:buClr>
              <a:buSzPts val="2400"/>
              <a:buFont typeface="Arial"/>
              <a:buChar char="•"/>
            </a:pPr>
            <a:r>
              <a:rPr lang="en-US" sz="2000" dirty="0">
                <a:solidFill>
                  <a:schemeClr val="dk2"/>
                </a:solidFill>
                <a:latin typeface="Century Gothic"/>
                <a:ea typeface="Century Gothic"/>
                <a:cs typeface="Century Gothic"/>
              </a:rPr>
              <a:t>Data at Motion. </a:t>
            </a:r>
          </a:p>
          <a:p>
            <a:pPr marL="228600" indent="-228600">
              <a:buClr>
                <a:schemeClr val="dk2"/>
              </a:buClr>
              <a:buSzPts val="2400"/>
              <a:buFont typeface="Arial"/>
              <a:buChar char="•"/>
            </a:pPr>
            <a:r>
              <a:rPr lang="en-US" sz="2000" dirty="0">
                <a:solidFill>
                  <a:schemeClr val="dk2"/>
                </a:solidFill>
                <a:latin typeface="Century Gothic"/>
                <a:ea typeface="Century Gothic"/>
                <a:cs typeface="Century Gothic"/>
              </a:rPr>
              <a:t>Data at Rest.</a:t>
            </a:r>
          </a:p>
          <a:p>
            <a:pPr marL="228600" indent="-228600">
              <a:buClr>
                <a:schemeClr val="dk2"/>
              </a:buClr>
              <a:buSzPts val="2400"/>
              <a:buFont typeface="Arial"/>
              <a:buChar char="•"/>
            </a:pPr>
            <a:r>
              <a:rPr lang="en-US" sz="2000" dirty="0">
                <a:solidFill>
                  <a:schemeClr val="dk2"/>
                </a:solidFill>
                <a:latin typeface="Century Gothic"/>
                <a:ea typeface="Century Gothic"/>
                <a:cs typeface="Century Gothic"/>
              </a:rPr>
              <a:t>Data at Offsite.</a:t>
            </a: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0525" y="208405"/>
            <a:ext cx="11358563" cy="6274282"/>
          </a:xfrm>
        </p:spPr>
        <p:txBody>
          <a:bodyPr/>
          <a:lstStyle/>
          <a:p>
            <a:r>
              <a:rPr lang="en-US" dirty="0"/>
              <a:t>Data at Offsite. </a:t>
            </a:r>
            <a:endParaRPr lang="en-US" dirty="0" smtClean="0"/>
          </a:p>
          <a:p>
            <a:endParaRPr lang="en-US" dirty="0"/>
          </a:p>
          <a:p>
            <a:pPr marL="571500" indent="-342900">
              <a:buFont typeface="Arial" panose="020B0604020202020204" pitchFamily="34" charset="0"/>
              <a:buChar char="•"/>
            </a:pPr>
            <a:r>
              <a:rPr lang="en-US" sz="2000" b="0" dirty="0"/>
              <a:t>To protect sensitive data from stolen that will be stored outside as offsite in the form SQL server native backup files can be natively encrypted as soon as written and used outside production environment.</a:t>
            </a:r>
          </a:p>
          <a:p>
            <a:pPr marL="571500" indent="-342900">
              <a:buFont typeface="Arial" panose="020B0604020202020204" pitchFamily="34" charset="0"/>
              <a:buChar char="•"/>
            </a:pPr>
            <a:r>
              <a:rPr lang="en-US" sz="2000" b="0" dirty="0"/>
              <a:t>Encrypting all the backups add an additional protection on top of firewalling, private network access from outside of the network people but also inside the network people that might have access to production.</a:t>
            </a:r>
          </a:p>
          <a:p>
            <a:pPr marL="571500" indent="-342900">
              <a:buFont typeface="Arial" panose="020B0604020202020204" pitchFamily="34" charset="0"/>
              <a:buChar char="•"/>
            </a:pPr>
            <a:r>
              <a:rPr lang="en-US" sz="2000" b="0" dirty="0"/>
              <a:t>Only servers within the production environment is allowed to restore backups. </a:t>
            </a:r>
          </a:p>
          <a:p>
            <a:pPr marL="571500" indent="-342900">
              <a:buFont typeface="Arial" panose="020B0604020202020204" pitchFamily="34" charset="0"/>
              <a:buChar char="•"/>
            </a:pPr>
            <a:r>
              <a:rPr lang="en-US" sz="2000" b="0" dirty="0"/>
              <a:t>The other servers do not have access to the specific production subnet but also cannot restore encrypted backup files that they could access.</a:t>
            </a:r>
          </a:p>
          <a:p>
            <a:endParaRPr lang="en-US" dirty="0"/>
          </a:p>
        </p:txBody>
      </p:sp>
    </p:spTree>
    <p:extLst>
      <p:ext uri="{BB962C8B-B14F-4D97-AF65-F5344CB8AC3E}">
        <p14:creationId xmlns:p14="http://schemas.microsoft.com/office/powerpoint/2010/main" val="3060654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0525" y="208404"/>
            <a:ext cx="11358563" cy="6328873"/>
          </a:xfrm>
        </p:spPr>
        <p:txBody>
          <a:bodyPr/>
          <a:lstStyle/>
          <a:p>
            <a:r>
              <a:rPr lang="en-US" dirty="0" smtClean="0"/>
              <a:t>Vocabulary</a:t>
            </a:r>
          </a:p>
          <a:p>
            <a:endParaRPr lang="en-US" dirty="0" smtClean="0"/>
          </a:p>
          <a:p>
            <a:pPr marL="571500" indent="-342900">
              <a:buFont typeface="Arial" panose="020B0604020202020204" pitchFamily="34" charset="0"/>
              <a:buChar char="•"/>
            </a:pPr>
            <a:r>
              <a:rPr lang="en-US" sz="1800" dirty="0" smtClean="0"/>
              <a:t>Database Backup</a:t>
            </a:r>
            <a:r>
              <a:rPr lang="en-US" sz="1800" b="0" dirty="0" smtClean="0"/>
              <a:t>: a backup is a file that holds fully or partially the data of a particular database. It is used to keep safe data in case a server crash.</a:t>
            </a:r>
          </a:p>
          <a:p>
            <a:pPr marL="571500" indent="-342900">
              <a:buFont typeface="Arial" panose="020B0604020202020204" pitchFamily="34" charset="0"/>
              <a:buChar char="•"/>
            </a:pPr>
            <a:r>
              <a:rPr lang="en-US" sz="1800" dirty="0" smtClean="0"/>
              <a:t>Backup Regime</a:t>
            </a:r>
            <a:r>
              <a:rPr lang="en-US" sz="1800" b="0" dirty="0" smtClean="0"/>
              <a:t>: a backup regime defines the schedule of the different types of backups taken for a specific database.</a:t>
            </a:r>
          </a:p>
          <a:p>
            <a:pPr marL="571500" indent="-342900">
              <a:buFont typeface="Arial" panose="020B0604020202020204" pitchFamily="34" charset="0"/>
              <a:buChar char="•"/>
            </a:pPr>
            <a:r>
              <a:rPr lang="en-US" sz="1800" dirty="0" smtClean="0"/>
              <a:t>Differential backup</a:t>
            </a:r>
            <a:r>
              <a:rPr lang="en-US" sz="1800" b="0" dirty="0" smtClean="0"/>
              <a:t>: A differential backup takes the delta from the last full backup taken.</a:t>
            </a:r>
          </a:p>
          <a:p>
            <a:pPr marL="571500" indent="-342900">
              <a:buFont typeface="Arial" panose="020B0604020202020204" pitchFamily="34" charset="0"/>
              <a:buChar char="•"/>
            </a:pPr>
            <a:r>
              <a:rPr lang="en-US" sz="1800" dirty="0" smtClean="0"/>
              <a:t>Full backup</a:t>
            </a:r>
            <a:r>
              <a:rPr lang="en-US" sz="1800" b="0" dirty="0" smtClean="0"/>
              <a:t>: A full backup takes all the data in the database.</a:t>
            </a:r>
          </a:p>
          <a:p>
            <a:pPr marL="571500" indent="-342900">
              <a:buFont typeface="Arial" panose="020B0604020202020204" pitchFamily="34" charset="0"/>
              <a:buChar char="•"/>
            </a:pPr>
            <a:r>
              <a:rPr lang="en-US" sz="1800" dirty="0" smtClean="0"/>
              <a:t>Log backup</a:t>
            </a:r>
            <a:r>
              <a:rPr lang="en-US" sz="1800" b="0" dirty="0" smtClean="0"/>
              <a:t>: A log backup takes all the events from the last backup (full or log backups) taken for a specific database.</a:t>
            </a:r>
          </a:p>
          <a:p>
            <a:pPr marL="571500" indent="-342900">
              <a:buFont typeface="Arial" panose="020B0604020202020204" pitchFamily="34" charset="0"/>
              <a:buChar char="•"/>
            </a:pPr>
            <a:r>
              <a:rPr lang="en-US" sz="1800" dirty="0" smtClean="0"/>
              <a:t>Log shipping</a:t>
            </a:r>
            <a:r>
              <a:rPr lang="en-US" sz="1800" b="0" dirty="0" smtClean="0"/>
              <a:t>: A log shipping system is a continuous backup regime and restore regime for a specific database in order to have in sync a full secondary copy at the last log backup taken.</a:t>
            </a:r>
          </a:p>
          <a:p>
            <a:pPr marL="571500" indent="-342900">
              <a:buFont typeface="Arial" panose="020B0604020202020204" pitchFamily="34" charset="0"/>
              <a:buChar char="•"/>
            </a:pPr>
            <a:r>
              <a:rPr lang="en-US" sz="1800" dirty="0" smtClean="0"/>
              <a:t>Restore</a:t>
            </a:r>
            <a:r>
              <a:rPr lang="en-US" sz="1800" b="0" dirty="0" smtClean="0"/>
              <a:t>: is an action to recover all objects and data from a backup.</a:t>
            </a:r>
          </a:p>
          <a:p>
            <a:pPr marL="571500" indent="-342900">
              <a:buFont typeface="Arial" panose="020B0604020202020204" pitchFamily="34" charset="0"/>
              <a:buChar char="•"/>
            </a:pPr>
            <a:r>
              <a:rPr lang="en-US" sz="1800" dirty="0" smtClean="0"/>
              <a:t>Encryption</a:t>
            </a:r>
            <a:r>
              <a:rPr lang="en-US" sz="1800" b="0" dirty="0" smtClean="0"/>
              <a:t>: is a protocol to cypher data.</a:t>
            </a:r>
          </a:p>
          <a:p>
            <a:pPr marL="571500" indent="-342900">
              <a:buFont typeface="Arial" panose="020B0604020202020204" pitchFamily="34" charset="0"/>
              <a:buChar char="•"/>
            </a:pPr>
            <a:r>
              <a:rPr lang="en-US" sz="1800" dirty="0" smtClean="0"/>
              <a:t>Decryption</a:t>
            </a:r>
            <a:r>
              <a:rPr lang="en-US" sz="1800" b="0" dirty="0" smtClean="0"/>
              <a:t>: is a protocol to decipher data.</a:t>
            </a:r>
          </a:p>
          <a:p>
            <a:pPr marL="571500" indent="-342900">
              <a:buFont typeface="Arial" panose="020B0604020202020204" pitchFamily="34" charset="0"/>
              <a:buChar char="•"/>
            </a:pPr>
            <a:r>
              <a:rPr lang="en-US" sz="1800" dirty="0" smtClean="0"/>
              <a:t>Certificate</a:t>
            </a:r>
            <a:r>
              <a:rPr lang="en-US" sz="1800" b="0" dirty="0" smtClean="0"/>
              <a:t>: is a file that allows a specific machine to use for a limited time a key. The certificate is backed and restored on a server.</a:t>
            </a:r>
          </a:p>
          <a:p>
            <a:pPr marL="571500" indent="-342900">
              <a:buFont typeface="Arial" panose="020B0604020202020204" pitchFamily="34" charset="0"/>
              <a:buChar char="•"/>
            </a:pPr>
            <a:r>
              <a:rPr lang="en-US" sz="1800" dirty="0" smtClean="0"/>
              <a:t>Server master Key</a:t>
            </a:r>
            <a:r>
              <a:rPr lang="en-US" sz="1800" b="0" dirty="0" smtClean="0"/>
              <a:t>: is a key used when encrypting a backup or data and put a footprint on the encryption to tell from what server it does come from</a:t>
            </a:r>
          </a:p>
          <a:p>
            <a:pPr marL="571500" indent="-342900">
              <a:buFont typeface="Arial" panose="020B0604020202020204" pitchFamily="34" charset="0"/>
              <a:buChar char="•"/>
            </a:pPr>
            <a:r>
              <a:rPr lang="en-US" sz="1800" dirty="0" smtClean="0"/>
              <a:t>Database master key</a:t>
            </a:r>
            <a:r>
              <a:rPr lang="en-US" sz="1800" b="0" dirty="0" smtClean="0"/>
              <a:t>: is similar than above but for a database.</a:t>
            </a:r>
          </a:p>
          <a:p>
            <a:endParaRPr lang="en-US" b="0" dirty="0"/>
          </a:p>
        </p:txBody>
      </p:sp>
    </p:spTree>
    <p:extLst>
      <p:ext uri="{BB962C8B-B14F-4D97-AF65-F5344CB8AC3E}">
        <p14:creationId xmlns:p14="http://schemas.microsoft.com/office/powerpoint/2010/main" val="2341215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12191999" cy="6537277"/>
          </a:xfrm>
        </p:spPr>
        <p:txBody>
          <a:bodyPr/>
          <a:lstStyle/>
          <a:p>
            <a:r>
              <a:rPr lang="en-US" dirty="0" smtClean="0"/>
              <a:t>Solution Setup</a:t>
            </a:r>
          </a:p>
          <a:p>
            <a:endParaRPr lang="en-US" dirty="0"/>
          </a:p>
          <a:p>
            <a:pPr marL="571500" indent="-342900">
              <a:buFont typeface="Arial" panose="020B0604020202020204" pitchFamily="34" charset="0"/>
              <a:buChar char="•"/>
            </a:pPr>
            <a:r>
              <a:rPr lang="en-US" sz="2000" b="0" dirty="0"/>
              <a:t>Setting Up The Server.</a:t>
            </a:r>
          </a:p>
          <a:p>
            <a:pPr marL="571500" indent="-342900">
              <a:buFont typeface="Arial" panose="020B0604020202020204" pitchFamily="34" charset="0"/>
              <a:buChar char="•"/>
            </a:pPr>
            <a:r>
              <a:rPr lang="en-US" sz="2000" b="0" dirty="0"/>
              <a:t>Setting Up The Database.</a:t>
            </a:r>
          </a:p>
          <a:p>
            <a:pPr marL="571500" indent="-342900">
              <a:buFont typeface="Arial" panose="020B0604020202020204" pitchFamily="34" charset="0"/>
              <a:buChar char="•"/>
            </a:pPr>
            <a:r>
              <a:rPr lang="en-GB" sz="2000" b="0" cap="small" dirty="0"/>
              <a:t>Performing the Backup</a:t>
            </a:r>
            <a:endParaRPr lang="en-US" sz="2000" b="0" cap="small" dirty="0"/>
          </a:p>
          <a:p>
            <a:pPr marL="571500" indent="-342900">
              <a:buFont typeface="Arial" panose="020B0604020202020204" pitchFamily="34" charset="0"/>
              <a:buChar char="•"/>
            </a:pPr>
            <a:r>
              <a:rPr lang="en-GB" sz="2000" b="0" cap="small" dirty="0"/>
              <a:t>Performing the restore</a:t>
            </a:r>
          </a:p>
          <a:p>
            <a:pPr marL="571500" indent="-342900">
              <a:buFont typeface="Arial" panose="020B0604020202020204" pitchFamily="34" charset="0"/>
              <a:buChar char="•"/>
            </a:pPr>
            <a:r>
              <a:rPr lang="en-GB" sz="2000" b="0" cap="small" dirty="0"/>
              <a:t>Additional considerations</a:t>
            </a:r>
            <a:endParaRPr lang="en-US" sz="2000" b="0" cap="small" dirty="0"/>
          </a:p>
          <a:p>
            <a:pPr marL="228600" indent="0"/>
            <a:endParaRPr lang="en-US" sz="2000" b="0" dirty="0"/>
          </a:p>
        </p:txBody>
      </p:sp>
    </p:spTree>
    <p:extLst>
      <p:ext uri="{BB962C8B-B14F-4D97-AF65-F5344CB8AC3E}">
        <p14:creationId xmlns:p14="http://schemas.microsoft.com/office/powerpoint/2010/main" val="2782208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11749089" cy="6550925"/>
          </a:xfrm>
        </p:spPr>
        <p:txBody>
          <a:bodyPr/>
          <a:lstStyle/>
          <a:p>
            <a:r>
              <a:rPr lang="en-US" dirty="0"/>
              <a:t>Setting The </a:t>
            </a:r>
            <a:r>
              <a:rPr lang="en-US" dirty="0" smtClean="0"/>
              <a:t>Server</a:t>
            </a:r>
          </a:p>
          <a:p>
            <a:endParaRPr lang="en-US" dirty="0"/>
          </a:p>
          <a:p>
            <a:r>
              <a:rPr lang="en-US" sz="2000" b="0" dirty="0" smtClean="0"/>
              <a:t>	A </a:t>
            </a:r>
            <a:r>
              <a:rPr lang="en-US" sz="2000" b="0" dirty="0"/>
              <a:t>server master key is created from the original server  and is created similarly on the </a:t>
            </a:r>
            <a:r>
              <a:rPr lang="en-US" sz="2000" b="0" dirty="0" smtClean="0"/>
              <a:t>other servers </a:t>
            </a:r>
            <a:r>
              <a:rPr lang="en-US" sz="2000" b="0" dirty="0"/>
              <a:t>on which this backups need to be restored and on secondary servers. For example when replicas is being chosen as Backup Reference in Always On as HA.</a:t>
            </a:r>
          </a:p>
          <a:p>
            <a:pPr marL="0" lvl="0" indent="0">
              <a:lnSpc>
                <a:spcPct val="90000"/>
              </a:lnSpc>
              <a:spcBef>
                <a:spcPts val="1000"/>
              </a:spcBef>
              <a:buClrTx/>
              <a:buSzTx/>
            </a:pPr>
            <a:endParaRPr lang="en-US" sz="1900" b="0" kern="1200" dirty="0">
              <a:solidFill>
                <a:prstClr val="black"/>
              </a:solidFill>
              <a:latin typeface="Calibri" panose="020F0502020204030204"/>
              <a:ea typeface="+mn-ea"/>
              <a:cs typeface="+mn-cs"/>
            </a:endParaRPr>
          </a:p>
          <a:p>
            <a:pPr marL="457200" lvl="1" indent="-228600">
              <a:spcBef>
                <a:spcPts val="0"/>
              </a:spcBef>
              <a:buSzPts val="3120"/>
              <a:buNone/>
            </a:pPr>
            <a:r>
              <a:rPr lang="en-US" sz="2000" dirty="0">
                <a:solidFill>
                  <a:schemeClr val="dk2"/>
                </a:solidFill>
              </a:rPr>
              <a:t>Code: </a:t>
            </a:r>
          </a:p>
          <a:p>
            <a:pPr marL="457200" lvl="1" indent="0">
              <a:lnSpc>
                <a:spcPct val="90000"/>
              </a:lnSpc>
              <a:buClrTx/>
              <a:buSzTx/>
              <a:buNone/>
            </a:pPr>
            <a:endParaRPr lang="en-US" sz="1800" b="0" kern="1200" dirty="0">
              <a:solidFill>
                <a:prstClr val="black"/>
              </a:solidFill>
              <a:latin typeface="Calibri" panose="020F0502020204030204"/>
              <a:ea typeface="+mn-ea"/>
              <a:cs typeface="+mn-cs"/>
            </a:endParaRPr>
          </a:p>
          <a:p>
            <a:pPr marL="457200" lvl="1" indent="0">
              <a:lnSpc>
                <a:spcPct val="90000"/>
              </a:lnSpc>
              <a:buClrTx/>
              <a:buSzTx/>
              <a:buNone/>
            </a:pP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CREATE</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MASTER</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a:t>
            </a:r>
            <a:endParaRPr lang="en-US" sz="1800" b="0" kern="12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457200" lvl="1" indent="0">
              <a:lnSpc>
                <a:spcPct val="90000"/>
              </a:lnSpc>
              <a:buClrTx/>
              <a:buSzTx/>
              <a:buNone/>
            </a:pP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ENCRYPTION</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BY</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PASSWORD</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800" b="0" kern="120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xxxxxxxxxx</a:t>
            </a:r>
            <a:r>
              <a:rPr lang="en-GB" sz="1800" b="0" kern="12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800" b="0" kern="120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endParaRPr lang="en-US" sz="1800" b="0" kern="12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457200" lvl="1" indent="0">
              <a:lnSpc>
                <a:spcPct val="90000"/>
              </a:lnSpc>
              <a:buClrTx/>
              <a:buSzTx/>
              <a:buNone/>
            </a:pP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GO</a:t>
            </a:r>
          </a:p>
          <a:p>
            <a:pPr marL="457200" lvl="1" indent="0">
              <a:lnSpc>
                <a:spcPct val="90000"/>
              </a:lnSpc>
              <a:buClrTx/>
              <a:buSzTx/>
              <a:buNone/>
            </a:pPr>
            <a:endParaRPr lang="en-GB" sz="1800" b="0" kern="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457200" lvl="1" indent="-228600">
              <a:spcBef>
                <a:spcPts val="0"/>
              </a:spcBef>
              <a:buSzPts val="3120"/>
              <a:buNone/>
            </a:pPr>
            <a:r>
              <a:rPr lang="en-GB" sz="2000" dirty="0">
                <a:solidFill>
                  <a:schemeClr val="dk2"/>
                </a:solidFill>
              </a:rPr>
              <a:t>Backup Key : </a:t>
            </a:r>
          </a:p>
          <a:p>
            <a:pPr marL="457200" lvl="1" indent="0">
              <a:lnSpc>
                <a:spcPct val="90000"/>
              </a:lnSpc>
              <a:spcBef>
                <a:spcPts val="1000"/>
              </a:spcBef>
              <a:buClrTx/>
              <a:buSzTx/>
              <a:buNone/>
            </a:pPr>
            <a:endParaRPr lang="en-US" sz="1800" b="0" kern="1200" dirty="0">
              <a:solidFill>
                <a:prstClr val="black"/>
              </a:solidFill>
              <a:latin typeface="Calibri" panose="020F0502020204030204"/>
              <a:ea typeface="+mn-ea"/>
              <a:cs typeface="+mn-cs"/>
            </a:endParaRPr>
          </a:p>
          <a:p>
            <a:pPr marL="457200" lvl="1" indent="0">
              <a:lnSpc>
                <a:spcPct val="90000"/>
              </a:lnSpc>
              <a:buClrTx/>
              <a:buSzTx/>
              <a:buNone/>
            </a:pP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BACKUP SERVICE</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MASTER</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a:t>
            </a:r>
            <a:endParaRPr lang="en-US" sz="1800" b="0" kern="12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457200" lvl="1" indent="0">
              <a:lnSpc>
                <a:spcPct val="90000"/>
              </a:lnSpc>
              <a:buClrTx/>
              <a:buSzTx/>
              <a:buNone/>
            </a:pP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TO</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FILE</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'G:\Keys\</a:t>
            </a:r>
            <a:r>
              <a:rPr lang="en-GB" sz="1800" b="0" kern="120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SMK.key</a:t>
            </a:r>
            <a:r>
              <a:rPr lang="en-GB" sz="1800" b="0" kern="12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endParaRPr lang="en-US" sz="1800" b="0" kern="12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457200" lvl="1" indent="0">
              <a:lnSpc>
                <a:spcPct val="90000"/>
              </a:lnSpc>
              <a:buClrTx/>
              <a:buSzTx/>
              <a:buNone/>
            </a:pP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ENCRYPTION</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BY</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PASSWORD</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r>
              <a:rPr lang="en-GB" sz="1800" b="0" kern="12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800" b="0" kern="120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xxxxxxxxxxxx</a:t>
            </a:r>
            <a:r>
              <a:rPr lang="en-GB" sz="1800" b="0" kern="12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800" b="0" kern="120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endParaRPr lang="en-US" sz="1800" b="0" kern="12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457200" lvl="1" indent="0">
              <a:lnSpc>
                <a:spcPct val="90000"/>
              </a:lnSpc>
              <a:buClrTx/>
              <a:buSzTx/>
              <a:buNone/>
            </a:pPr>
            <a:r>
              <a:rPr lang="en-GB" sz="1800" b="0" kern="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GO</a:t>
            </a:r>
            <a:r>
              <a:rPr lang="en-GB" sz="1800" b="0" kern="1200" dirty="0">
                <a:solidFill>
                  <a:prstClr val="black"/>
                </a:solidFill>
                <a:latin typeface="Consolas" panose="020B0609020204030204" pitchFamily="49" charset="0"/>
                <a:ea typeface="Times New Roman" panose="02020603050405020304" pitchFamily="18" charset="0"/>
                <a:cs typeface="Consolas" panose="020B0609020204030204" pitchFamily="49" charset="0"/>
              </a:rPr>
              <a:t> </a:t>
            </a:r>
            <a:endParaRPr lang="en-US" sz="1800" b="0" kern="12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72160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12191999" cy="6591869"/>
          </a:xfrm>
        </p:spPr>
        <p:txBody>
          <a:bodyPr/>
          <a:lstStyle/>
          <a:p>
            <a:r>
              <a:rPr lang="en-US" dirty="0"/>
              <a:t>Setting The Database</a:t>
            </a:r>
            <a:r>
              <a:rPr lang="en-US" dirty="0" smtClean="0"/>
              <a:t>.</a:t>
            </a:r>
          </a:p>
          <a:p>
            <a:endParaRPr lang="en-US" dirty="0" smtClean="0"/>
          </a:p>
          <a:p>
            <a:pPr marL="0" indent="0"/>
            <a:r>
              <a:rPr lang="en-US" sz="2000" b="0" cap="small" dirty="0"/>
              <a:t>Create and backup keys and certificates on the original server</a:t>
            </a:r>
          </a:p>
          <a:p>
            <a:pPr marL="0" indent="0"/>
            <a:r>
              <a:rPr lang="en-US" cap="small" dirty="0"/>
              <a:t>- </a:t>
            </a:r>
            <a:r>
              <a:rPr lang="en-US" sz="1100" b="0" cap="small" dirty="0"/>
              <a:t>Create new database Master Key</a:t>
            </a:r>
          </a:p>
          <a:p>
            <a:pPr marL="0"/>
            <a:endPar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CREATE</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MASTER</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ENCRYPTION</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BY</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PASSWORD</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err="1">
                <a:latin typeface="Consolas" panose="020B0609020204030204" pitchFamily="49" charset="0"/>
                <a:ea typeface="Times New Roman" panose="02020603050405020304" pitchFamily="18" charset="0"/>
                <a:cs typeface="Consolas" panose="020B0609020204030204" pitchFamily="49" charset="0"/>
              </a:rPr>
              <a:t>xxxxxxxxxxxxxx</a:t>
            </a:r>
            <a:r>
              <a:rPr lang="en-GB" sz="1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GO</a:t>
            </a:r>
            <a:endParaRPr lang="en-GB" sz="1000" b="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r>
              <a:rPr lang="en-US" sz="1000" b="0" cap="small" dirty="0"/>
              <a:t>- Backup Database Master Key.</a:t>
            </a:r>
          </a:p>
          <a:p>
            <a:pPr>
              <a:buFontTx/>
              <a:buChar char="-"/>
            </a:pP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BACKUP</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MASTER</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TO</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FILE</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'G:\Keys\</a:t>
            </a:r>
            <a:r>
              <a:rPr lang="en-GB" sz="1000" b="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DMK.key</a:t>
            </a:r>
            <a:r>
              <a:rPr lang="en-GB" sz="1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ENCRYPTION</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BY</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PASSWORD</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xxxxxxxxxxxxxxxxxxxxxx</a:t>
            </a:r>
            <a:r>
              <a:rPr lang="en-GB" sz="1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GO</a:t>
            </a:r>
            <a:r>
              <a:rPr lang="en-GB" sz="1000" b="0" dirty="0">
                <a:latin typeface="Consolas" panose="020B0609020204030204" pitchFamily="49" charset="0"/>
                <a:ea typeface="Times New Roman" panose="02020603050405020304" pitchFamily="18" charset="0"/>
                <a:cs typeface="Consolas" panose="020B0609020204030204" pitchFamily="49" charset="0"/>
              </a:rPr>
              <a:t> </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latin typeface="Calibri" panose="020F0502020204030204" pitchFamily="34" charset="0"/>
                <a:ea typeface="Times New Roman" panose="02020603050405020304" pitchFamily="18" charset="0"/>
                <a:cs typeface="Times New Roman" panose="02020603050405020304" pitchFamily="18" charset="0"/>
              </a:rPr>
              <a:t> </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cap="small" dirty="0"/>
              <a:t>- Creating the certificate</a:t>
            </a:r>
          </a:p>
          <a:p>
            <a:pPr marL="0" indent="0"/>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CREATE</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CERTIFICATE</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err="1">
                <a:latin typeface="Consolas" panose="020B0609020204030204" pitchFamily="49" charset="0"/>
                <a:ea typeface="Times New Roman" panose="02020603050405020304" pitchFamily="18" charset="0"/>
                <a:cs typeface="Consolas" panose="020B0609020204030204" pitchFamily="49" charset="0"/>
              </a:rPr>
              <a:t>BackupCert</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WITH</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SUBJECT</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'SQL Server 2014 Backup Encryption'</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EXPIRY_DATE</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'2099-01-01'</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endPar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endParaRPr>
          </a:p>
          <a:p>
            <a:pPr marL="0" indent="0"/>
            <a:endPar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GO</a:t>
            </a:r>
          </a:p>
          <a:p>
            <a:pPr marL="0" indent="0"/>
            <a:r>
              <a:rPr lang="en-GB" sz="1000" b="0" cap="small" dirty="0"/>
              <a:t>- Backup Certificate </a:t>
            </a:r>
            <a:endParaRPr lang="en-US" sz="1000" b="0" cap="small" dirty="0"/>
          </a:p>
          <a:p>
            <a:pPr marL="0" indent="0"/>
            <a:endPar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BACKUP</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CERTIFICATE</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err="1">
                <a:latin typeface="Consolas" panose="020B0609020204030204" pitchFamily="49" charset="0"/>
                <a:ea typeface="Times New Roman" panose="02020603050405020304" pitchFamily="18" charset="0"/>
                <a:cs typeface="Consolas" panose="020B0609020204030204" pitchFamily="49" charset="0"/>
              </a:rPr>
              <a:t>BackupCert</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TO</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FILE</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'G:\Keys\BackupCert.cer'</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WITH</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PRIVATE</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latin typeface="Consolas" panose="020B0609020204030204" pitchFamily="49" charset="0"/>
                <a:ea typeface="Times New Roman" panose="02020603050405020304" pitchFamily="18" charset="0"/>
                <a:cs typeface="Consolas" panose="020B0609020204030204" pitchFamily="49" charset="0"/>
              </a:rPr>
              <a:t> </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latin typeface="Consolas" panose="020B0609020204030204" pitchFamily="49" charset="0"/>
                <a:ea typeface="Times New Roman" panose="02020603050405020304" pitchFamily="18" charset="0"/>
                <a:cs typeface="Consolas" panose="020B0609020204030204" pitchFamily="49" charset="0"/>
              </a:rPr>
              <a:t> </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FILE</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'G:\Keys\</a:t>
            </a:r>
            <a:r>
              <a:rPr lang="en-GB" sz="1000" b="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BackupCertPrivateKey.key</a:t>
            </a:r>
            <a:r>
              <a:rPr lang="en-GB" sz="1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latin typeface="Consolas" panose="020B0609020204030204" pitchFamily="49" charset="0"/>
                <a:ea typeface="Times New Roman" panose="02020603050405020304" pitchFamily="18" charset="0"/>
                <a:cs typeface="Consolas" panose="020B0609020204030204" pitchFamily="49" charset="0"/>
              </a:rPr>
              <a:t> </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ENCRYPTION</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BY</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PASSWORD</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'bYD2fmERuyR5RwU7x3Is'</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latin typeface="Consolas" panose="020B0609020204030204" pitchFamily="49" charset="0"/>
                <a:ea typeface="Times New Roman" panose="02020603050405020304" pitchFamily="18" charset="0"/>
                <a:cs typeface="Consolas" panose="020B0609020204030204" pitchFamily="49" charset="0"/>
              </a:rPr>
              <a:t> </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000" b="0" dirty="0">
                <a:latin typeface="Consolas" panose="020B0609020204030204" pitchFamily="49" charset="0"/>
                <a:ea typeface="Times New Roman" panose="02020603050405020304" pitchFamily="18" charset="0"/>
                <a:cs typeface="Consolas" panose="020B0609020204030204" pitchFamily="49" charset="0"/>
              </a:rPr>
              <a:t>        </a:t>
            </a:r>
            <a:r>
              <a:rPr lang="en-GB" sz="1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endParaRPr lang="en-US" sz="1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100" dirty="0">
                <a:latin typeface="Consolas" panose="020B0609020204030204" pitchFamily="49" charset="0"/>
                <a:ea typeface="Times New Roman" panose="02020603050405020304" pitchFamily="18" charset="0"/>
                <a:cs typeface="Consolas" panose="020B0609020204030204" pitchFamily="49" charset="0"/>
              </a:rPr>
              <a:t>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1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GO</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36174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12191999" cy="6578221"/>
          </a:xfrm>
        </p:spPr>
        <p:txBody>
          <a:bodyPr/>
          <a:lstStyle/>
          <a:p>
            <a:r>
              <a:rPr lang="en-GB" cap="small" dirty="0"/>
              <a:t>Performing the </a:t>
            </a:r>
            <a:r>
              <a:rPr lang="en-GB" cap="small" dirty="0" smtClean="0"/>
              <a:t>backup</a:t>
            </a:r>
          </a:p>
          <a:p>
            <a:endParaRPr lang="en-GB" cap="small" dirty="0"/>
          </a:p>
          <a:p>
            <a:pPr marL="0" indent="0"/>
            <a:r>
              <a:rPr lang="en-US" sz="2000" b="0" dirty="0"/>
              <a:t>The code below shows how the backup is encrypted on the original production server.</a:t>
            </a:r>
          </a:p>
          <a:p>
            <a:pPr marL="0" indent="0"/>
            <a:endParaRPr lang="en-US" sz="2000" b="0" dirty="0"/>
          </a:p>
          <a:p>
            <a:pPr marL="0" indent="0"/>
            <a:r>
              <a:rPr lang="en-GB"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BACKUP</a:t>
            </a:r>
            <a:r>
              <a:rPr lang="en-GB" sz="2000" b="0" dirty="0">
                <a:latin typeface="Consolas" panose="020B0609020204030204" pitchFamily="49" charset="0"/>
                <a:ea typeface="Times New Roman" panose="02020603050405020304" pitchFamily="18" charset="0"/>
                <a:cs typeface="Consolas" panose="020B0609020204030204" pitchFamily="49" charset="0"/>
              </a:rPr>
              <a:t> </a:t>
            </a:r>
            <a:r>
              <a:rPr lang="en-GB"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DATABASE   XXXXXXXXX</a:t>
            </a:r>
            <a:endParaRPr lang="en-US" sz="2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TO</a:t>
            </a:r>
            <a:r>
              <a:rPr lang="en-GB" sz="2000" b="0" dirty="0">
                <a:latin typeface="Consolas" panose="020B0609020204030204" pitchFamily="49" charset="0"/>
                <a:ea typeface="Times New Roman" panose="02020603050405020304" pitchFamily="18" charset="0"/>
                <a:cs typeface="Consolas" panose="020B0609020204030204" pitchFamily="49" charset="0"/>
              </a:rPr>
              <a:t> </a:t>
            </a:r>
            <a:r>
              <a:rPr lang="en-GB"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DISK</a:t>
            </a:r>
            <a:r>
              <a:rPr lang="en-GB" sz="2000" b="0" dirty="0">
                <a:latin typeface="Consolas" panose="020B0609020204030204" pitchFamily="49" charset="0"/>
                <a:ea typeface="Times New Roman" panose="02020603050405020304" pitchFamily="18" charset="0"/>
                <a:cs typeface="Consolas" panose="020B0609020204030204" pitchFamily="49" charset="0"/>
              </a:rPr>
              <a:t> </a:t>
            </a:r>
            <a:r>
              <a:rPr lang="en-GB" sz="2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2000" b="0" dirty="0">
                <a:latin typeface="Consolas" panose="020B0609020204030204" pitchFamily="49" charset="0"/>
                <a:ea typeface="Times New Roman" panose="02020603050405020304" pitchFamily="18" charset="0"/>
                <a:cs typeface="Consolas" panose="020B0609020204030204" pitchFamily="49" charset="0"/>
              </a:rPr>
              <a:t> </a:t>
            </a:r>
            <a:r>
              <a:rPr lang="en-GB" sz="2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'G:\Keys\</a:t>
            </a:r>
            <a:r>
              <a:rPr lang="en-GB" sz="2000" b="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XXXXXXXXX.bak</a:t>
            </a:r>
            <a:r>
              <a:rPr lang="en-GB" sz="20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endParaRPr lang="en-US" sz="2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WITH</a:t>
            </a:r>
            <a:r>
              <a:rPr lang="en-GB" sz="2000" b="0" dirty="0">
                <a:latin typeface="Consolas" panose="020B0609020204030204" pitchFamily="49" charset="0"/>
                <a:ea typeface="Times New Roman" panose="02020603050405020304" pitchFamily="18" charset="0"/>
                <a:cs typeface="Consolas" panose="020B0609020204030204" pitchFamily="49" charset="0"/>
              </a:rPr>
              <a:t> </a:t>
            </a:r>
            <a:r>
              <a:rPr lang="en-GB"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COPY_ONLY</a:t>
            </a:r>
            <a:r>
              <a:rPr lang="en-GB" sz="2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2000" b="0" dirty="0">
                <a:latin typeface="Consolas" panose="020B0609020204030204" pitchFamily="49" charset="0"/>
                <a:ea typeface="Times New Roman" panose="02020603050405020304" pitchFamily="18" charset="0"/>
                <a:cs typeface="Consolas" panose="020B0609020204030204" pitchFamily="49" charset="0"/>
              </a:rPr>
              <a:t> </a:t>
            </a:r>
            <a:r>
              <a:rPr lang="en-GB"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COMPRESSION</a:t>
            </a:r>
            <a:r>
              <a:rPr lang="en-GB" sz="2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2000" b="0" dirty="0">
                <a:latin typeface="Consolas" panose="020B0609020204030204" pitchFamily="49" charset="0"/>
                <a:ea typeface="Times New Roman" panose="02020603050405020304" pitchFamily="18" charset="0"/>
                <a:cs typeface="Consolas" panose="020B0609020204030204" pitchFamily="49" charset="0"/>
              </a:rPr>
              <a:t> </a:t>
            </a:r>
            <a:r>
              <a:rPr lang="en-GB" sz="2000" b="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STATS</a:t>
            </a:r>
            <a:r>
              <a:rPr lang="en-GB" sz="2000" b="0" dirty="0">
                <a:latin typeface="Consolas" panose="020B0609020204030204" pitchFamily="49" charset="0"/>
                <a:ea typeface="Times New Roman" panose="02020603050405020304" pitchFamily="18" charset="0"/>
                <a:cs typeface="Consolas" panose="020B0609020204030204" pitchFamily="49" charset="0"/>
              </a:rPr>
              <a:t> </a:t>
            </a:r>
            <a:r>
              <a:rPr lang="en-GB" sz="2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2000" b="0" dirty="0">
                <a:latin typeface="Consolas" panose="020B0609020204030204" pitchFamily="49" charset="0"/>
                <a:ea typeface="Times New Roman" panose="02020603050405020304" pitchFamily="18" charset="0"/>
                <a:cs typeface="Consolas" panose="020B0609020204030204" pitchFamily="49" charset="0"/>
              </a:rPr>
              <a:t> 1</a:t>
            </a:r>
            <a:endParaRPr lang="en-US" sz="2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2000" b="0" dirty="0">
                <a:latin typeface="Consolas" panose="020B0609020204030204" pitchFamily="49" charset="0"/>
                <a:ea typeface="Times New Roman" panose="02020603050405020304" pitchFamily="18" charset="0"/>
                <a:cs typeface="Consolas" panose="020B0609020204030204" pitchFamily="49" charset="0"/>
              </a:rPr>
              <a:t>        </a:t>
            </a:r>
            <a:r>
              <a:rPr lang="fr-FR" sz="2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fr-FR" sz="2000" b="0" dirty="0">
                <a:latin typeface="Consolas" panose="020B0609020204030204" pitchFamily="49" charset="0"/>
                <a:ea typeface="Times New Roman" panose="02020603050405020304" pitchFamily="18" charset="0"/>
                <a:cs typeface="Consolas" panose="020B0609020204030204" pitchFamily="49" charset="0"/>
              </a:rPr>
              <a:t> </a:t>
            </a:r>
            <a:r>
              <a:rPr lang="fr-FR"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ENCRYPTION</a:t>
            </a:r>
            <a:endParaRPr lang="en-US" sz="2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fr-FR" sz="2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endParaRPr lang="en-US" sz="2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fr-FR"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ALGORITHM</a:t>
            </a:r>
            <a:r>
              <a:rPr lang="fr-FR" sz="2000" b="0" dirty="0">
                <a:latin typeface="Consolas" panose="020B0609020204030204" pitchFamily="49" charset="0"/>
                <a:ea typeface="Times New Roman" panose="02020603050405020304" pitchFamily="18" charset="0"/>
                <a:cs typeface="Consolas" panose="020B0609020204030204" pitchFamily="49" charset="0"/>
              </a:rPr>
              <a:t> </a:t>
            </a:r>
            <a:r>
              <a:rPr lang="fr-FR" sz="2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fr-FR" sz="2000" b="0" dirty="0">
                <a:latin typeface="Consolas" panose="020B0609020204030204" pitchFamily="49" charset="0"/>
                <a:ea typeface="Times New Roman" panose="02020603050405020304" pitchFamily="18" charset="0"/>
                <a:cs typeface="Consolas" panose="020B0609020204030204" pitchFamily="49" charset="0"/>
              </a:rPr>
              <a:t> </a:t>
            </a:r>
            <a:r>
              <a:rPr lang="fr-FR"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AES_256</a:t>
            </a:r>
            <a:endParaRPr lang="en-US" sz="2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fr-FR" sz="2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fr-FR" sz="2000" b="0" dirty="0">
                <a:latin typeface="Consolas" panose="020B0609020204030204" pitchFamily="49" charset="0"/>
                <a:ea typeface="Times New Roman" panose="02020603050405020304" pitchFamily="18" charset="0"/>
                <a:cs typeface="Consolas" panose="020B0609020204030204" pitchFamily="49" charset="0"/>
              </a:rPr>
              <a:t> </a:t>
            </a:r>
            <a:r>
              <a:rPr lang="fr-FR"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SERVER</a:t>
            </a:r>
            <a:r>
              <a:rPr lang="fr-FR" sz="2000" b="0" dirty="0">
                <a:latin typeface="Consolas" panose="020B0609020204030204" pitchFamily="49" charset="0"/>
                <a:ea typeface="Times New Roman" panose="02020603050405020304" pitchFamily="18" charset="0"/>
                <a:cs typeface="Consolas" panose="020B0609020204030204" pitchFamily="49" charset="0"/>
              </a:rPr>
              <a:t> </a:t>
            </a:r>
            <a:r>
              <a:rPr lang="fr-FR" sz="20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CERTIFICATE</a:t>
            </a:r>
            <a:r>
              <a:rPr lang="fr-FR" sz="2000" b="0" dirty="0">
                <a:latin typeface="Consolas" panose="020B0609020204030204" pitchFamily="49" charset="0"/>
                <a:ea typeface="Times New Roman" panose="02020603050405020304" pitchFamily="18" charset="0"/>
                <a:cs typeface="Consolas" panose="020B0609020204030204" pitchFamily="49" charset="0"/>
              </a:rPr>
              <a:t> </a:t>
            </a:r>
            <a:r>
              <a:rPr lang="fr-FR" sz="2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fr-FR" sz="2000" b="0" dirty="0">
                <a:latin typeface="Consolas" panose="020B0609020204030204" pitchFamily="49" charset="0"/>
                <a:ea typeface="Times New Roman" panose="02020603050405020304" pitchFamily="18" charset="0"/>
                <a:cs typeface="Consolas" panose="020B0609020204030204" pitchFamily="49" charset="0"/>
              </a:rPr>
              <a:t> </a:t>
            </a:r>
            <a:r>
              <a:rPr lang="fr-FR" sz="2000" b="0" dirty="0" err="1">
                <a:latin typeface="Consolas" panose="020B0609020204030204" pitchFamily="49" charset="0"/>
                <a:ea typeface="Times New Roman" panose="02020603050405020304" pitchFamily="18" charset="0"/>
                <a:cs typeface="Consolas" panose="020B0609020204030204" pitchFamily="49" charset="0"/>
              </a:rPr>
              <a:t>BackupCert</a:t>
            </a:r>
            <a:endParaRPr lang="en-US" sz="20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fr-FR" sz="20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endParaRPr lang="en-US" sz="2000" b="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0785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12191999" cy="6537277"/>
          </a:xfrm>
        </p:spPr>
        <p:txBody>
          <a:bodyPr/>
          <a:lstStyle/>
          <a:p>
            <a:r>
              <a:rPr lang="en-GB" cap="small" dirty="0"/>
              <a:t>Performing the </a:t>
            </a:r>
            <a:r>
              <a:rPr lang="en-GB" cap="small" dirty="0" smtClean="0"/>
              <a:t>restore</a:t>
            </a:r>
          </a:p>
          <a:p>
            <a:endParaRPr lang="en-GB" cap="small" dirty="0"/>
          </a:p>
          <a:p>
            <a:pPr marL="0" indent="0"/>
            <a:r>
              <a:rPr lang="en-US" sz="1400" b="0" cap="small" dirty="0"/>
              <a:t>Create keys and certificates on the target server</a:t>
            </a:r>
          </a:p>
          <a:p>
            <a:pPr marL="0" indent="0"/>
            <a:r>
              <a:rPr lang="en-GB" sz="1400" b="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GB" sz="1400" b="0" cap="small" dirty="0"/>
              <a:t>Restoring the master key on the target SQL Server instance</a:t>
            </a:r>
            <a:r>
              <a:rPr lang="en-US" sz="1400" b="0" cap="small" dirty="0"/>
              <a:t> </a:t>
            </a:r>
            <a:r>
              <a:rPr lang="en-GB" sz="1400" b="0" cap="small" dirty="0"/>
              <a:t>from its backup file</a:t>
            </a:r>
          </a:p>
          <a:p>
            <a:pPr marL="0" indent="0"/>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RESTORE</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MASTER</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FROM</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FILE</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DMK.key</a:t>
            </a:r>
            <a:r>
              <a:rPr lang="en-GB" sz="14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DECRYPTION</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BY</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PASSWORD</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err="1"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xxxxxxxxxxxxxxxxxxxxx</a:t>
            </a:r>
            <a:r>
              <a:rPr lang="en-GB" sz="14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ENCRYPTION</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BY</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PASSWORD</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err="1"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xxxxxxxxxxxxxxxxxxxxx</a:t>
            </a:r>
            <a:r>
              <a:rPr lang="en-GB" sz="14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a:latin typeface="Consolas" panose="020B0609020204030204" pitchFamily="49" charset="0"/>
                <a:ea typeface="Times New Roman" panose="02020603050405020304" pitchFamily="18" charset="0"/>
                <a:cs typeface="Consolas" panose="020B0609020204030204" pitchFamily="49" charset="0"/>
              </a:rPr>
              <a:t> </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endParaRPr lang="en-GB"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cap="small" dirty="0"/>
              <a:t>-Since the master key is not registered in the master database</a:t>
            </a:r>
            <a:r>
              <a:rPr lang="en-US" sz="1400" b="0" cap="small" dirty="0"/>
              <a:t>. </a:t>
            </a:r>
            <a:r>
              <a:rPr lang="en-GB" sz="1400" b="0" cap="small" dirty="0"/>
              <a:t>We need to open it in order to decrypt it</a:t>
            </a:r>
            <a:r>
              <a:rPr lang="en-US" sz="1400" b="0" cap="small" dirty="0"/>
              <a:t> and  </a:t>
            </a:r>
            <a:r>
              <a:rPr lang="en-GB" sz="1400" b="0" cap="small" dirty="0"/>
              <a:t>It stays opened for the session duration</a:t>
            </a:r>
          </a:p>
          <a:p>
            <a:pPr marL="0" indent="0"/>
            <a:endParaRPr lang="en-US" sz="1400" b="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0" indent="0"/>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OPEN</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MASTER</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DECRYPTION</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BY</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PASSWORD</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err="1"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xxxxxxxxxxxxxxxxxx</a:t>
            </a:r>
            <a:r>
              <a:rPr lang="en-GB" sz="14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latin typeface="Consolas" panose="020B0609020204030204" pitchFamily="49" charset="0"/>
                <a:ea typeface="Times New Roman" panose="02020603050405020304" pitchFamily="18" charset="0"/>
                <a:cs typeface="Consolas" panose="020B0609020204030204" pitchFamily="49" charset="0"/>
              </a:rPr>
              <a:t> </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cap="small" dirty="0" smtClean="0"/>
              <a:t>--Restoring </a:t>
            </a:r>
            <a:r>
              <a:rPr lang="en-GB" sz="1400" b="0" cap="small" dirty="0"/>
              <a:t>the certificate by the private key</a:t>
            </a:r>
            <a:r>
              <a:rPr lang="en-US" sz="1400" b="0" cap="small" dirty="0"/>
              <a:t> </a:t>
            </a:r>
            <a:r>
              <a:rPr lang="en-GB" sz="1400" b="0" cap="small" dirty="0"/>
              <a:t>the password is the one we used to encrypt it on the source SQL Server instance</a:t>
            </a:r>
          </a:p>
          <a:p>
            <a:pPr marL="0" indent="0"/>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CREATE</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CERTIFICATE</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err="1">
                <a:latin typeface="Consolas" panose="020B0609020204030204" pitchFamily="49" charset="0"/>
                <a:ea typeface="Times New Roman" panose="02020603050405020304" pitchFamily="18" charset="0"/>
                <a:cs typeface="Consolas" panose="020B0609020204030204" pitchFamily="49" charset="0"/>
              </a:rPr>
              <a:t>BackupCert</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FROM</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FILE</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'\\BackupCert.cer'</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WITH</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PRIVATE</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FILE</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BackupCertPrivateKey.key</a:t>
            </a:r>
            <a:r>
              <a:rPr lang="en-GB" sz="14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DECRYPTION</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BY</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PASSWORD</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err="1">
                <a:latin typeface="Consolas" panose="020B0609020204030204" pitchFamily="49" charset="0"/>
                <a:ea typeface="Times New Roman" panose="02020603050405020304" pitchFamily="18" charset="0"/>
                <a:cs typeface="Consolas" panose="020B0609020204030204" pitchFamily="49" charset="0"/>
              </a:rPr>
              <a:t>xxxxxxxxxxxxxxxxxx</a:t>
            </a:r>
            <a:r>
              <a:rPr lang="en-GB" sz="1400" b="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sz="1400" b="0" dirty="0">
                <a:latin typeface="Consolas" panose="020B0609020204030204" pitchFamily="49" charset="0"/>
                <a:ea typeface="Times New Roman" panose="02020603050405020304" pitchFamily="18" charset="0"/>
                <a:cs typeface="Consolas" panose="020B0609020204030204" pitchFamily="49" charset="0"/>
              </a:rPr>
              <a:t>        </a:t>
            </a:r>
            <a:r>
              <a:rPr lang="en-GB" sz="1400" b="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endParaRPr lang="en-US" sz="1400" b="0" dirty="0">
              <a:latin typeface="Calibri" panose="020F0502020204030204" pitchFamily="34" charset="0"/>
              <a:ea typeface="Times New Roman" panose="02020603050405020304" pitchFamily="18" charset="0"/>
              <a:cs typeface="Times New Roman" panose="02020603050405020304" pitchFamily="18" charset="0"/>
            </a:endParaRPr>
          </a:p>
          <a:p>
            <a:pPr marL="0" indent="0"/>
            <a:r>
              <a:rPr lang="en-GB" dirty="0">
                <a:latin typeface="Consolas" panose="020B0609020204030204" pitchFamily="49" charset="0"/>
                <a:ea typeface="Times New Roman" panose="02020603050405020304" pitchFamily="18" charset="0"/>
                <a:cs typeface="Consolas" panose="020B0609020204030204" pitchFamily="49" charset="0"/>
              </a:rPr>
              <a:t>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0" indent="0"/>
            <a:endParaRPr lang="en-US" dirty="0"/>
          </a:p>
          <a:p>
            <a:endParaRPr lang="en-US" sz="2000" b="0" dirty="0"/>
          </a:p>
        </p:txBody>
      </p:sp>
    </p:spTree>
    <p:extLst>
      <p:ext uri="{BB962C8B-B14F-4D97-AF65-F5344CB8AC3E}">
        <p14:creationId xmlns:p14="http://schemas.microsoft.com/office/powerpoint/2010/main" val="368276445"/>
      </p:ext>
    </p:extLst>
  </p:cSld>
  <p:clrMapOvr>
    <a:masterClrMapping/>
  </p:clrMapOvr>
</p:sld>
</file>

<file path=ppt/theme/theme1.xml><?xml version="1.0" encoding="utf-8"?>
<a:theme xmlns:a="http://schemas.openxmlformats.org/drawingml/2006/main" name="Custom Design">
  <a:themeElements>
    <a:clrScheme name="CEMEX">
      <a:dk1>
        <a:srgbClr val="000000"/>
      </a:dk1>
      <a:lt1>
        <a:srgbClr val="FFFFFF"/>
      </a:lt1>
      <a:dk2>
        <a:srgbClr val="1E386E"/>
      </a:dk2>
      <a:lt2>
        <a:srgbClr val="345FB8"/>
      </a:lt2>
      <a:accent1>
        <a:srgbClr val="41276C"/>
      </a:accent1>
      <a:accent2>
        <a:srgbClr val="BE223C"/>
      </a:accent2>
      <a:accent3>
        <a:srgbClr val="16A085"/>
      </a:accent3>
      <a:accent4>
        <a:srgbClr val="A8D177"/>
      </a:accent4>
      <a:accent5>
        <a:srgbClr val="FEA045"/>
      </a:accent5>
      <a:accent6>
        <a:srgbClr val="FFD34C"/>
      </a:accent6>
      <a:hlink>
        <a:srgbClr val="003875"/>
      </a:hlink>
      <a:folHlink>
        <a:srgbClr val="3FA9F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EMEX">
    <a:dk1>
      <a:srgbClr val="000000"/>
    </a:dk1>
    <a:lt1>
      <a:srgbClr val="FFFFFF"/>
    </a:lt1>
    <a:dk2>
      <a:srgbClr val="1E386E"/>
    </a:dk2>
    <a:lt2>
      <a:srgbClr val="345FB8"/>
    </a:lt2>
    <a:accent1>
      <a:srgbClr val="41276C"/>
    </a:accent1>
    <a:accent2>
      <a:srgbClr val="BE223C"/>
    </a:accent2>
    <a:accent3>
      <a:srgbClr val="16A085"/>
    </a:accent3>
    <a:accent4>
      <a:srgbClr val="A8D177"/>
    </a:accent4>
    <a:accent5>
      <a:srgbClr val="FEA045"/>
    </a:accent5>
    <a:accent6>
      <a:srgbClr val="FFD34C"/>
    </a:accent6>
    <a:hlink>
      <a:srgbClr val="003875"/>
    </a:hlink>
    <a:folHlink>
      <a:srgbClr val="3FA9F5"/>
    </a:folHlink>
  </a:clrScheme>
</a:themeOverride>
</file>

<file path=docProps/app.xml><?xml version="1.0" encoding="utf-8"?>
<Properties xmlns="http://schemas.openxmlformats.org/officeDocument/2006/extended-properties" xmlns:vt="http://schemas.openxmlformats.org/officeDocument/2006/docPropsVTypes">
  <Template/>
  <TotalTime>28</TotalTime>
  <Words>748</Words>
  <Application>Microsoft Office PowerPoint</Application>
  <PresentationFormat>Widescreen</PresentationFormat>
  <Paragraphs>174</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Consolas</vt:lpstr>
      <vt:lpstr>Courier New</vt:lpstr>
      <vt:lpstr>Tahoma</vt:lpstr>
      <vt:lpstr>Times New Roman</vt:lpstr>
      <vt:lpstr>Verdana</vt:lpstr>
      <vt:lpstr>Custom Design</vt:lpstr>
      <vt:lpstr>SQL Server On GDPR Compliance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CEMEXGo Downstream Development Workflow and Policies </dc:title>
  <cp:lastModifiedBy>Naginder Singh</cp:lastModifiedBy>
  <cp:revision>22</cp:revision>
  <dcterms:modified xsi:type="dcterms:W3CDTF">2019-10-08T11:25:42Z</dcterms:modified>
</cp:coreProperties>
</file>