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93" r:id="rId2"/>
    <p:sldId id="292" r:id="rId3"/>
    <p:sldId id="294" r:id="rId4"/>
    <p:sldId id="295" r:id="rId5"/>
    <p:sldId id="309" r:id="rId6"/>
    <p:sldId id="259" r:id="rId7"/>
    <p:sldId id="264" r:id="rId8"/>
    <p:sldId id="268" r:id="rId9"/>
    <p:sldId id="269" r:id="rId10"/>
    <p:sldId id="260" r:id="rId11"/>
    <p:sldId id="265" r:id="rId12"/>
    <p:sldId id="296" r:id="rId13"/>
    <p:sldId id="310" r:id="rId14"/>
    <p:sldId id="311" r:id="rId15"/>
    <p:sldId id="312" r:id="rId16"/>
    <p:sldId id="266" r:id="rId17"/>
    <p:sldId id="267" r:id="rId18"/>
    <p:sldId id="300" r:id="rId19"/>
    <p:sldId id="301" r:id="rId20"/>
    <p:sldId id="302" r:id="rId21"/>
    <p:sldId id="303" r:id="rId22"/>
    <p:sldId id="304" r:id="rId23"/>
    <p:sldId id="305" r:id="rId24"/>
    <p:sldId id="270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90" r:id="rId33"/>
    <p:sldId id="291" r:id="rId34"/>
    <p:sldId id="261" r:id="rId35"/>
    <p:sldId id="262" r:id="rId3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0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774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22748-E275-4D04-8E45-517E8DD15A35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DB16A-CA39-442F-9FE1-99E00A1D43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13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22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345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03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67544" y="4731990"/>
            <a:ext cx="108012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778F8324-3414-46FF-A7B2-9719501CF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38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856EBA78-EC96-4784-A87C-3B12CFC814E7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78F8324-3414-46FF-A7B2-9719501CF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8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856EBA78-EC96-4784-A87C-3B12CFC814E7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78F8324-3414-46FF-A7B2-9719501CF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642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1" y="0"/>
            <a:ext cx="7632848" cy="789552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005576"/>
            <a:ext cx="4248472" cy="37264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9" y="1005576"/>
            <a:ext cx="4248472" cy="37264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6243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1407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856EBA78-EC96-4784-A87C-3B12CFC814E7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78F8324-3414-46FF-A7B2-9719501CFA8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25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856EBA78-EC96-4784-A87C-3B12CFC814E7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78F8324-3414-46FF-A7B2-9719501CFA8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18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856EBA78-EC96-4784-A87C-3B12CFC814E7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78F8324-3414-46FF-A7B2-9719501CFA8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90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856EBA78-EC96-4784-A87C-3B12CFC814E7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78F8324-3414-46FF-A7B2-9719501CFA8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26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856EBA78-EC96-4784-A87C-3B12CFC814E7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78F8324-3414-46FF-A7B2-9719501CFA87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09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856EBA78-EC96-4784-A87C-3B12CFC814E7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78F8324-3414-46FF-A7B2-9719501CFA8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72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5623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856EBA78-EC96-4784-A87C-3B12CFC814E7}" type="datetimeFigureOut">
              <a:rPr lang="de-DE" smtClean="0"/>
              <a:t>21.04.2018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78F8324-3414-46FF-A7B2-9719501CFA8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17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95263"/>
            <a:ext cx="8219256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31889"/>
            <a:ext cx="8229600" cy="3455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660232" y="4731991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chemeClr val="tx2"/>
                </a:solidFill>
              </a:rPr>
              <a:t>db</a:t>
            </a:r>
            <a:r>
              <a:rPr lang="en-US" sz="1200" noProof="0" dirty="0"/>
              <a:t> Berater GmbH - </a:t>
            </a:r>
            <a:r>
              <a:rPr lang="en-US" sz="1200" noProof="0"/>
              <a:t>© 2018</a:t>
            </a:r>
            <a:endParaRPr lang="en-US" sz="1200" noProof="0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67544" y="4731990"/>
            <a:ext cx="108012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778F8324-3414-46FF-A7B2-9719501CF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88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usanu.com/2013/08/01/understanding-how-sql-server-executes-a-quer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ocumentation.red-gate.com/display/SM4/ASYNC_IO_COMPLETION" TargetMode="External"/><Relationship Id="rId7" Type="http://schemas.openxmlformats.org/officeDocument/2006/relationships/hyperlink" Target="http://documentation.red-gate.com/display/SM4/WRITELOG" TargetMode="External"/><Relationship Id="rId2" Type="http://schemas.openxmlformats.org/officeDocument/2006/relationships/hyperlink" Target="http://documentation.red-gate.com/display/SM4/CXPACK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umentation.red-gate.com/display/SM4/THREADPOOL" TargetMode="External"/><Relationship Id="rId5" Type="http://schemas.openxmlformats.org/officeDocument/2006/relationships/hyperlink" Target="http://documentation.red-gate.com/display/SM4/ASYNC_NETWORK_IO" TargetMode="External"/><Relationship Id="rId4" Type="http://schemas.openxmlformats.org/officeDocument/2006/relationships/hyperlink" Target="http://documentation.red-gate.com/display/SM4/SOS_SCHEDULER_YIEL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documentation.red-gate.com/display/SM4/PAGEIOLATCH_EX" TargetMode="External"/><Relationship Id="rId2" Type="http://schemas.openxmlformats.org/officeDocument/2006/relationships/hyperlink" Target="http://documentation.red-gate.com/display/SM4/PAGEIOLATCH_D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umentation.red-gate.com/display/SM4/PAGEIOLATCH_UP" TargetMode="External"/><Relationship Id="rId5" Type="http://schemas.openxmlformats.org/officeDocument/2006/relationships/hyperlink" Target="http://documentation.red-gate.com/display/SM4/PAGEIOLATCH_SH" TargetMode="External"/><Relationship Id="rId4" Type="http://schemas.openxmlformats.org/officeDocument/2006/relationships/hyperlink" Target="http://documentation.red-gate.com/display/SM4/PAGEIOLATCH_KP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&lt;= 64 MB		4 VLF</a:t>
            </a:r>
          </a:p>
          <a:p>
            <a:r>
              <a:rPr lang="de-DE" dirty="0"/>
              <a:t>&gt;64 MB und &lt; 1.024 MB	8 VLF</a:t>
            </a:r>
          </a:p>
          <a:p>
            <a:r>
              <a:rPr lang="de-DE" dirty="0"/>
              <a:t>&gt;1.024 MB		16 VLF</a:t>
            </a:r>
          </a:p>
          <a:p>
            <a:endParaRPr lang="de-DE" dirty="0"/>
          </a:p>
          <a:p>
            <a:r>
              <a:rPr lang="de-DE" dirty="0"/>
              <a:t>Grenze:	96 VLF</a:t>
            </a:r>
          </a:p>
          <a:p>
            <a:r>
              <a:rPr lang="de-DE" dirty="0"/>
              <a:t>Ist:	1000 VLF = 30 GB</a:t>
            </a:r>
          </a:p>
          <a:p>
            <a:r>
              <a:rPr lang="de-DE" dirty="0"/>
              <a:t>4 * 8 GB = 32 GB</a:t>
            </a:r>
          </a:p>
          <a:p>
            <a:r>
              <a:rPr lang="de-DE" dirty="0"/>
              <a:t>4 * 16 = 64</a:t>
            </a:r>
          </a:p>
          <a:p>
            <a:endParaRPr lang="de-DE" dirty="0"/>
          </a:p>
          <a:p>
            <a:r>
              <a:rPr lang="de-DE" dirty="0"/>
              <a:t>1. Schritt:	SHRINKFILE:	1 MB	=&gt; 2 VLF</a:t>
            </a:r>
          </a:p>
          <a:p>
            <a:r>
              <a:rPr lang="de-DE" dirty="0"/>
              <a:t>2. Schritt:	MODIFY:	     8.192 MB	=&gt; 18 VLF	8 GB</a:t>
            </a:r>
          </a:p>
          <a:p>
            <a:r>
              <a:rPr lang="de-DE" dirty="0"/>
              <a:t>3. Schritt:	MODIFY:	     8.192 MB	=&gt; 34 VLF	16 GB</a:t>
            </a:r>
          </a:p>
          <a:p>
            <a:r>
              <a:rPr lang="de-DE" dirty="0"/>
              <a:t>3. Schritt:	MODIFY:	     8.192 MB	=&gt; 50 VLF	24 GB</a:t>
            </a:r>
          </a:p>
          <a:p>
            <a:r>
              <a:rPr lang="de-DE" dirty="0"/>
              <a:t>4. Schritt:	MODIFY:	     8.192 MB	=&gt; 66 VLF	32 GB</a:t>
            </a:r>
          </a:p>
        </p:txBody>
      </p:sp>
    </p:spTree>
    <p:extLst>
      <p:ext uri="{BB962C8B-B14F-4D97-AF65-F5344CB8AC3E}">
        <p14:creationId xmlns:p14="http://schemas.microsoft.com/office/powerpoint/2010/main" val="1543103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eines Datenbank-</a:t>
            </a:r>
            <a:r>
              <a:rPr lang="de-DE" dirty="0" err="1"/>
              <a:t>Requests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43558"/>
            <a:ext cx="6167606" cy="3455987"/>
          </a:xfrm>
        </p:spPr>
      </p:pic>
      <p:sp>
        <p:nvSpPr>
          <p:cNvPr id="5" name="Textfeld 4"/>
          <p:cNvSpPr txBox="1"/>
          <p:nvPr/>
        </p:nvSpPr>
        <p:spPr>
          <a:xfrm>
            <a:off x="468315" y="4299942"/>
            <a:ext cx="8207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Abbildung: </a:t>
            </a:r>
            <a:r>
              <a:rPr lang="de-DE" sz="1200" b="1" dirty="0">
                <a:hlinkClick r:id="rId3"/>
              </a:rPr>
              <a:t>http://rusanu.com/2013/08/01/understanding-how-sql-server-executes-a-query/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881204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Untersuchung des Betriebssystems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Physikalische / Virtuelle Umgebung</a:t>
            </a:r>
          </a:p>
          <a:p>
            <a:pPr lvl="1"/>
            <a:r>
              <a:rPr lang="de-DE" dirty="0"/>
              <a:t>Wie viele CORES / RAM?</a:t>
            </a:r>
          </a:p>
          <a:p>
            <a:pPr lvl="1"/>
            <a:r>
              <a:rPr lang="de-DE" dirty="0"/>
              <a:t>Gibt es mehrere HDD im System?</a:t>
            </a:r>
          </a:p>
          <a:p>
            <a:pPr lvl="1"/>
            <a:r>
              <a:rPr lang="de-DE" dirty="0"/>
              <a:t>Wie sind die HDD formatiert?</a:t>
            </a:r>
          </a:p>
        </p:txBody>
      </p:sp>
    </p:spTree>
    <p:extLst>
      <p:ext uri="{BB962C8B-B14F-4D97-AF65-F5344CB8AC3E}">
        <p14:creationId xmlns:p14="http://schemas.microsoft.com/office/powerpoint/2010/main" val="298909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Magnetplattenspeicher 4"/>
          <p:cNvSpPr/>
          <p:nvPr/>
        </p:nvSpPr>
        <p:spPr bwMode="auto">
          <a:xfrm>
            <a:off x="5120015" y="1005576"/>
            <a:ext cx="2423786" cy="3654107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1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21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Datenbank</a:t>
            </a: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Datenbankstrukturen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System- und Benutzerdaten werden in Datenseiten gespeichert.</a:t>
            </a:r>
          </a:p>
          <a:p>
            <a:r>
              <a:rPr lang="de-DE" dirty="0"/>
              <a:t>Jede Datenseite besitzt eine </a:t>
            </a:r>
            <a:r>
              <a:rPr lang="de-DE" b="1" dirty="0"/>
              <a:t>feste</a:t>
            </a:r>
            <a:r>
              <a:rPr lang="de-DE" dirty="0"/>
              <a:t> Größe von 8.192 Bytes:</a:t>
            </a:r>
          </a:p>
          <a:p>
            <a:pPr lvl="1"/>
            <a:r>
              <a:rPr lang="de-DE" dirty="0"/>
              <a:t>96 Bytes für den Page Header</a:t>
            </a:r>
          </a:p>
          <a:p>
            <a:pPr lvl="1"/>
            <a:r>
              <a:rPr lang="de-DE" dirty="0"/>
              <a:t>8.060 Bytes für Daten</a:t>
            </a:r>
          </a:p>
          <a:p>
            <a:pPr lvl="1"/>
            <a:r>
              <a:rPr lang="de-DE" dirty="0"/>
              <a:t>36 Bytes für Slot-Array</a:t>
            </a:r>
          </a:p>
          <a:p>
            <a:r>
              <a:rPr lang="de-DE" dirty="0"/>
              <a:t>8 zusammenhängende Datenseiten werden in Extents gespeichert:</a:t>
            </a:r>
          </a:p>
          <a:p>
            <a:pPr lvl="1"/>
            <a:r>
              <a:rPr lang="de-DE" dirty="0"/>
              <a:t>Mixed Extents speichern Datenseiten von verschiedenen Objekten</a:t>
            </a:r>
          </a:p>
          <a:p>
            <a:pPr lvl="1"/>
            <a:r>
              <a:rPr lang="de-DE" dirty="0"/>
              <a:t>Uniform Extents speichern Datenseiten von einem Objekt</a:t>
            </a:r>
          </a:p>
          <a:p>
            <a: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de-DE" dirty="0"/>
              <a:t>Systemrelevante Data Pages: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de-DE" dirty="0"/>
              <a:t>PFS (Page Free Space):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de-DE" dirty="0"/>
              <a:t>SGAM (</a:t>
            </a:r>
            <a:r>
              <a:rPr lang="de-DE" dirty="0" err="1"/>
              <a:t>Shared</a:t>
            </a:r>
            <a:r>
              <a:rPr lang="de-DE" dirty="0"/>
              <a:t> Global </a:t>
            </a:r>
            <a:r>
              <a:rPr lang="de-DE" dirty="0" err="1"/>
              <a:t>Allocation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):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de-DE" dirty="0"/>
              <a:t>GAM (Global </a:t>
            </a:r>
            <a:r>
              <a:rPr lang="de-DE" dirty="0" err="1"/>
              <a:t>Allocation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):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de-DE" dirty="0"/>
              <a:t>IAM (Index </a:t>
            </a:r>
            <a:r>
              <a:rPr lang="de-DE" dirty="0" err="1"/>
              <a:t>Allocation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):</a:t>
            </a:r>
          </a:p>
          <a:p>
            <a:pPr lvl="2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endParaRPr lang="de-DE" dirty="0"/>
          </a:p>
        </p:txBody>
      </p:sp>
      <p:sp>
        <p:nvSpPr>
          <p:cNvPr id="4" name="Abgerundetes Rechteck 3"/>
          <p:cNvSpPr/>
          <p:nvPr/>
        </p:nvSpPr>
        <p:spPr bwMode="auto">
          <a:xfrm>
            <a:off x="5187342" y="2589365"/>
            <a:ext cx="2254685" cy="1580628"/>
          </a:xfrm>
          <a:prstGeom prst="roundRect">
            <a:avLst/>
          </a:prstGeom>
          <a:noFill/>
          <a:ln w="539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de-DE" sz="21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3" name="Gefaltete Ecke 2"/>
          <p:cNvSpPr/>
          <p:nvPr/>
        </p:nvSpPr>
        <p:spPr bwMode="auto">
          <a:xfrm>
            <a:off x="5326693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112</a:t>
            </a:r>
          </a:p>
        </p:txBody>
      </p:sp>
      <p:sp>
        <p:nvSpPr>
          <p:cNvPr id="7" name="Gefaltete Ecke 6"/>
          <p:cNvSpPr/>
          <p:nvPr/>
        </p:nvSpPr>
        <p:spPr bwMode="auto">
          <a:xfrm>
            <a:off x="5854352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113</a:t>
            </a:r>
          </a:p>
        </p:txBody>
      </p:sp>
      <p:sp>
        <p:nvSpPr>
          <p:cNvPr id="8" name="Gefaltete Ecke 7"/>
          <p:cNvSpPr/>
          <p:nvPr/>
        </p:nvSpPr>
        <p:spPr bwMode="auto">
          <a:xfrm>
            <a:off x="6382012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114</a:t>
            </a:r>
          </a:p>
        </p:txBody>
      </p:sp>
      <p:sp>
        <p:nvSpPr>
          <p:cNvPr id="9" name="Gefaltete Ecke 8"/>
          <p:cNvSpPr/>
          <p:nvPr/>
        </p:nvSpPr>
        <p:spPr bwMode="auto">
          <a:xfrm>
            <a:off x="6909671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115</a:t>
            </a:r>
          </a:p>
        </p:txBody>
      </p:sp>
      <p:sp>
        <p:nvSpPr>
          <p:cNvPr id="10" name="Gefaltete Ecke 9"/>
          <p:cNvSpPr/>
          <p:nvPr/>
        </p:nvSpPr>
        <p:spPr bwMode="auto">
          <a:xfrm>
            <a:off x="5331376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116</a:t>
            </a:r>
          </a:p>
        </p:txBody>
      </p:sp>
      <p:sp>
        <p:nvSpPr>
          <p:cNvPr id="12" name="Gefaltete Ecke 11"/>
          <p:cNvSpPr/>
          <p:nvPr/>
        </p:nvSpPr>
        <p:spPr bwMode="auto">
          <a:xfrm>
            <a:off x="5837129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117</a:t>
            </a:r>
          </a:p>
        </p:txBody>
      </p:sp>
      <p:sp>
        <p:nvSpPr>
          <p:cNvPr id="13" name="Gefaltete Ecke 12"/>
          <p:cNvSpPr/>
          <p:nvPr/>
        </p:nvSpPr>
        <p:spPr bwMode="auto">
          <a:xfrm>
            <a:off x="6371085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118</a:t>
            </a:r>
          </a:p>
        </p:txBody>
      </p:sp>
      <p:sp>
        <p:nvSpPr>
          <p:cNvPr id="14" name="Gefaltete Ecke 13"/>
          <p:cNvSpPr/>
          <p:nvPr/>
        </p:nvSpPr>
        <p:spPr bwMode="auto">
          <a:xfrm>
            <a:off x="6905041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119</a:t>
            </a:r>
          </a:p>
        </p:txBody>
      </p:sp>
    </p:spTree>
    <p:extLst>
      <p:ext uri="{BB962C8B-B14F-4D97-AF65-F5344CB8AC3E}">
        <p14:creationId xmlns:p14="http://schemas.microsoft.com/office/powerpoint/2010/main" val="197660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Mixed Extents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Mixed extents manage data pages of different tables / indexes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490594" y="1693018"/>
          <a:ext cx="1558662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 gridSpan="6">
                  <a:txBody>
                    <a:bodyPr/>
                    <a:lstStyle/>
                    <a:p>
                      <a:r>
                        <a:rPr lang="de-DE" sz="1400" dirty="0"/>
                        <a:t>Table 1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/>
          </p:nvPr>
        </p:nvGraphicFramePr>
        <p:xfrm>
          <a:off x="2552228" y="1693018"/>
          <a:ext cx="1558662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 gridSpan="6">
                  <a:txBody>
                    <a:bodyPr/>
                    <a:lstStyle/>
                    <a:p>
                      <a:r>
                        <a:rPr lang="de-DE" sz="1400" dirty="0"/>
                        <a:t>Table</a:t>
                      </a:r>
                      <a:r>
                        <a:rPr lang="de-DE" sz="1400" baseline="0" dirty="0"/>
                        <a:t> 2</a:t>
                      </a:r>
                      <a:endParaRPr lang="de-DE" sz="1400" dirty="0"/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/>
          </p:nvPr>
        </p:nvGraphicFramePr>
        <p:xfrm>
          <a:off x="4613862" y="1693018"/>
          <a:ext cx="1558662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 gridSpan="6">
                  <a:txBody>
                    <a:bodyPr/>
                    <a:lstStyle/>
                    <a:p>
                      <a:r>
                        <a:rPr lang="de-DE" sz="1400" dirty="0"/>
                        <a:t>Table 3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/>
          </p:nvPr>
        </p:nvGraphicFramePr>
        <p:xfrm>
          <a:off x="6675496" y="1693018"/>
          <a:ext cx="1558662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 gridSpan="6">
                  <a:txBody>
                    <a:bodyPr/>
                    <a:lstStyle/>
                    <a:p>
                      <a:r>
                        <a:rPr lang="de-DE" sz="1400" dirty="0"/>
                        <a:t>Table</a:t>
                      </a:r>
                      <a:r>
                        <a:rPr lang="de-DE" sz="1400" baseline="0" dirty="0"/>
                        <a:t> 4</a:t>
                      </a:r>
                      <a:endParaRPr lang="de-DE" sz="1400" dirty="0"/>
                    </a:p>
                  </a:txBody>
                  <a:tcPr marL="68580" marR="68580" marT="34290" marB="34290"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/>
          </p:nvPr>
        </p:nvGraphicFramePr>
        <p:xfrm>
          <a:off x="490595" y="3324691"/>
          <a:ext cx="6096000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 gridSpan="8">
                  <a:txBody>
                    <a:bodyPr/>
                    <a:lstStyle/>
                    <a:p>
                      <a:r>
                        <a:rPr lang="de-DE" sz="1400" dirty="0"/>
                        <a:t>MIXED Extent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105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106</a:t>
                      </a:r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107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108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109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110</a:t>
                      </a:r>
                    </a:p>
                  </a:txBody>
                  <a:tcPr marL="68580" marR="68580" marT="34290" marB="3429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113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114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117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118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119</a:t>
                      </a:r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120</a:t>
                      </a:r>
                    </a:p>
                  </a:txBody>
                  <a:tcPr marL="68580" marR="68580" marT="34290" marB="3429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6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044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Mixed Extents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Mixed extents manage data pages of different tables / indexes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490594" y="1693018"/>
          <a:ext cx="1558662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 gridSpan="6">
                  <a:txBody>
                    <a:bodyPr/>
                    <a:lstStyle/>
                    <a:p>
                      <a:r>
                        <a:rPr lang="de-DE" sz="1400" dirty="0"/>
                        <a:t>Table 1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/>
          </p:nvPr>
        </p:nvGraphicFramePr>
        <p:xfrm>
          <a:off x="2552228" y="1693018"/>
          <a:ext cx="1558662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 gridSpan="6">
                  <a:txBody>
                    <a:bodyPr/>
                    <a:lstStyle/>
                    <a:p>
                      <a:r>
                        <a:rPr lang="de-DE" sz="1400" dirty="0"/>
                        <a:t>Table</a:t>
                      </a:r>
                      <a:r>
                        <a:rPr lang="de-DE" sz="1400" baseline="0" dirty="0"/>
                        <a:t> 2</a:t>
                      </a:r>
                      <a:endParaRPr lang="de-DE" sz="1400" dirty="0"/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/>
          </p:nvPr>
        </p:nvGraphicFramePr>
        <p:xfrm>
          <a:off x="4613862" y="1693018"/>
          <a:ext cx="1558662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 gridSpan="6">
                  <a:txBody>
                    <a:bodyPr/>
                    <a:lstStyle/>
                    <a:p>
                      <a:r>
                        <a:rPr lang="de-DE" sz="1400" dirty="0"/>
                        <a:t>Table 3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/>
          </p:nvPr>
        </p:nvGraphicFramePr>
        <p:xfrm>
          <a:off x="6675496" y="1693018"/>
          <a:ext cx="1558662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 gridSpan="6">
                  <a:txBody>
                    <a:bodyPr/>
                    <a:lstStyle/>
                    <a:p>
                      <a:r>
                        <a:rPr lang="de-DE" sz="1400" dirty="0"/>
                        <a:t>Table</a:t>
                      </a:r>
                      <a:r>
                        <a:rPr lang="de-DE" sz="1400" baseline="0" dirty="0"/>
                        <a:t> 4</a:t>
                      </a:r>
                      <a:endParaRPr lang="de-DE" sz="1400" dirty="0"/>
                    </a:p>
                  </a:txBody>
                  <a:tcPr marL="68580" marR="68580" marT="34290" marB="34290"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/>
          </p:nvPr>
        </p:nvGraphicFramePr>
        <p:xfrm>
          <a:off x="490595" y="3324691"/>
          <a:ext cx="60960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 gridSpan="8">
                  <a:txBody>
                    <a:bodyPr/>
                    <a:lstStyle/>
                    <a:p>
                      <a:r>
                        <a:rPr lang="de-DE" sz="1400" dirty="0"/>
                        <a:t>MIXED Extent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105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106</a:t>
                      </a:r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107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108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109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110</a:t>
                      </a:r>
                    </a:p>
                  </a:txBody>
                  <a:tcPr marL="68580" marR="68580" marT="34290" marB="3429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113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114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117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118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119</a:t>
                      </a:r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120</a:t>
                      </a:r>
                    </a:p>
                  </a:txBody>
                  <a:tcPr marL="68580" marR="68580" marT="34290" marB="3429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667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121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122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123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125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126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127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128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825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623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Extents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extents manage data pages of only one object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490594" y="1693018"/>
          <a:ext cx="1558662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 gridSpan="6">
                  <a:txBody>
                    <a:bodyPr/>
                    <a:lstStyle/>
                    <a:p>
                      <a:r>
                        <a:rPr lang="de-DE" sz="1400" dirty="0"/>
                        <a:t>Table 1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/>
          </p:nvPr>
        </p:nvGraphicFramePr>
        <p:xfrm>
          <a:off x="2552228" y="1693018"/>
          <a:ext cx="1558662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 gridSpan="6">
                  <a:txBody>
                    <a:bodyPr/>
                    <a:lstStyle/>
                    <a:p>
                      <a:r>
                        <a:rPr lang="de-DE" sz="1400" dirty="0"/>
                        <a:t>Table</a:t>
                      </a:r>
                      <a:r>
                        <a:rPr lang="de-DE" sz="1400" baseline="0" dirty="0"/>
                        <a:t> 2</a:t>
                      </a:r>
                      <a:endParaRPr lang="de-DE" sz="1400" dirty="0"/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/>
          </p:nvPr>
        </p:nvGraphicFramePr>
        <p:xfrm>
          <a:off x="4613862" y="1693018"/>
          <a:ext cx="1558662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 gridSpan="6">
                  <a:txBody>
                    <a:bodyPr/>
                    <a:lstStyle/>
                    <a:p>
                      <a:r>
                        <a:rPr lang="de-DE" sz="1400" dirty="0"/>
                        <a:t>Table 3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/>
          </p:nvPr>
        </p:nvGraphicFramePr>
        <p:xfrm>
          <a:off x="6675496" y="1693018"/>
          <a:ext cx="1558662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 gridSpan="6">
                  <a:txBody>
                    <a:bodyPr/>
                    <a:lstStyle/>
                    <a:p>
                      <a:r>
                        <a:rPr lang="de-DE" sz="1400" dirty="0"/>
                        <a:t>Table</a:t>
                      </a:r>
                      <a:r>
                        <a:rPr lang="de-DE" sz="1400" baseline="0" dirty="0"/>
                        <a:t> 4</a:t>
                      </a:r>
                      <a:endParaRPr lang="de-DE" sz="1400" dirty="0"/>
                    </a:p>
                  </a:txBody>
                  <a:tcPr marL="68580" marR="68580" marT="34290" marB="34290"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/>
          </p:nvPr>
        </p:nvGraphicFramePr>
        <p:xfrm>
          <a:off x="490595" y="3324691"/>
          <a:ext cx="6096000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 gridSpan="8">
                  <a:txBody>
                    <a:bodyPr/>
                    <a:lstStyle/>
                    <a:p>
                      <a:r>
                        <a:rPr lang="de-DE" sz="1400" dirty="0"/>
                        <a:t>Uniform Extent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105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106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107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108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109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110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113</a:t>
                      </a:r>
                    </a:p>
                  </a:txBody>
                  <a:tcPr marL="68580" marR="68580" marT="34290" marB="3429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114</a:t>
                      </a:r>
                    </a:p>
                  </a:txBody>
                  <a:tcPr marL="68580" marR="68580" marT="34290" marB="3429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 marL="68580" marR="68580" marT="34290" marB="3429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 marL="68580" marR="68580" marT="34290" marB="3429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117</a:t>
                      </a:r>
                    </a:p>
                  </a:txBody>
                  <a:tcPr marL="68580" marR="68580" marT="34290" marB="3429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118</a:t>
                      </a:r>
                    </a:p>
                  </a:txBody>
                  <a:tcPr marL="68580" marR="68580" marT="34290" marB="3429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119</a:t>
                      </a:r>
                    </a:p>
                  </a:txBody>
                  <a:tcPr marL="68580" marR="68580" marT="34290" marB="3429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bg1"/>
                          </a:solidFill>
                        </a:rPr>
                        <a:t>120</a:t>
                      </a:r>
                    </a:p>
                  </a:txBody>
                  <a:tcPr marL="68580" marR="68580" marT="34290" marB="3429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6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127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Betriebsumfeld des SQL 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31889"/>
            <a:ext cx="8229600" cy="4011611"/>
          </a:xfrm>
        </p:spPr>
        <p:txBody>
          <a:bodyPr>
            <a:normAutofit/>
          </a:bodyPr>
          <a:lstStyle/>
          <a:p>
            <a:r>
              <a:rPr lang="de-DE" dirty="0"/>
              <a:t>Wie viel RAM wird dem SQL Server zugeteilt?</a:t>
            </a:r>
          </a:p>
          <a:p>
            <a:r>
              <a:rPr lang="de-DE" dirty="0"/>
              <a:t>Kann SQL Server alle Prozessoren verwenden?</a:t>
            </a:r>
          </a:p>
          <a:p>
            <a:r>
              <a:rPr lang="de-DE" dirty="0"/>
              <a:t>Welche Sicherheitseinstellungen sind konfiguriert worden?</a:t>
            </a:r>
          </a:p>
          <a:p>
            <a:pPr lvl="1"/>
            <a:r>
              <a:rPr lang="de-DE" dirty="0"/>
              <a:t>Windows Authentifizierung</a:t>
            </a:r>
          </a:p>
          <a:p>
            <a:pPr lvl="1"/>
            <a:r>
              <a:rPr lang="de-DE" dirty="0"/>
              <a:t>Mixed Authentifizierung</a:t>
            </a:r>
          </a:p>
          <a:p>
            <a:r>
              <a:rPr lang="de-DE" dirty="0"/>
              <a:t>Welche Berechtigungen hat das Dienstkonto?</a:t>
            </a:r>
          </a:p>
          <a:p>
            <a:pPr lvl="1"/>
            <a:r>
              <a:rPr lang="de-DE" dirty="0"/>
              <a:t>Ist Instant File Initialization aktiviert?</a:t>
            </a:r>
          </a:p>
          <a:p>
            <a:pPr lvl="1"/>
            <a:r>
              <a:rPr lang="de-DE" dirty="0"/>
              <a:t>Ist „Lock Pages in Memory“ aktiviert?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402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Betriebsumfeld des SQL 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Datenbankeinstellungen</a:t>
            </a:r>
          </a:p>
          <a:p>
            <a:pPr lvl="1"/>
            <a:r>
              <a:rPr lang="de-DE" dirty="0"/>
              <a:t>FILLFACTOR</a:t>
            </a:r>
          </a:p>
          <a:p>
            <a:pPr lvl="1"/>
            <a:r>
              <a:rPr lang="de-DE" dirty="0"/>
              <a:t>Standardverzeichnisse für Datenbanken</a:t>
            </a:r>
          </a:p>
          <a:p>
            <a:r>
              <a:rPr lang="de-DE" dirty="0"/>
              <a:t>Erweiterte Konfigurationseinstellungen</a:t>
            </a:r>
          </a:p>
          <a:p>
            <a:pPr lvl="1"/>
            <a:r>
              <a:rPr lang="de-DE" dirty="0"/>
              <a:t>Max </a:t>
            </a:r>
            <a:r>
              <a:rPr lang="de-DE" dirty="0" err="1"/>
              <a:t>Degree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Parallelism</a:t>
            </a:r>
            <a:endParaRPr lang="de-DE" dirty="0"/>
          </a:p>
          <a:p>
            <a:pPr lvl="1"/>
            <a:r>
              <a:rPr lang="de-DE" dirty="0" err="1"/>
              <a:t>AdHoc</a:t>
            </a:r>
            <a:r>
              <a:rPr lang="de-DE" dirty="0"/>
              <a:t> </a:t>
            </a:r>
            <a:r>
              <a:rPr lang="de-DE" dirty="0" err="1"/>
              <a:t>Workloads</a:t>
            </a:r>
            <a:endParaRPr lang="de-DE" dirty="0"/>
          </a:p>
          <a:p>
            <a:pPr lvl="1"/>
            <a:r>
              <a:rPr lang="de-DE" dirty="0"/>
              <a:t>Gibt es konfigurierte Ressource-</a:t>
            </a:r>
            <a:r>
              <a:rPr lang="de-DE" dirty="0" err="1"/>
              <a:t>Governour</a:t>
            </a:r>
            <a:r>
              <a:rPr lang="de-DE" dirty="0"/>
              <a:t>-Einstellungen</a:t>
            </a:r>
          </a:p>
        </p:txBody>
      </p:sp>
    </p:spTree>
    <p:extLst>
      <p:ext uri="{BB962C8B-B14F-4D97-AF65-F5344CB8AC3E}">
        <p14:creationId xmlns:p14="http://schemas.microsoft.com/office/powerpoint/2010/main" val="168879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System- und Benutzerdatenbanken</a:t>
            </a:r>
          </a:p>
        </p:txBody>
      </p:sp>
      <p:sp>
        <p:nvSpPr>
          <p:cNvPr id="4" name="Zylinder 3"/>
          <p:cNvSpPr/>
          <p:nvPr/>
        </p:nvSpPr>
        <p:spPr>
          <a:xfrm>
            <a:off x="827584" y="1851670"/>
            <a:ext cx="792088" cy="1008112"/>
          </a:xfrm>
          <a:prstGeom prst="can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Master</a:t>
            </a:r>
          </a:p>
        </p:txBody>
      </p:sp>
      <p:sp>
        <p:nvSpPr>
          <p:cNvPr id="5" name="Zylinder 4"/>
          <p:cNvSpPr/>
          <p:nvPr/>
        </p:nvSpPr>
        <p:spPr>
          <a:xfrm>
            <a:off x="2591780" y="1851670"/>
            <a:ext cx="792088" cy="1008112"/>
          </a:xfrm>
          <a:prstGeom prst="can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msdb</a:t>
            </a:r>
            <a:endParaRPr lang="de-DE" sz="1400" b="1" dirty="0"/>
          </a:p>
        </p:txBody>
      </p:sp>
      <p:sp>
        <p:nvSpPr>
          <p:cNvPr id="6" name="Zylinder 5"/>
          <p:cNvSpPr/>
          <p:nvPr/>
        </p:nvSpPr>
        <p:spPr>
          <a:xfrm>
            <a:off x="1709682" y="1851670"/>
            <a:ext cx="792088" cy="1008112"/>
          </a:xfrm>
          <a:prstGeom prst="can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model</a:t>
            </a:r>
            <a:endParaRPr lang="de-DE" sz="1400" b="1" dirty="0"/>
          </a:p>
        </p:txBody>
      </p:sp>
      <p:sp>
        <p:nvSpPr>
          <p:cNvPr id="7" name="Zylinder 6"/>
          <p:cNvSpPr/>
          <p:nvPr/>
        </p:nvSpPr>
        <p:spPr>
          <a:xfrm>
            <a:off x="3473878" y="1851670"/>
            <a:ext cx="792088" cy="1008112"/>
          </a:xfrm>
          <a:prstGeom prst="can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/>
              <a:t>tempdb</a:t>
            </a:r>
            <a:endParaRPr lang="de-DE" sz="1400" b="1" dirty="0"/>
          </a:p>
        </p:txBody>
      </p:sp>
      <p:sp>
        <p:nvSpPr>
          <p:cNvPr id="8" name="Zylinder 7"/>
          <p:cNvSpPr/>
          <p:nvPr/>
        </p:nvSpPr>
        <p:spPr>
          <a:xfrm>
            <a:off x="6732240" y="1851670"/>
            <a:ext cx="792088" cy="1008112"/>
          </a:xfrm>
          <a:prstGeom prst="can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User</a:t>
            </a:r>
            <a:br>
              <a:rPr lang="de-DE" sz="1400" b="1" dirty="0"/>
            </a:br>
            <a:r>
              <a:rPr lang="de-DE" sz="1400" b="1" dirty="0"/>
              <a:t>DB #1</a:t>
            </a:r>
          </a:p>
        </p:txBody>
      </p:sp>
      <p:sp>
        <p:nvSpPr>
          <p:cNvPr id="3" name="Rechteck 2"/>
          <p:cNvSpPr/>
          <p:nvPr/>
        </p:nvSpPr>
        <p:spPr>
          <a:xfrm>
            <a:off x="529208" y="1707654"/>
            <a:ext cx="5266928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Systemdatenbanken</a:t>
            </a:r>
          </a:p>
        </p:txBody>
      </p:sp>
      <p:sp>
        <p:nvSpPr>
          <p:cNvPr id="9" name="Zylinder 8"/>
          <p:cNvSpPr/>
          <p:nvPr/>
        </p:nvSpPr>
        <p:spPr>
          <a:xfrm>
            <a:off x="7668344" y="1851670"/>
            <a:ext cx="792088" cy="1008112"/>
          </a:xfrm>
          <a:prstGeom prst="can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User</a:t>
            </a:r>
            <a:br>
              <a:rPr lang="de-DE" sz="1400" b="1" dirty="0"/>
            </a:br>
            <a:r>
              <a:rPr lang="de-DE" sz="1400" b="1" dirty="0"/>
              <a:t>DB #2</a:t>
            </a:r>
          </a:p>
        </p:txBody>
      </p:sp>
      <p:sp>
        <p:nvSpPr>
          <p:cNvPr id="10" name="Rechteck 9"/>
          <p:cNvSpPr/>
          <p:nvPr/>
        </p:nvSpPr>
        <p:spPr>
          <a:xfrm>
            <a:off x="6228184" y="1707654"/>
            <a:ext cx="2664296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Benutzerdatenbanken</a:t>
            </a:r>
          </a:p>
        </p:txBody>
      </p:sp>
      <p:sp>
        <p:nvSpPr>
          <p:cNvPr id="11" name="Zylinder 10"/>
          <p:cNvSpPr/>
          <p:nvPr/>
        </p:nvSpPr>
        <p:spPr>
          <a:xfrm>
            <a:off x="4756823" y="1874225"/>
            <a:ext cx="792088" cy="1008112"/>
          </a:xfrm>
          <a:prstGeom prst="can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mssqlsystemresource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3118447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master-Datenbank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>
          <a:xfrm>
            <a:off x="2915816" y="1200151"/>
            <a:ext cx="5770984" cy="3394472"/>
          </a:xfrm>
        </p:spPr>
        <p:txBody>
          <a:bodyPr>
            <a:normAutofit fontScale="62500" lnSpcReduction="20000"/>
          </a:bodyPr>
          <a:lstStyle/>
          <a:p>
            <a:r>
              <a:rPr lang="de-DE" dirty="0"/>
              <a:t>Die Master-Datenbank erfasst alle Informationen auf Systemebene für ein SQL Server-System. Dazu gehören z. B. Metadaten wie Anmeldekonten, Endpunkte, verknüpfte Server und Systemkonfigurationseinstellungen.</a:t>
            </a:r>
          </a:p>
          <a:p>
            <a:r>
              <a:rPr lang="de-DE" dirty="0"/>
              <a:t>In SQL Server werden Systemobjekte nicht mehr in der Master-Datenbank gespeichert. Stattdessen werden sie in der Ressourcen-Datenbank gespeichert.</a:t>
            </a:r>
          </a:p>
          <a:p>
            <a:r>
              <a:rPr lang="de-DE" dirty="0"/>
              <a:t>Die master-Datenbank verwaltet </a:t>
            </a:r>
            <a:r>
              <a:rPr lang="de-DE" dirty="0" err="1"/>
              <a:t>ausserdem</a:t>
            </a:r>
            <a:r>
              <a:rPr lang="de-DE" dirty="0"/>
              <a:t> die Existenz und den Speicherort aller Benutzer-Datenbanken.</a:t>
            </a:r>
          </a:p>
          <a:p>
            <a:r>
              <a:rPr lang="de-DE" dirty="0"/>
              <a:t>SQL Server kann nicht starten, wenn die Master-Datenbank nicht verfügbar ist.</a:t>
            </a:r>
          </a:p>
        </p:txBody>
      </p:sp>
      <p:sp>
        <p:nvSpPr>
          <p:cNvPr id="4" name="Zylinder 3"/>
          <p:cNvSpPr/>
          <p:nvPr/>
        </p:nvSpPr>
        <p:spPr>
          <a:xfrm>
            <a:off x="827583" y="1203598"/>
            <a:ext cx="1753909" cy="2232248"/>
          </a:xfrm>
          <a:prstGeom prst="can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392433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Pausen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10:15 bis 10:30 Uhr:	Kaffeepause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12:15 bis 13:15 Uhr:	Mittagessen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15:30 bis 15:45 Uhr:	Kaffeepause</a:t>
            </a:r>
          </a:p>
        </p:txBody>
      </p:sp>
    </p:spTree>
    <p:extLst>
      <p:ext uri="{BB962C8B-B14F-4D97-AF65-F5344CB8AC3E}">
        <p14:creationId xmlns:p14="http://schemas.microsoft.com/office/powerpoint/2010/main" val="99497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model-Datenbank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>
          <a:xfrm>
            <a:off x="2915816" y="1200151"/>
            <a:ext cx="5770984" cy="3394472"/>
          </a:xfrm>
        </p:spPr>
        <p:txBody>
          <a:bodyPr>
            <a:normAutofit fontScale="62500" lnSpcReduction="20000"/>
          </a:bodyPr>
          <a:lstStyle/>
          <a:p>
            <a:r>
              <a:rPr lang="de-DE" dirty="0"/>
              <a:t>Die Model-Datenbank wird als Vorlage für alle Benutzerdatenbanken verwendet, die auf einer Instanz von SQL Server erstellt werden.</a:t>
            </a:r>
          </a:p>
          <a:p>
            <a:r>
              <a:rPr lang="de-DE" dirty="0"/>
              <a:t>Der gesamte Inhalt der Modelldatenbank inklusive Datenbankoptionen wird in die neue Datenbank kopiert.</a:t>
            </a:r>
          </a:p>
          <a:p>
            <a:r>
              <a:rPr lang="de-DE" dirty="0"/>
              <a:t>Einige der Einstellungen von </a:t>
            </a:r>
            <a:r>
              <a:rPr lang="de-DE" dirty="0" err="1"/>
              <a:t>model</a:t>
            </a:r>
            <a:r>
              <a:rPr lang="de-DE" dirty="0"/>
              <a:t> werden auch für die Erstellung von </a:t>
            </a:r>
            <a:r>
              <a:rPr lang="de-DE" dirty="0" err="1"/>
              <a:t>tempdb</a:t>
            </a:r>
            <a:r>
              <a:rPr lang="de-DE" dirty="0"/>
              <a:t> beim Start verwendet, so dass die Model-Datenbank immer auf einem SQL Server-System vorhanden sein muss.</a:t>
            </a:r>
          </a:p>
          <a:p>
            <a:r>
              <a:rPr lang="de-DE" dirty="0"/>
              <a:t>Neu erstellte Benutzerdatenbanken verwenden das gleiche Wiederherstellungsmodell wie die Model-Datenbank.</a:t>
            </a:r>
          </a:p>
          <a:p>
            <a:r>
              <a:rPr lang="de-DE" dirty="0"/>
              <a:t>Die Voreinstellung ist vom Benutzer konfigurierbar.</a:t>
            </a:r>
          </a:p>
        </p:txBody>
      </p:sp>
      <p:sp>
        <p:nvSpPr>
          <p:cNvPr id="4" name="Zylinder 3"/>
          <p:cNvSpPr/>
          <p:nvPr/>
        </p:nvSpPr>
        <p:spPr>
          <a:xfrm>
            <a:off x="827583" y="1203598"/>
            <a:ext cx="1753909" cy="2232248"/>
          </a:xfrm>
          <a:prstGeom prst="can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/>
              <a:t>model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460752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msdb</a:t>
            </a:r>
            <a:r>
              <a:rPr lang="de-DE" dirty="0"/>
              <a:t>-Datenbank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>
          <a:xfrm>
            <a:off x="2915816" y="1200151"/>
            <a:ext cx="5770984" cy="3394472"/>
          </a:xfrm>
        </p:spPr>
        <p:txBody>
          <a:bodyPr>
            <a:normAutofit fontScale="62500" lnSpcReduction="20000"/>
          </a:bodyPr>
          <a:lstStyle/>
          <a:p>
            <a:r>
              <a:rPr lang="de-DE" dirty="0"/>
              <a:t>Die </a:t>
            </a:r>
            <a:r>
              <a:rPr lang="de-DE" dirty="0" err="1"/>
              <a:t>msdb</a:t>
            </a:r>
            <a:r>
              <a:rPr lang="de-DE" dirty="0"/>
              <a:t>-Datenbank wird vom SQL Server Agent für die Terminierung von Warnungen und Aufträgen sowie von anderen Funktionen wie SQL Server Management Studio, Service Broker und Database Mail verwendet.</a:t>
            </a:r>
          </a:p>
          <a:p>
            <a:r>
              <a:rPr lang="de-DE" dirty="0"/>
              <a:t>Standardmäßig verwendet </a:t>
            </a:r>
            <a:r>
              <a:rPr lang="de-DE" dirty="0" err="1"/>
              <a:t>msdb</a:t>
            </a:r>
            <a:r>
              <a:rPr lang="de-DE" dirty="0"/>
              <a:t> das einfache Wiederherstellungsmodell.</a:t>
            </a:r>
          </a:p>
          <a:p>
            <a:r>
              <a:rPr lang="de-DE" dirty="0"/>
              <a:t>Wenn Backup- und Wiederherstellungshistorien verwendet werden, sollte das vollständige Wiederherstellungsmodell für </a:t>
            </a:r>
            <a:r>
              <a:rPr lang="de-DE" dirty="0" err="1"/>
              <a:t>msdb</a:t>
            </a:r>
            <a:r>
              <a:rPr lang="de-DE" dirty="0"/>
              <a:t> verwendet werden.</a:t>
            </a:r>
          </a:p>
          <a:p>
            <a:r>
              <a:rPr lang="de-DE" dirty="0"/>
              <a:t>Wann immer Setup.exe verwendet wird, um die Systemdatenbanken neu zu erstellen, wird das Wiederherstellungsmodell von </a:t>
            </a:r>
            <a:r>
              <a:rPr lang="de-DE" dirty="0" err="1"/>
              <a:t>msdb</a:t>
            </a:r>
            <a:r>
              <a:rPr lang="de-DE" dirty="0"/>
              <a:t> automatisch auf einfach gesetzt!</a:t>
            </a:r>
          </a:p>
        </p:txBody>
      </p:sp>
      <p:sp>
        <p:nvSpPr>
          <p:cNvPr id="4" name="Zylinder 3"/>
          <p:cNvSpPr/>
          <p:nvPr/>
        </p:nvSpPr>
        <p:spPr>
          <a:xfrm>
            <a:off x="827583" y="1203598"/>
            <a:ext cx="1753909" cy="2232248"/>
          </a:xfrm>
          <a:prstGeom prst="can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/>
              <a:t>msdb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1123075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tempdb</a:t>
            </a:r>
            <a:r>
              <a:rPr lang="de-DE" dirty="0"/>
              <a:t>-Datenbank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>
          <a:xfrm>
            <a:off x="2915816" y="1200151"/>
            <a:ext cx="5770984" cy="3394472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Die </a:t>
            </a:r>
            <a:r>
              <a:rPr lang="de-DE" dirty="0" err="1"/>
              <a:t>tempdb</a:t>
            </a:r>
            <a:r>
              <a:rPr lang="de-DE" dirty="0"/>
              <a:t>-Systemdatenbank ist eine globale Ressource, die allen Benutzern zur für folgende Operationen zur Verfügung steht</a:t>
            </a:r>
          </a:p>
          <a:p>
            <a:pPr lvl="1"/>
            <a:r>
              <a:rPr lang="de-DE" dirty="0"/>
              <a:t>Temporäre Benutzerobjekte, die explizit erstellt werden, wie </a:t>
            </a:r>
            <a:r>
              <a:rPr lang="de-DE" dirty="0" err="1"/>
              <a:t>zB</a:t>
            </a:r>
            <a:r>
              <a:rPr lang="de-DE" dirty="0"/>
              <a:t>: globale oder lokale temporäre Tabellen, temporäre gespeicherte Prozeduren</a:t>
            </a:r>
          </a:p>
          <a:p>
            <a:pPr lvl="1"/>
            <a:r>
              <a:rPr lang="de-DE" dirty="0"/>
              <a:t>Tabellenvariablen oder Cursor.</a:t>
            </a:r>
          </a:p>
          <a:p>
            <a:pPr lvl="1"/>
            <a:r>
              <a:rPr lang="de-DE" dirty="0"/>
              <a:t>Interne Objekte, die von der SQL Server Database Engine erstellt werden, z. B. Arbeitstabellen, um Zwischenergebnisse für </a:t>
            </a:r>
            <a:r>
              <a:rPr lang="de-DE" dirty="0" err="1"/>
              <a:t>Spools</a:t>
            </a:r>
            <a:r>
              <a:rPr lang="de-DE" dirty="0"/>
              <a:t> oder Sortierungen zu speichern.</a:t>
            </a:r>
          </a:p>
          <a:p>
            <a:pPr lvl="1"/>
            <a:r>
              <a:rPr lang="de-DE" dirty="0" err="1"/>
              <a:t>Rowversionen</a:t>
            </a:r>
            <a:r>
              <a:rPr lang="de-DE" dirty="0"/>
              <a:t>, die von DML-Operationen in einer Datenbank generiert werden, die mit Hilfe von RCSI oder Snapshot-Isolation verwendet wird.</a:t>
            </a:r>
          </a:p>
          <a:p>
            <a:pPr lvl="1"/>
            <a:r>
              <a:rPr lang="de-DE" dirty="0"/>
              <a:t>Multiple </a:t>
            </a:r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Sets (MARS) und AFTER-Trigger.</a:t>
            </a:r>
          </a:p>
          <a:p>
            <a:r>
              <a:rPr lang="de-DE" dirty="0"/>
              <a:t>Operationen innerhalb von </a:t>
            </a:r>
            <a:r>
              <a:rPr lang="de-DE" dirty="0" err="1"/>
              <a:t>tempdb</a:t>
            </a:r>
            <a:r>
              <a:rPr lang="de-DE" dirty="0"/>
              <a:t> sind minimal protokolliert.</a:t>
            </a:r>
          </a:p>
          <a:p>
            <a:r>
              <a:rPr lang="de-DE" dirty="0" err="1"/>
              <a:t>Tempdb</a:t>
            </a:r>
            <a:r>
              <a:rPr lang="de-DE" dirty="0"/>
              <a:t> wird jedes Mal neu erstellt, wenn SQL Server gestartet wird, so dass das System immer mit einer Kopie der Datenbank beginnt.</a:t>
            </a:r>
          </a:p>
        </p:txBody>
      </p:sp>
      <p:sp>
        <p:nvSpPr>
          <p:cNvPr id="4" name="Zylinder 3"/>
          <p:cNvSpPr/>
          <p:nvPr/>
        </p:nvSpPr>
        <p:spPr>
          <a:xfrm>
            <a:off x="827583" y="1203598"/>
            <a:ext cx="1753909" cy="2232248"/>
          </a:xfrm>
          <a:prstGeom prst="can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/>
              <a:t>tempdb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209596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mssqlsystemresource</a:t>
            </a:r>
            <a:r>
              <a:rPr lang="de-DE" dirty="0"/>
              <a:t>-Datenbank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>
          <a:xfrm>
            <a:off x="2915816" y="1200151"/>
            <a:ext cx="5770984" cy="3394472"/>
          </a:xfrm>
        </p:spPr>
        <p:txBody>
          <a:bodyPr>
            <a:normAutofit fontScale="85000" lnSpcReduction="10000"/>
          </a:bodyPr>
          <a:lstStyle/>
          <a:p>
            <a:r>
              <a:rPr lang="de-DE" dirty="0"/>
              <a:t>Die Ressourcen-Datenbank ist eine </a:t>
            </a:r>
            <a:r>
              <a:rPr lang="de-DE" b="1" dirty="0"/>
              <a:t>schreibgeschützte</a:t>
            </a:r>
            <a:r>
              <a:rPr lang="de-DE" dirty="0"/>
              <a:t> Datenbank, die alle Systemobjekte von SQL Server enthält.</a:t>
            </a:r>
          </a:p>
          <a:p>
            <a:r>
              <a:rPr lang="de-DE" dirty="0"/>
              <a:t>SQL Server-Systemobjekte wie </a:t>
            </a:r>
            <a:r>
              <a:rPr lang="de-DE" dirty="0" err="1"/>
              <a:t>sys.objects</a:t>
            </a:r>
            <a:r>
              <a:rPr lang="de-DE" dirty="0"/>
              <a:t> werden physisch in der Ressourcen-Datenbank gespeichert, erscheint jedoch logisch im </a:t>
            </a:r>
            <a:r>
              <a:rPr lang="de-DE" dirty="0" err="1"/>
              <a:t>Sys</a:t>
            </a:r>
            <a:r>
              <a:rPr lang="de-DE" dirty="0"/>
              <a:t>-Schema jeder Datenbank.</a:t>
            </a:r>
          </a:p>
          <a:p>
            <a:r>
              <a:rPr lang="de-DE" dirty="0"/>
              <a:t>Die Ressourcen-Datenbank enthält keine Benutzerdaten oder Benutzer-Metadaten.</a:t>
            </a:r>
          </a:p>
        </p:txBody>
      </p:sp>
      <p:sp>
        <p:nvSpPr>
          <p:cNvPr id="4" name="Zylinder 3"/>
          <p:cNvSpPr/>
          <p:nvPr/>
        </p:nvSpPr>
        <p:spPr>
          <a:xfrm>
            <a:off x="827583" y="1203598"/>
            <a:ext cx="1753909" cy="2232248"/>
          </a:xfrm>
          <a:prstGeom prst="can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mssql</a:t>
            </a:r>
            <a:br>
              <a:rPr lang="en-US" sz="2400" b="1" dirty="0"/>
            </a:br>
            <a:r>
              <a:rPr lang="en-US" sz="2400" b="1" dirty="0"/>
              <a:t>system</a:t>
            </a:r>
            <a:br>
              <a:rPr lang="en-US" sz="2400" b="1" dirty="0"/>
            </a:br>
            <a:r>
              <a:rPr lang="en-US" sz="2400" b="1" dirty="0"/>
              <a:t>resource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2244556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Konfiguration der Datenbanken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sind Datenbanken auf Storage verteilt?</a:t>
            </a:r>
          </a:p>
          <a:p>
            <a:r>
              <a:rPr lang="de-DE" dirty="0"/>
              <a:t>Gibt es eine Trennung zwischen DATA und LOG?</a:t>
            </a:r>
          </a:p>
          <a:p>
            <a:r>
              <a:rPr lang="de-DE" dirty="0"/>
              <a:t>Welchen Wachstumswert haben Datenbanken als Standard eingestellt?</a:t>
            </a:r>
          </a:p>
          <a:p>
            <a:r>
              <a:rPr lang="de-DE" dirty="0"/>
              <a:t>Wie groß sind die Datenbanken?</a:t>
            </a:r>
          </a:p>
          <a:p>
            <a:r>
              <a:rPr lang="de-DE" dirty="0"/>
              <a:t>Wie viel Platz ist in den Datenbanken noch frei?</a:t>
            </a:r>
          </a:p>
        </p:txBody>
      </p:sp>
    </p:spTree>
    <p:extLst>
      <p:ext uri="{BB962C8B-B14F-4D97-AF65-F5344CB8AC3E}">
        <p14:creationId xmlns:p14="http://schemas.microsoft.com/office/powerpoint/2010/main" val="145312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Schwachstelle TEMPDB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31889"/>
            <a:ext cx="8229600" cy="3960141"/>
          </a:xfrm>
        </p:spPr>
        <p:txBody>
          <a:bodyPr>
            <a:normAutofit/>
          </a:bodyPr>
          <a:lstStyle/>
          <a:p>
            <a:r>
              <a:rPr lang="de-DE" dirty="0"/>
              <a:t>Verwendungsarten</a:t>
            </a:r>
          </a:p>
          <a:p>
            <a:pPr lvl="1"/>
            <a:r>
              <a:rPr lang="de-DE" dirty="0"/>
              <a:t>READ COMMITTED SNAPSHOT ISOLATION</a:t>
            </a:r>
          </a:p>
          <a:p>
            <a:pPr lvl="1"/>
            <a:r>
              <a:rPr lang="de-DE" dirty="0"/>
              <a:t>HASH- /SORT-Operationen</a:t>
            </a:r>
          </a:p>
          <a:p>
            <a:pPr lvl="1"/>
            <a:r>
              <a:rPr lang="de-DE" dirty="0"/>
              <a:t>Durch Benutzer angelegte temporäre Tabellen</a:t>
            </a:r>
          </a:p>
          <a:p>
            <a:pPr lvl="1"/>
            <a:r>
              <a:rPr lang="de-DE" dirty="0"/>
              <a:t>Tabellenvariablen</a:t>
            </a:r>
          </a:p>
          <a:p>
            <a:pPr lvl="1"/>
            <a:r>
              <a:rPr lang="de-DE" dirty="0"/>
              <a:t>…</a:t>
            </a:r>
          </a:p>
          <a:p>
            <a:r>
              <a:rPr lang="de-DE" dirty="0"/>
              <a:t>Alle Operationen wollen Platz in TEMPDB reservieren</a:t>
            </a:r>
          </a:p>
          <a:p>
            <a:r>
              <a:rPr lang="de-DE" dirty="0"/>
              <a:t>Reservierung erfolgt über PFS / GAM / SGAM</a:t>
            </a:r>
          </a:p>
        </p:txBody>
      </p:sp>
    </p:spTree>
    <p:extLst>
      <p:ext uri="{BB962C8B-B14F-4D97-AF65-F5344CB8AC3E}">
        <p14:creationId xmlns:p14="http://schemas.microsoft.com/office/powerpoint/2010/main" val="82362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Wann muss Microsoft SQL Server warten?</a:t>
            </a:r>
            <a:endParaRPr lang="en-US" dirty="0"/>
          </a:p>
        </p:txBody>
      </p:sp>
      <p:pic>
        <p:nvPicPr>
          <p:cNvPr id="102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58" y="1499995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48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9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>
            <a:stCxn id="1027" idx="3"/>
            <a:endCxn id="6" idx="0"/>
          </p:cNvCxnSpPr>
          <p:nvPr/>
        </p:nvCxnSpPr>
        <p:spPr>
          <a:xfrm>
            <a:off x="5025539" y="1835122"/>
            <a:ext cx="1181148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1"/>
            <a:endCxn id="7" idx="3"/>
          </p:cNvCxnSpPr>
          <p:nvPr/>
        </p:nvCxnSpPr>
        <p:spPr>
          <a:xfrm flipH="1">
            <a:off x="3391520" y="3607679"/>
            <a:ext cx="236162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0"/>
            <a:endCxn id="1027" idx="1"/>
          </p:cNvCxnSpPr>
          <p:nvPr/>
        </p:nvCxnSpPr>
        <p:spPr>
          <a:xfrm flipV="1">
            <a:off x="2937979" y="1835122"/>
            <a:ext cx="1180476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09" y="1139954"/>
            <a:ext cx="158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running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422444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suspended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153733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runnable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3131838" y="2170250"/>
            <a:ext cx="1152128" cy="134596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gende mit Linie 2 2"/>
          <p:cNvSpPr/>
          <p:nvPr/>
        </p:nvSpPr>
        <p:spPr>
          <a:xfrm>
            <a:off x="6660232" y="1338146"/>
            <a:ext cx="1167923" cy="459486"/>
          </a:xfrm>
          <a:prstGeom prst="borderCallout2">
            <a:avLst>
              <a:gd name="adj1" fmla="val 18750"/>
              <a:gd name="adj2" fmla="val -8333"/>
              <a:gd name="adj3" fmla="val 20570"/>
              <a:gd name="adj4" fmla="val -117887"/>
              <a:gd name="adj5" fmla="val 74276"/>
              <a:gd name="adj6" fmla="val -144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350" dirty="0"/>
              <a:t>60: RUNNING</a:t>
            </a:r>
          </a:p>
        </p:txBody>
      </p:sp>
      <p:sp>
        <p:nvSpPr>
          <p:cNvPr id="15" name="Legende mit Linie 2 14"/>
          <p:cNvSpPr/>
          <p:nvPr/>
        </p:nvSpPr>
        <p:spPr>
          <a:xfrm>
            <a:off x="7325801" y="2785017"/>
            <a:ext cx="1318469" cy="1157791"/>
          </a:xfrm>
          <a:prstGeom prst="borderCallout2">
            <a:avLst>
              <a:gd name="adj1" fmla="val 18750"/>
              <a:gd name="adj2" fmla="val -8333"/>
              <a:gd name="adj3" fmla="val 18925"/>
              <a:gd name="adj4" fmla="val -38501"/>
              <a:gd name="adj5" fmla="val 54254"/>
              <a:gd name="adj6" fmla="val -625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350" dirty="0"/>
              <a:t>54: WAITFOR</a:t>
            </a:r>
          </a:p>
          <a:p>
            <a:r>
              <a:rPr lang="de-DE" sz="1350" dirty="0"/>
              <a:t>56: ASYNC_...</a:t>
            </a:r>
          </a:p>
          <a:p>
            <a:r>
              <a:rPr lang="de-DE" sz="1350" b="1" dirty="0">
                <a:solidFill>
                  <a:srgbClr val="FF0000"/>
                </a:solidFill>
              </a:rPr>
              <a:t>68: LCK_M_S</a:t>
            </a:r>
          </a:p>
          <a:p>
            <a:r>
              <a:rPr lang="de-DE" sz="1350" dirty="0"/>
              <a:t>70: PAGELA..</a:t>
            </a:r>
          </a:p>
        </p:txBody>
      </p:sp>
      <p:sp>
        <p:nvSpPr>
          <p:cNvPr id="16" name="Legende mit Linie 2 15"/>
          <p:cNvSpPr/>
          <p:nvPr/>
        </p:nvSpPr>
        <p:spPr>
          <a:xfrm>
            <a:off x="457200" y="2785017"/>
            <a:ext cx="1413403" cy="1157791"/>
          </a:xfrm>
          <a:prstGeom prst="borderCallout2">
            <a:avLst>
              <a:gd name="adj1" fmla="val 22041"/>
              <a:gd name="adj2" fmla="val 103397"/>
              <a:gd name="adj3" fmla="val 22216"/>
              <a:gd name="adj4" fmla="val 140104"/>
              <a:gd name="adj5" fmla="val 40269"/>
              <a:gd name="adj6" fmla="val 1560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350" b="1" dirty="0">
                <a:solidFill>
                  <a:srgbClr val="002060"/>
                </a:solidFill>
              </a:rPr>
              <a:t>55: RUNNABLE</a:t>
            </a:r>
            <a:br>
              <a:rPr lang="de-DE" sz="1350" b="1" dirty="0">
                <a:solidFill>
                  <a:srgbClr val="002060"/>
                </a:solidFill>
              </a:rPr>
            </a:br>
            <a:r>
              <a:rPr lang="de-DE" sz="1350" b="1" dirty="0">
                <a:solidFill>
                  <a:srgbClr val="FFFF00"/>
                </a:solidFill>
              </a:rPr>
              <a:t>59: RUNNABLE</a:t>
            </a:r>
          </a:p>
          <a:p>
            <a:r>
              <a:rPr lang="de-DE" sz="1350" dirty="0"/>
              <a:t>72: RUNNABLE</a:t>
            </a:r>
          </a:p>
          <a:p>
            <a:r>
              <a:rPr lang="de-DE" sz="1350" dirty="0"/>
              <a:t>51: RUNNABLE</a:t>
            </a:r>
          </a:p>
        </p:txBody>
      </p:sp>
    </p:spTree>
    <p:extLst>
      <p:ext uri="{BB962C8B-B14F-4D97-AF65-F5344CB8AC3E}">
        <p14:creationId xmlns:p14="http://schemas.microsoft.com/office/powerpoint/2010/main" val="200654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Wann muss Microsoft SQL Server warten?</a:t>
            </a:r>
            <a:endParaRPr lang="en-US" dirty="0"/>
          </a:p>
        </p:txBody>
      </p:sp>
      <p:pic>
        <p:nvPicPr>
          <p:cNvPr id="102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58" y="1499995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48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9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>
            <a:stCxn id="1027" idx="3"/>
            <a:endCxn id="6" idx="0"/>
          </p:cNvCxnSpPr>
          <p:nvPr/>
        </p:nvCxnSpPr>
        <p:spPr>
          <a:xfrm>
            <a:off x="5025539" y="1835122"/>
            <a:ext cx="1181148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1"/>
            <a:endCxn id="7" idx="3"/>
          </p:cNvCxnSpPr>
          <p:nvPr/>
        </p:nvCxnSpPr>
        <p:spPr>
          <a:xfrm flipH="1">
            <a:off x="3391520" y="3607679"/>
            <a:ext cx="236162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0"/>
            <a:endCxn id="1027" idx="1"/>
          </p:cNvCxnSpPr>
          <p:nvPr/>
        </p:nvCxnSpPr>
        <p:spPr>
          <a:xfrm flipV="1">
            <a:off x="2937979" y="1835122"/>
            <a:ext cx="1180476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09" y="1139954"/>
            <a:ext cx="158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running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422444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suspended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153733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runnable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3131838" y="2170250"/>
            <a:ext cx="1152128" cy="134596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gende mit Linie 2 2"/>
          <p:cNvSpPr/>
          <p:nvPr/>
        </p:nvSpPr>
        <p:spPr>
          <a:xfrm>
            <a:off x="6660232" y="1338146"/>
            <a:ext cx="1167923" cy="459486"/>
          </a:xfrm>
          <a:prstGeom prst="borderCallout2">
            <a:avLst>
              <a:gd name="adj1" fmla="val 18750"/>
              <a:gd name="adj2" fmla="val -8333"/>
              <a:gd name="adj3" fmla="val 20570"/>
              <a:gd name="adj4" fmla="val -117887"/>
              <a:gd name="adj5" fmla="val 74276"/>
              <a:gd name="adj6" fmla="val -144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b="1" dirty="0">
                <a:solidFill>
                  <a:srgbClr val="002060"/>
                </a:solidFill>
              </a:rPr>
              <a:t>55: RUNNING</a:t>
            </a:r>
            <a:br>
              <a:rPr lang="en-US" sz="1350" b="1" dirty="0">
                <a:solidFill>
                  <a:srgbClr val="002060"/>
                </a:solidFill>
              </a:rPr>
            </a:br>
            <a:r>
              <a:rPr lang="en-US" sz="1350" b="1" dirty="0">
                <a:solidFill>
                  <a:schemeClr val="bg1"/>
                </a:solidFill>
              </a:rPr>
              <a:t>&gt;4ms</a:t>
            </a:r>
          </a:p>
        </p:txBody>
      </p:sp>
      <p:sp>
        <p:nvSpPr>
          <p:cNvPr id="15" name="Legende mit Linie 2 14"/>
          <p:cNvSpPr/>
          <p:nvPr/>
        </p:nvSpPr>
        <p:spPr>
          <a:xfrm>
            <a:off x="7325801" y="2785017"/>
            <a:ext cx="1318469" cy="1157791"/>
          </a:xfrm>
          <a:prstGeom prst="borderCallout2">
            <a:avLst>
              <a:gd name="adj1" fmla="val 18750"/>
              <a:gd name="adj2" fmla="val -8333"/>
              <a:gd name="adj3" fmla="val 18925"/>
              <a:gd name="adj4" fmla="val -38501"/>
              <a:gd name="adj5" fmla="val 54254"/>
              <a:gd name="adj6" fmla="val -625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dirty="0"/>
              <a:t>54: WAITFOR</a:t>
            </a:r>
          </a:p>
          <a:p>
            <a:r>
              <a:rPr lang="en-US" sz="1350" dirty="0"/>
              <a:t>56: ASYNC_...</a:t>
            </a:r>
          </a:p>
          <a:p>
            <a:r>
              <a:rPr lang="en-US" sz="1350" dirty="0"/>
              <a:t>70: PAGELA..</a:t>
            </a:r>
          </a:p>
        </p:txBody>
      </p:sp>
      <p:sp>
        <p:nvSpPr>
          <p:cNvPr id="16" name="Legende mit Linie 2 15"/>
          <p:cNvSpPr/>
          <p:nvPr/>
        </p:nvSpPr>
        <p:spPr>
          <a:xfrm>
            <a:off x="457200" y="2785017"/>
            <a:ext cx="1413403" cy="1157791"/>
          </a:xfrm>
          <a:prstGeom prst="borderCallout2">
            <a:avLst>
              <a:gd name="adj1" fmla="val 22041"/>
              <a:gd name="adj2" fmla="val 103397"/>
              <a:gd name="adj3" fmla="val 22216"/>
              <a:gd name="adj4" fmla="val 140104"/>
              <a:gd name="adj5" fmla="val 40269"/>
              <a:gd name="adj6" fmla="val 1560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b="1" dirty="0">
                <a:solidFill>
                  <a:srgbClr val="FFFF00"/>
                </a:solidFill>
              </a:rPr>
              <a:t>59: RUNNABLE</a:t>
            </a:r>
          </a:p>
          <a:p>
            <a:r>
              <a:rPr lang="en-US" sz="1350" dirty="0"/>
              <a:t>72: RUNNABLE</a:t>
            </a:r>
          </a:p>
          <a:p>
            <a:r>
              <a:rPr lang="en-US" sz="1350" dirty="0"/>
              <a:t>51: RUNNABLE</a:t>
            </a:r>
          </a:p>
          <a:p>
            <a:r>
              <a:rPr lang="en-US" sz="1350" b="1" dirty="0">
                <a:solidFill>
                  <a:srgbClr val="FF0000"/>
                </a:solidFill>
              </a:rPr>
              <a:t>68: RUNNABLE</a:t>
            </a:r>
          </a:p>
        </p:txBody>
      </p:sp>
    </p:spTree>
    <p:extLst>
      <p:ext uri="{BB962C8B-B14F-4D97-AF65-F5344CB8AC3E}">
        <p14:creationId xmlns:p14="http://schemas.microsoft.com/office/powerpoint/2010/main" val="4220111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Wann muss Microsoft SQL Server warten?</a:t>
            </a:r>
            <a:endParaRPr lang="en-US" dirty="0"/>
          </a:p>
        </p:txBody>
      </p:sp>
      <p:pic>
        <p:nvPicPr>
          <p:cNvPr id="102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58" y="1499995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48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9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>
            <a:stCxn id="1027" idx="3"/>
            <a:endCxn id="6" idx="0"/>
          </p:cNvCxnSpPr>
          <p:nvPr/>
        </p:nvCxnSpPr>
        <p:spPr>
          <a:xfrm>
            <a:off x="5025539" y="1835122"/>
            <a:ext cx="1181148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1"/>
            <a:endCxn id="7" idx="3"/>
          </p:cNvCxnSpPr>
          <p:nvPr/>
        </p:nvCxnSpPr>
        <p:spPr>
          <a:xfrm flipH="1">
            <a:off x="3391520" y="3607679"/>
            <a:ext cx="236162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0"/>
            <a:endCxn id="1027" idx="1"/>
          </p:cNvCxnSpPr>
          <p:nvPr/>
        </p:nvCxnSpPr>
        <p:spPr>
          <a:xfrm flipV="1">
            <a:off x="2937979" y="1835122"/>
            <a:ext cx="1180476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09" y="1139954"/>
            <a:ext cx="158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running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422444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suspended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153733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runnable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3131838" y="2170250"/>
            <a:ext cx="1152128" cy="134596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gende mit Linie 2 2"/>
          <p:cNvSpPr/>
          <p:nvPr/>
        </p:nvSpPr>
        <p:spPr>
          <a:xfrm>
            <a:off x="6660232" y="1338146"/>
            <a:ext cx="1167923" cy="459486"/>
          </a:xfrm>
          <a:prstGeom prst="borderCallout2">
            <a:avLst>
              <a:gd name="adj1" fmla="val 18750"/>
              <a:gd name="adj2" fmla="val -8333"/>
              <a:gd name="adj3" fmla="val 20570"/>
              <a:gd name="adj4" fmla="val -117887"/>
              <a:gd name="adj5" fmla="val 74276"/>
              <a:gd name="adj6" fmla="val -144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350" b="1" dirty="0">
                <a:solidFill>
                  <a:srgbClr val="FFFF00"/>
                </a:solidFill>
              </a:rPr>
              <a:t>59: RUNNING</a:t>
            </a:r>
          </a:p>
        </p:txBody>
      </p:sp>
      <p:sp>
        <p:nvSpPr>
          <p:cNvPr id="15" name="Legende mit Linie 2 14"/>
          <p:cNvSpPr/>
          <p:nvPr/>
        </p:nvSpPr>
        <p:spPr>
          <a:xfrm>
            <a:off x="7325800" y="2785017"/>
            <a:ext cx="1310495" cy="1157791"/>
          </a:xfrm>
          <a:prstGeom prst="borderCallout2">
            <a:avLst>
              <a:gd name="adj1" fmla="val 18750"/>
              <a:gd name="adj2" fmla="val -8333"/>
              <a:gd name="adj3" fmla="val 18925"/>
              <a:gd name="adj4" fmla="val -38501"/>
              <a:gd name="adj5" fmla="val 54254"/>
              <a:gd name="adj6" fmla="val -625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350" dirty="0"/>
              <a:t>54: WAITFOR</a:t>
            </a:r>
          </a:p>
          <a:p>
            <a:r>
              <a:rPr lang="de-DE" sz="1350" dirty="0"/>
              <a:t>56: ASYNC_...</a:t>
            </a:r>
          </a:p>
          <a:p>
            <a:r>
              <a:rPr lang="de-DE" sz="1350" dirty="0"/>
              <a:t>70: PAGELA..</a:t>
            </a:r>
          </a:p>
        </p:txBody>
      </p:sp>
      <p:sp>
        <p:nvSpPr>
          <p:cNvPr id="16" name="Legende mit Linie 2 15"/>
          <p:cNvSpPr/>
          <p:nvPr/>
        </p:nvSpPr>
        <p:spPr>
          <a:xfrm>
            <a:off x="457200" y="2785017"/>
            <a:ext cx="1413403" cy="1157791"/>
          </a:xfrm>
          <a:prstGeom prst="borderCallout2">
            <a:avLst>
              <a:gd name="adj1" fmla="val 22041"/>
              <a:gd name="adj2" fmla="val 103397"/>
              <a:gd name="adj3" fmla="val 22216"/>
              <a:gd name="adj4" fmla="val 140104"/>
              <a:gd name="adj5" fmla="val 40269"/>
              <a:gd name="adj6" fmla="val 1560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350" dirty="0"/>
              <a:t>72: RUNNABLE</a:t>
            </a:r>
          </a:p>
          <a:p>
            <a:r>
              <a:rPr lang="de-DE" sz="1350" dirty="0"/>
              <a:t>51: RUNNABLE</a:t>
            </a:r>
          </a:p>
          <a:p>
            <a:r>
              <a:rPr lang="de-DE" sz="1350" b="1" dirty="0">
                <a:solidFill>
                  <a:srgbClr val="FF0000"/>
                </a:solidFill>
              </a:rPr>
              <a:t>68: RUNNABLE</a:t>
            </a:r>
          </a:p>
          <a:p>
            <a:r>
              <a:rPr lang="de-DE" sz="1350" b="1" dirty="0">
                <a:solidFill>
                  <a:srgbClr val="002060"/>
                </a:solidFill>
              </a:rPr>
              <a:t>55: RUNNABLE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154011" y="1875099"/>
            <a:ext cx="21803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dirty="0">
                <a:solidFill>
                  <a:srgbClr val="FF0000"/>
                </a:solidFill>
              </a:rPr>
              <a:t>Quantum: 4ms</a:t>
            </a:r>
            <a:br>
              <a:rPr lang="de-DE" sz="1350" b="1" dirty="0">
                <a:solidFill>
                  <a:srgbClr val="FF0000"/>
                </a:solidFill>
              </a:rPr>
            </a:br>
            <a:r>
              <a:rPr lang="de-DE" sz="1350" b="1" dirty="0">
                <a:solidFill>
                  <a:srgbClr val="FF0000"/>
                </a:solidFill>
              </a:rPr>
              <a:t>SOS_SCHEDULER_YIELD</a:t>
            </a:r>
          </a:p>
        </p:txBody>
      </p:sp>
    </p:spTree>
    <p:extLst>
      <p:ext uri="{BB962C8B-B14F-4D97-AF65-F5344CB8AC3E}">
        <p14:creationId xmlns:p14="http://schemas.microsoft.com/office/powerpoint/2010/main" val="2409375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Populäre Wartevorgänge…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hlinkClick r:id="rId2"/>
              </a:rPr>
              <a:t>CXPACKET</a:t>
            </a:r>
            <a:endParaRPr lang="de-DE" dirty="0">
              <a:hlinkClick r:id="rId3"/>
            </a:endParaRPr>
          </a:p>
          <a:p>
            <a:r>
              <a:rPr lang="de-DE" dirty="0">
                <a:hlinkClick r:id="rId4"/>
              </a:rPr>
              <a:t>SOS_SCHEDULER_YIELD</a:t>
            </a:r>
            <a:endParaRPr lang="de-DE" dirty="0"/>
          </a:p>
          <a:p>
            <a:r>
              <a:rPr lang="de-DE" dirty="0">
                <a:hlinkClick r:id="rId3"/>
              </a:rPr>
              <a:t>ASYNC_IO_COMPLETION</a:t>
            </a:r>
          </a:p>
          <a:p>
            <a:r>
              <a:rPr lang="de-DE" dirty="0">
                <a:hlinkClick r:id="rId5"/>
              </a:rPr>
              <a:t>ASYNC_NETWORK_IO</a:t>
            </a:r>
            <a:endParaRPr lang="de-DE" dirty="0">
              <a:hlinkClick r:id="rId3"/>
            </a:endParaRPr>
          </a:p>
          <a:p>
            <a:r>
              <a:rPr lang="de-DE" dirty="0">
                <a:hlinkClick r:id="rId6"/>
              </a:rPr>
              <a:t>THREADPOOL</a:t>
            </a:r>
            <a:endParaRPr lang="de-DE" dirty="0"/>
          </a:p>
          <a:p>
            <a:r>
              <a:rPr lang="de-DE" dirty="0">
                <a:hlinkClick r:id="rId7"/>
              </a:rPr>
              <a:t>WRITELOG</a:t>
            </a:r>
            <a:endParaRPr lang="de-DE" dirty="0"/>
          </a:p>
          <a:p>
            <a:r>
              <a:rPr lang="de-DE" dirty="0"/>
              <a:t>PAGELATCH_XX</a:t>
            </a:r>
            <a:endParaRPr lang="de-DE" dirty="0">
              <a:hlinkClick r:id="rId3"/>
            </a:endParaRPr>
          </a:p>
          <a:p>
            <a:r>
              <a:rPr lang="de-DE" dirty="0"/>
              <a:t>PAGEIOLATCH_XX</a:t>
            </a:r>
            <a:endParaRPr lang="de-DE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44294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11511"/>
            <a:ext cx="8229600" cy="41763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/>
              <a:t>•             Die Datenbank-Engine </a:t>
            </a:r>
          </a:p>
          <a:p>
            <a:pPr marL="0" indent="0">
              <a:buNone/>
            </a:pPr>
            <a:r>
              <a:rPr lang="de-DE" dirty="0"/>
              <a:t>•             SQL-Server-2014/2016-Architektur </a:t>
            </a:r>
          </a:p>
          <a:p>
            <a:pPr marL="0" indent="0">
              <a:buNone/>
            </a:pPr>
            <a:r>
              <a:rPr lang="de-DE" dirty="0"/>
              <a:t>                -              Speicherung und Lokalisierung von Daten in SQL </a:t>
            </a:r>
          </a:p>
          <a:p>
            <a:pPr marL="0" indent="0">
              <a:buNone/>
            </a:pPr>
            <a:r>
              <a:rPr lang="de-DE" dirty="0"/>
              <a:t>                -              Partitionierte Tabellen und Indizes </a:t>
            </a:r>
          </a:p>
          <a:p>
            <a:pPr marL="0" indent="0">
              <a:buNone/>
            </a:pPr>
            <a:r>
              <a:rPr lang="de-DE" dirty="0"/>
              <a:t>                -              Speicheroptimierte Tabellen </a:t>
            </a:r>
          </a:p>
          <a:p>
            <a:pPr marL="0" indent="0">
              <a:buNone/>
            </a:pPr>
            <a:r>
              <a:rPr lang="de-DE" dirty="0"/>
              <a:t>                -              </a:t>
            </a:r>
            <a:r>
              <a:rPr lang="de-DE" dirty="0" err="1"/>
              <a:t>Cardinality</a:t>
            </a:r>
            <a:r>
              <a:rPr lang="de-DE" dirty="0"/>
              <a:t> </a:t>
            </a:r>
            <a:r>
              <a:rPr lang="de-DE" dirty="0" err="1"/>
              <a:t>Estimator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                Isolationsebenen </a:t>
            </a:r>
          </a:p>
          <a:p>
            <a:pPr marL="0" indent="0">
              <a:buNone/>
            </a:pPr>
            <a:r>
              <a:rPr lang="de-DE" dirty="0"/>
              <a:t>                Gleichzeitige Zugriffe, Transaktionen und Sperrvorgänge </a:t>
            </a:r>
          </a:p>
          <a:p>
            <a:pPr marL="0" indent="0">
              <a:buNone/>
            </a:pPr>
            <a:r>
              <a:rPr lang="en-US" dirty="0"/>
              <a:t>•             SQL auf VMs 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•             SQL und Storage Area Networks (SAN) 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•             Dynamic Management Objects (DMOs) und </a:t>
            </a:r>
            <a:r>
              <a:rPr lang="en-US" dirty="0" err="1"/>
              <a:t>Performancetuning</a:t>
            </a:r>
            <a:r>
              <a:rPr lang="en-US" dirty="0"/>
              <a:t> 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                </a:t>
            </a:r>
            <a:r>
              <a:rPr lang="de-DE" dirty="0"/>
              <a:t>-              Überwachung von SQL mit Transact-SQL </a:t>
            </a:r>
          </a:p>
          <a:p>
            <a:pPr marL="0" indent="0">
              <a:buNone/>
            </a:pPr>
            <a:r>
              <a:rPr lang="de-DE" dirty="0"/>
              <a:t>                -              SQL-Performancetool</a:t>
            </a:r>
          </a:p>
        </p:txBody>
      </p:sp>
    </p:spTree>
    <p:extLst>
      <p:ext uri="{BB962C8B-B14F-4D97-AF65-F5344CB8AC3E}">
        <p14:creationId xmlns:p14="http://schemas.microsoft.com/office/powerpoint/2010/main" val="1814479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CXPACKET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Tritt auf, sobald eine Abfrage parallelisiert</a:t>
            </a:r>
          </a:p>
          <a:p>
            <a:pPr lvl="1"/>
            <a:r>
              <a:rPr lang="de-DE" dirty="0"/>
              <a:t>Abfrage sollte untersucht werden und ggfls. durch Indexierung optimiert werden. </a:t>
            </a:r>
          </a:p>
          <a:p>
            <a:pPr lvl="1"/>
            <a:r>
              <a:rPr lang="de-DE" dirty="0"/>
              <a:t>Um “effiziente” Parallelisierung sicherzustellen, sollte sichergestellt sein, dass Statistiken immer aktuell sind.</a:t>
            </a:r>
          </a:p>
        </p:txBody>
      </p:sp>
    </p:spTree>
    <p:extLst>
      <p:ext uri="{BB962C8B-B14F-4D97-AF65-F5344CB8AC3E}">
        <p14:creationId xmlns:p14="http://schemas.microsoft.com/office/powerpoint/2010/main" val="2160359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CXPACKET</a:t>
            </a:r>
          </a:p>
        </p:txBody>
      </p:sp>
      <p:sp>
        <p:nvSpPr>
          <p:cNvPr id="6" name="Pfeil nach rechts 5"/>
          <p:cNvSpPr/>
          <p:nvPr/>
        </p:nvSpPr>
        <p:spPr>
          <a:xfrm>
            <a:off x="1331119" y="3841577"/>
            <a:ext cx="6487002" cy="526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Transaction</a:t>
            </a:r>
          </a:p>
        </p:txBody>
      </p:sp>
      <p:pic>
        <p:nvPicPr>
          <p:cNvPr id="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43" y="1654108"/>
            <a:ext cx="533677" cy="53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43" y="2200186"/>
            <a:ext cx="533677" cy="53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43" y="2746264"/>
            <a:ext cx="533677" cy="53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43" y="3292342"/>
            <a:ext cx="533677" cy="53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feil nach rechts 10"/>
          <p:cNvSpPr/>
          <p:nvPr/>
        </p:nvSpPr>
        <p:spPr>
          <a:xfrm>
            <a:off x="1331119" y="3285618"/>
            <a:ext cx="4306796" cy="546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1.000 </a:t>
            </a:r>
            <a:r>
              <a:rPr lang="de-DE" dirty="0" err="1"/>
              <a:t>records</a:t>
            </a:r>
            <a:endParaRPr lang="de-DE" dirty="0"/>
          </a:p>
        </p:txBody>
      </p:sp>
      <p:sp>
        <p:nvSpPr>
          <p:cNvPr id="12" name="Pfeil nach rechts 11"/>
          <p:cNvSpPr/>
          <p:nvPr/>
        </p:nvSpPr>
        <p:spPr>
          <a:xfrm>
            <a:off x="1331120" y="2746264"/>
            <a:ext cx="5399291" cy="546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1.000 </a:t>
            </a:r>
            <a:r>
              <a:rPr lang="de-DE" dirty="0" err="1"/>
              <a:t>records</a:t>
            </a:r>
            <a:endParaRPr lang="de-DE" dirty="0"/>
          </a:p>
        </p:txBody>
      </p:sp>
      <p:sp>
        <p:nvSpPr>
          <p:cNvPr id="13" name="Pfeil nach rechts 12"/>
          <p:cNvSpPr/>
          <p:nvPr/>
        </p:nvSpPr>
        <p:spPr>
          <a:xfrm>
            <a:off x="1331120" y="2206911"/>
            <a:ext cx="3772509" cy="546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1.000 </a:t>
            </a:r>
            <a:r>
              <a:rPr lang="de-DE" dirty="0" err="1"/>
              <a:t>records</a:t>
            </a:r>
            <a:endParaRPr lang="de-DE" dirty="0"/>
          </a:p>
        </p:txBody>
      </p:sp>
      <p:sp>
        <p:nvSpPr>
          <p:cNvPr id="14" name="Pfeil nach rechts 13"/>
          <p:cNvSpPr/>
          <p:nvPr/>
        </p:nvSpPr>
        <p:spPr>
          <a:xfrm>
            <a:off x="1331119" y="1667557"/>
            <a:ext cx="6487002" cy="546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1.000 </a:t>
            </a:r>
            <a:r>
              <a:rPr lang="de-DE" dirty="0" err="1"/>
              <a:t>records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331119" y="1131591"/>
            <a:ext cx="6487002" cy="38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CONTROLLER THREAD</a:t>
            </a:r>
          </a:p>
        </p:txBody>
      </p:sp>
    </p:spTree>
    <p:extLst>
      <p:ext uri="{BB962C8B-B14F-4D97-AF65-F5344CB8AC3E}">
        <p14:creationId xmlns:p14="http://schemas.microsoft.com/office/powerpoint/2010/main" val="72251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PAGEIOLATCH_??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Buffer Latch </a:t>
            </a:r>
            <a:r>
              <a:rPr lang="de-DE" dirty="0" err="1"/>
              <a:t>for</a:t>
            </a:r>
            <a:r>
              <a:rPr lang="de-DE" dirty="0"/>
              <a:t> eine Datenseite auf der physikalischen Disk</a:t>
            </a:r>
          </a:p>
          <a:p>
            <a:pPr lvl="1"/>
            <a:r>
              <a:rPr lang="de-DE" dirty="0">
                <a:hlinkClick r:id="rId2"/>
              </a:rPr>
              <a:t>DT</a:t>
            </a:r>
            <a:r>
              <a:rPr lang="de-DE" dirty="0"/>
              <a:t>	(</a:t>
            </a:r>
            <a:r>
              <a:rPr lang="de-DE" dirty="0" err="1"/>
              <a:t>destroy</a:t>
            </a:r>
            <a:r>
              <a:rPr lang="de-DE" dirty="0"/>
              <a:t>)</a:t>
            </a:r>
          </a:p>
          <a:p>
            <a:pPr lvl="1"/>
            <a:r>
              <a:rPr lang="de-DE" dirty="0">
                <a:hlinkClick r:id="rId3"/>
              </a:rPr>
              <a:t>EX</a:t>
            </a:r>
            <a:r>
              <a:rPr lang="de-DE" dirty="0"/>
              <a:t>	(</a:t>
            </a:r>
            <a:r>
              <a:rPr lang="de-DE" dirty="0" err="1"/>
              <a:t>exclusive</a:t>
            </a:r>
            <a:r>
              <a:rPr lang="de-DE" dirty="0"/>
              <a:t>)</a:t>
            </a:r>
          </a:p>
          <a:p>
            <a:pPr lvl="1"/>
            <a:r>
              <a:rPr lang="de-DE" dirty="0">
                <a:hlinkClick r:id="rId4"/>
              </a:rPr>
              <a:t>KP</a:t>
            </a:r>
            <a:r>
              <a:rPr lang="de-DE" dirty="0"/>
              <a:t>	(</a:t>
            </a:r>
            <a:r>
              <a:rPr lang="de-DE" dirty="0" err="1"/>
              <a:t>keep</a:t>
            </a:r>
            <a:r>
              <a:rPr lang="de-DE" dirty="0"/>
              <a:t>)</a:t>
            </a:r>
          </a:p>
          <a:p>
            <a:pPr lvl="1"/>
            <a:r>
              <a:rPr lang="de-DE" dirty="0">
                <a:hlinkClick r:id="rId5"/>
              </a:rPr>
              <a:t>SH</a:t>
            </a:r>
            <a:r>
              <a:rPr lang="de-DE" dirty="0"/>
              <a:t>	(</a:t>
            </a:r>
            <a:r>
              <a:rPr lang="de-DE" dirty="0" err="1"/>
              <a:t>shared</a:t>
            </a:r>
            <a:r>
              <a:rPr lang="de-DE" dirty="0"/>
              <a:t>)</a:t>
            </a:r>
          </a:p>
          <a:p>
            <a:pPr lvl="1"/>
            <a:r>
              <a:rPr lang="de-DE" dirty="0">
                <a:hlinkClick r:id="rId6"/>
              </a:rPr>
              <a:t>UP</a:t>
            </a:r>
            <a:r>
              <a:rPr lang="de-DE" dirty="0"/>
              <a:t>	(update)</a:t>
            </a:r>
          </a:p>
        </p:txBody>
      </p:sp>
    </p:spTree>
    <p:extLst>
      <p:ext uri="{BB962C8B-B14F-4D97-AF65-F5344CB8AC3E}">
        <p14:creationId xmlns:p14="http://schemas.microsoft.com/office/powerpoint/2010/main" val="1999197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PAGELATCH_??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PAGELATCH_* </a:t>
            </a:r>
            <a:r>
              <a:rPr lang="de-DE" dirty="0" err="1"/>
              <a:t>latches</a:t>
            </a:r>
            <a:r>
              <a:rPr lang="de-DE" dirty="0"/>
              <a:t> sind interne Sperren, die von der SQL Server Engine verwendet werden, um konkurrierenden Zugriff auf Datenseiten im BUFFER POOL zu verhindern/verwalten.</a:t>
            </a:r>
          </a:p>
        </p:txBody>
      </p:sp>
    </p:spTree>
    <p:extLst>
      <p:ext uri="{BB962C8B-B14F-4D97-AF65-F5344CB8AC3E}">
        <p14:creationId xmlns:p14="http://schemas.microsoft.com/office/powerpoint/2010/main" val="571713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Beginnen Sie mit Informationen zu Ihrer Person</a:t>
            </a:r>
          </a:p>
          <a:p>
            <a:r>
              <a:rPr lang="de-DE" dirty="0"/>
              <a:t>Beschreiben Sie den Grund für die Erstellung des Berichts</a:t>
            </a:r>
          </a:p>
          <a:p>
            <a:pPr lvl="1"/>
            <a:r>
              <a:rPr lang="de-DE" dirty="0"/>
              <a:t>Gab es Probleme, die – plötzlich – aufgetreten sind?</a:t>
            </a:r>
          </a:p>
          <a:p>
            <a:pPr lvl="1"/>
            <a:r>
              <a:rPr lang="de-DE" dirty="0"/>
              <a:t>Ist es eine initiale Untersuchung vor einem Go Live?</a:t>
            </a:r>
          </a:p>
          <a:p>
            <a:r>
              <a:rPr lang="de-DE" dirty="0"/>
              <a:t>Weisen Sie darauf hin, dass eine Hardware- Untersuchung nicht Bestandteil der Dokumentation ist, wenn Sie keinen Zugriff auf die einzelnen Hardwarekomponenten haben</a:t>
            </a:r>
          </a:p>
          <a:p>
            <a:r>
              <a:rPr lang="de-DE" dirty="0"/>
              <a:t>Legen Sie einen Struktur für Ihr Dokument fest, dass der Untersuchungsreihenfolge entspricht!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796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Begründungen durch Fußnoten mit Verweisen zur Dokumentation begleiten</a:t>
            </a:r>
          </a:p>
          <a:p>
            <a:pPr lvl="1"/>
            <a:r>
              <a:rPr lang="de-DE" dirty="0"/>
              <a:t>BITTE KEINE FORENBEITRÄGE!</a:t>
            </a:r>
          </a:p>
          <a:p>
            <a:pPr lvl="1"/>
            <a:r>
              <a:rPr lang="de-DE" dirty="0"/>
              <a:t>Möglichst nur Links zum Hersteller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423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55527"/>
            <a:ext cx="8229600" cy="40323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•             Erstellen, Verwalten und Überwachen von Indizes </a:t>
            </a:r>
          </a:p>
          <a:p>
            <a:pPr marL="0" indent="0">
              <a:buNone/>
            </a:pPr>
            <a:r>
              <a:rPr lang="de-DE" dirty="0"/>
              <a:t>•             Statistiken </a:t>
            </a:r>
          </a:p>
          <a:p>
            <a:pPr marL="0" indent="0">
              <a:buNone/>
            </a:pPr>
            <a:r>
              <a:rPr lang="de-DE" dirty="0"/>
              <a:t>•             Tuningprozess </a:t>
            </a:r>
          </a:p>
          <a:p>
            <a:pPr marL="0" indent="0">
              <a:buNone/>
            </a:pPr>
            <a:r>
              <a:rPr lang="de-DE" dirty="0"/>
              <a:t>                </a:t>
            </a:r>
            <a:r>
              <a:rPr lang="en-US" dirty="0"/>
              <a:t>-              SET STATISTICS TIME und SET STATISTICS_IO 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                </a:t>
            </a:r>
            <a:r>
              <a:rPr lang="de-DE" dirty="0"/>
              <a:t>-              Abfrageverarbeitungsschritte </a:t>
            </a:r>
          </a:p>
          <a:p>
            <a:pPr marL="0" indent="0">
              <a:buNone/>
            </a:pPr>
            <a:r>
              <a:rPr lang="de-DE" dirty="0"/>
              <a:t>                -              Ausführungspläne </a:t>
            </a:r>
          </a:p>
          <a:p>
            <a:pPr marL="0" indent="0">
              <a:buNone/>
            </a:pPr>
            <a:r>
              <a:rPr lang="de-DE" dirty="0"/>
              <a:t>                -              Datenzugriffsoperatoren </a:t>
            </a:r>
          </a:p>
          <a:p>
            <a:pPr marL="0" indent="0">
              <a:buNone/>
            </a:pPr>
            <a:r>
              <a:rPr lang="de-DE" dirty="0"/>
              <a:t>                -              Abfrageoptimierung und Operatoren </a:t>
            </a:r>
          </a:p>
          <a:p>
            <a:pPr marL="0" indent="0">
              <a:buNone/>
            </a:pPr>
            <a:r>
              <a:rPr lang="de-DE" dirty="0"/>
              <a:t>                -              Temporäre Tabellen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Tablevariablen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                -              Troubleshooting von Abfragen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298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von VLF für Protokolldateien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&lt;= 64 MB		4 VLF</a:t>
            </a:r>
          </a:p>
          <a:p>
            <a:r>
              <a:rPr lang="de-DE" dirty="0"/>
              <a:t>&gt;64 MB und &lt; 1.024 MB	8 VLF</a:t>
            </a:r>
          </a:p>
          <a:p>
            <a:r>
              <a:rPr lang="de-DE" dirty="0"/>
              <a:t>&gt;1.024 MB		16 VLF</a:t>
            </a:r>
          </a:p>
          <a:p>
            <a:endParaRPr lang="de-DE" dirty="0"/>
          </a:p>
          <a:p>
            <a:r>
              <a:rPr lang="de-DE" dirty="0"/>
              <a:t>Grenze:	96 VLF</a:t>
            </a:r>
          </a:p>
          <a:p>
            <a:r>
              <a:rPr lang="de-DE" dirty="0"/>
              <a:t>Ist:		1000 VLF = 30 GB</a:t>
            </a:r>
          </a:p>
          <a:p>
            <a:r>
              <a:rPr lang="de-DE" dirty="0"/>
              <a:t>4 * 8 GB	= 32 GB</a:t>
            </a:r>
          </a:p>
          <a:p>
            <a:r>
              <a:rPr lang="de-DE" dirty="0"/>
              <a:t>4 * 16 		= 64</a:t>
            </a:r>
          </a:p>
          <a:p>
            <a:endParaRPr lang="de-DE" dirty="0"/>
          </a:p>
          <a:p>
            <a:r>
              <a:rPr lang="de-DE" dirty="0"/>
              <a:t>1. Schritt:	SHRINKFILE:	1 MB	=&gt; 2 VLF</a:t>
            </a:r>
          </a:p>
          <a:p>
            <a:r>
              <a:rPr lang="de-DE" dirty="0"/>
              <a:t>2. Schritt:	MODIFY:	     	8.192 MB	=&gt; 18 VLF	8 GB</a:t>
            </a:r>
          </a:p>
          <a:p>
            <a:r>
              <a:rPr lang="de-DE" dirty="0"/>
              <a:t>3. Schritt:	MODIFY:	     	8.192 MB	=&gt; 34 VLF	16 GB</a:t>
            </a:r>
          </a:p>
          <a:p>
            <a:r>
              <a:rPr lang="de-DE" dirty="0"/>
              <a:t>3. Schritt:	MODIFY:	     	8.192 MB	=&gt; 50 VLF	24 GB</a:t>
            </a:r>
          </a:p>
          <a:p>
            <a:r>
              <a:rPr lang="de-DE" dirty="0"/>
              <a:t>4. Schritt:	MODIFY:	     	8.192 MB	=&gt; 66 VLF	32 GB</a:t>
            </a:r>
          </a:p>
        </p:txBody>
      </p:sp>
    </p:spTree>
    <p:extLst>
      <p:ext uri="{BB962C8B-B14F-4D97-AF65-F5344CB8AC3E}">
        <p14:creationId xmlns:p14="http://schemas.microsoft.com/office/powerpoint/2010/main" val="18333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Betriebssystem</a:t>
            </a:r>
          </a:p>
          <a:p>
            <a:pPr lvl="1"/>
            <a:r>
              <a:rPr lang="de-DE" dirty="0"/>
              <a:t>Überprüfung der Umgebung des Dienstkontos</a:t>
            </a:r>
            <a:br>
              <a:rPr lang="de-DE" dirty="0"/>
            </a:br>
            <a:r>
              <a:rPr lang="en-US" sz="1200" b="1" dirty="0">
                <a:solidFill>
                  <a:schemeClr val="tx2"/>
                </a:solidFill>
              </a:rPr>
              <a:t>001 - A01 - System Environment - Security.sql</a:t>
            </a:r>
            <a:endParaRPr lang="de-DE" sz="1200" b="1" dirty="0">
              <a:solidFill>
                <a:schemeClr val="tx2"/>
              </a:solidFill>
            </a:endParaRPr>
          </a:p>
          <a:p>
            <a:pPr lvl="1"/>
            <a:r>
              <a:rPr lang="de-DE" dirty="0"/>
              <a:t>Formatierte Blockgröße der vorhandenen Speichermedien</a:t>
            </a:r>
            <a:br>
              <a:rPr lang="de-DE" dirty="0"/>
            </a:br>
            <a:r>
              <a:rPr lang="en-US" sz="1200" b="1" dirty="0">
                <a:solidFill>
                  <a:schemeClr val="tx2"/>
                </a:solidFill>
              </a:rPr>
              <a:t>001 - A01 - System Environment - Security.sql</a:t>
            </a:r>
            <a:endParaRPr lang="de-DE" sz="1200" dirty="0"/>
          </a:p>
          <a:p>
            <a:pPr lvl="1"/>
            <a:r>
              <a:rPr lang="de-DE" dirty="0"/>
              <a:t>Berechtigungen des Dienstkontos</a:t>
            </a:r>
            <a:br>
              <a:rPr lang="de-DE" dirty="0"/>
            </a:br>
            <a:r>
              <a:rPr lang="en-US" sz="1200" b="1" dirty="0">
                <a:solidFill>
                  <a:schemeClr val="tx2"/>
                </a:solidFill>
              </a:rPr>
              <a:t>001 - A01 - System Environment - Security.sql</a:t>
            </a:r>
            <a:endParaRPr lang="de-DE" sz="1200" dirty="0"/>
          </a:p>
          <a:p>
            <a:r>
              <a:rPr lang="de-DE" dirty="0"/>
              <a:t>Systemkonfiguration</a:t>
            </a:r>
          </a:p>
          <a:p>
            <a:pPr lvl="1"/>
            <a:r>
              <a:rPr lang="de-DE" dirty="0"/>
              <a:t>CPU / RAM / IO</a:t>
            </a:r>
            <a:br>
              <a:rPr lang="de-DE" dirty="0"/>
            </a:br>
            <a:r>
              <a:rPr lang="en-US" sz="1200" b="1" dirty="0">
                <a:solidFill>
                  <a:schemeClr val="tx2"/>
                </a:solidFill>
              </a:rPr>
              <a:t>001 - A02 - System Environment - Drive Latency.sql</a:t>
            </a:r>
            <a:endParaRPr lang="de-DE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31889"/>
            <a:ext cx="8229600" cy="4011611"/>
          </a:xfrm>
        </p:spPr>
        <p:txBody>
          <a:bodyPr>
            <a:normAutofit/>
          </a:bodyPr>
          <a:lstStyle/>
          <a:p>
            <a:r>
              <a:rPr lang="de-DE" dirty="0"/>
              <a:t>Datenbankkonfiguration</a:t>
            </a:r>
          </a:p>
          <a:p>
            <a:pPr lvl="1"/>
            <a:r>
              <a:rPr lang="de-DE" dirty="0"/>
              <a:t>System- / Benutzerdatenbanken</a:t>
            </a:r>
          </a:p>
          <a:p>
            <a:pPr lvl="1"/>
            <a:r>
              <a:rPr lang="de-DE" dirty="0"/>
              <a:t>TEMPDB (!!!)</a:t>
            </a:r>
          </a:p>
          <a:p>
            <a:pPr lvl="1"/>
            <a:r>
              <a:rPr lang="de-DE" dirty="0" err="1"/>
              <a:t>Sizing</a:t>
            </a:r>
            <a:r>
              <a:rPr lang="de-DE" dirty="0"/>
              <a:t> / Growth / Storage</a:t>
            </a:r>
          </a:p>
          <a:p>
            <a:pPr lvl="1"/>
            <a:r>
              <a:rPr lang="de-DE" dirty="0"/>
              <a:t>Verwendung</a:t>
            </a:r>
          </a:p>
          <a:p>
            <a:r>
              <a:rPr lang="de-DE" dirty="0"/>
              <a:t>CPU / Memory / PLE / Storage / Serverprotokolle</a:t>
            </a:r>
          </a:p>
          <a:p>
            <a:r>
              <a:rPr lang="de-DE" dirty="0"/>
              <a:t>SQL Server Agent Jobs</a:t>
            </a:r>
          </a:p>
          <a:p>
            <a:r>
              <a:rPr lang="de-DE" dirty="0"/>
              <a:t>Backups</a:t>
            </a:r>
          </a:p>
        </p:txBody>
      </p:sp>
    </p:spTree>
    <p:extLst>
      <p:ext uri="{BB962C8B-B14F-4D97-AF65-F5344CB8AC3E}">
        <p14:creationId xmlns:p14="http://schemas.microsoft.com/office/powerpoint/2010/main" val="380160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Indexierung</a:t>
            </a:r>
          </a:p>
          <a:p>
            <a:pPr lvl="1"/>
            <a:r>
              <a:rPr lang="de-DE" dirty="0"/>
              <a:t>Wie viele Indexe sind in der Datenbank vorhanden?</a:t>
            </a:r>
          </a:p>
          <a:p>
            <a:pPr lvl="1"/>
            <a:r>
              <a:rPr lang="de-DE" dirty="0"/>
              <a:t>Wie viele Indexe werden für einzelne Tabellen genutzt?</a:t>
            </a:r>
          </a:p>
          <a:p>
            <a:pPr lvl="1"/>
            <a:r>
              <a:rPr lang="de-DE" dirty="0"/>
              <a:t>Wie werden Indexe genutzt?</a:t>
            </a:r>
          </a:p>
          <a:p>
            <a:pPr lvl="1"/>
            <a:r>
              <a:rPr lang="de-DE" dirty="0"/>
              <a:t>Welche Indexe können gelöscht werden?</a:t>
            </a:r>
          </a:p>
          <a:p>
            <a:pPr lvl="1"/>
            <a:r>
              <a:rPr lang="de-DE" dirty="0"/>
              <a:t>Wo können neue Indexe die Performance verbessern</a:t>
            </a:r>
          </a:p>
          <a:p>
            <a:r>
              <a:rPr lang="de-DE" dirty="0"/>
              <a:t>Statistiken</a:t>
            </a:r>
          </a:p>
        </p:txBody>
      </p:sp>
    </p:spTree>
    <p:extLst>
      <p:ext uri="{BB962C8B-B14F-4D97-AF65-F5344CB8AC3E}">
        <p14:creationId xmlns:p14="http://schemas.microsoft.com/office/powerpoint/2010/main" val="41282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wird der Plan Cache verwendet</a:t>
            </a:r>
          </a:p>
          <a:p>
            <a:pPr lvl="1"/>
            <a:r>
              <a:rPr lang="de-DE" dirty="0"/>
              <a:t>Werden </a:t>
            </a:r>
            <a:r>
              <a:rPr lang="de-DE" dirty="0" err="1"/>
              <a:t>AdHoc</a:t>
            </a:r>
            <a:r>
              <a:rPr lang="de-DE" dirty="0"/>
              <a:t>-Abfragen verwendet?</a:t>
            </a:r>
          </a:p>
          <a:p>
            <a:pPr lvl="1"/>
            <a:r>
              <a:rPr lang="de-DE" dirty="0"/>
              <a:t>Werden parametrisierte Abfragen verwendet?</a:t>
            </a:r>
          </a:p>
        </p:txBody>
      </p:sp>
    </p:spTree>
    <p:extLst>
      <p:ext uri="{BB962C8B-B14F-4D97-AF65-F5344CB8AC3E}">
        <p14:creationId xmlns:p14="http://schemas.microsoft.com/office/powerpoint/2010/main" val="2987472421"/>
      </p:ext>
    </p:extLst>
  </p:cSld>
  <p:clrMapOvr>
    <a:masterClrMapping/>
  </p:clrMapOvr>
</p:sld>
</file>

<file path=ppt/theme/theme1.xml><?xml version="1.0" encoding="utf-8"?>
<a:theme xmlns:a="http://schemas.openxmlformats.org/drawingml/2006/main" name="Replication with Microsoft SQL Server - 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 SQL Server Statistics - DE</Template>
  <TotalTime>0</TotalTime>
  <Words>1270</Words>
  <Application>Microsoft Office PowerPoint</Application>
  <PresentationFormat>Bildschirmpräsentation (16:9)</PresentationFormat>
  <Paragraphs>350</Paragraphs>
  <Slides>35</Slides>
  <Notes>4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9" baseType="lpstr">
      <vt:lpstr>Arial</vt:lpstr>
      <vt:lpstr>Calibri</vt:lpstr>
      <vt:lpstr>Tahoma</vt:lpstr>
      <vt:lpstr>Replication with Microsoft SQL Server - EN</vt:lpstr>
      <vt:lpstr>PowerPoint-Präsentation</vt:lpstr>
      <vt:lpstr>Pausen</vt:lpstr>
      <vt:lpstr>PowerPoint-Präsentation</vt:lpstr>
      <vt:lpstr>PowerPoint-Präsentation</vt:lpstr>
      <vt:lpstr>Berechnung von VLF für Protokolldateien</vt:lpstr>
      <vt:lpstr>Agenda</vt:lpstr>
      <vt:lpstr>Agenda</vt:lpstr>
      <vt:lpstr>Agenda</vt:lpstr>
      <vt:lpstr>Agenda</vt:lpstr>
      <vt:lpstr>Workflow eines Datenbank-Requests</vt:lpstr>
      <vt:lpstr>Untersuchung des Betriebssystems</vt:lpstr>
      <vt:lpstr>Datenbankstrukturen</vt:lpstr>
      <vt:lpstr>Mixed Extents</vt:lpstr>
      <vt:lpstr>Mixed Extents</vt:lpstr>
      <vt:lpstr>Uniform Extents</vt:lpstr>
      <vt:lpstr>Betriebsumfeld des SQL Server</vt:lpstr>
      <vt:lpstr>Betriebsumfeld des SQL Server</vt:lpstr>
      <vt:lpstr>System- und Benutzerdatenbanken</vt:lpstr>
      <vt:lpstr>master-Datenbank</vt:lpstr>
      <vt:lpstr>model-Datenbank</vt:lpstr>
      <vt:lpstr>msdb-Datenbank</vt:lpstr>
      <vt:lpstr>tempdb-Datenbank</vt:lpstr>
      <vt:lpstr>mssqlsystemresource-Datenbank</vt:lpstr>
      <vt:lpstr>Konfiguration der Datenbanken</vt:lpstr>
      <vt:lpstr>Schwachstelle TEMPDB</vt:lpstr>
      <vt:lpstr>Wann muss Microsoft SQL Server warten?</vt:lpstr>
      <vt:lpstr>Wann muss Microsoft SQL Server warten?</vt:lpstr>
      <vt:lpstr>Wann muss Microsoft SQL Server warten?</vt:lpstr>
      <vt:lpstr>Populäre Wartevorgänge…</vt:lpstr>
      <vt:lpstr>CXPACKET</vt:lpstr>
      <vt:lpstr>CXPACKET</vt:lpstr>
      <vt:lpstr>PAGEIOLATCH_??</vt:lpstr>
      <vt:lpstr>PAGELATCH_??</vt:lpstr>
      <vt:lpstr>Dokumentation</vt:lpstr>
      <vt:lpstr>Dokumentation</vt:lpstr>
    </vt:vector>
  </TitlesOfParts>
  <Company>db Berater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Uwe Ricken</dc:creator>
  <cp:lastModifiedBy>Uwe Ricken</cp:lastModifiedBy>
  <cp:revision>95</cp:revision>
  <dcterms:created xsi:type="dcterms:W3CDTF">2015-05-31T13:11:28Z</dcterms:created>
  <dcterms:modified xsi:type="dcterms:W3CDTF">2018-04-21T09:36:37Z</dcterms:modified>
</cp:coreProperties>
</file>