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4" r:id="rId4"/>
    <p:sldId id="275" r:id="rId5"/>
    <p:sldId id="267" r:id="rId6"/>
    <p:sldId id="266" r:id="rId7"/>
    <p:sldId id="276" r:id="rId8"/>
    <p:sldId id="278" r:id="rId9"/>
    <p:sldId id="268" r:id="rId10"/>
    <p:sldId id="285" r:id="rId11"/>
    <p:sldId id="291" r:id="rId12"/>
    <p:sldId id="292" r:id="rId13"/>
    <p:sldId id="293" r:id="rId14"/>
    <p:sldId id="294" r:id="rId15"/>
    <p:sldId id="286" r:id="rId16"/>
    <p:sldId id="287" r:id="rId17"/>
    <p:sldId id="288" r:id="rId18"/>
    <p:sldId id="289" r:id="rId19"/>
    <p:sldId id="290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0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kan\Google%20Drive\Grid_Data%20Version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Sheet1!$B$61:$D$61</c:f>
              <c:strCache>
                <c:ptCount val="3"/>
                <c:pt idx="0">
                  <c:v>9X9</c:v>
                </c:pt>
                <c:pt idx="1">
                  <c:v>11X11</c:v>
                </c:pt>
                <c:pt idx="2">
                  <c:v>13X13</c:v>
                </c:pt>
              </c:strCache>
            </c:strRef>
          </c:cat>
          <c:val>
            <c:numRef>
              <c:f>Sheet1!$B$62:$D$62</c:f>
              <c:numCache>
                <c:formatCode>General</c:formatCode>
                <c:ptCount val="3"/>
                <c:pt idx="0">
                  <c:v>0.75714285714285723</c:v>
                </c:pt>
                <c:pt idx="1">
                  <c:v>0.84285714285714286</c:v>
                </c:pt>
                <c:pt idx="2">
                  <c:v>0.7142857142857143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09-4530-8721-F7DDF3536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915312"/>
        <c:axId val="169034032"/>
      </c:barChart>
      <c:catAx>
        <c:axId val="123915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grid</a:t>
                </a:r>
              </a:p>
            </c:rich>
          </c:tx>
          <c:layout>
            <c:manualLayout>
              <c:xMode val="edge"/>
              <c:yMode val="edge"/>
              <c:x val="0.45968031820816396"/>
              <c:y val="0.91119446018061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9034032"/>
        <c:crosses val="autoZero"/>
        <c:auto val="1"/>
        <c:lblAlgn val="ctr"/>
        <c:lblOffset val="100"/>
        <c:noMultiLvlLbl val="0"/>
      </c:catAx>
      <c:valAx>
        <c:axId val="16903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391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(Sheet1!$B$61,Sheet1!$E$61,Sheet1!$F$61,Sheet1!$G$61,Sheet1!$H$61)</c:f>
              <c:strCache>
                <c:ptCount val="5"/>
                <c:pt idx="0">
                  <c:v>9X9</c:v>
                </c:pt>
                <c:pt idx="1">
                  <c:v>9X15</c:v>
                </c:pt>
                <c:pt idx="2">
                  <c:v>9X17</c:v>
                </c:pt>
                <c:pt idx="3">
                  <c:v>9X19</c:v>
                </c:pt>
                <c:pt idx="4">
                  <c:v>9X23</c:v>
                </c:pt>
              </c:strCache>
            </c:strRef>
          </c:cat>
          <c:val>
            <c:numRef>
              <c:f>(Sheet1!$B$62,Sheet1!$E$62,Sheet1!$F$62,Sheet1!$G$62,Sheet1!$H$62)</c:f>
              <c:numCache>
                <c:formatCode>General</c:formatCode>
                <c:ptCount val="5"/>
                <c:pt idx="0">
                  <c:v>0.75714285714285723</c:v>
                </c:pt>
                <c:pt idx="1">
                  <c:v>0.77142857142857146</c:v>
                </c:pt>
                <c:pt idx="2">
                  <c:v>0.77142857142857146</c:v>
                </c:pt>
                <c:pt idx="3">
                  <c:v>0.7857142857142857</c:v>
                </c:pt>
                <c:pt idx="4">
                  <c:v>0.72857142857142865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2-40B0-AC25-CCABA80A1B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035712"/>
        <c:axId val="169036272"/>
      </c:barChart>
      <c:catAx>
        <c:axId val="169035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grid</a:t>
                </a:r>
              </a:p>
            </c:rich>
          </c:tx>
          <c:layout>
            <c:manualLayout>
              <c:xMode val="edge"/>
              <c:yMode val="edge"/>
              <c:x val="0.45968031820816396"/>
              <c:y val="0.91119446018061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9036272"/>
        <c:crosses val="autoZero"/>
        <c:auto val="1"/>
        <c:lblAlgn val="ctr"/>
        <c:lblOffset val="100"/>
        <c:noMultiLvlLbl val="0"/>
      </c:catAx>
      <c:valAx>
        <c:axId val="16903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903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200ms Delay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Sheet1!$A$3:$E$3</c:f>
              <c:strCache>
                <c:ptCount val="5"/>
                <c:pt idx="0">
                  <c:v>Strongly Disagree (1)</c:v>
                </c:pt>
                <c:pt idx="1">
                  <c:v>Disagree (2)</c:v>
                </c:pt>
                <c:pt idx="2">
                  <c:v>Neither agree no disagree (3)</c:v>
                </c:pt>
                <c:pt idx="3">
                  <c:v>Agree (4)</c:v>
                </c:pt>
                <c:pt idx="4">
                  <c:v>Strongly Agree (5)</c:v>
                </c:pt>
              </c:strCache>
            </c:strRef>
          </c:cat>
          <c:val>
            <c:numRef>
              <c:f>Sheet1!$A$4:$E$4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6C-4685-BD50-6A185EC2F838}"/>
            </c:ext>
          </c:extLst>
        </c:ser>
        <c:ser>
          <c:idx val="1"/>
          <c:order val="1"/>
          <c:tx>
            <c:v>300 ms Delay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Sheet1!$A$8:$E$8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6C-4685-BD50-6A185EC2F838}"/>
            </c:ext>
          </c:extLst>
        </c:ser>
        <c:ser>
          <c:idx val="2"/>
          <c:order val="2"/>
          <c:tx>
            <c:v>400 ms Delay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Sheet1!$A$12:$E$12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6C-4685-BD50-6A185EC2F838}"/>
            </c:ext>
          </c:extLst>
        </c:ser>
        <c:ser>
          <c:idx val="3"/>
          <c:order val="3"/>
          <c:tx>
            <c:v>450 ms Delay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Sheet1!$A$16:$E$16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6C-4685-BD50-6A185EC2F838}"/>
            </c:ext>
          </c:extLst>
        </c:ser>
        <c:ser>
          <c:idx val="4"/>
          <c:order val="4"/>
          <c:tx>
            <c:v>500 ms DElay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Sheet1!$A$20:$E$20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6C-4685-BD50-6A185EC2F838}"/>
            </c:ext>
          </c:extLst>
        </c:ser>
        <c:ser>
          <c:idx val="5"/>
          <c:order val="5"/>
          <c:tx>
            <c:v>600 ms Delay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Sheet1!$A$24:$E$24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6C-4685-BD50-6A185EC2F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552352"/>
        <c:axId val="172552912"/>
      </c:barChart>
      <c:catAx>
        <c:axId val="17255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2552912"/>
        <c:crosses val="autoZero"/>
        <c:auto val="1"/>
        <c:lblAlgn val="ctr"/>
        <c:lblOffset val="100"/>
        <c:noMultiLvlLbl val="0"/>
      </c:catAx>
      <c:valAx>
        <c:axId val="17255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1"/>
                  <a:t>Number of votes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255235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(Sheet1!$I$3,Sheet1!$I$8,Sheet1!$I$12,Sheet1!$I$16,Sheet1!$I$20,Sheet1!$I$24)</c:f>
              <c:strCache>
                <c:ptCount val="6"/>
                <c:pt idx="0">
                  <c:v>200 ms</c:v>
                </c:pt>
                <c:pt idx="1">
                  <c:v>300 ms</c:v>
                </c:pt>
                <c:pt idx="2">
                  <c:v>400 ms</c:v>
                </c:pt>
                <c:pt idx="3">
                  <c:v>450 ms</c:v>
                </c:pt>
                <c:pt idx="4">
                  <c:v>500 ms</c:v>
                </c:pt>
                <c:pt idx="5">
                  <c:v>600 ms</c:v>
                </c:pt>
              </c:strCache>
            </c:strRef>
          </c:cat>
          <c:val>
            <c:numRef>
              <c:f>(Sheet1!$H$3,Sheet1!$H$8,Sheet1!$H$12,Sheet1!$H$16,Sheet1!$H$20,Sheet1!$H$24)</c:f>
              <c:numCache>
                <c:formatCode>General</c:formatCode>
                <c:ptCount val="6"/>
                <c:pt idx="0">
                  <c:v>2.25</c:v>
                </c:pt>
                <c:pt idx="1">
                  <c:v>2.5</c:v>
                </c:pt>
                <c:pt idx="2">
                  <c:v>2.5</c:v>
                </c:pt>
                <c:pt idx="3">
                  <c:v>2</c:v>
                </c:pt>
                <c:pt idx="4">
                  <c:v>2</c:v>
                </c:pt>
                <c:pt idx="5">
                  <c:v>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F-4BDF-A5FD-B96FE5724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850592"/>
        <c:axId val="168860672"/>
      </c:barChart>
      <c:catAx>
        <c:axId val="168850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/>
                  <a:t>Delay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860672"/>
        <c:crosses val="autoZero"/>
        <c:auto val="1"/>
        <c:lblAlgn val="ctr"/>
        <c:lblOffset val="100"/>
        <c:noMultiLvlLbl val="0"/>
      </c:catAx>
      <c:valAx>
        <c:axId val="16886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Average value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85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ability.gov/how-to-and-tools/methods/eye-track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Determining the reasonable word spacing amount:</a:t>
                </a:r>
              </a:p>
              <a:p>
                <a:r>
                  <a:rPr lang="en-US" dirty="0"/>
                  <a:t>7 different text box sizes were selected for the tests:</a:t>
                </a:r>
              </a:p>
              <a:p>
                <a:pPr lvl="1"/>
                <a:r>
                  <a:rPr lang="en-US" dirty="0"/>
                  <a:t>9 * 9, 11 * 11, 13 * 13</a:t>
                </a:r>
              </a:p>
              <a:p>
                <a:pPr lvl="1"/>
                <a:r>
                  <a:rPr lang="en-US" dirty="0"/>
                  <a:t>9 * 15, 9 * 17, 9 * 19, 9 * 23</a:t>
                </a:r>
              </a:p>
              <a:p>
                <a:r>
                  <a:rPr lang="en-US" dirty="0"/>
                  <a:t>4 people, 2 tests for each size</a:t>
                </a:r>
              </a:p>
              <a:p>
                <a:r>
                  <a:rPr lang="en-US" dirty="0"/>
                  <a:t>Using random number for selections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𝐴𝑐𝑢𝑟𝑎𝑐𝑦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𝐶𝑜𝑟𝑟𝑒𝑐𝑙𝑦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𝑤𝑜𝑟𝑑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74" y="2228020"/>
            <a:ext cx="2743200" cy="17345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85841" y="4234816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11 grid line</a:t>
            </a:r>
          </a:p>
        </p:txBody>
      </p:sp>
    </p:spTree>
    <p:extLst>
      <p:ext uri="{BB962C8B-B14F-4D97-AF65-F5344CB8AC3E}">
        <p14:creationId xmlns:p14="http://schemas.microsoft.com/office/powerpoint/2010/main" val="118806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715" y="322826"/>
            <a:ext cx="9692640" cy="1325562"/>
          </a:xfrm>
        </p:spPr>
        <p:txBody>
          <a:bodyPr/>
          <a:lstStyle/>
          <a:p>
            <a:r>
              <a:rPr lang="en-US" altLang="zh-CN" dirty="0"/>
              <a:t>Hit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0" y="1648388"/>
            <a:ext cx="4876095" cy="36570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97" y="-142444"/>
            <a:ext cx="4775553" cy="3581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76" y="3213263"/>
            <a:ext cx="4859649" cy="364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1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Miss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3" y="1691322"/>
            <a:ext cx="4749433" cy="35620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6" y="0"/>
            <a:ext cx="4801704" cy="36012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6" y="3435626"/>
            <a:ext cx="4801704" cy="36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9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125" y="-369651"/>
            <a:ext cx="9692640" cy="1325562"/>
          </a:xfrm>
        </p:spPr>
        <p:txBody>
          <a:bodyPr/>
          <a:lstStyle/>
          <a:p>
            <a:r>
              <a:rPr lang="en-US" altLang="zh-CN" dirty="0"/>
              <a:t>Miss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9" y="955911"/>
            <a:ext cx="3985955" cy="29894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656" y="955911"/>
            <a:ext cx="4037892" cy="3028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26" y="955911"/>
            <a:ext cx="3985955" cy="2989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9" y="3785207"/>
            <a:ext cx="3985955" cy="2989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23" y="3785207"/>
            <a:ext cx="4070915" cy="30531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26" y="3785206"/>
            <a:ext cx="3985955" cy="29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3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76" y="-143097"/>
            <a:ext cx="9692640" cy="1325562"/>
          </a:xfrm>
        </p:spPr>
        <p:txBody>
          <a:bodyPr/>
          <a:lstStyle/>
          <a:p>
            <a:r>
              <a:rPr lang="en-US" altLang="zh-CN" dirty="0"/>
              <a:t>Miss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18" y="1154609"/>
            <a:ext cx="3985954" cy="2989466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2" y="1154609"/>
            <a:ext cx="3985955" cy="2989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53" y="1154583"/>
            <a:ext cx="3986025" cy="2989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" y="3995530"/>
            <a:ext cx="3999684" cy="2999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18" y="3995530"/>
            <a:ext cx="3999684" cy="2999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887" y="3995529"/>
            <a:ext cx="3948850" cy="29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87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71649" y="2630311"/>
          <a:ext cx="4856706" cy="310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5703182" y="2630311"/>
          <a:ext cx="4855464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688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reasons of result variability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User learning process during the tests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High sensitivity  of the calibration process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/>
              <a:t>Limited </a:t>
            </a:r>
            <a:r>
              <a:rPr lang="en-US" dirty="0"/>
              <a:t>number of the experiments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People with individual differences:</a:t>
            </a:r>
          </a:p>
          <a:p>
            <a:pPr lvl="2"/>
            <a:r>
              <a:rPr lang="en-US" dirty="0"/>
              <a:t>Glasses </a:t>
            </a:r>
          </a:p>
          <a:p>
            <a:pPr lvl="2"/>
            <a:r>
              <a:rPr lang="en-US" dirty="0"/>
              <a:t>Contact lenses</a:t>
            </a:r>
          </a:p>
          <a:p>
            <a:pPr lvl="2"/>
            <a:r>
              <a:rPr lang="en-US" dirty="0"/>
              <a:t>Eye shapes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6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Determine reasonable delay</a:t>
            </a:r>
          </a:p>
          <a:p>
            <a:pPr lvl="1"/>
            <a:r>
              <a:rPr lang="en-US" dirty="0"/>
              <a:t>Delay governs when text is activated</a:t>
            </a:r>
          </a:p>
          <a:p>
            <a:r>
              <a:rPr lang="en-US" dirty="0"/>
              <a:t>Setup various amounts of manual delay:</a:t>
            </a:r>
          </a:p>
          <a:p>
            <a:pPr lvl="1"/>
            <a:r>
              <a:rPr lang="en-US" dirty="0"/>
              <a:t>Delay in milliseconds: 200, 300, 400, 450, 500, 600</a:t>
            </a:r>
          </a:p>
          <a:p>
            <a:r>
              <a:rPr lang="en-US" dirty="0"/>
              <a:t>Participants rate user experience on Likert Scale of 1 to 5</a:t>
            </a:r>
          </a:p>
          <a:p>
            <a:pPr lvl="1"/>
            <a:r>
              <a:rPr lang="en-US" dirty="0"/>
              <a:t>Require participants to provide feedback explaining choice</a:t>
            </a:r>
          </a:p>
          <a:p>
            <a:pPr lvl="1"/>
            <a:r>
              <a:rPr lang="en-US" dirty="0"/>
              <a:t>Choose average amount as acceptable delay</a:t>
            </a:r>
          </a:p>
        </p:txBody>
      </p:sp>
    </p:spTree>
    <p:extLst>
      <p:ext uri="{BB962C8B-B14F-4D97-AF65-F5344CB8AC3E}">
        <p14:creationId xmlns:p14="http://schemas.microsoft.com/office/powerpoint/2010/main" val="805439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397530" y="1919111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5527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261872" y="2054577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523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21733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Description:</a:t>
            </a:r>
          </a:p>
          <a:p>
            <a:pPr lvl="1"/>
            <a:r>
              <a:rPr lang="en-US" dirty="0"/>
              <a:t>Develop techniques to convert eye the tracking into the precision text detecting during the reading for children</a:t>
            </a:r>
          </a:p>
          <a:p>
            <a:r>
              <a:rPr lang="en-US" b="1" dirty="0"/>
              <a:t>Input:</a:t>
            </a:r>
          </a:p>
          <a:p>
            <a:pPr lvl="1"/>
            <a:r>
              <a:rPr lang="en-US" dirty="0"/>
              <a:t>An environment contains the picture and texts</a:t>
            </a:r>
          </a:p>
          <a:p>
            <a:pPr lvl="1"/>
            <a:r>
              <a:rPr lang="en-US" dirty="0"/>
              <a:t>User who wants detect text</a:t>
            </a:r>
          </a:p>
          <a:p>
            <a:pPr lvl="1"/>
            <a:r>
              <a:rPr lang="en-US" dirty="0"/>
              <a:t>Eye tracker</a:t>
            </a:r>
          </a:p>
          <a:p>
            <a:r>
              <a:rPr lang="en-US" b="1" dirty="0"/>
              <a:t>Output:</a:t>
            </a:r>
          </a:p>
          <a:p>
            <a:pPr lvl="1"/>
            <a:r>
              <a:rPr lang="en-US" dirty="0"/>
              <a:t>Highlighted text</a:t>
            </a:r>
          </a:p>
          <a:p>
            <a:pPr lvl="1"/>
            <a:r>
              <a:rPr lang="en-US" dirty="0"/>
              <a:t>Voice of the detected 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09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sz="2000" dirty="0"/>
              <a:t>Story </a:t>
            </a:r>
          </a:p>
          <a:p>
            <a:pPr lvl="1" algn="just"/>
            <a:r>
              <a:rPr lang="en-US" sz="2000" dirty="0"/>
              <a:t>Gaze Only</a:t>
            </a:r>
          </a:p>
          <a:p>
            <a:pPr lvl="1" algn="just"/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What you will observe in the Story ?</a:t>
            </a:r>
          </a:p>
          <a:p>
            <a:pPr lvl="2" algn="just"/>
            <a:r>
              <a:rPr lang="en-US" sz="1800" dirty="0"/>
              <a:t>MAGIC</a:t>
            </a:r>
          </a:p>
          <a:p>
            <a:pPr lvl="2" algn="just"/>
            <a:r>
              <a:rPr lang="en-US" sz="2000" dirty="0"/>
              <a:t>Text highlight</a:t>
            </a:r>
          </a:p>
          <a:p>
            <a:pPr lvl="2" algn="just"/>
            <a:r>
              <a:rPr lang="en-US" sz="2000" dirty="0"/>
              <a:t>Sound production</a:t>
            </a:r>
          </a:p>
          <a:p>
            <a:pPr lvl="2" algn="just"/>
            <a:r>
              <a:rPr lang="en-US" sz="2000" dirty="0"/>
              <a:t>Gaze navigation</a:t>
            </a:r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5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/>
          <a:lstStyle/>
          <a:p>
            <a:pPr marL="274320" lvl="1" indent="0" algn="just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71400" lvl="5" indent="0">
              <a:buNone/>
            </a:pPr>
            <a:r>
              <a:rPr lang="en-US" sz="2000" dirty="0"/>
              <a:t>                    First Thing to do - Calibration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839191"/>
            <a:ext cx="8562109" cy="33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13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40827"/>
          </a:xfrm>
        </p:spPr>
        <p:txBody>
          <a:bodyPr>
            <a:normAutofit fontScale="92500"/>
          </a:bodyPr>
          <a:lstStyle/>
          <a:p>
            <a:pPr marL="274320" lvl="1" indent="0" algn="just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1. Vertical Space 			                                    3. Word Delay </a:t>
            </a:r>
          </a:p>
          <a:p>
            <a:pPr marL="0" indent="0">
              <a:buNone/>
            </a:pPr>
            <a:r>
              <a:rPr lang="en-US" dirty="0"/>
              <a:t>      2. Horizontal Space 					       4. Page Delay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34" y="1828801"/>
            <a:ext cx="8352898" cy="353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23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Evans, M. A., &amp; Saint-Aubin, J. (2005). What children are looking at during shared storybook reading evidence from eye movement monitoring. </a:t>
            </a:r>
            <a:r>
              <a:rPr lang="en-US" i="1" dirty="0"/>
              <a:t>Psychological Science</a:t>
            </a:r>
            <a:r>
              <a:rPr lang="en-US" dirty="0"/>
              <a:t>, </a:t>
            </a:r>
            <a:r>
              <a:rPr lang="en-US" i="1" dirty="0"/>
              <a:t>16</a:t>
            </a:r>
            <a:r>
              <a:rPr lang="en-US" dirty="0"/>
              <a:t>(11), 913-920.</a:t>
            </a:r>
          </a:p>
          <a:p>
            <a:r>
              <a:rPr lang="en-US" dirty="0"/>
              <a:t>Eye Tracking. </a:t>
            </a:r>
            <a:r>
              <a:rPr lang="en-US" dirty="0">
                <a:hlinkClick r:id="rId2"/>
              </a:rPr>
              <a:t>https://www.usability.gov/how-to-and-tools/methods/eye-tracking.html</a:t>
            </a:r>
            <a:r>
              <a:rPr lang="en-US" dirty="0"/>
              <a:t>. (Retrieved Nov 11).</a:t>
            </a:r>
          </a:p>
          <a:p>
            <a:r>
              <a:rPr lang="en-US" dirty="0" err="1"/>
              <a:t>Lutteroth</a:t>
            </a:r>
            <a:r>
              <a:rPr lang="en-US" dirty="0"/>
              <a:t>, C., </a:t>
            </a:r>
            <a:r>
              <a:rPr lang="en-US" dirty="0" err="1"/>
              <a:t>Penkar</a:t>
            </a:r>
            <a:r>
              <a:rPr lang="en-US" dirty="0"/>
              <a:t>, M., &amp; Weber, G. (2015, November). Gaze vs. Mouse: A Fast and Accurate Gaze-Only Click Alternative. In </a:t>
            </a:r>
            <a:r>
              <a:rPr lang="en-US" i="1" dirty="0"/>
              <a:t>Proceedings of the 28th Annual ACM Symposium on User Interface Software &amp; Technology</a:t>
            </a:r>
            <a:r>
              <a:rPr lang="en-US" dirty="0"/>
              <a:t> (pp. 385-394). ACM.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8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217333"/>
          </a:xfrm>
        </p:spPr>
        <p:txBody>
          <a:bodyPr>
            <a:normAutofit/>
          </a:bodyPr>
          <a:lstStyle/>
          <a:p>
            <a:r>
              <a:rPr lang="en-US" b="1" dirty="0"/>
              <a:t>Technical Challenges:</a:t>
            </a:r>
          </a:p>
          <a:p>
            <a:pPr lvl="1"/>
            <a:r>
              <a:rPr lang="en-US" b="1" dirty="0"/>
              <a:t>How detect eyes continuously and constantly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The best way of detecting object (Text)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The limitation of the </a:t>
            </a:r>
            <a:r>
              <a:rPr lang="en-US" b="1" dirty="0" err="1"/>
              <a:t>Tobii</a:t>
            </a:r>
            <a:r>
              <a:rPr lang="en-US" b="1" dirty="0"/>
              <a:t> eye engine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2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87" y="0"/>
            <a:ext cx="9692640" cy="1325562"/>
          </a:xfrm>
        </p:spPr>
        <p:txBody>
          <a:bodyPr/>
          <a:lstStyle/>
          <a:p>
            <a:r>
              <a:rPr lang="en-US" dirty="0" err="1"/>
              <a:t>tobii</a:t>
            </a:r>
            <a:r>
              <a:rPr lang="en-US" dirty="0"/>
              <a:t> </a:t>
            </a:r>
            <a:r>
              <a:rPr lang="en-US" dirty="0" err="1"/>
              <a:t>eyeX</a:t>
            </a:r>
            <a:r>
              <a:rPr lang="en-US" dirty="0"/>
              <a:t> Programming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24" y="3848100"/>
            <a:ext cx="7172979" cy="2670969"/>
          </a:xfrm>
        </p:spPr>
      </p:pic>
      <p:sp>
        <p:nvSpPr>
          <p:cNvPr id="7" name="TextBox 6"/>
          <p:cNvSpPr txBox="1"/>
          <p:nvPr/>
        </p:nvSpPr>
        <p:spPr>
          <a:xfrm>
            <a:off x="794987" y="1432669"/>
            <a:ext cx="7968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application atop </a:t>
            </a:r>
            <a:r>
              <a:rPr lang="en-US" dirty="0" err="1"/>
              <a:t>tobii</a:t>
            </a:r>
            <a:r>
              <a:rPr lang="en-US" dirty="0"/>
              <a:t> </a:t>
            </a:r>
            <a:r>
              <a:rPr lang="en-US" dirty="0" err="1"/>
              <a:t>eyeX</a:t>
            </a:r>
            <a:r>
              <a:rPr lang="en-US" dirty="0"/>
              <a:t>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Engine API provides only link between 3 systems: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Windows 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App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Device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5482" y="3848100"/>
            <a:ext cx="2936631" cy="1137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03" y="3952363"/>
            <a:ext cx="1074428" cy="103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6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Gaze-Aware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of </a:t>
            </a:r>
            <a:r>
              <a:rPr lang="en-US" dirty="0" err="1"/>
              <a:t>interactable</a:t>
            </a:r>
            <a:r>
              <a:rPr lang="en-US" dirty="0"/>
              <a:t> objects</a:t>
            </a:r>
          </a:p>
          <a:p>
            <a:r>
              <a:rPr lang="en-US" dirty="0"/>
              <a:t>Launch events on boundary cross</a:t>
            </a:r>
          </a:p>
          <a:p>
            <a:r>
              <a:rPr lang="en-US" dirty="0"/>
              <a:t>Apply delay time</a:t>
            </a:r>
          </a:p>
          <a:p>
            <a:pPr lvl="1"/>
            <a:r>
              <a:rPr lang="en-US" dirty="0"/>
              <a:t>Control for rapid, random eye movements</a:t>
            </a:r>
          </a:p>
          <a:p>
            <a:pPr lvl="1"/>
            <a:r>
              <a:rPr lang="en-US" dirty="0"/>
              <a:t>Focus until activation </a:t>
            </a:r>
          </a:p>
          <a:p>
            <a:pPr lvl="1"/>
            <a:r>
              <a:rPr lang="en-US" dirty="0"/>
              <a:t>Manually delay adjustment</a:t>
            </a:r>
          </a:p>
          <a:p>
            <a:r>
              <a:rPr lang="en-US" dirty="0"/>
              <a:t>Provide focus points:</a:t>
            </a:r>
          </a:p>
          <a:p>
            <a:pPr lvl="1"/>
            <a:r>
              <a:rPr lang="en-US" dirty="0"/>
              <a:t>Visual hotspot: captions, buttons, etc.</a:t>
            </a:r>
          </a:p>
          <a:p>
            <a:pPr lvl="1"/>
            <a:r>
              <a:rPr lang="en-US" dirty="0"/>
              <a:t>Sufficiently spacing for visual elements</a:t>
            </a:r>
          </a:p>
          <a:p>
            <a:pPr lvl="1"/>
            <a:r>
              <a:rPr lang="en-US" dirty="0"/>
              <a:t>Clear, unobtrusive visual feedback</a:t>
            </a:r>
          </a:p>
        </p:txBody>
      </p:sp>
    </p:spTree>
    <p:extLst>
      <p:ext uri="{BB962C8B-B14F-4D97-AF65-F5344CB8AC3E}">
        <p14:creationId xmlns:p14="http://schemas.microsoft.com/office/powerpoint/2010/main" val="20023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18" y="457200"/>
            <a:ext cx="3200400" cy="1600197"/>
          </a:xfrm>
        </p:spPr>
        <p:txBody>
          <a:bodyPr/>
          <a:lstStyle/>
          <a:p>
            <a:r>
              <a:rPr lang="en-US" dirty="0"/>
              <a:t>The Query Snapshot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55" y="0"/>
            <a:ext cx="7590576" cy="6561792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66462" y="2057397"/>
            <a:ext cx="3200400" cy="38100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Interactor manipulation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both keyboard and gaze in conjunction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key to activate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EyeX</a:t>
            </a:r>
            <a:r>
              <a:rPr lang="en-US" dirty="0"/>
              <a:t> Engine queries screen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Snapshot returned to 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Engine translates to meaning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 passed to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592408" y="2479431"/>
            <a:ext cx="334108" cy="36048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of Application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78" y="747349"/>
            <a:ext cx="7006816" cy="279994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gaze at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EyeX</a:t>
            </a:r>
            <a:r>
              <a:rPr lang="en-US" dirty="0"/>
              <a:t> Controller sends gaze location to </a:t>
            </a:r>
            <a:r>
              <a:rPr lang="en-US" dirty="0" err="1"/>
              <a:t>EyeX</a:t>
            </a:r>
            <a:r>
              <a:rPr lang="en-US" dirty="0"/>
              <a:t>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EyeX</a:t>
            </a:r>
            <a:r>
              <a:rPr lang="en-US" dirty="0"/>
              <a:t> Engine interacts client app to determine type of gaze target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 required actions if necessary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96154" y="3695431"/>
            <a:ext cx="6340150" cy="2360854"/>
            <a:chOff x="4396154" y="3695431"/>
            <a:chExt cx="6340150" cy="2360854"/>
          </a:xfrm>
        </p:grpSpPr>
        <p:pic>
          <p:nvPicPr>
            <p:cNvPr id="7" name="Content Placeholder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6154" y="3695431"/>
              <a:ext cx="6340150" cy="2360854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800079" y="3753684"/>
              <a:ext cx="2595668" cy="978163"/>
              <a:chOff x="4800079" y="3753684"/>
              <a:chExt cx="2595668" cy="97816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800079" y="3753684"/>
                <a:ext cx="2595668" cy="939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4592" y="3818895"/>
                <a:ext cx="949680" cy="9129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9968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of Application</a:t>
            </a:r>
          </a:p>
        </p:txBody>
      </p:sp>
      <p:sp>
        <p:nvSpPr>
          <p:cNvPr id="7" name="Content Placeholder 6"/>
          <p:cNvSpPr txBox="1">
            <a:spLocks noGrp="1"/>
          </p:cNvSpPr>
          <p:nvPr>
            <p:ph sz="half" idx="1"/>
          </p:nvPr>
        </p:nvSpPr>
        <p:spPr>
          <a:xfrm>
            <a:off x="1071329" y="2313987"/>
            <a:ext cx="4480560" cy="272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Interactor boundary crossed spawns timer</a:t>
            </a:r>
          </a:p>
          <a:p>
            <a:pPr lvl="1"/>
            <a:r>
              <a:rPr lang="en-US" sz="1400" dirty="0"/>
              <a:t>Text: short timer</a:t>
            </a:r>
          </a:p>
          <a:p>
            <a:pPr lvl="1"/>
            <a:r>
              <a:rPr lang="en-US" sz="1400" dirty="0"/>
              <a:t>Button: long time</a:t>
            </a:r>
          </a:p>
          <a:p>
            <a:endParaRPr lang="en-US" sz="1600" dirty="0"/>
          </a:p>
          <a:p>
            <a:r>
              <a:rPr lang="en-US" sz="1600" dirty="0"/>
              <a:t>Timer match for button/text</a:t>
            </a:r>
          </a:p>
          <a:p>
            <a:pPr lvl="1"/>
            <a:r>
              <a:rPr lang="en-US" sz="1400" dirty="0"/>
              <a:t>Text: highlight and play sound</a:t>
            </a:r>
          </a:p>
          <a:p>
            <a:pPr lvl="1"/>
            <a:r>
              <a:rPr lang="en-US" sz="1400" dirty="0"/>
              <a:t>Button: manipulate story</a:t>
            </a:r>
          </a:p>
          <a:p>
            <a:endParaRPr lang="en-US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6126480" y="2447843"/>
            <a:ext cx="4548010" cy="3328704"/>
            <a:chOff x="6126480" y="2447843"/>
            <a:chExt cx="4548010" cy="332870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6480" y="2447843"/>
              <a:ext cx="4548010" cy="3328704"/>
            </a:xfrm>
            <a:prstGeom prst="rect">
              <a:avLst/>
            </a:prstGeom>
          </p:spPr>
        </p:pic>
        <p:cxnSp>
          <p:nvCxnSpPr>
            <p:cNvPr id="17" name="Curved Connector 16"/>
            <p:cNvCxnSpPr/>
            <p:nvPr/>
          </p:nvCxnSpPr>
          <p:spPr>
            <a:xfrm>
              <a:off x="6567854" y="4466492"/>
              <a:ext cx="958361" cy="808893"/>
            </a:xfrm>
            <a:prstGeom prst="curvedConnector3">
              <a:avLst>
                <a:gd name="adj1" fmla="val 61009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459884" y="4747827"/>
            <a:ext cx="1066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Timer up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477468" y="4677507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3"/>
          </p:cNvCxnSpPr>
          <p:nvPr/>
        </p:nvCxnSpPr>
        <p:spPr>
          <a:xfrm>
            <a:off x="7312407" y="4551473"/>
            <a:ext cx="213808" cy="31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66530" y="4469370"/>
            <a:ext cx="1066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Timer start</a:t>
            </a:r>
          </a:p>
        </p:txBody>
      </p:sp>
    </p:spTree>
    <p:extLst>
      <p:ext uri="{BB962C8B-B14F-4D97-AF65-F5344CB8AC3E}">
        <p14:creationId xmlns:p14="http://schemas.microsoft.com/office/powerpoint/2010/main" val="388485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vs.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Gaze: quick and natural</a:t>
            </a:r>
          </a:p>
          <a:p>
            <a:endParaRPr lang="en-US" dirty="0"/>
          </a:p>
          <a:p>
            <a:r>
              <a:rPr lang="en-US" dirty="0"/>
              <a:t>Can be slow and error prone</a:t>
            </a:r>
          </a:p>
          <a:p>
            <a:pPr lvl="1"/>
            <a:r>
              <a:rPr lang="en-US" dirty="0"/>
              <a:t>Intended v. unintended gaze</a:t>
            </a:r>
          </a:p>
          <a:p>
            <a:pPr lvl="1"/>
            <a:endParaRPr lang="en-US" dirty="0"/>
          </a:p>
          <a:p>
            <a:r>
              <a:rPr lang="en-US" dirty="0" err="1"/>
              <a:t>actigaze</a:t>
            </a:r>
            <a:endParaRPr lang="en-US" dirty="0"/>
          </a:p>
          <a:p>
            <a:pPr lvl="1"/>
            <a:r>
              <a:rPr lang="en-US" dirty="0"/>
              <a:t>Color and confirm interactors</a:t>
            </a:r>
          </a:p>
          <a:p>
            <a:pPr lvl="1"/>
            <a:r>
              <a:rPr lang="en-US" dirty="0"/>
              <a:t>Algorithm highlights potential links</a:t>
            </a:r>
          </a:p>
          <a:p>
            <a:pPr lvl="1"/>
            <a:r>
              <a:rPr lang="en-US" dirty="0"/>
              <a:t>Link rich environment</a:t>
            </a:r>
          </a:p>
          <a:p>
            <a:pPr lvl="1"/>
            <a:r>
              <a:rPr lang="en-US" dirty="0"/>
              <a:t>Hands-free browsing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1833385"/>
            <a:ext cx="4481512" cy="4342167"/>
          </a:xfrm>
        </p:spPr>
      </p:pic>
      <p:sp>
        <p:nvSpPr>
          <p:cNvPr id="6" name="TextBox 5"/>
          <p:cNvSpPr txBox="1"/>
          <p:nvPr/>
        </p:nvSpPr>
        <p:spPr>
          <a:xfrm>
            <a:off x="7404028" y="6317615"/>
            <a:ext cx="19257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Lutteroth</a:t>
            </a:r>
            <a:r>
              <a:rPr lang="en-US" sz="1400" dirty="0"/>
              <a:t> et al. 2015</a:t>
            </a:r>
          </a:p>
        </p:txBody>
      </p:sp>
    </p:spTree>
    <p:extLst>
      <p:ext uri="{BB962C8B-B14F-4D97-AF65-F5344CB8AC3E}">
        <p14:creationId xmlns:p14="http://schemas.microsoft.com/office/powerpoint/2010/main" val="3935776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623</TotalTime>
  <Words>573</Words>
  <Application>Microsoft Office PowerPoint</Application>
  <PresentationFormat>Widescreen</PresentationFormat>
  <Paragraphs>174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宋体</vt:lpstr>
      <vt:lpstr>Arial</vt:lpstr>
      <vt:lpstr>Cambria Math</vt:lpstr>
      <vt:lpstr>Century Schoolbook</vt:lpstr>
      <vt:lpstr>Times New Roman</vt:lpstr>
      <vt:lpstr>Wingdings 2</vt:lpstr>
      <vt:lpstr>View</vt:lpstr>
      <vt:lpstr>Reading With  Your Eyes</vt:lpstr>
      <vt:lpstr>Problem Formulation</vt:lpstr>
      <vt:lpstr>Problem Formulation</vt:lpstr>
      <vt:lpstr>tobii eyeX Programming</vt:lpstr>
      <vt:lpstr>Gaze-Aware Behavior</vt:lpstr>
      <vt:lpstr>The Query Snapshot Cycle</vt:lpstr>
      <vt:lpstr>Control Flow of Application</vt:lpstr>
      <vt:lpstr>Control Flow of Application</vt:lpstr>
      <vt:lpstr>Gaze vs. Mouse</vt:lpstr>
      <vt:lpstr>Experimentation for the Textbox Size </vt:lpstr>
      <vt:lpstr>Hit Table</vt:lpstr>
      <vt:lpstr>Miss Table</vt:lpstr>
      <vt:lpstr>Miss Table Comparison</vt:lpstr>
      <vt:lpstr>Miss Table</vt:lpstr>
      <vt:lpstr>Experimentation for the Textbox Size </vt:lpstr>
      <vt:lpstr>Experimentation for the Textbox Size </vt:lpstr>
      <vt:lpstr>Experiment for the Delay Amounts</vt:lpstr>
      <vt:lpstr>Experiment for the Delay Amounts</vt:lpstr>
      <vt:lpstr>Experiment for the Delay Amounts</vt:lpstr>
      <vt:lpstr>Demo</vt:lpstr>
      <vt:lpstr>Demo</vt:lpstr>
      <vt:lpstr>Demo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Diederich</cp:lastModifiedBy>
  <cp:revision>57</cp:revision>
  <dcterms:created xsi:type="dcterms:W3CDTF">2016-11-10T15:33:52Z</dcterms:created>
  <dcterms:modified xsi:type="dcterms:W3CDTF">2016-12-10T03:07:24Z</dcterms:modified>
</cp:coreProperties>
</file>