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Times New Roman Bold" charset="1" panose="02030802070405020303"/>
      <p:regular r:id="rId20"/>
    </p:embeddedFont>
    <p:embeddedFont>
      <p:font typeface="Trebuchet MS" charset="1" panose="020B0603020202020204"/>
      <p:regular r:id="rId21"/>
    </p:embeddedFont>
    <p:embeddedFont>
      <p:font typeface="Calibri (MS)" charset="1" panose="020F0502020204030204"/>
      <p:regular r:id="rId22"/>
    </p:embeddedFont>
    <p:embeddedFont>
      <p:font typeface="Trebuchet MS Bold" charset="1" panose="020B0703020202020204"/>
      <p:regular r:id="rId23"/>
    </p:embeddedFont>
    <p:embeddedFont>
      <p:font typeface="Canva Sans Bold" charset="1" panose="020B0803030501040103"/>
      <p:regular r:id="rId24"/>
    </p:embeddedFont>
    <p:embeddedFont>
      <p:font typeface="Times New Roman" charset="1" panose="02030502070405020303"/>
      <p:regular r:id="rId25"/>
    </p:embeddedFont>
    <p:embeddedFont>
      <p:font typeface="Canva Sans" charset="1" panose="020B0503030501040103"/>
      <p:regular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1</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png" Type="http://schemas.openxmlformats.org/officeDocument/2006/relationships/image"/><Relationship Id="rId4" Target="../media/image2.svg" Type="http://schemas.openxmlformats.org/officeDocument/2006/relationships/image"/><Relationship Id="rId5" Target="../media/image3.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jpeg" Type="http://schemas.openxmlformats.org/officeDocument/2006/relationships/image"/><Relationship Id="rId3" Target="../media/image17.jpe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3.png" Type="http://schemas.openxmlformats.org/officeDocument/2006/relationships/image"/><Relationship Id="rId5" Target="../media/image6.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png" Type="http://schemas.openxmlformats.org/officeDocument/2006/relationships/image"/><Relationship Id="rId3" Target="../media/image5.svg" Type="http://schemas.openxmlformats.org/officeDocument/2006/relationships/image"/><Relationship Id="rId4" Target="../media/image7.png" Type="http://schemas.openxmlformats.org/officeDocument/2006/relationships/image"/><Relationship Id="rId5" Target="../media/image8.svg" Type="http://schemas.openxmlformats.org/officeDocument/2006/relationships/image"/><Relationship Id="rId6" Target="../media/image9.png" Type="http://schemas.openxmlformats.org/officeDocument/2006/relationships/image"/><Relationship Id="rId7" Target="../media/image6.png" Type="http://schemas.openxmlformats.org/officeDocument/2006/relationships/image"/><Relationship Id="rId8" Target="../media/image10.jpe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3.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 Id="rId3" Target="../media/image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jpeg" Type="http://schemas.openxmlformats.org/officeDocument/2006/relationships/image"/><Relationship Id="rId3" Target="../media/image3.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5.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Freeform 22" id="22"/>
          <p:cNvSpPr/>
          <p:nvPr/>
        </p:nvSpPr>
        <p:spPr>
          <a:xfrm flipH="false" flipV="false" rot="0">
            <a:off x="1314448" y="1485900"/>
            <a:ext cx="2614612" cy="2000250"/>
          </a:xfrm>
          <a:custGeom>
            <a:avLst/>
            <a:gdLst/>
            <a:ahLst/>
            <a:cxnLst/>
            <a:rect r="r" b="b" t="t" l="l"/>
            <a:pathLst>
              <a:path h="2000250" w="2614612">
                <a:moveTo>
                  <a:pt x="0" y="0"/>
                </a:moveTo>
                <a:lnTo>
                  <a:pt x="2614613" y="0"/>
                </a:lnTo>
                <a:lnTo>
                  <a:pt x="2614613" y="2000250"/>
                </a:lnTo>
                <a:lnTo>
                  <a:pt x="0" y="200025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23" id="23"/>
          <p:cNvGrpSpPr/>
          <p:nvPr/>
        </p:nvGrpSpPr>
        <p:grpSpPr>
          <a:xfrm rot="0">
            <a:off x="5629275" y="1785938"/>
            <a:ext cx="2500312" cy="2157412"/>
            <a:chOff x="0" y="0"/>
            <a:chExt cx="3333750" cy="2876550"/>
          </a:xfrm>
        </p:grpSpPr>
        <p:sp>
          <p:nvSpPr>
            <p:cNvPr name="Freeform 24" id="24"/>
            <p:cNvSpPr/>
            <p:nvPr/>
          </p:nvSpPr>
          <p:spPr>
            <a:xfrm flipH="false" flipV="false" rot="0">
              <a:off x="0" y="0"/>
              <a:ext cx="3333750" cy="2876550"/>
            </a:xfrm>
            <a:custGeom>
              <a:avLst/>
              <a:gdLst/>
              <a:ahLst/>
              <a:cxnLst/>
              <a:rect r="r" b="b" t="t" l="l"/>
              <a:pathLst>
                <a:path h="2876550" w="3333750">
                  <a:moveTo>
                    <a:pt x="2614676" y="0"/>
                  </a:moveTo>
                  <a:lnTo>
                    <a:pt x="719074" y="0"/>
                  </a:lnTo>
                  <a:lnTo>
                    <a:pt x="0" y="1438148"/>
                  </a:lnTo>
                  <a:lnTo>
                    <a:pt x="719074" y="2876550"/>
                  </a:lnTo>
                  <a:lnTo>
                    <a:pt x="2614676" y="2876550"/>
                  </a:lnTo>
                  <a:lnTo>
                    <a:pt x="3333750" y="1438148"/>
                  </a:lnTo>
                  <a:lnTo>
                    <a:pt x="2614676" y="0"/>
                  </a:lnTo>
                  <a:close/>
                </a:path>
              </a:pathLst>
            </a:custGeom>
            <a:solidFill>
              <a:srgbClr val="42D0A1"/>
            </a:solidFill>
          </p:spPr>
        </p:sp>
      </p:grpSp>
      <p:grpSp>
        <p:nvGrpSpPr>
          <p:cNvPr name="Group 25" id="25"/>
          <p:cNvGrpSpPr/>
          <p:nvPr/>
        </p:nvGrpSpPr>
        <p:grpSpPr>
          <a:xfrm rot="0">
            <a:off x="5700712" y="7843838"/>
            <a:ext cx="1085850" cy="928688"/>
            <a:chOff x="0" y="0"/>
            <a:chExt cx="1447800" cy="1238250"/>
          </a:xfrm>
        </p:grpSpPr>
        <p:sp>
          <p:nvSpPr>
            <p:cNvPr name="Freeform 26" id="26"/>
            <p:cNvSpPr/>
            <p:nvPr/>
          </p:nvSpPr>
          <p:spPr>
            <a:xfrm flipH="false" flipV="false" rot="0">
              <a:off x="0" y="0"/>
              <a:ext cx="1447800" cy="1238250"/>
            </a:xfrm>
            <a:custGeom>
              <a:avLst/>
              <a:gdLst/>
              <a:ahLst/>
              <a:cxnLst/>
              <a:rect r="r" b="b" t="t" l="l"/>
              <a:pathLst>
                <a:path h="1238250" w="1447800">
                  <a:moveTo>
                    <a:pt x="1138174" y="0"/>
                  </a:moveTo>
                  <a:lnTo>
                    <a:pt x="309626" y="0"/>
                  </a:lnTo>
                  <a:lnTo>
                    <a:pt x="0" y="619252"/>
                  </a:lnTo>
                  <a:lnTo>
                    <a:pt x="309626" y="1238250"/>
                  </a:lnTo>
                  <a:lnTo>
                    <a:pt x="1138174" y="1238250"/>
                  </a:lnTo>
                  <a:lnTo>
                    <a:pt x="1447800" y="619252"/>
                  </a:lnTo>
                  <a:lnTo>
                    <a:pt x="1138174" y="0"/>
                  </a:lnTo>
                  <a:close/>
                </a:path>
              </a:pathLst>
            </a:custGeom>
            <a:solidFill>
              <a:srgbClr val="42AF51"/>
            </a:solidFill>
          </p:spPr>
        </p:sp>
      </p:grpSp>
      <p:sp>
        <p:nvSpPr>
          <p:cNvPr name="TextBox 27" id="27"/>
          <p:cNvSpPr txBox="true"/>
          <p:nvPr/>
        </p:nvSpPr>
        <p:spPr>
          <a:xfrm rot="0">
            <a:off x="2285999" y="-49242"/>
            <a:ext cx="11444288" cy="1581074"/>
          </a:xfrm>
          <a:prstGeom prst="rect">
            <a:avLst/>
          </a:prstGeom>
        </p:spPr>
        <p:txBody>
          <a:bodyPr anchor="t" rtlCol="false" tIns="0" lIns="0" bIns="0" rIns="0">
            <a:spAutoFit/>
          </a:bodyPr>
          <a:lstStyle/>
          <a:p>
            <a:pPr algn="l">
              <a:lnSpc>
                <a:spcPts val="5759"/>
              </a:lnSpc>
            </a:pPr>
            <a:r>
              <a:rPr lang="en-US" sz="4800" b="true">
                <a:solidFill>
                  <a:srgbClr val="0F0F0F"/>
                </a:solidFill>
                <a:latin typeface="Times New Roman Bold"/>
                <a:ea typeface="Times New Roman Bold"/>
                <a:cs typeface="Times New Roman Bold"/>
                <a:sym typeface="Times New Roman Bold"/>
              </a:rPr>
              <a:t>Digital Portfolio </a:t>
            </a:r>
          </a:p>
          <a:p>
            <a:pPr algn="l">
              <a:lnSpc>
                <a:spcPts val="5759"/>
              </a:lnSpc>
            </a:pPr>
          </a:p>
        </p:txBody>
      </p:sp>
      <p:grpSp>
        <p:nvGrpSpPr>
          <p:cNvPr name="Group 28" id="28"/>
          <p:cNvGrpSpPr>
            <a:grpSpLocks noChangeAspect="true"/>
          </p:cNvGrpSpPr>
          <p:nvPr/>
        </p:nvGrpSpPr>
        <p:grpSpPr>
          <a:xfrm rot="0">
            <a:off x="1014412" y="9701212"/>
            <a:ext cx="3214688" cy="300038"/>
            <a:chOff x="0" y="0"/>
            <a:chExt cx="4286250" cy="400050"/>
          </a:xfrm>
        </p:grpSpPr>
        <p:sp>
          <p:nvSpPr>
            <p:cNvPr name="Freeform 29" id="29"/>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5"/>
              <a:stretch>
                <a:fillRect l="-66666" t="0" r="-66666" b="0"/>
              </a:stretch>
            </a:blipFill>
          </p:spPr>
        </p:sp>
      </p:grpSp>
      <p:sp>
        <p:nvSpPr>
          <p:cNvPr name="TextBox 30" id="30"/>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a:t>
            </a:r>
          </a:p>
        </p:txBody>
      </p:sp>
      <p:sp>
        <p:nvSpPr>
          <p:cNvPr name="TextBox 31" id="31"/>
          <p:cNvSpPr txBox="true"/>
          <p:nvPr/>
        </p:nvSpPr>
        <p:spPr>
          <a:xfrm rot="0">
            <a:off x="3923253" y="4950270"/>
            <a:ext cx="12733020" cy="2781183"/>
          </a:xfrm>
          <a:prstGeom prst="rect">
            <a:avLst/>
          </a:prstGeom>
        </p:spPr>
        <p:txBody>
          <a:bodyPr anchor="t" rtlCol="false" tIns="0" lIns="0" bIns="0" rIns="0">
            <a:spAutoFit/>
          </a:bodyPr>
          <a:lstStyle/>
          <a:p>
            <a:pPr algn="l">
              <a:lnSpc>
                <a:spcPts val="4320"/>
              </a:lnSpc>
            </a:pPr>
            <a:r>
              <a:rPr lang="en-US" sz="3600">
                <a:solidFill>
                  <a:srgbClr val="000000"/>
                </a:solidFill>
                <a:latin typeface="Calibri (MS)"/>
                <a:ea typeface="Calibri (MS)"/>
                <a:cs typeface="Calibri (MS)"/>
                <a:sym typeface="Calibri (MS)"/>
              </a:rPr>
              <a:t>STUDENT NAME: V.SUJEETHA</a:t>
            </a:r>
          </a:p>
          <a:p>
            <a:pPr algn="l">
              <a:lnSpc>
                <a:spcPts val="4320"/>
              </a:lnSpc>
            </a:pPr>
            <a:r>
              <a:rPr lang="en-US" sz="3600">
                <a:solidFill>
                  <a:srgbClr val="000000"/>
                </a:solidFill>
                <a:latin typeface="Calibri (MS)"/>
                <a:ea typeface="Calibri (MS)"/>
                <a:cs typeface="Calibri (MS)"/>
                <a:sym typeface="Calibri (MS)"/>
              </a:rPr>
              <a:t>REGISTER NO AND NMID: asunm1735unm1735170</a:t>
            </a:r>
          </a:p>
          <a:p>
            <a:pPr algn="l">
              <a:lnSpc>
                <a:spcPts val="4320"/>
              </a:lnSpc>
            </a:pPr>
            <a:r>
              <a:rPr lang="en-US" sz="3600">
                <a:solidFill>
                  <a:srgbClr val="000000"/>
                </a:solidFill>
                <a:latin typeface="Calibri (MS)"/>
                <a:ea typeface="Calibri (MS)"/>
                <a:cs typeface="Calibri (MS)"/>
                <a:sym typeface="Calibri (MS)"/>
              </a:rPr>
              <a:t>DEPARTMENT: Bsc.Cs(2nd year)</a:t>
            </a:r>
          </a:p>
          <a:p>
            <a:pPr algn="l">
              <a:lnSpc>
                <a:spcPts val="4320"/>
              </a:lnSpc>
            </a:pPr>
            <a:r>
              <a:rPr lang="en-US" sz="3600">
                <a:solidFill>
                  <a:srgbClr val="000000"/>
                </a:solidFill>
                <a:latin typeface="Calibri (MS)"/>
                <a:ea typeface="Calibri (MS)"/>
                <a:cs typeface="Calibri (MS)"/>
                <a:sym typeface="Calibri (MS)"/>
              </a:rPr>
              <a:t>COLLEGE: Chennai college of arts and science </a:t>
            </a:r>
          </a:p>
          <a:p>
            <a:pPr algn="l">
              <a:lnSpc>
                <a:spcPts val="4320"/>
              </a:lnSpc>
            </a:pPr>
            <a:r>
              <a:rPr lang="en-US" sz="3600">
                <a:solidFill>
                  <a:srgbClr val="000000"/>
                </a:solidFill>
                <a:latin typeface="Calibri (MS)"/>
                <a:ea typeface="Calibri (MS)"/>
                <a:cs typeface="Calibri (MS)"/>
                <a:sym typeface="Calibri (MS)"/>
              </a:rPr>
              <a:t>           </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23" id="23"/>
          <p:cNvGrpSpPr/>
          <p:nvPr/>
        </p:nvGrpSpPr>
        <p:grpSpPr>
          <a:xfrm rot="0">
            <a:off x="14030325" y="8043862"/>
            <a:ext cx="685800" cy="685800"/>
            <a:chOff x="0" y="0"/>
            <a:chExt cx="914400" cy="914400"/>
          </a:xfrm>
        </p:grpSpPr>
        <p:sp>
          <p:nvSpPr>
            <p:cNvPr name="Freeform 24" id="24"/>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5" id="25"/>
          <p:cNvGrpSpPr/>
          <p:nvPr/>
        </p:nvGrpSpPr>
        <p:grpSpPr>
          <a:xfrm rot="0">
            <a:off x="10044112" y="2543175"/>
            <a:ext cx="471488" cy="485775"/>
            <a:chOff x="0" y="0"/>
            <a:chExt cx="628650" cy="647700"/>
          </a:xfrm>
        </p:grpSpPr>
        <p:sp>
          <p:nvSpPr>
            <p:cNvPr name="Freeform 26" id="26"/>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7" id="27"/>
          <p:cNvGrpSpPr/>
          <p:nvPr/>
        </p:nvGrpSpPr>
        <p:grpSpPr>
          <a:xfrm rot="0">
            <a:off x="14030325" y="8843962"/>
            <a:ext cx="271462" cy="271462"/>
            <a:chOff x="0" y="0"/>
            <a:chExt cx="361950" cy="361950"/>
          </a:xfrm>
        </p:grpSpPr>
        <p:sp>
          <p:nvSpPr>
            <p:cNvPr name="Freeform 28" id="28"/>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9" id="29"/>
          <p:cNvGrpSpPr>
            <a:grpSpLocks noChangeAspect="true"/>
          </p:cNvGrpSpPr>
          <p:nvPr/>
        </p:nvGrpSpPr>
        <p:grpSpPr>
          <a:xfrm rot="0">
            <a:off x="100012" y="5072060"/>
            <a:ext cx="3700462" cy="5129212"/>
            <a:chOff x="0" y="0"/>
            <a:chExt cx="4933950" cy="6838950"/>
          </a:xfrm>
        </p:grpSpPr>
        <p:sp>
          <p:nvSpPr>
            <p:cNvPr name="Freeform 30" id="30"/>
            <p:cNvSpPr/>
            <p:nvPr/>
          </p:nvSpPr>
          <p:spPr>
            <a:xfrm flipH="false" flipV="false" rot="0">
              <a:off x="0" y="0"/>
              <a:ext cx="4933950" cy="6838950"/>
            </a:xfrm>
            <a:custGeom>
              <a:avLst/>
              <a:gdLst/>
              <a:ahLst/>
              <a:cxnLst/>
              <a:rect r="r" b="b" t="t" l="l"/>
              <a:pathLst>
                <a:path h="6838950" w="4933950">
                  <a:moveTo>
                    <a:pt x="0" y="0"/>
                  </a:moveTo>
                  <a:lnTo>
                    <a:pt x="4933950" y="0"/>
                  </a:lnTo>
                  <a:lnTo>
                    <a:pt x="4933950" y="6838950"/>
                  </a:lnTo>
                  <a:lnTo>
                    <a:pt x="0" y="6838950"/>
                  </a:lnTo>
                  <a:lnTo>
                    <a:pt x="0" y="0"/>
                  </a:lnTo>
                  <a:close/>
                </a:path>
              </a:pathLst>
            </a:custGeom>
            <a:blipFill>
              <a:blip r:embed="rId2"/>
              <a:stretch>
                <a:fillRect l="0" t="-1428" r="0" b="-1428"/>
              </a:stretch>
            </a:blipFill>
          </p:spPr>
        </p:sp>
      </p:grpSp>
      <p:sp>
        <p:nvSpPr>
          <p:cNvPr name="Freeform 31" id="31"/>
          <p:cNvSpPr/>
          <p:nvPr/>
        </p:nvSpPr>
        <p:spPr>
          <a:xfrm flipH="false" flipV="false" rot="0">
            <a:off x="4393483" y="2786062"/>
            <a:ext cx="11301259" cy="6046174"/>
          </a:xfrm>
          <a:custGeom>
            <a:avLst/>
            <a:gdLst/>
            <a:ahLst/>
            <a:cxnLst/>
            <a:rect r="r" b="b" t="t" l="l"/>
            <a:pathLst>
              <a:path h="6046174" w="11301259">
                <a:moveTo>
                  <a:pt x="0" y="0"/>
                </a:moveTo>
                <a:lnTo>
                  <a:pt x="11301259" y="0"/>
                </a:lnTo>
                <a:lnTo>
                  <a:pt x="11301259" y="6046174"/>
                </a:lnTo>
                <a:lnTo>
                  <a:pt x="0" y="6046174"/>
                </a:lnTo>
                <a:lnTo>
                  <a:pt x="0" y="0"/>
                </a:lnTo>
                <a:close/>
              </a:path>
            </a:pathLst>
          </a:custGeom>
          <a:blipFill>
            <a:blip r:embed="rId3"/>
            <a:stretch>
              <a:fillRect l="0" t="0" r="0" b="0"/>
            </a:stretch>
          </a:blipFill>
        </p:spPr>
      </p:sp>
      <p:sp>
        <p:nvSpPr>
          <p:cNvPr name="TextBox 32" id="32"/>
          <p:cNvSpPr txBox="true"/>
          <p:nvPr/>
        </p:nvSpPr>
        <p:spPr>
          <a:xfrm rot="0">
            <a:off x="1109662" y="989392"/>
            <a:ext cx="12720638" cy="999059"/>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RESULTS AND SCREENSHOTS</a:t>
            </a:r>
          </a:p>
        </p:txBody>
      </p:sp>
      <p:sp>
        <p:nvSpPr>
          <p:cNvPr name="TextBox 33" id="33"/>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10</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8" id="28"/>
          <p:cNvGrpSpPr>
            <a:grpSpLocks noChangeAspect="true"/>
          </p:cNvGrpSpPr>
          <p:nvPr/>
        </p:nvGrpSpPr>
        <p:grpSpPr>
          <a:xfrm rot="0">
            <a:off x="2500312" y="9701212"/>
            <a:ext cx="114300" cy="266700"/>
            <a:chOff x="0" y="0"/>
            <a:chExt cx="152400" cy="355600"/>
          </a:xfrm>
        </p:grpSpPr>
        <p:sp>
          <p:nvSpPr>
            <p:cNvPr name="Freeform 29" id="29"/>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30" id="30"/>
          <p:cNvSpPr txBox="true"/>
          <p:nvPr/>
        </p:nvSpPr>
        <p:spPr>
          <a:xfrm rot="0">
            <a:off x="1132998" y="572451"/>
            <a:ext cx="6868002" cy="1133908"/>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CONCLUSION</a:t>
            </a:r>
          </a:p>
        </p:txBody>
      </p:sp>
      <p:sp>
        <p:nvSpPr>
          <p:cNvPr name="TextBox 31" id="31"/>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11</a:t>
            </a:r>
          </a:p>
        </p:txBody>
      </p:sp>
      <p:sp>
        <p:nvSpPr>
          <p:cNvPr name="TextBox 32" id="32"/>
          <p:cNvSpPr txBox="true"/>
          <p:nvPr/>
        </p:nvSpPr>
        <p:spPr>
          <a:xfrm rot="0">
            <a:off x="2044827" y="2476500"/>
            <a:ext cx="13514261" cy="7020324"/>
          </a:xfrm>
          <a:prstGeom prst="rect">
            <a:avLst/>
          </a:prstGeom>
        </p:spPr>
        <p:txBody>
          <a:bodyPr anchor="t" rtlCol="false" tIns="0" lIns="0" bIns="0" rIns="0">
            <a:spAutoFit/>
          </a:bodyPr>
          <a:lstStyle/>
          <a:p>
            <a:pPr algn="ctr">
              <a:lnSpc>
                <a:spcPts val="5069"/>
              </a:lnSpc>
            </a:pPr>
            <a:r>
              <a:rPr lang="en-US" sz="3620">
                <a:solidFill>
                  <a:srgbClr val="000000"/>
                </a:solidFill>
                <a:latin typeface="Canva Sans"/>
                <a:ea typeface="Canva Sans"/>
                <a:cs typeface="Canva Sans"/>
                <a:sym typeface="Canva Sans"/>
              </a:rPr>
              <a:t>In conclusion, a well-designed portfolio is a powerful tool that showcases skills, creativity, and professional growth effectively. It should reflect your personal brand, highlight your best work, and tell the story behind each project, emphasizing your design process and problem-solving abilities. Keeping the portfolio focused, visually appealing, and regularly updated ensures it remains relevant to your target audience, whether potential employers or clients. Ultimately, a thoughtfully curated portfolio sets you apart in a competitive field and opens opportunities for career advancement and collaboration</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0"/>
            <a:ext cx="18288000" cy="10287000"/>
            <a:chOff x="0" y="0"/>
            <a:chExt cx="24384000" cy="13716000"/>
          </a:xfrm>
        </p:grpSpPr>
        <p:sp>
          <p:nvSpPr>
            <p:cNvPr name="Freeform 3" id="3"/>
            <p:cNvSpPr/>
            <p:nvPr/>
          </p:nvSpPr>
          <p:spPr>
            <a:xfrm flipH="false" flipV="false" rot="0">
              <a:off x="0" y="0"/>
              <a:ext cx="24384000" cy="13716000"/>
            </a:xfrm>
            <a:custGeom>
              <a:avLst/>
              <a:gdLst/>
              <a:ahLst/>
              <a:cxnLst/>
              <a:rect r="r" b="b" t="t" l="l"/>
              <a:pathLst>
                <a:path h="13716000" w="24384000">
                  <a:moveTo>
                    <a:pt x="24384000" y="0"/>
                  </a:moveTo>
                  <a:lnTo>
                    <a:pt x="0" y="0"/>
                  </a:lnTo>
                  <a:lnTo>
                    <a:pt x="0" y="13716000"/>
                  </a:lnTo>
                  <a:lnTo>
                    <a:pt x="24384000" y="13716000"/>
                  </a:lnTo>
                  <a:lnTo>
                    <a:pt x="24384000"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7" id="7"/>
          <p:cNvGrpSpPr/>
          <p:nvPr/>
        </p:nvGrpSpPr>
        <p:grpSpPr>
          <a:xfrm rot="0">
            <a:off x="14030325" y="8043862"/>
            <a:ext cx="685800" cy="685800"/>
            <a:chOff x="0" y="0"/>
            <a:chExt cx="914400" cy="914400"/>
          </a:xfrm>
        </p:grpSpPr>
        <p:sp>
          <p:nvSpPr>
            <p:cNvPr name="Freeform 8" id="8"/>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9" id="9"/>
          <p:cNvGrpSpPr/>
          <p:nvPr/>
        </p:nvGrpSpPr>
        <p:grpSpPr>
          <a:xfrm rot="0">
            <a:off x="10044112" y="2543175"/>
            <a:ext cx="471488" cy="485775"/>
            <a:chOff x="0" y="0"/>
            <a:chExt cx="628650" cy="647700"/>
          </a:xfrm>
        </p:grpSpPr>
        <p:sp>
          <p:nvSpPr>
            <p:cNvPr name="Freeform 10" id="10"/>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11" id="11"/>
          <p:cNvGrpSpPr/>
          <p:nvPr/>
        </p:nvGrpSpPr>
        <p:grpSpPr>
          <a:xfrm rot="0">
            <a:off x="14030325" y="8843962"/>
            <a:ext cx="271462" cy="271462"/>
            <a:chOff x="0" y="0"/>
            <a:chExt cx="361950" cy="361950"/>
          </a:xfrm>
        </p:grpSpPr>
        <p:sp>
          <p:nvSpPr>
            <p:cNvPr name="Freeform 12" id="12"/>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13" id="13"/>
          <p:cNvSpPr txBox="true"/>
          <p:nvPr/>
        </p:nvSpPr>
        <p:spPr>
          <a:xfrm rot="0">
            <a:off x="1109662" y="1251425"/>
            <a:ext cx="586454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TITLE</a:t>
            </a:r>
          </a:p>
        </p:txBody>
      </p:sp>
      <p:grpSp>
        <p:nvGrpSpPr>
          <p:cNvPr name="Group 14" id="14"/>
          <p:cNvGrpSpPr>
            <a:grpSpLocks noChangeAspect="true"/>
          </p:cNvGrpSpPr>
          <p:nvPr/>
        </p:nvGrpSpPr>
        <p:grpSpPr>
          <a:xfrm rot="0">
            <a:off x="1014412" y="9701212"/>
            <a:ext cx="3214688" cy="300038"/>
            <a:chOff x="0" y="0"/>
            <a:chExt cx="4286250" cy="400050"/>
          </a:xfrm>
        </p:grpSpPr>
        <p:sp>
          <p:nvSpPr>
            <p:cNvPr name="Freeform 15" id="15"/>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4"/>
              <a:stretch>
                <a:fillRect l="-66666" t="0" r="-66666" b="0"/>
              </a:stretch>
            </a:blipFill>
          </p:spPr>
        </p:sp>
      </p:grpSp>
      <p:grpSp>
        <p:nvGrpSpPr>
          <p:cNvPr name="Group 16" id="16"/>
          <p:cNvGrpSpPr>
            <a:grpSpLocks noChangeAspect="true"/>
          </p:cNvGrpSpPr>
          <p:nvPr/>
        </p:nvGrpSpPr>
        <p:grpSpPr>
          <a:xfrm rot="0">
            <a:off x="700088" y="9615488"/>
            <a:ext cx="5557838" cy="442912"/>
            <a:chOff x="0" y="0"/>
            <a:chExt cx="7410450" cy="590550"/>
          </a:xfrm>
        </p:grpSpPr>
        <p:sp>
          <p:nvSpPr>
            <p:cNvPr name="Freeform 17" id="17"/>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5"/>
              <a:stretch>
                <a:fillRect l="0" t="-124" r="0" b="-124"/>
              </a:stretch>
            </a:blipFill>
          </p:spPr>
        </p:sp>
      </p:gr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2</a:t>
            </a:r>
          </a:p>
        </p:txBody>
      </p:sp>
      <p:sp>
        <p:nvSpPr>
          <p:cNvPr name="TextBox 19" id="19"/>
          <p:cNvSpPr txBox="true"/>
          <p:nvPr/>
        </p:nvSpPr>
        <p:spPr>
          <a:xfrm rot="0">
            <a:off x="3363839" y="2780676"/>
            <a:ext cx="10429804" cy="3234362"/>
          </a:xfrm>
          <a:prstGeom prst="rect">
            <a:avLst/>
          </a:prstGeom>
        </p:spPr>
        <p:txBody>
          <a:bodyPr anchor="t" rtlCol="false" tIns="0" lIns="0" bIns="0" rIns="0">
            <a:spAutoFit/>
          </a:bodyPr>
          <a:lstStyle/>
          <a:p>
            <a:pPr algn="ctr">
              <a:lnSpc>
                <a:spcPts val="26408"/>
              </a:lnSpc>
            </a:pPr>
            <a:r>
              <a:rPr lang="en-US" sz="18863" b="true">
                <a:solidFill>
                  <a:srgbClr val="000000"/>
                </a:solidFill>
                <a:latin typeface="Canva Sans Bold"/>
                <a:ea typeface="Canva Sans Bold"/>
                <a:cs typeface="Canva Sans Bold"/>
                <a:sym typeface="Canva Sans Bold"/>
              </a:rPr>
              <a:t>portfolio</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14300" y="42868"/>
            <a:ext cx="18722570" cy="10287000"/>
            <a:chOff x="0" y="0"/>
            <a:chExt cx="24963426" cy="13716000"/>
          </a:xfrm>
        </p:grpSpPr>
        <p:sp>
          <p:nvSpPr>
            <p:cNvPr name="Freeform 3" id="3"/>
            <p:cNvSpPr/>
            <p:nvPr/>
          </p:nvSpPr>
          <p:spPr>
            <a:xfrm flipH="false" flipV="false" rot="0">
              <a:off x="0" y="0"/>
              <a:ext cx="24963374" cy="13716000"/>
            </a:xfrm>
            <a:custGeom>
              <a:avLst/>
              <a:gdLst/>
              <a:ahLst/>
              <a:cxnLst/>
              <a:rect r="r" b="b" t="t" l="l"/>
              <a:pathLst>
                <a:path h="13716000" w="24963374">
                  <a:moveTo>
                    <a:pt x="24963374" y="0"/>
                  </a:moveTo>
                  <a:lnTo>
                    <a:pt x="0" y="0"/>
                  </a:lnTo>
                  <a:lnTo>
                    <a:pt x="0" y="13716000"/>
                  </a:lnTo>
                  <a:lnTo>
                    <a:pt x="24963374" y="13716000"/>
                  </a:lnTo>
                  <a:lnTo>
                    <a:pt x="24963374" y="0"/>
                  </a:lnTo>
                  <a:close/>
                </a:path>
              </a:pathLst>
            </a:custGeom>
            <a:solidFill>
              <a:srgbClr val="F1F1F1"/>
            </a:solidFill>
          </p:spPr>
        </p:sp>
      </p:grpSp>
      <p:sp>
        <p:nvSpPr>
          <p:cNvPr name="Freeform 4" id="4"/>
          <p:cNvSpPr/>
          <p:nvPr/>
        </p:nvSpPr>
        <p:spPr>
          <a:xfrm flipH="false" flipV="false" rot="0">
            <a:off x="11165774" y="0"/>
            <a:ext cx="7129462" cy="10294843"/>
          </a:xfrm>
          <a:custGeom>
            <a:avLst/>
            <a:gdLst/>
            <a:ahLst/>
            <a:cxnLst/>
            <a:rect r="r" b="b" t="t" l="l"/>
            <a:pathLst>
              <a:path h="10294843" w="7129462">
                <a:moveTo>
                  <a:pt x="0" y="0"/>
                </a:moveTo>
                <a:lnTo>
                  <a:pt x="7129463" y="0"/>
                </a:lnTo>
                <a:lnTo>
                  <a:pt x="7129463" y="10294843"/>
                </a:lnTo>
                <a:lnTo>
                  <a:pt x="0" y="10294843"/>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5" id="5"/>
          <p:cNvGrpSpPr/>
          <p:nvPr/>
        </p:nvGrpSpPr>
        <p:grpSpPr>
          <a:xfrm rot="0">
            <a:off x="0" y="6015038"/>
            <a:ext cx="671512" cy="4271962"/>
            <a:chOff x="0" y="0"/>
            <a:chExt cx="895350" cy="5695950"/>
          </a:xfrm>
        </p:grpSpPr>
        <p:sp>
          <p:nvSpPr>
            <p:cNvPr name="Freeform 6" id="6"/>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7" id="7"/>
          <p:cNvSpPr txBox="true"/>
          <p:nvPr/>
        </p:nvSpPr>
        <p:spPr>
          <a:xfrm rot="0">
            <a:off x="1128712" y="9719531"/>
            <a:ext cx="2660333" cy="259080"/>
          </a:xfrm>
          <a:prstGeom prst="rect">
            <a:avLst/>
          </a:prstGeom>
        </p:spPr>
        <p:txBody>
          <a:bodyPr anchor="t" rtlCol="false" tIns="0" lIns="0" bIns="0" rIns="0">
            <a:spAutoFit/>
          </a:bodyPr>
          <a:lstStyle/>
          <a:p>
            <a:pPr algn="l">
              <a:lnSpc>
                <a:spcPts val="1912"/>
              </a:lnSpc>
            </a:pPr>
            <a:r>
              <a:rPr lang="en-US" sz="1650" spc="30">
                <a:solidFill>
                  <a:srgbClr val="2D83C3"/>
                </a:solidFill>
                <a:latin typeface="Trebuchet MS"/>
                <a:ea typeface="Trebuchet MS"/>
                <a:cs typeface="Trebuchet MS"/>
                <a:sym typeface="Trebuchet MS"/>
              </a:rPr>
              <a:t>3/21/2024  </a:t>
            </a:r>
            <a:r>
              <a:rPr lang="en-US" b="true" sz="1650" spc="30">
                <a:solidFill>
                  <a:srgbClr val="2D83C3"/>
                </a:solidFill>
                <a:latin typeface="Trebuchet MS Bold"/>
                <a:ea typeface="Trebuchet MS Bold"/>
                <a:cs typeface="Trebuchet MS Bold"/>
                <a:sym typeface="Trebuchet MS Bold"/>
              </a:rPr>
              <a:t>Annual Review</a:t>
            </a:r>
          </a:p>
        </p:txBody>
      </p:sp>
      <p:grpSp>
        <p:nvGrpSpPr>
          <p:cNvPr name="Group 8" id="8"/>
          <p:cNvGrpSpPr/>
          <p:nvPr/>
        </p:nvGrpSpPr>
        <p:grpSpPr>
          <a:xfrm rot="0">
            <a:off x="11044238" y="671512"/>
            <a:ext cx="542925" cy="542925"/>
            <a:chOff x="0" y="0"/>
            <a:chExt cx="723900" cy="723900"/>
          </a:xfrm>
        </p:grpSpPr>
        <p:sp>
          <p:nvSpPr>
            <p:cNvPr name="Freeform 9" id="9"/>
            <p:cNvSpPr/>
            <p:nvPr/>
          </p:nvSpPr>
          <p:spPr>
            <a:xfrm flipH="false" flipV="false" rot="0">
              <a:off x="0" y="0"/>
              <a:ext cx="723900" cy="723900"/>
            </a:xfrm>
            <a:custGeom>
              <a:avLst/>
              <a:gdLst/>
              <a:ahLst/>
              <a:cxnLst/>
              <a:rect r="r" b="b" t="t" l="l"/>
              <a:pathLst>
                <a:path h="723900" w="723900">
                  <a:moveTo>
                    <a:pt x="361950" y="0"/>
                  </a:moveTo>
                  <a:lnTo>
                    <a:pt x="265684" y="12954"/>
                  </a:lnTo>
                  <a:lnTo>
                    <a:pt x="179324" y="49403"/>
                  </a:lnTo>
                  <a:lnTo>
                    <a:pt x="106045" y="106045"/>
                  </a:lnTo>
                  <a:lnTo>
                    <a:pt x="49403" y="179324"/>
                  </a:lnTo>
                  <a:lnTo>
                    <a:pt x="12954" y="265684"/>
                  </a:lnTo>
                  <a:lnTo>
                    <a:pt x="0" y="361950"/>
                  </a:lnTo>
                  <a:lnTo>
                    <a:pt x="12954" y="458216"/>
                  </a:lnTo>
                  <a:lnTo>
                    <a:pt x="49403" y="544703"/>
                  </a:lnTo>
                  <a:lnTo>
                    <a:pt x="106045" y="617982"/>
                  </a:lnTo>
                  <a:lnTo>
                    <a:pt x="179324" y="674624"/>
                  </a:lnTo>
                  <a:lnTo>
                    <a:pt x="265811" y="711073"/>
                  </a:lnTo>
                  <a:lnTo>
                    <a:pt x="361950" y="723900"/>
                  </a:lnTo>
                  <a:lnTo>
                    <a:pt x="458216" y="710946"/>
                  </a:lnTo>
                  <a:lnTo>
                    <a:pt x="544703" y="674497"/>
                  </a:lnTo>
                  <a:lnTo>
                    <a:pt x="617982" y="617855"/>
                  </a:lnTo>
                  <a:lnTo>
                    <a:pt x="674624" y="544576"/>
                  </a:lnTo>
                  <a:lnTo>
                    <a:pt x="711073" y="458089"/>
                  </a:lnTo>
                  <a:lnTo>
                    <a:pt x="723900" y="361950"/>
                  </a:lnTo>
                  <a:lnTo>
                    <a:pt x="710946" y="265684"/>
                  </a:lnTo>
                  <a:lnTo>
                    <a:pt x="674497" y="179197"/>
                  </a:lnTo>
                  <a:lnTo>
                    <a:pt x="617855" y="105918"/>
                  </a:lnTo>
                  <a:lnTo>
                    <a:pt x="544576" y="49276"/>
                  </a:lnTo>
                  <a:lnTo>
                    <a:pt x="458089" y="12827"/>
                  </a:lnTo>
                  <a:lnTo>
                    <a:pt x="361950" y="0"/>
                  </a:lnTo>
                  <a:close/>
                </a:path>
              </a:pathLst>
            </a:custGeom>
            <a:solidFill>
              <a:srgbClr val="EBEBEB"/>
            </a:solidFill>
          </p:spPr>
        </p:sp>
      </p:grpSp>
      <p:sp>
        <p:nvSpPr>
          <p:cNvPr name="Freeform 10" id="10"/>
          <p:cNvSpPr/>
          <p:nvPr/>
        </p:nvSpPr>
        <p:spPr>
          <a:xfrm flipH="false" flipV="false" rot="0">
            <a:off x="16516350" y="8415338"/>
            <a:ext cx="971550" cy="971550"/>
          </a:xfrm>
          <a:custGeom>
            <a:avLst/>
            <a:gdLst/>
            <a:ahLst/>
            <a:cxnLst/>
            <a:rect r="r" b="b" t="t" l="l"/>
            <a:pathLst>
              <a:path h="971550" w="971550">
                <a:moveTo>
                  <a:pt x="0" y="0"/>
                </a:moveTo>
                <a:lnTo>
                  <a:pt x="971550" y="0"/>
                </a:lnTo>
                <a:lnTo>
                  <a:pt x="971550" y="971550"/>
                </a:lnTo>
                <a:lnTo>
                  <a:pt x="0" y="97155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1" id="11"/>
          <p:cNvGrpSpPr>
            <a:grpSpLocks noChangeAspect="true"/>
          </p:cNvGrpSpPr>
          <p:nvPr/>
        </p:nvGrpSpPr>
        <p:grpSpPr>
          <a:xfrm rot="0">
            <a:off x="16030575" y="9201150"/>
            <a:ext cx="371475" cy="371475"/>
            <a:chOff x="0" y="0"/>
            <a:chExt cx="495300" cy="495300"/>
          </a:xfrm>
        </p:grpSpPr>
        <p:sp>
          <p:nvSpPr>
            <p:cNvPr name="Freeform 12" id="12"/>
            <p:cNvSpPr/>
            <p:nvPr/>
          </p:nvSpPr>
          <p:spPr>
            <a:xfrm flipH="false" flipV="false" rot="0">
              <a:off x="0" y="0"/>
              <a:ext cx="495300" cy="495300"/>
            </a:xfrm>
            <a:custGeom>
              <a:avLst/>
              <a:gdLst/>
              <a:ahLst/>
              <a:cxnLst/>
              <a:rect r="r" b="b" t="t" l="l"/>
              <a:pathLst>
                <a:path h="495300" w="495300">
                  <a:moveTo>
                    <a:pt x="0" y="0"/>
                  </a:moveTo>
                  <a:lnTo>
                    <a:pt x="495300" y="0"/>
                  </a:lnTo>
                  <a:lnTo>
                    <a:pt x="495300" y="495300"/>
                  </a:lnTo>
                  <a:lnTo>
                    <a:pt x="0" y="495300"/>
                  </a:lnTo>
                  <a:lnTo>
                    <a:pt x="0" y="0"/>
                  </a:lnTo>
                  <a:close/>
                </a:path>
              </a:pathLst>
            </a:custGeom>
            <a:blipFill>
              <a:blip r:embed="rId6"/>
              <a:stretch>
                <a:fillRect l="0" t="0" r="0" b="0"/>
              </a:stretch>
            </a:blipFill>
          </p:spPr>
        </p:sp>
      </p:grpSp>
      <p:grpSp>
        <p:nvGrpSpPr>
          <p:cNvPr name="Group 13" id="13"/>
          <p:cNvGrpSpPr>
            <a:grpSpLocks noChangeAspect="true"/>
          </p:cNvGrpSpPr>
          <p:nvPr/>
        </p:nvGrpSpPr>
        <p:grpSpPr>
          <a:xfrm rot="0">
            <a:off x="700088" y="9615488"/>
            <a:ext cx="5557838" cy="442912"/>
            <a:chOff x="0" y="0"/>
            <a:chExt cx="7410450" cy="590550"/>
          </a:xfrm>
        </p:grpSpPr>
        <p:sp>
          <p:nvSpPr>
            <p:cNvPr name="Freeform 14" id="14"/>
            <p:cNvSpPr/>
            <p:nvPr/>
          </p:nvSpPr>
          <p:spPr>
            <a:xfrm flipH="false" flipV="false" rot="0">
              <a:off x="0" y="0"/>
              <a:ext cx="7410450" cy="590550"/>
            </a:xfrm>
            <a:custGeom>
              <a:avLst/>
              <a:gdLst/>
              <a:ahLst/>
              <a:cxnLst/>
              <a:rect r="r" b="b" t="t" l="l"/>
              <a:pathLst>
                <a:path h="590550" w="7410450">
                  <a:moveTo>
                    <a:pt x="0" y="0"/>
                  </a:moveTo>
                  <a:lnTo>
                    <a:pt x="7410450" y="0"/>
                  </a:lnTo>
                  <a:lnTo>
                    <a:pt x="7410450" y="590550"/>
                  </a:lnTo>
                  <a:lnTo>
                    <a:pt x="0" y="590550"/>
                  </a:lnTo>
                  <a:lnTo>
                    <a:pt x="0" y="0"/>
                  </a:lnTo>
                  <a:close/>
                </a:path>
              </a:pathLst>
            </a:custGeom>
            <a:blipFill>
              <a:blip r:embed="rId7"/>
              <a:stretch>
                <a:fillRect l="0" t="-124" r="0" b="-124"/>
              </a:stretch>
            </a:blipFill>
          </p:spPr>
        </p:sp>
      </p:grpSp>
      <p:grpSp>
        <p:nvGrpSpPr>
          <p:cNvPr name="Group 15" id="15"/>
          <p:cNvGrpSpPr>
            <a:grpSpLocks noChangeAspect="true"/>
          </p:cNvGrpSpPr>
          <p:nvPr/>
        </p:nvGrpSpPr>
        <p:grpSpPr>
          <a:xfrm rot="0">
            <a:off x="71438" y="5729285"/>
            <a:ext cx="2600325" cy="4514847"/>
            <a:chOff x="0" y="0"/>
            <a:chExt cx="3467100" cy="6019796"/>
          </a:xfrm>
        </p:grpSpPr>
        <p:sp>
          <p:nvSpPr>
            <p:cNvPr name="Freeform 16" id="16"/>
            <p:cNvSpPr/>
            <p:nvPr/>
          </p:nvSpPr>
          <p:spPr>
            <a:xfrm flipH="false" flipV="false" rot="0">
              <a:off x="0" y="0"/>
              <a:ext cx="3467100" cy="6019800"/>
            </a:xfrm>
            <a:custGeom>
              <a:avLst/>
              <a:gdLst/>
              <a:ahLst/>
              <a:cxnLst/>
              <a:rect r="r" b="b" t="t" l="l"/>
              <a:pathLst>
                <a:path h="6019800" w="3467100">
                  <a:moveTo>
                    <a:pt x="0" y="0"/>
                  </a:moveTo>
                  <a:lnTo>
                    <a:pt x="3467100" y="0"/>
                  </a:lnTo>
                  <a:lnTo>
                    <a:pt x="3467100" y="6019800"/>
                  </a:lnTo>
                  <a:lnTo>
                    <a:pt x="0" y="6019800"/>
                  </a:lnTo>
                  <a:lnTo>
                    <a:pt x="0" y="0"/>
                  </a:lnTo>
                  <a:close/>
                </a:path>
              </a:pathLst>
            </a:custGeom>
            <a:blipFill>
              <a:blip r:embed="rId8"/>
              <a:stretch>
                <a:fillRect l="-3" t="0" r="-3" b="0"/>
              </a:stretch>
            </a:blipFill>
          </p:spPr>
        </p:sp>
      </p:grpSp>
      <p:sp>
        <p:nvSpPr>
          <p:cNvPr name="TextBox 17" id="17"/>
          <p:cNvSpPr txBox="true"/>
          <p:nvPr/>
        </p:nvSpPr>
        <p:spPr>
          <a:xfrm rot="0">
            <a:off x="1109662" y="662367"/>
            <a:ext cx="3535680" cy="1143000"/>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AGENDA</a:t>
            </a:r>
          </a:p>
        </p:txBody>
      </p:sp>
      <p:sp>
        <p:nvSpPr>
          <p:cNvPr name="TextBox 18" id="18"/>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3</a:t>
            </a:r>
          </a:p>
        </p:txBody>
      </p:sp>
      <p:sp>
        <p:nvSpPr>
          <p:cNvPr name="TextBox 19" id="19"/>
          <p:cNvSpPr txBox="true"/>
          <p:nvPr/>
        </p:nvSpPr>
        <p:spPr>
          <a:xfrm rot="0">
            <a:off x="3856151" y="1522295"/>
            <a:ext cx="7360920" cy="7242423"/>
          </a:xfrm>
          <a:prstGeom prst="rect">
            <a:avLst/>
          </a:prstGeom>
        </p:spPr>
        <p:txBody>
          <a:bodyPr anchor="t" rtlCol="false" tIns="0" lIns="0" bIns="0" rIns="0">
            <a:spAutoFit/>
          </a:bodyPr>
          <a:lstStyle/>
          <a:p>
            <a:pPr algn="l">
              <a:lnSpc>
                <a:spcPts val="5040"/>
              </a:lnSpc>
            </a:pP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Problem Statement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Project Overview</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End Users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Tools and Technologies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Portfolio design and Layout</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Features and Functionality</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Results and Screenshots</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Conclusion</a:t>
            </a:r>
          </a:p>
          <a:p>
            <a:pPr algn="l" marL="760095" indent="-380048" lvl="1">
              <a:lnSpc>
                <a:spcPts val="5040"/>
              </a:lnSpc>
              <a:buAutoNum type="arabicPeriod" startAt="1"/>
            </a:pPr>
            <a:r>
              <a:rPr lang="en-US" sz="4200">
                <a:solidFill>
                  <a:srgbClr val="0D0D0D"/>
                </a:solidFill>
                <a:latin typeface="Times New Roman"/>
                <a:ea typeface="Times New Roman"/>
                <a:cs typeface="Times New Roman"/>
                <a:sym typeface="Times New Roman"/>
              </a:rPr>
              <a:t>Github Link</a:t>
            </a:r>
          </a:p>
          <a:p>
            <a:pPr algn="l" marL="760095" indent="-380048" lvl="1">
              <a:lnSpc>
                <a:spcPts val="504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1987212" y="4400550"/>
            <a:ext cx="4143375" cy="4886325"/>
            <a:chOff x="0" y="0"/>
            <a:chExt cx="5524500" cy="6515100"/>
          </a:xfrm>
        </p:grpSpPr>
        <p:sp>
          <p:nvSpPr>
            <p:cNvPr name="Freeform 27" id="27"/>
            <p:cNvSpPr/>
            <p:nvPr/>
          </p:nvSpPr>
          <p:spPr>
            <a:xfrm flipH="false" flipV="false" rot="0">
              <a:off x="0" y="0"/>
              <a:ext cx="5524500" cy="6515100"/>
            </a:xfrm>
            <a:custGeom>
              <a:avLst/>
              <a:gdLst/>
              <a:ahLst/>
              <a:cxnLst/>
              <a:rect r="r" b="b" t="t" l="l"/>
              <a:pathLst>
                <a:path h="6515100" w="5524500">
                  <a:moveTo>
                    <a:pt x="0" y="0"/>
                  </a:moveTo>
                  <a:lnTo>
                    <a:pt x="5524500" y="0"/>
                  </a:lnTo>
                  <a:lnTo>
                    <a:pt x="5524500" y="6515100"/>
                  </a:lnTo>
                  <a:lnTo>
                    <a:pt x="0" y="6515100"/>
                  </a:lnTo>
                  <a:lnTo>
                    <a:pt x="0" y="0"/>
                  </a:lnTo>
                  <a:close/>
                </a:path>
              </a:pathLst>
            </a:custGeom>
            <a:blipFill>
              <a:blip r:embed="rId2"/>
              <a:stretch>
                <a:fillRect l="-21" t="0" r="-21"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251108" y="869567"/>
            <a:ext cx="8455343" cy="1010285"/>
          </a:xfrm>
          <a:prstGeom prst="rect">
            <a:avLst/>
          </a:prstGeom>
        </p:spPr>
        <p:txBody>
          <a:bodyPr anchor="t" rtlCol="false" tIns="0" lIns="0" bIns="0" rIns="0">
            <a:spAutoFit/>
          </a:bodyPr>
          <a:lstStyle/>
          <a:p>
            <a:pPr algn="l">
              <a:lnSpc>
                <a:spcPts val="7650"/>
              </a:lnSpc>
            </a:pPr>
            <a:r>
              <a:rPr lang="en-US" b="true" sz="6375" spc="22">
                <a:solidFill>
                  <a:srgbClr val="000000"/>
                </a:solidFill>
                <a:latin typeface="Trebuchet MS Bold"/>
                <a:ea typeface="Trebuchet MS Bold"/>
                <a:cs typeface="Trebuchet MS Bold"/>
                <a:sym typeface="Trebuchet MS Bold"/>
              </a:rPr>
              <a:t>PROBLEM	STATEMENT</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4</a:t>
            </a:r>
          </a:p>
        </p:txBody>
      </p:sp>
      <p:sp>
        <p:nvSpPr>
          <p:cNvPr name="TextBox 34" id="34"/>
          <p:cNvSpPr txBox="true"/>
          <p:nvPr/>
        </p:nvSpPr>
        <p:spPr>
          <a:xfrm rot="0">
            <a:off x="1024616" y="3069654"/>
            <a:ext cx="11228738" cy="4845368"/>
          </a:xfrm>
          <a:prstGeom prst="rect">
            <a:avLst/>
          </a:prstGeom>
        </p:spPr>
        <p:txBody>
          <a:bodyPr anchor="t" rtlCol="false" tIns="0" lIns="0" bIns="0" rIns="0">
            <a:spAutoFit/>
          </a:bodyPr>
          <a:lstStyle/>
          <a:p>
            <a:pPr algn="ctr">
              <a:lnSpc>
                <a:spcPts val="6440"/>
              </a:lnSpc>
            </a:pPr>
            <a:r>
              <a:rPr lang="en-US" sz="4600" b="true">
                <a:solidFill>
                  <a:srgbClr val="000000"/>
                </a:solidFill>
                <a:latin typeface="Canva Sans Bold"/>
                <a:ea typeface="Canva Sans Bold"/>
                <a:cs typeface="Canva Sans Bold"/>
                <a:sym typeface="Canva Sans Bold"/>
              </a:rPr>
              <a:t>A problem statement for a portfolio is a concise, clear description of a specific challenge or gap that the portfolio aims to address, supported by relevant context and impacts to stakeholders</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4030325" y="8843962"/>
            <a:ext cx="271462" cy="271462"/>
            <a:chOff x="0" y="0"/>
            <a:chExt cx="361950" cy="361950"/>
          </a:xfrm>
        </p:grpSpPr>
        <p:sp>
          <p:nvSpPr>
            <p:cNvPr name="Freeform 25" id="25"/>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6" id="26"/>
          <p:cNvGrpSpPr>
            <a:grpSpLocks noChangeAspect="true"/>
          </p:cNvGrpSpPr>
          <p:nvPr/>
        </p:nvGrpSpPr>
        <p:grpSpPr>
          <a:xfrm rot="0">
            <a:off x="12987338" y="3971925"/>
            <a:ext cx="5300662" cy="5715000"/>
            <a:chOff x="0" y="0"/>
            <a:chExt cx="7067550" cy="7620000"/>
          </a:xfrm>
        </p:grpSpPr>
        <p:sp>
          <p:nvSpPr>
            <p:cNvPr name="Freeform 27" id="27"/>
            <p:cNvSpPr/>
            <p:nvPr/>
          </p:nvSpPr>
          <p:spPr>
            <a:xfrm flipH="false" flipV="false" rot="0">
              <a:off x="0" y="0"/>
              <a:ext cx="7067550" cy="7620000"/>
            </a:xfrm>
            <a:custGeom>
              <a:avLst/>
              <a:gdLst/>
              <a:ahLst/>
              <a:cxnLst/>
              <a:rect r="r" b="b" t="t" l="l"/>
              <a:pathLst>
                <a:path h="7620000" w="7067550">
                  <a:moveTo>
                    <a:pt x="0" y="0"/>
                  </a:moveTo>
                  <a:lnTo>
                    <a:pt x="7067550" y="0"/>
                  </a:lnTo>
                  <a:lnTo>
                    <a:pt x="7067550" y="7620000"/>
                  </a:lnTo>
                  <a:lnTo>
                    <a:pt x="0" y="7620000"/>
                  </a:lnTo>
                  <a:lnTo>
                    <a:pt x="0" y="0"/>
                  </a:lnTo>
                  <a:close/>
                </a:path>
              </a:pathLst>
            </a:custGeom>
            <a:blipFill>
              <a:blip r:embed="rId2"/>
              <a:stretch>
                <a:fillRect l="0" t="0" r="0" b="0"/>
              </a:stretch>
            </a:blipFill>
          </p:spPr>
        </p:sp>
      </p:grpSp>
      <p:grpSp>
        <p:nvGrpSpPr>
          <p:cNvPr name="Group 28" id="28"/>
          <p:cNvGrpSpPr/>
          <p:nvPr/>
        </p:nvGrpSpPr>
        <p:grpSpPr>
          <a:xfrm rot="0">
            <a:off x="10044112" y="2543175"/>
            <a:ext cx="471488" cy="485775"/>
            <a:chOff x="0" y="0"/>
            <a:chExt cx="628650" cy="647700"/>
          </a:xfrm>
        </p:grpSpPr>
        <p:sp>
          <p:nvSpPr>
            <p:cNvPr name="Freeform 29" id="29"/>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sp>
        <p:nvSpPr>
          <p:cNvPr name="TextBox 30" id="30"/>
          <p:cNvSpPr txBox="true"/>
          <p:nvPr/>
        </p:nvSpPr>
        <p:spPr>
          <a:xfrm rot="0">
            <a:off x="1109662" y="1251425"/>
            <a:ext cx="7895272" cy="1010285"/>
          </a:xfrm>
          <a:prstGeom prst="rect">
            <a:avLst/>
          </a:prstGeom>
        </p:spPr>
        <p:txBody>
          <a:bodyPr anchor="t" rtlCol="false" tIns="0" lIns="0" bIns="0" rIns="0">
            <a:spAutoFit/>
          </a:bodyPr>
          <a:lstStyle/>
          <a:p>
            <a:pPr algn="l">
              <a:lnSpc>
                <a:spcPts val="7650"/>
              </a:lnSpc>
            </a:pPr>
            <a:r>
              <a:rPr lang="en-US" b="true" sz="6375" spc="7">
                <a:solidFill>
                  <a:srgbClr val="000000"/>
                </a:solidFill>
                <a:latin typeface="Trebuchet MS Bold"/>
                <a:ea typeface="Trebuchet MS Bold"/>
                <a:cs typeface="Trebuchet MS Bold"/>
                <a:sym typeface="Trebuchet MS Bold"/>
              </a:rPr>
              <a:t>PROJECT	OVERVIEW</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5</a:t>
            </a:r>
          </a:p>
        </p:txBody>
      </p:sp>
      <p:sp>
        <p:nvSpPr>
          <p:cNvPr name="TextBox 34" id="34"/>
          <p:cNvSpPr txBox="true"/>
          <p:nvPr/>
        </p:nvSpPr>
        <p:spPr>
          <a:xfrm rot="0">
            <a:off x="1315212" y="3319700"/>
            <a:ext cx="11672126" cy="5409963"/>
          </a:xfrm>
          <a:prstGeom prst="rect">
            <a:avLst/>
          </a:prstGeom>
        </p:spPr>
        <p:txBody>
          <a:bodyPr anchor="t" rtlCol="false" tIns="0" lIns="0" bIns="0" rIns="0">
            <a:spAutoFit/>
          </a:bodyPr>
          <a:lstStyle/>
          <a:p>
            <a:pPr algn="ctr">
              <a:lnSpc>
                <a:spcPts val="7148"/>
              </a:lnSpc>
            </a:pPr>
            <a:r>
              <a:rPr lang="en-US" sz="5105" b="true">
                <a:solidFill>
                  <a:srgbClr val="000000"/>
                </a:solidFill>
                <a:latin typeface="Canva Sans Bold"/>
                <a:ea typeface="Canva Sans Bold"/>
                <a:cs typeface="Canva Sans Bold"/>
                <a:sym typeface="Canva Sans Bold"/>
              </a:rPr>
              <a:t>A project overview for a portfolio presents a high-level summary of the collection of projects, describing their objectives, key components, and how they align with strategic goals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043862"/>
            <a:ext cx="685800" cy="685800"/>
            <a:chOff x="0" y="0"/>
            <a:chExt cx="914400" cy="914400"/>
          </a:xfrm>
        </p:grpSpPr>
        <p:sp>
          <p:nvSpPr>
            <p:cNvPr name="Freeform 23" id="23"/>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4" id="24"/>
          <p:cNvGrpSpPr/>
          <p:nvPr/>
        </p:nvGrpSpPr>
        <p:grpSpPr>
          <a:xfrm rot="0">
            <a:off x="10044112" y="2543175"/>
            <a:ext cx="471488" cy="485775"/>
            <a:chOff x="0" y="0"/>
            <a:chExt cx="628650" cy="647700"/>
          </a:xfrm>
        </p:grpSpPr>
        <p:sp>
          <p:nvSpPr>
            <p:cNvPr name="Freeform 25" id="25"/>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6" id="26"/>
          <p:cNvGrpSpPr/>
          <p:nvPr/>
        </p:nvGrpSpPr>
        <p:grpSpPr>
          <a:xfrm rot="0">
            <a:off x="14030325" y="8843962"/>
            <a:ext cx="271462" cy="271462"/>
            <a:chOff x="0" y="0"/>
            <a:chExt cx="361950" cy="361950"/>
          </a:xfrm>
        </p:grpSpPr>
        <p:sp>
          <p:nvSpPr>
            <p:cNvPr name="Freeform 27" id="27"/>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28" id="28"/>
          <p:cNvSpPr txBox="true"/>
          <p:nvPr/>
        </p:nvSpPr>
        <p:spPr>
          <a:xfrm rot="0">
            <a:off x="1049178" y="1344674"/>
            <a:ext cx="7521893" cy="770253"/>
          </a:xfrm>
          <a:prstGeom prst="rect">
            <a:avLst/>
          </a:prstGeom>
        </p:spPr>
        <p:txBody>
          <a:bodyPr anchor="t" rtlCol="false" tIns="0" lIns="0" bIns="0" rIns="0">
            <a:spAutoFit/>
          </a:bodyPr>
          <a:lstStyle/>
          <a:p>
            <a:pPr algn="l">
              <a:lnSpc>
                <a:spcPts val="5759"/>
              </a:lnSpc>
            </a:pPr>
            <a:r>
              <a:rPr lang="en-US" b="true" sz="4800" spc="-15">
                <a:solidFill>
                  <a:srgbClr val="000000"/>
                </a:solidFill>
                <a:latin typeface="Trebuchet MS Bold"/>
                <a:ea typeface="Trebuchet MS Bold"/>
                <a:cs typeface="Trebuchet MS Bold"/>
                <a:sym typeface="Trebuchet MS Bold"/>
              </a:rPr>
              <a:t>WHO ARE THE END USERS?</a:t>
            </a:r>
          </a:p>
        </p:txBody>
      </p:sp>
      <p:grpSp>
        <p:nvGrpSpPr>
          <p:cNvPr name="Group 29" id="29"/>
          <p:cNvGrpSpPr>
            <a:grpSpLocks noChangeAspect="true"/>
          </p:cNvGrpSpPr>
          <p:nvPr/>
        </p:nvGrpSpPr>
        <p:grpSpPr>
          <a:xfrm rot="0">
            <a:off x="1085850" y="9258300"/>
            <a:ext cx="3271838" cy="728662"/>
            <a:chOff x="0" y="0"/>
            <a:chExt cx="4362450" cy="971550"/>
          </a:xfrm>
        </p:grpSpPr>
        <p:sp>
          <p:nvSpPr>
            <p:cNvPr name="Freeform 30" id="30"/>
            <p:cNvSpPr/>
            <p:nvPr/>
          </p:nvSpPr>
          <p:spPr>
            <a:xfrm flipH="false" flipV="false" rot="0">
              <a:off x="0" y="0"/>
              <a:ext cx="4362450" cy="971550"/>
            </a:xfrm>
            <a:custGeom>
              <a:avLst/>
              <a:gdLst/>
              <a:ahLst/>
              <a:cxnLst/>
              <a:rect r="r" b="b" t="t" l="l"/>
              <a:pathLst>
                <a:path h="971550" w="4362450">
                  <a:moveTo>
                    <a:pt x="0" y="0"/>
                  </a:moveTo>
                  <a:lnTo>
                    <a:pt x="4362450" y="0"/>
                  </a:lnTo>
                  <a:lnTo>
                    <a:pt x="4362450" y="971550"/>
                  </a:lnTo>
                  <a:lnTo>
                    <a:pt x="0" y="971550"/>
                  </a:lnTo>
                  <a:lnTo>
                    <a:pt x="0" y="0"/>
                  </a:lnTo>
                  <a:close/>
                </a:path>
              </a:pathLst>
            </a:custGeom>
            <a:blipFill>
              <a:blip r:embed="rId2"/>
              <a:stretch>
                <a:fillRect l="0" t="0" r="0" b="0"/>
              </a:stretch>
            </a:blipFill>
          </p:spPr>
        </p:sp>
      </p:grpSp>
      <p:sp>
        <p:nvSpPr>
          <p:cNvPr name="TextBox 31" id="31"/>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6</a:t>
            </a:r>
          </a:p>
        </p:txBody>
      </p:sp>
      <p:sp>
        <p:nvSpPr>
          <p:cNvPr name="TextBox 32" id="32"/>
          <p:cNvSpPr txBox="true"/>
          <p:nvPr/>
        </p:nvSpPr>
        <p:spPr>
          <a:xfrm rot="0">
            <a:off x="7237" y="2636856"/>
            <a:ext cx="18288000" cy="6985775"/>
          </a:xfrm>
          <a:prstGeom prst="rect">
            <a:avLst/>
          </a:prstGeom>
        </p:spPr>
        <p:txBody>
          <a:bodyPr anchor="t" rtlCol="false" tIns="0" lIns="0" bIns="0" rIns="0">
            <a:spAutoFit/>
          </a:bodyPr>
          <a:lstStyle/>
          <a:p>
            <a:pPr algn="ctr">
              <a:lnSpc>
                <a:spcPts val="9240"/>
              </a:lnSpc>
            </a:pPr>
            <a:r>
              <a:rPr lang="en-US" sz="6600" b="true">
                <a:solidFill>
                  <a:srgbClr val="000000"/>
                </a:solidFill>
                <a:latin typeface="Canva Sans Bold"/>
                <a:ea typeface="Canva Sans Bold"/>
                <a:cs typeface="Canva Sans Bold"/>
                <a:sym typeface="Canva Sans Bold"/>
              </a:rPr>
              <a:t>The end users for a portfolio depend on the portfolio’s purpose but typically include hiring managers, human resources professionals, project managers, internal executives, and sometimes peer collaborators</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a:grpSpLocks noChangeAspect="true"/>
          </p:cNvGrpSpPr>
          <p:nvPr/>
        </p:nvGrpSpPr>
        <p:grpSpPr>
          <a:xfrm rot="0">
            <a:off x="0" y="2214562"/>
            <a:ext cx="4043361" cy="4872038"/>
            <a:chOff x="0" y="0"/>
            <a:chExt cx="5391148" cy="6496050"/>
          </a:xfrm>
        </p:grpSpPr>
        <p:sp>
          <p:nvSpPr>
            <p:cNvPr name="Freeform 23" id="23"/>
            <p:cNvSpPr/>
            <p:nvPr/>
          </p:nvSpPr>
          <p:spPr>
            <a:xfrm flipH="false" flipV="false" rot="0">
              <a:off x="0" y="0"/>
              <a:ext cx="5391150" cy="6496050"/>
            </a:xfrm>
            <a:custGeom>
              <a:avLst/>
              <a:gdLst/>
              <a:ahLst/>
              <a:cxnLst/>
              <a:rect r="r" b="b" t="t" l="l"/>
              <a:pathLst>
                <a:path h="6496050" w="5391150">
                  <a:moveTo>
                    <a:pt x="0" y="0"/>
                  </a:moveTo>
                  <a:lnTo>
                    <a:pt x="5391150" y="0"/>
                  </a:lnTo>
                  <a:lnTo>
                    <a:pt x="5391150" y="6496050"/>
                  </a:lnTo>
                  <a:lnTo>
                    <a:pt x="0" y="6496050"/>
                  </a:lnTo>
                  <a:lnTo>
                    <a:pt x="0" y="0"/>
                  </a:lnTo>
                  <a:close/>
                </a:path>
              </a:pathLst>
            </a:custGeom>
            <a:blipFill>
              <a:blip r:embed="rId2"/>
              <a:stretch>
                <a:fillRect l="-13" t="0" r="-13" b="0"/>
              </a:stretch>
            </a:blipFill>
          </p:spPr>
        </p:sp>
      </p:grpSp>
      <p:grpSp>
        <p:nvGrpSpPr>
          <p:cNvPr name="Group 24" id="24"/>
          <p:cNvGrpSpPr/>
          <p:nvPr/>
        </p:nvGrpSpPr>
        <p:grpSpPr>
          <a:xfrm rot="0">
            <a:off x="14030325" y="8043862"/>
            <a:ext cx="685800" cy="685800"/>
            <a:chOff x="0" y="0"/>
            <a:chExt cx="914400" cy="914400"/>
          </a:xfrm>
        </p:grpSpPr>
        <p:sp>
          <p:nvSpPr>
            <p:cNvPr name="Freeform 25" id="25"/>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grpSp>
        <p:nvGrpSpPr>
          <p:cNvPr name="Group 26" id="26"/>
          <p:cNvGrpSpPr/>
          <p:nvPr/>
        </p:nvGrpSpPr>
        <p:grpSpPr>
          <a:xfrm rot="0">
            <a:off x="10044112" y="2543175"/>
            <a:ext cx="471488" cy="485775"/>
            <a:chOff x="0" y="0"/>
            <a:chExt cx="628650" cy="647700"/>
          </a:xfrm>
        </p:grpSpPr>
        <p:sp>
          <p:nvSpPr>
            <p:cNvPr name="Freeform 27" id="27"/>
            <p:cNvSpPr/>
            <p:nvPr/>
          </p:nvSpPr>
          <p:spPr>
            <a:xfrm flipH="false" flipV="false" rot="0">
              <a:off x="0" y="0"/>
              <a:ext cx="628650" cy="647700"/>
            </a:xfrm>
            <a:custGeom>
              <a:avLst/>
              <a:gdLst/>
              <a:ahLst/>
              <a:cxnLst/>
              <a:rect r="r" b="b" t="t" l="l"/>
              <a:pathLst>
                <a:path h="647700" w="628650">
                  <a:moveTo>
                    <a:pt x="628650" y="0"/>
                  </a:moveTo>
                  <a:lnTo>
                    <a:pt x="0" y="0"/>
                  </a:lnTo>
                  <a:lnTo>
                    <a:pt x="0" y="647700"/>
                  </a:lnTo>
                  <a:lnTo>
                    <a:pt x="628650" y="647700"/>
                  </a:lnTo>
                  <a:lnTo>
                    <a:pt x="628650" y="0"/>
                  </a:lnTo>
                  <a:close/>
                </a:path>
              </a:pathLst>
            </a:custGeom>
            <a:solidFill>
              <a:srgbClr val="2D83C3"/>
            </a:solidFill>
          </p:spPr>
        </p:sp>
      </p:grpSp>
      <p:grpSp>
        <p:nvGrpSpPr>
          <p:cNvPr name="Group 28" id="28"/>
          <p:cNvGrpSpPr/>
          <p:nvPr/>
        </p:nvGrpSpPr>
        <p:grpSpPr>
          <a:xfrm rot="0">
            <a:off x="14030325" y="8843962"/>
            <a:ext cx="271462" cy="271462"/>
            <a:chOff x="0" y="0"/>
            <a:chExt cx="361950" cy="361950"/>
          </a:xfrm>
        </p:grpSpPr>
        <p:sp>
          <p:nvSpPr>
            <p:cNvPr name="Freeform 29" id="29"/>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sp>
        <p:nvSpPr>
          <p:cNvPr name="TextBox 30" id="30"/>
          <p:cNvSpPr txBox="true"/>
          <p:nvPr/>
        </p:nvSpPr>
        <p:spPr>
          <a:xfrm rot="0">
            <a:off x="837248" y="1290637"/>
            <a:ext cx="14644688" cy="859155"/>
          </a:xfrm>
          <a:prstGeom prst="rect">
            <a:avLst/>
          </a:prstGeom>
        </p:spPr>
        <p:txBody>
          <a:bodyPr anchor="t" rtlCol="false" tIns="0" lIns="0" bIns="0" rIns="0">
            <a:spAutoFit/>
          </a:bodyPr>
          <a:lstStyle/>
          <a:p>
            <a:pPr algn="l">
              <a:lnSpc>
                <a:spcPts val="6480"/>
              </a:lnSpc>
            </a:pPr>
            <a:r>
              <a:rPr lang="en-US" b="true" sz="5400" spc="15">
                <a:solidFill>
                  <a:srgbClr val="000000"/>
                </a:solidFill>
                <a:latin typeface="Trebuchet MS Bold"/>
                <a:ea typeface="Trebuchet MS Bold"/>
                <a:cs typeface="Trebuchet MS Bold"/>
                <a:sym typeface="Trebuchet MS Bold"/>
              </a:rPr>
              <a:t>TOOLS AND TECHNIQUES</a:t>
            </a:r>
          </a:p>
        </p:txBody>
      </p:sp>
      <p:grpSp>
        <p:nvGrpSpPr>
          <p:cNvPr name="Group 31" id="31"/>
          <p:cNvGrpSpPr>
            <a:grpSpLocks noChangeAspect="true"/>
          </p:cNvGrpSpPr>
          <p:nvPr/>
        </p:nvGrpSpPr>
        <p:grpSpPr>
          <a:xfrm rot="0">
            <a:off x="1014412" y="9701212"/>
            <a:ext cx="3214688" cy="300038"/>
            <a:chOff x="0" y="0"/>
            <a:chExt cx="4286250" cy="400050"/>
          </a:xfrm>
        </p:grpSpPr>
        <p:sp>
          <p:nvSpPr>
            <p:cNvPr name="Freeform 32" id="32"/>
            <p:cNvSpPr/>
            <p:nvPr/>
          </p:nvSpPr>
          <p:spPr>
            <a:xfrm flipH="false" flipV="false" rot="0">
              <a:off x="0" y="0"/>
              <a:ext cx="4286250" cy="400050"/>
            </a:xfrm>
            <a:custGeom>
              <a:avLst/>
              <a:gdLst/>
              <a:ahLst/>
              <a:cxnLst/>
              <a:rect r="r" b="b" t="t" l="l"/>
              <a:pathLst>
                <a:path h="400050" w="4286250">
                  <a:moveTo>
                    <a:pt x="0" y="0"/>
                  </a:moveTo>
                  <a:lnTo>
                    <a:pt x="4286250" y="0"/>
                  </a:lnTo>
                  <a:lnTo>
                    <a:pt x="4286250" y="400050"/>
                  </a:lnTo>
                  <a:lnTo>
                    <a:pt x="0" y="400050"/>
                  </a:lnTo>
                  <a:lnTo>
                    <a:pt x="0" y="0"/>
                  </a:lnTo>
                  <a:close/>
                </a:path>
              </a:pathLst>
            </a:custGeom>
            <a:blipFill>
              <a:blip r:embed="rId3"/>
              <a:stretch>
                <a:fillRect l="-66666" t="0" r="-66666" b="0"/>
              </a:stretch>
            </a:blipFill>
          </p:spPr>
        </p:sp>
      </p:grpSp>
      <p:sp>
        <p:nvSpPr>
          <p:cNvPr name="TextBox 33" id="33"/>
          <p:cNvSpPr txBox="true"/>
          <p:nvPr/>
        </p:nvSpPr>
        <p:spPr>
          <a:xfrm rot="0">
            <a:off x="17030127" y="9707466"/>
            <a:ext cx="226693"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7</a:t>
            </a:r>
          </a:p>
        </p:txBody>
      </p:sp>
      <p:sp>
        <p:nvSpPr>
          <p:cNvPr name="TextBox 34" id="34"/>
          <p:cNvSpPr txBox="true"/>
          <p:nvPr/>
        </p:nvSpPr>
        <p:spPr>
          <a:xfrm rot="0">
            <a:off x="3387566" y="2422569"/>
            <a:ext cx="13313094" cy="6939192"/>
          </a:xfrm>
          <a:prstGeom prst="rect">
            <a:avLst/>
          </a:prstGeom>
        </p:spPr>
        <p:txBody>
          <a:bodyPr anchor="t" rtlCol="false" tIns="0" lIns="0" bIns="0" rIns="0">
            <a:spAutoFit/>
          </a:bodyPr>
          <a:lstStyle/>
          <a:p>
            <a:pPr algn="ctr">
              <a:lnSpc>
                <a:spcPts val="5018"/>
              </a:lnSpc>
            </a:pPr>
            <a:r>
              <a:rPr lang="en-US" sz="3584" b="true">
                <a:solidFill>
                  <a:srgbClr val="000000"/>
                </a:solidFill>
                <a:latin typeface="Canva Sans Bold"/>
                <a:ea typeface="Canva Sans Bold"/>
                <a:cs typeface="Canva Sans Bold"/>
                <a:sym typeface="Canva Sans Bold"/>
              </a:rPr>
              <a:t>Portfolio management tools include software like Microsoft Project, Smartsheet, Jira, and Planview, which help plan, track, and optimize projects within a portfolio. Key techniques involve resource allocation, risk management, project prioritization using scoring models, cost-benefit analysis, and portfolio roadmapping. These tools and methods together ensure that projects align with strategic business goals, risks are managed, resources are used efficiently, and performance is monitored effectively. This combination helps organizations maximize value and achieve portfolio objectives in a structured way.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grpSp>
        <p:nvGrpSpPr>
          <p:cNvPr name="Group 22" id="22"/>
          <p:cNvGrpSpPr/>
          <p:nvPr/>
        </p:nvGrpSpPr>
        <p:grpSpPr>
          <a:xfrm rot="0">
            <a:off x="14030325" y="8843962"/>
            <a:ext cx="271462" cy="271462"/>
            <a:chOff x="0" y="0"/>
            <a:chExt cx="361950" cy="361950"/>
          </a:xfrm>
        </p:grpSpPr>
        <p:sp>
          <p:nvSpPr>
            <p:cNvPr name="Freeform 23" id="23"/>
            <p:cNvSpPr/>
            <p:nvPr/>
          </p:nvSpPr>
          <p:spPr>
            <a:xfrm flipH="false" flipV="false" rot="0">
              <a:off x="0" y="0"/>
              <a:ext cx="361950" cy="361950"/>
            </a:xfrm>
            <a:custGeom>
              <a:avLst/>
              <a:gdLst/>
              <a:ahLst/>
              <a:cxnLst/>
              <a:rect r="r" b="b" t="t" l="l"/>
              <a:pathLst>
                <a:path h="361950" w="361950">
                  <a:moveTo>
                    <a:pt x="361950" y="0"/>
                  </a:moveTo>
                  <a:lnTo>
                    <a:pt x="0" y="0"/>
                  </a:lnTo>
                  <a:lnTo>
                    <a:pt x="0" y="361950"/>
                  </a:lnTo>
                  <a:lnTo>
                    <a:pt x="361950" y="361950"/>
                  </a:lnTo>
                  <a:lnTo>
                    <a:pt x="361950" y="0"/>
                  </a:lnTo>
                  <a:close/>
                </a:path>
              </a:pathLst>
            </a:custGeom>
            <a:solidFill>
              <a:srgbClr val="2D936B"/>
            </a:solidFill>
          </p:spPr>
        </p:sp>
      </p:grpSp>
      <p:grpSp>
        <p:nvGrpSpPr>
          <p:cNvPr name="Group 24" id="24"/>
          <p:cNvGrpSpPr>
            <a:grpSpLocks noChangeAspect="true"/>
          </p:cNvGrpSpPr>
          <p:nvPr/>
        </p:nvGrpSpPr>
        <p:grpSpPr>
          <a:xfrm rot="0">
            <a:off x="2500312" y="9701212"/>
            <a:ext cx="114300" cy="266700"/>
            <a:chOff x="0" y="0"/>
            <a:chExt cx="152400" cy="355600"/>
          </a:xfrm>
        </p:grpSpPr>
        <p:sp>
          <p:nvSpPr>
            <p:cNvPr name="Freeform 25" id="25"/>
            <p:cNvSpPr/>
            <p:nvPr/>
          </p:nvSpPr>
          <p:spPr>
            <a:xfrm flipH="false" flipV="false" rot="0">
              <a:off x="0" y="0"/>
              <a:ext cx="152400" cy="355600"/>
            </a:xfrm>
            <a:custGeom>
              <a:avLst/>
              <a:gdLst/>
              <a:ahLst/>
              <a:cxnLst/>
              <a:rect r="r" b="b" t="t" l="l"/>
              <a:pathLst>
                <a:path h="355600" w="152400">
                  <a:moveTo>
                    <a:pt x="0" y="0"/>
                  </a:moveTo>
                  <a:lnTo>
                    <a:pt x="152400" y="0"/>
                  </a:lnTo>
                  <a:lnTo>
                    <a:pt x="152400" y="355600"/>
                  </a:lnTo>
                  <a:lnTo>
                    <a:pt x="0" y="355600"/>
                  </a:lnTo>
                  <a:lnTo>
                    <a:pt x="0" y="0"/>
                  </a:lnTo>
                  <a:close/>
                </a:path>
              </a:pathLst>
            </a:custGeom>
            <a:blipFill>
              <a:blip r:embed="rId2"/>
              <a:stretch>
                <a:fillRect l="-66666" t="0" r="-66666" b="0"/>
              </a:stretch>
            </a:blipFill>
          </p:spPr>
        </p:sp>
      </p:grpSp>
      <p:sp>
        <p:nvSpPr>
          <p:cNvPr name="TextBox 26" id="26"/>
          <p:cNvSpPr txBox="true"/>
          <p:nvPr/>
        </p:nvSpPr>
        <p:spPr>
          <a:xfrm rot="0">
            <a:off x="16915827" y="9707466"/>
            <a:ext cx="342900" cy="290195"/>
          </a:xfrm>
          <a:prstGeom prst="rect">
            <a:avLst/>
          </a:prstGeom>
        </p:spPr>
        <p:txBody>
          <a:bodyPr anchor="t" rtlCol="false" tIns="0" lIns="0" bIns="0" rIns="0">
            <a:spAutoFit/>
          </a:bodyPr>
          <a:lstStyle/>
          <a:p>
            <a:pPr algn="l">
              <a:lnSpc>
                <a:spcPts val="1980"/>
              </a:lnSpc>
            </a:pPr>
            <a:r>
              <a:rPr lang="en-US" sz="1650" spc="15">
                <a:solidFill>
                  <a:srgbClr val="2D936B"/>
                </a:solidFill>
                <a:latin typeface="Trebuchet MS"/>
                <a:ea typeface="Trebuchet MS"/>
                <a:cs typeface="Trebuchet MS"/>
                <a:sym typeface="Trebuchet MS"/>
              </a:rPr>
              <a:t>8</a:t>
            </a:r>
          </a:p>
        </p:txBody>
      </p:sp>
      <p:sp>
        <p:nvSpPr>
          <p:cNvPr name="TextBox 27" id="27"/>
          <p:cNvSpPr txBox="true"/>
          <p:nvPr/>
        </p:nvSpPr>
        <p:spPr>
          <a:xfrm rot="0">
            <a:off x="1109662" y="440530"/>
            <a:ext cx="13192125" cy="939717"/>
          </a:xfrm>
          <a:prstGeom prst="rect">
            <a:avLst/>
          </a:prstGeom>
        </p:spPr>
        <p:txBody>
          <a:bodyPr anchor="t" rtlCol="false" tIns="0" lIns="0" bIns="0" rIns="0">
            <a:spAutoFit/>
          </a:bodyPr>
          <a:lstStyle/>
          <a:p>
            <a:pPr algn="l">
              <a:lnSpc>
                <a:spcPts val="7200"/>
              </a:lnSpc>
            </a:pPr>
            <a:r>
              <a:rPr lang="en-US" b="true" sz="6000" spc="22">
                <a:solidFill>
                  <a:srgbClr val="000000"/>
                </a:solidFill>
                <a:latin typeface="Trebuchet MS Bold"/>
                <a:ea typeface="Trebuchet MS Bold"/>
                <a:cs typeface="Trebuchet MS Bold"/>
                <a:sym typeface="Trebuchet MS Bold"/>
              </a:rPr>
              <a:t>POTFOLIO DESIGN AND LAYOUT</a:t>
            </a:r>
          </a:p>
        </p:txBody>
      </p:sp>
      <p:grpSp>
        <p:nvGrpSpPr>
          <p:cNvPr name="Group 28" id="28"/>
          <p:cNvGrpSpPr/>
          <p:nvPr/>
        </p:nvGrpSpPr>
        <p:grpSpPr>
          <a:xfrm rot="0">
            <a:off x="15087600" y="787712"/>
            <a:ext cx="685800" cy="685800"/>
            <a:chOff x="0" y="0"/>
            <a:chExt cx="914400" cy="914400"/>
          </a:xfrm>
        </p:grpSpPr>
        <p:sp>
          <p:nvSpPr>
            <p:cNvPr name="Freeform 29" id="29"/>
            <p:cNvSpPr/>
            <p:nvPr/>
          </p:nvSpPr>
          <p:spPr>
            <a:xfrm flipH="false" flipV="false" rot="0">
              <a:off x="0" y="0"/>
              <a:ext cx="914400" cy="914400"/>
            </a:xfrm>
            <a:custGeom>
              <a:avLst/>
              <a:gdLst/>
              <a:ahLst/>
              <a:cxnLst/>
              <a:rect r="r" b="b" t="t" l="l"/>
              <a:pathLst>
                <a:path h="914400" w="914400">
                  <a:moveTo>
                    <a:pt x="914400" y="0"/>
                  </a:moveTo>
                  <a:lnTo>
                    <a:pt x="0" y="0"/>
                  </a:lnTo>
                  <a:lnTo>
                    <a:pt x="0" y="914400"/>
                  </a:lnTo>
                  <a:lnTo>
                    <a:pt x="914400" y="914400"/>
                  </a:lnTo>
                  <a:lnTo>
                    <a:pt x="914400" y="0"/>
                  </a:lnTo>
                  <a:close/>
                </a:path>
              </a:pathLst>
            </a:custGeom>
            <a:solidFill>
              <a:srgbClr val="42AF51"/>
            </a:solidFill>
          </p:spPr>
        </p:sp>
      </p:grpSp>
      <p:sp>
        <p:nvSpPr>
          <p:cNvPr name="TextBox 30" id="30"/>
          <p:cNvSpPr txBox="true"/>
          <p:nvPr/>
        </p:nvSpPr>
        <p:spPr>
          <a:xfrm rot="0">
            <a:off x="1109662" y="2160280"/>
            <a:ext cx="15543654" cy="7098020"/>
          </a:xfrm>
          <a:prstGeom prst="rect">
            <a:avLst/>
          </a:prstGeom>
        </p:spPr>
        <p:txBody>
          <a:bodyPr anchor="t" rtlCol="false" tIns="0" lIns="0" bIns="0" rIns="0">
            <a:spAutoFit/>
          </a:bodyPr>
          <a:lstStyle/>
          <a:p>
            <a:pPr algn="ctr">
              <a:lnSpc>
                <a:spcPts val="5116"/>
              </a:lnSpc>
            </a:pPr>
            <a:r>
              <a:rPr lang="en-US" sz="3654">
                <a:solidFill>
                  <a:srgbClr val="000000"/>
                </a:solidFill>
                <a:latin typeface="Canva Sans"/>
                <a:ea typeface="Canva Sans"/>
                <a:cs typeface="Canva Sans"/>
                <a:sym typeface="Canva Sans"/>
              </a:rPr>
              <a:t>Portfolio design and layout focus on presenting work clearly, attractively, and logically to engage the audience effectively. Key principles include simplicity, visual hierarchy, and generous white space to make content easy to scan and understand. A well-structured portfolio typically starts with a concise introduction or bio, followed by categorized work samples or case studies, and ends with contact information. Consistency in fonts, colors, and alignment helps create a cohesive experience, while design choices should reflect the portfolio’s purpose and audience. Using templates or portfolio builders can speed up the process and ensure a polished look.</a:t>
            </a:r>
          </a:p>
        </p:txBody>
      </p:sp>
    </p:spTree>
  </p:cSld>
  <p:clrMapOvr>
    <a:masterClrMapping/>
  </p:clrMapOvr>
</p:sld>
</file>

<file path=ppt/slides/slide9.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4058995" y="94"/>
            <a:ext cx="1842135" cy="10294620"/>
            <a:chOff x="0" y="0"/>
            <a:chExt cx="2456180" cy="13726160"/>
          </a:xfrm>
        </p:grpSpPr>
        <p:sp>
          <p:nvSpPr>
            <p:cNvPr name="Freeform 3" id="3"/>
            <p:cNvSpPr/>
            <p:nvPr/>
          </p:nvSpPr>
          <p:spPr>
            <a:xfrm flipH="false" flipV="false" rot="0">
              <a:off x="127" y="7874"/>
              <a:ext cx="2455418" cy="13709650"/>
            </a:xfrm>
            <a:custGeom>
              <a:avLst/>
              <a:gdLst/>
              <a:ahLst/>
              <a:cxnLst/>
              <a:rect r="r" b="b" t="t" l="l"/>
              <a:pathLst>
                <a:path h="13709650" w="2455418">
                  <a:moveTo>
                    <a:pt x="18796" y="0"/>
                  </a:moveTo>
                  <a:lnTo>
                    <a:pt x="2455418" y="13706348"/>
                  </a:lnTo>
                  <a:lnTo>
                    <a:pt x="2436622" y="13709650"/>
                  </a:lnTo>
                  <a:lnTo>
                    <a:pt x="0" y="3302"/>
                  </a:lnTo>
                  <a:close/>
                </a:path>
              </a:pathLst>
            </a:custGeom>
            <a:solidFill>
              <a:srgbClr val="5FCAEE"/>
            </a:solidFill>
          </p:spPr>
        </p:sp>
      </p:grpSp>
      <p:grpSp>
        <p:nvGrpSpPr>
          <p:cNvPr name="Group 4" id="4"/>
          <p:cNvGrpSpPr/>
          <p:nvPr/>
        </p:nvGrpSpPr>
        <p:grpSpPr>
          <a:xfrm rot="0">
            <a:off x="11165774" y="5535200"/>
            <a:ext cx="7129462" cy="4759642"/>
            <a:chOff x="0" y="0"/>
            <a:chExt cx="9505950" cy="6346190"/>
          </a:xfrm>
        </p:grpSpPr>
        <p:sp>
          <p:nvSpPr>
            <p:cNvPr name="Freeform 5" id="5"/>
            <p:cNvSpPr/>
            <p:nvPr/>
          </p:nvSpPr>
          <p:spPr>
            <a:xfrm flipH="false" flipV="false" rot="0">
              <a:off x="4191" y="1651"/>
              <a:ext cx="9497441" cy="6341999"/>
            </a:xfrm>
            <a:custGeom>
              <a:avLst/>
              <a:gdLst/>
              <a:ahLst/>
              <a:cxnLst/>
              <a:rect r="r" b="b" t="t" l="l"/>
              <a:pathLst>
                <a:path h="6341999" w="9497441">
                  <a:moveTo>
                    <a:pt x="9497441" y="15748"/>
                  </a:moveTo>
                  <a:lnTo>
                    <a:pt x="10668" y="6341999"/>
                  </a:lnTo>
                  <a:lnTo>
                    <a:pt x="0" y="6326124"/>
                  </a:lnTo>
                  <a:lnTo>
                    <a:pt x="9486773" y="0"/>
                  </a:lnTo>
                  <a:close/>
                </a:path>
              </a:pathLst>
            </a:custGeom>
            <a:solidFill>
              <a:srgbClr val="5FCAEE"/>
            </a:solidFill>
          </p:spPr>
        </p:sp>
      </p:grpSp>
      <p:grpSp>
        <p:nvGrpSpPr>
          <p:cNvPr name="Group 6" id="6"/>
          <p:cNvGrpSpPr/>
          <p:nvPr/>
        </p:nvGrpSpPr>
        <p:grpSpPr>
          <a:xfrm rot="0">
            <a:off x="13773150" y="0"/>
            <a:ext cx="4514850" cy="10287000"/>
            <a:chOff x="0" y="0"/>
            <a:chExt cx="6019800" cy="13716000"/>
          </a:xfrm>
        </p:grpSpPr>
        <p:sp>
          <p:nvSpPr>
            <p:cNvPr name="Freeform 7" id="7"/>
            <p:cNvSpPr/>
            <p:nvPr/>
          </p:nvSpPr>
          <p:spPr>
            <a:xfrm flipH="false" flipV="false" rot="0">
              <a:off x="0" y="0"/>
              <a:ext cx="6019800" cy="13716000"/>
            </a:xfrm>
            <a:custGeom>
              <a:avLst/>
              <a:gdLst/>
              <a:ahLst/>
              <a:cxnLst/>
              <a:rect r="r" b="b" t="t" l="l"/>
              <a:pathLst>
                <a:path h="13716000" w="6019800">
                  <a:moveTo>
                    <a:pt x="6019800" y="0"/>
                  </a:moveTo>
                  <a:lnTo>
                    <a:pt x="4088765" y="0"/>
                  </a:lnTo>
                  <a:lnTo>
                    <a:pt x="0" y="13716000"/>
                  </a:lnTo>
                  <a:lnTo>
                    <a:pt x="6019800" y="13716000"/>
                  </a:lnTo>
                  <a:lnTo>
                    <a:pt x="6019800" y="0"/>
                  </a:lnTo>
                  <a:close/>
                </a:path>
              </a:pathLst>
            </a:custGeom>
            <a:solidFill>
              <a:srgbClr val="5FCAEE">
                <a:alpha val="12941"/>
              </a:srgbClr>
            </a:solidFill>
          </p:spPr>
        </p:sp>
      </p:grpSp>
      <p:grpSp>
        <p:nvGrpSpPr>
          <p:cNvPr name="Group 8" id="8"/>
          <p:cNvGrpSpPr/>
          <p:nvPr/>
        </p:nvGrpSpPr>
        <p:grpSpPr>
          <a:xfrm rot="0">
            <a:off x="14404317" y="0"/>
            <a:ext cx="3884295" cy="10287000"/>
            <a:chOff x="0" y="0"/>
            <a:chExt cx="5179060" cy="13716000"/>
          </a:xfrm>
        </p:grpSpPr>
        <p:sp>
          <p:nvSpPr>
            <p:cNvPr name="Freeform 9" id="9"/>
            <p:cNvSpPr/>
            <p:nvPr/>
          </p:nvSpPr>
          <p:spPr>
            <a:xfrm flipH="false" flipV="false" rot="0">
              <a:off x="0" y="0"/>
              <a:ext cx="5178298" cy="13716000"/>
            </a:xfrm>
            <a:custGeom>
              <a:avLst/>
              <a:gdLst/>
              <a:ahLst/>
              <a:cxnLst/>
              <a:rect r="r" b="b" t="t" l="l"/>
              <a:pathLst>
                <a:path h="13716000" w="5178298">
                  <a:moveTo>
                    <a:pt x="5178298" y="0"/>
                  </a:moveTo>
                  <a:lnTo>
                    <a:pt x="0" y="0"/>
                  </a:lnTo>
                  <a:lnTo>
                    <a:pt x="2417826" y="13716000"/>
                  </a:lnTo>
                  <a:lnTo>
                    <a:pt x="5178298" y="13716000"/>
                  </a:lnTo>
                  <a:lnTo>
                    <a:pt x="5178298" y="0"/>
                  </a:lnTo>
                  <a:close/>
                </a:path>
              </a:pathLst>
            </a:custGeom>
            <a:solidFill>
              <a:srgbClr val="5FCAEE">
                <a:alpha val="3922"/>
              </a:srgbClr>
            </a:solidFill>
          </p:spPr>
        </p:sp>
      </p:grpSp>
      <p:grpSp>
        <p:nvGrpSpPr>
          <p:cNvPr name="Group 10" id="10"/>
          <p:cNvGrpSpPr/>
          <p:nvPr/>
        </p:nvGrpSpPr>
        <p:grpSpPr>
          <a:xfrm rot="0">
            <a:off x="13401675" y="4572000"/>
            <a:ext cx="4886325" cy="5715000"/>
            <a:chOff x="0" y="0"/>
            <a:chExt cx="6515100" cy="7620000"/>
          </a:xfrm>
        </p:grpSpPr>
        <p:sp>
          <p:nvSpPr>
            <p:cNvPr name="Freeform 11" id="11"/>
            <p:cNvSpPr/>
            <p:nvPr/>
          </p:nvSpPr>
          <p:spPr>
            <a:xfrm flipH="false" flipV="false" rot="0">
              <a:off x="0" y="0"/>
              <a:ext cx="6515100" cy="7620000"/>
            </a:xfrm>
            <a:custGeom>
              <a:avLst/>
              <a:gdLst/>
              <a:ahLst/>
              <a:cxnLst/>
              <a:rect r="r" b="b" t="t" l="l"/>
              <a:pathLst>
                <a:path h="7620000" w="6515100">
                  <a:moveTo>
                    <a:pt x="6515100" y="0"/>
                  </a:moveTo>
                  <a:lnTo>
                    <a:pt x="0" y="7620000"/>
                  </a:lnTo>
                  <a:lnTo>
                    <a:pt x="6515100" y="7620000"/>
                  </a:lnTo>
                  <a:lnTo>
                    <a:pt x="6515100" y="0"/>
                  </a:lnTo>
                  <a:close/>
                </a:path>
              </a:pathLst>
            </a:custGeom>
            <a:solidFill>
              <a:srgbClr val="17AFE3">
                <a:alpha val="43137"/>
              </a:srgbClr>
            </a:solidFill>
          </p:spPr>
        </p:sp>
      </p:grpSp>
      <p:grpSp>
        <p:nvGrpSpPr>
          <p:cNvPr name="Group 12" id="12"/>
          <p:cNvGrpSpPr/>
          <p:nvPr/>
        </p:nvGrpSpPr>
        <p:grpSpPr>
          <a:xfrm rot="0">
            <a:off x="14006895" y="0"/>
            <a:ext cx="4281488" cy="10287000"/>
            <a:chOff x="0" y="0"/>
            <a:chExt cx="5708650" cy="13716000"/>
          </a:xfrm>
        </p:grpSpPr>
        <p:sp>
          <p:nvSpPr>
            <p:cNvPr name="Freeform 13" id="13"/>
            <p:cNvSpPr/>
            <p:nvPr/>
          </p:nvSpPr>
          <p:spPr>
            <a:xfrm flipH="false" flipV="false" rot="0">
              <a:off x="0" y="0"/>
              <a:ext cx="5708142" cy="13716000"/>
            </a:xfrm>
            <a:custGeom>
              <a:avLst/>
              <a:gdLst/>
              <a:ahLst/>
              <a:cxnLst/>
              <a:rect r="r" b="b" t="t" l="l"/>
              <a:pathLst>
                <a:path h="13716000" w="5708142">
                  <a:moveTo>
                    <a:pt x="5708142" y="0"/>
                  </a:moveTo>
                  <a:lnTo>
                    <a:pt x="0" y="0"/>
                  </a:lnTo>
                  <a:lnTo>
                    <a:pt x="4940046" y="13716000"/>
                  </a:lnTo>
                  <a:lnTo>
                    <a:pt x="5708142" y="13716000"/>
                  </a:lnTo>
                  <a:lnTo>
                    <a:pt x="5708142" y="0"/>
                  </a:lnTo>
                  <a:close/>
                </a:path>
              </a:pathLst>
            </a:custGeom>
            <a:solidFill>
              <a:srgbClr val="17AFE3">
                <a:alpha val="25098"/>
              </a:srgbClr>
            </a:solidFill>
          </p:spPr>
        </p:sp>
      </p:grpSp>
      <p:grpSp>
        <p:nvGrpSpPr>
          <p:cNvPr name="Group 14" id="14"/>
          <p:cNvGrpSpPr/>
          <p:nvPr/>
        </p:nvGrpSpPr>
        <p:grpSpPr>
          <a:xfrm rot="0">
            <a:off x="16344900" y="0"/>
            <a:ext cx="1943100" cy="10287000"/>
            <a:chOff x="0" y="0"/>
            <a:chExt cx="2590800" cy="13716000"/>
          </a:xfrm>
        </p:grpSpPr>
        <p:sp>
          <p:nvSpPr>
            <p:cNvPr name="Freeform 15" id="15"/>
            <p:cNvSpPr/>
            <p:nvPr/>
          </p:nvSpPr>
          <p:spPr>
            <a:xfrm flipH="false" flipV="false" rot="0">
              <a:off x="0" y="0"/>
              <a:ext cx="2590800" cy="13716000"/>
            </a:xfrm>
            <a:custGeom>
              <a:avLst/>
              <a:gdLst/>
              <a:ahLst/>
              <a:cxnLst/>
              <a:rect r="r" b="b" t="t" l="l"/>
              <a:pathLst>
                <a:path h="13716000" w="2590800">
                  <a:moveTo>
                    <a:pt x="2590800" y="0"/>
                  </a:moveTo>
                  <a:lnTo>
                    <a:pt x="2044954" y="0"/>
                  </a:lnTo>
                  <a:lnTo>
                    <a:pt x="0" y="13716000"/>
                  </a:lnTo>
                  <a:lnTo>
                    <a:pt x="2590800" y="13716000"/>
                  </a:lnTo>
                  <a:lnTo>
                    <a:pt x="2590800" y="0"/>
                  </a:lnTo>
                  <a:close/>
                </a:path>
              </a:pathLst>
            </a:custGeom>
            <a:solidFill>
              <a:srgbClr val="2D83C3">
                <a:alpha val="49020"/>
              </a:srgbClr>
            </a:solidFill>
          </p:spPr>
        </p:sp>
      </p:grpSp>
      <p:grpSp>
        <p:nvGrpSpPr>
          <p:cNvPr name="Group 16" id="16"/>
          <p:cNvGrpSpPr/>
          <p:nvPr/>
        </p:nvGrpSpPr>
        <p:grpSpPr>
          <a:xfrm rot="0">
            <a:off x="16404370" y="0"/>
            <a:ext cx="1884045" cy="10287000"/>
            <a:chOff x="0" y="0"/>
            <a:chExt cx="2512060" cy="13716000"/>
          </a:xfrm>
        </p:grpSpPr>
        <p:sp>
          <p:nvSpPr>
            <p:cNvPr name="Freeform 17" id="17"/>
            <p:cNvSpPr/>
            <p:nvPr/>
          </p:nvSpPr>
          <p:spPr>
            <a:xfrm flipH="false" flipV="false" rot="0">
              <a:off x="0" y="0"/>
              <a:ext cx="2511552" cy="13716000"/>
            </a:xfrm>
            <a:custGeom>
              <a:avLst/>
              <a:gdLst/>
              <a:ahLst/>
              <a:cxnLst/>
              <a:rect r="r" b="b" t="t" l="l"/>
              <a:pathLst>
                <a:path h="13716000" w="2511552">
                  <a:moveTo>
                    <a:pt x="2511552" y="0"/>
                  </a:moveTo>
                  <a:lnTo>
                    <a:pt x="0" y="0"/>
                  </a:lnTo>
                  <a:lnTo>
                    <a:pt x="2229104" y="13716000"/>
                  </a:lnTo>
                  <a:lnTo>
                    <a:pt x="2511552" y="13716000"/>
                  </a:lnTo>
                  <a:lnTo>
                    <a:pt x="2511552" y="0"/>
                  </a:lnTo>
                  <a:close/>
                </a:path>
              </a:pathLst>
            </a:custGeom>
            <a:solidFill>
              <a:srgbClr val="226192">
                <a:alpha val="63922"/>
              </a:srgbClr>
            </a:solidFill>
          </p:spPr>
        </p:sp>
      </p:grpSp>
      <p:grpSp>
        <p:nvGrpSpPr>
          <p:cNvPr name="Group 18" id="18"/>
          <p:cNvGrpSpPr/>
          <p:nvPr/>
        </p:nvGrpSpPr>
        <p:grpSpPr>
          <a:xfrm rot="0">
            <a:off x="15559088" y="5386388"/>
            <a:ext cx="2728912" cy="4900612"/>
            <a:chOff x="0" y="0"/>
            <a:chExt cx="3638550" cy="6534150"/>
          </a:xfrm>
        </p:grpSpPr>
        <p:sp>
          <p:nvSpPr>
            <p:cNvPr name="Freeform 19" id="19"/>
            <p:cNvSpPr/>
            <p:nvPr/>
          </p:nvSpPr>
          <p:spPr>
            <a:xfrm flipH="false" flipV="false" rot="0">
              <a:off x="0" y="0"/>
              <a:ext cx="3638550" cy="6534150"/>
            </a:xfrm>
            <a:custGeom>
              <a:avLst/>
              <a:gdLst/>
              <a:ahLst/>
              <a:cxnLst/>
              <a:rect r="r" b="b" t="t" l="l"/>
              <a:pathLst>
                <a:path h="6534150" w="3638550">
                  <a:moveTo>
                    <a:pt x="3638550" y="0"/>
                  </a:moveTo>
                  <a:lnTo>
                    <a:pt x="0" y="6534150"/>
                  </a:lnTo>
                  <a:lnTo>
                    <a:pt x="3638550" y="6534150"/>
                  </a:lnTo>
                  <a:lnTo>
                    <a:pt x="3638550" y="0"/>
                  </a:lnTo>
                  <a:close/>
                </a:path>
              </a:pathLst>
            </a:custGeom>
            <a:solidFill>
              <a:srgbClr val="17AFE3">
                <a:alpha val="43137"/>
              </a:srgbClr>
            </a:solidFill>
          </p:spPr>
        </p:sp>
      </p:grpSp>
      <p:grpSp>
        <p:nvGrpSpPr>
          <p:cNvPr name="Group 20" id="20"/>
          <p:cNvGrpSpPr/>
          <p:nvPr/>
        </p:nvGrpSpPr>
        <p:grpSpPr>
          <a:xfrm rot="0">
            <a:off x="0" y="6015038"/>
            <a:ext cx="671512" cy="4271962"/>
            <a:chOff x="0" y="0"/>
            <a:chExt cx="895350" cy="5695950"/>
          </a:xfrm>
        </p:grpSpPr>
        <p:sp>
          <p:nvSpPr>
            <p:cNvPr name="Freeform 21" id="21"/>
            <p:cNvSpPr/>
            <p:nvPr/>
          </p:nvSpPr>
          <p:spPr>
            <a:xfrm flipH="false" flipV="false" rot="0">
              <a:off x="0" y="0"/>
              <a:ext cx="895350" cy="5695950"/>
            </a:xfrm>
            <a:custGeom>
              <a:avLst/>
              <a:gdLst/>
              <a:ahLst/>
              <a:cxnLst/>
              <a:rect r="r" b="b" t="t" l="l"/>
              <a:pathLst>
                <a:path h="5695950" w="895350">
                  <a:moveTo>
                    <a:pt x="0" y="0"/>
                  </a:moveTo>
                  <a:lnTo>
                    <a:pt x="0" y="5695950"/>
                  </a:lnTo>
                  <a:lnTo>
                    <a:pt x="895350" y="5695950"/>
                  </a:lnTo>
                  <a:lnTo>
                    <a:pt x="0" y="0"/>
                  </a:lnTo>
                  <a:close/>
                </a:path>
              </a:pathLst>
            </a:custGeom>
            <a:solidFill>
              <a:srgbClr val="5FCAEE">
                <a:alpha val="49020"/>
              </a:srgbClr>
            </a:solidFill>
          </p:spPr>
        </p:sp>
      </p:grpSp>
      <p:sp>
        <p:nvSpPr>
          <p:cNvPr name="TextBox 22" id="22"/>
          <p:cNvSpPr txBox="true"/>
          <p:nvPr/>
        </p:nvSpPr>
        <p:spPr>
          <a:xfrm rot="0">
            <a:off x="1132998" y="559116"/>
            <a:ext cx="16022002" cy="1156335"/>
          </a:xfrm>
          <a:prstGeom prst="rect">
            <a:avLst/>
          </a:prstGeom>
        </p:spPr>
        <p:txBody>
          <a:bodyPr anchor="t" rtlCol="false" tIns="0" lIns="0" bIns="0" rIns="0">
            <a:spAutoFit/>
          </a:bodyPr>
          <a:lstStyle/>
          <a:p>
            <a:pPr algn="l">
              <a:lnSpc>
                <a:spcPts val="8640"/>
              </a:lnSpc>
            </a:pPr>
            <a:r>
              <a:rPr lang="en-US" sz="7200" b="true">
                <a:solidFill>
                  <a:srgbClr val="000000"/>
                </a:solidFill>
                <a:latin typeface="Trebuchet MS Bold"/>
                <a:ea typeface="Trebuchet MS Bold"/>
                <a:cs typeface="Trebuchet MS Bold"/>
                <a:sym typeface="Trebuchet MS Bold"/>
              </a:rPr>
              <a:t>FEATURES AND FUNCTIONALITY</a:t>
            </a:r>
          </a:p>
        </p:txBody>
      </p:sp>
      <p:sp>
        <p:nvSpPr>
          <p:cNvPr name="TextBox 23" id="23"/>
          <p:cNvSpPr txBox="true"/>
          <p:nvPr/>
        </p:nvSpPr>
        <p:spPr>
          <a:xfrm rot="0">
            <a:off x="671512" y="2338083"/>
            <a:ext cx="16125749" cy="7277709"/>
          </a:xfrm>
          <a:prstGeom prst="rect">
            <a:avLst/>
          </a:prstGeom>
        </p:spPr>
        <p:txBody>
          <a:bodyPr anchor="t" rtlCol="false" tIns="0" lIns="0" bIns="0" rIns="0">
            <a:spAutoFit/>
          </a:bodyPr>
          <a:lstStyle/>
          <a:p>
            <a:pPr algn="ctr">
              <a:lnSpc>
                <a:spcPts val="5802"/>
              </a:lnSpc>
            </a:pPr>
            <a:r>
              <a:rPr lang="en-US" sz="4144">
                <a:solidFill>
                  <a:srgbClr val="000000"/>
                </a:solidFill>
                <a:latin typeface="Canva Sans"/>
                <a:ea typeface="Canva Sans"/>
                <a:cs typeface="Canva Sans"/>
                <a:sym typeface="Canva Sans"/>
              </a:rPr>
              <a:t>Portfolio management tools help organizations oversee collections of projects or investments efficiently. Popular tools like Monday.com, Asana, Wrike, and Clarizen provide features for project tracking, resource management, collaboration, risk analysis, and strategic alignment. These tools enable centralizing portfolio data, customizing workflows, monitoring performance, and optimizing resource allocation. Their functionalities support informed decision-making to maximize portfolio success and align projects with business goals in a structured and transparent way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DAGxyzWuqg4</dc:identifier>
  <dcterms:modified xsi:type="dcterms:W3CDTF">2011-08-01T06:04:30Z</dcterms:modified>
  <cp:revision>1</cp:revision>
  <dc:title>PPT FWD TNSDC 2025 (2).pptx</dc:title>
</cp:coreProperties>
</file>