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4"/>
  </p:notesMasterIdLst>
  <p:sldIdLst>
    <p:sldId id="256" r:id="rId2"/>
    <p:sldId id="257" r:id="rId3"/>
    <p:sldId id="258" r:id="rId4"/>
    <p:sldId id="259" r:id="rId5"/>
    <p:sldId id="269" r:id="rId6"/>
    <p:sldId id="260"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65" r:id="rId20"/>
    <p:sldId id="266" r:id="rId21"/>
    <p:sldId id="267" r:id="rId22"/>
    <p:sldId id="268"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0670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214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7346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7634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12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653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7291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895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226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63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330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724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38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60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5708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51098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69541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43463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21517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4221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3235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694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620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5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4802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7529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512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927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300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99412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976851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1505243" y="2537138"/>
            <a:ext cx="7287065" cy="89186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METRO INTERSTATE TRAFFIC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Transformation:</a:t>
            </a:r>
            <a:endParaRPr dirty="0"/>
          </a:p>
          <a:p>
            <a:pPr marL="1314450" indent="-285750">
              <a:buFont typeface="Wingdings" panose="05000000000000000000" pitchFamily="2" charset="2"/>
              <a:buChar char="Ø"/>
            </a:pPr>
            <a:r>
              <a:rPr lang="en-US" sz="1800" dirty="0">
                <a:effectLst/>
                <a:latin typeface="Arial" panose="020B0604020202020204" pitchFamily="34" charset="0"/>
                <a:ea typeface="Arial MT"/>
              </a:rPr>
              <a:t>Once data is validated, the data is passed for preprocessing</a:t>
            </a:r>
            <a:r>
              <a:rPr lang="en-US" sz="1800" dirty="0">
                <a:latin typeface="Arial" panose="020B0604020202020204" pitchFamily="34" charset="0"/>
                <a:ea typeface="Arial MT"/>
              </a:rPr>
              <a:t>.</a:t>
            </a:r>
          </a:p>
          <a:p>
            <a:pPr marL="1314450" indent="-285750">
              <a:buFont typeface="Wingdings" panose="05000000000000000000" pitchFamily="2" charset="2"/>
              <a:buChar char="Ø"/>
            </a:pPr>
            <a:r>
              <a:rPr lang="en-US" sz="1800" dirty="0">
                <a:effectLst/>
                <a:latin typeface="Arial" panose="020B0604020202020204" pitchFamily="34" charset="0"/>
                <a:ea typeface="Arial MT"/>
                <a:cs typeface="Arial MT"/>
              </a:rPr>
              <a:t>Below transformations are carried out in this stage:</a:t>
            </a:r>
          </a:p>
          <a:p>
            <a:pPr marL="1028700" indent="0">
              <a:buNone/>
            </a:pPr>
            <a:r>
              <a:rPr lang="en-IN" sz="1800" dirty="0">
                <a:effectLst/>
                <a:latin typeface="Arial MT"/>
                <a:ea typeface="Arial MT"/>
                <a:cs typeface="Arial MT"/>
              </a:rPr>
              <a:t>	1. Handeling Null Values</a:t>
            </a:r>
          </a:p>
          <a:p>
            <a:pPr marL="1028700" indent="0">
              <a:buNone/>
            </a:pPr>
            <a:r>
              <a:rPr lang="en-IN" sz="1800" dirty="0">
                <a:latin typeface="Arial MT"/>
                <a:ea typeface="Arial MT"/>
                <a:cs typeface="Arial MT"/>
              </a:rPr>
              <a:t>	2. Outliers Detection</a:t>
            </a:r>
          </a:p>
          <a:p>
            <a:pPr marL="1028700" indent="0">
              <a:buNone/>
            </a:pPr>
            <a:r>
              <a:rPr lang="en-IN" sz="1800" dirty="0">
                <a:latin typeface="Arial MT"/>
                <a:ea typeface="Arial MT"/>
                <a:cs typeface="Arial MT"/>
              </a:rPr>
              <a:t>	3. Feature Selection</a:t>
            </a:r>
          </a:p>
          <a:p>
            <a:pPr marL="1028700" indent="0">
              <a:buNone/>
            </a:pPr>
            <a:r>
              <a:rPr lang="en-IN" sz="1800" dirty="0">
                <a:latin typeface="Arial MT"/>
                <a:ea typeface="Arial MT"/>
                <a:cs typeface="Arial MT"/>
              </a:rPr>
              <a:t>	4. Label and </a:t>
            </a:r>
            <a:r>
              <a:rPr lang="en-IN" sz="1800" dirty="0" err="1">
                <a:latin typeface="Arial MT"/>
                <a:ea typeface="Arial MT"/>
                <a:cs typeface="Arial MT"/>
              </a:rPr>
              <a:t>OneHot</a:t>
            </a:r>
            <a:r>
              <a:rPr lang="en-IN" sz="1800" dirty="0">
                <a:latin typeface="Arial MT"/>
                <a:ea typeface="Arial MT"/>
                <a:cs typeface="Arial MT"/>
              </a:rPr>
              <a:t> Encoding</a:t>
            </a:r>
          </a:p>
          <a:p>
            <a:pPr marL="1028700" indent="0">
              <a:buNone/>
            </a:pPr>
            <a:r>
              <a:rPr lang="en-IN" sz="1800" dirty="0">
                <a:latin typeface="Arial MT"/>
                <a:ea typeface="Arial MT"/>
                <a:cs typeface="Arial MT"/>
              </a:rPr>
              <a:t>	5. Other feature engineering steps</a:t>
            </a:r>
          </a:p>
          <a:p>
            <a:pPr marL="1314450" indent="-285750">
              <a:buFont typeface="Wingdings" panose="05000000000000000000" pitchFamily="2" charset="2"/>
              <a:buChar char="Ø"/>
            </a:pPr>
            <a:r>
              <a:rPr lang="en-IN" sz="1800" dirty="0">
                <a:latin typeface="Arial MT"/>
                <a:ea typeface="Arial MT"/>
                <a:cs typeface="Arial MT"/>
              </a:rPr>
              <a:t>After the data is cleaned, the model ready data is transferred to the processed data path.</a:t>
            </a:r>
          </a:p>
          <a:p>
            <a:pPr marL="1028700" indent="0">
              <a:buNone/>
            </a:pPr>
            <a:endParaRPr lang="en-IN" sz="1800" dirty="0">
              <a:latin typeface="Arial MT"/>
              <a:ea typeface="Arial MT"/>
              <a:cs typeface="Arial MT"/>
            </a:endParaRPr>
          </a:p>
          <a:p>
            <a:pPr marL="1028700" indent="0">
              <a:buNone/>
            </a:pPr>
            <a:r>
              <a:rPr lang="en-IN" sz="1800" dirty="0">
                <a:effectLst/>
                <a:latin typeface="Arial MT"/>
                <a:ea typeface="Arial MT"/>
                <a:cs typeface="Arial MT"/>
              </a:rPr>
              <a:t>	</a:t>
            </a:r>
          </a:p>
          <a:p>
            <a:pPr marL="1266190" marR="1064895" indent="0" algn="just">
              <a:spcAft>
                <a:spcPts val="0"/>
              </a:spcAft>
              <a:buNone/>
            </a:pPr>
            <a:r>
              <a:rPr lang="en-IN" sz="1800" dirty="0">
                <a:effectLst/>
                <a:latin typeface="Arial MT"/>
                <a:ea typeface="Arial MT"/>
                <a:cs typeface="Arial MT"/>
              </a:rPr>
              <a:t>	</a:t>
            </a: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150458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Splitting the data into training and testing :</a:t>
            </a:r>
            <a:endParaRPr dirty="0"/>
          </a:p>
          <a:p>
            <a:pPr marL="1323340" marR="1064895" indent="-285750">
              <a:spcAft>
                <a:spcPts val="0"/>
              </a:spcAft>
              <a:buFont typeface="Wingdings" panose="05000000000000000000" pitchFamily="2" charset="2"/>
              <a:buChar char="Ø"/>
            </a:pPr>
            <a:r>
              <a:rPr lang="en-US" sz="1800" dirty="0">
                <a:effectLst/>
                <a:latin typeface="Arial" panose="020B0604020202020204" pitchFamily="34" charset="0"/>
                <a:ea typeface="Arial MT"/>
                <a:cs typeface="Arial MT"/>
              </a:rPr>
              <a:t>Before model training, the data is separated into training and testing data. </a:t>
            </a:r>
            <a:endParaRPr lang="en-IN" sz="1800" dirty="0">
              <a:effectLst/>
              <a:latin typeface="Arial MT"/>
              <a:ea typeface="Arial MT"/>
              <a:cs typeface="Arial MT"/>
            </a:endParaRPr>
          </a:p>
          <a:p>
            <a:pPr marL="1323340" marR="1064895" indent="-285750">
              <a:spcAft>
                <a:spcPts val="0"/>
              </a:spcAft>
              <a:buFont typeface="Wingdings" panose="05000000000000000000" pitchFamily="2" charset="2"/>
              <a:buChar char="Ø"/>
            </a:pPr>
            <a:r>
              <a:rPr lang="en-US" sz="1800" dirty="0">
                <a:effectLst/>
                <a:latin typeface="Arial" panose="020B0604020202020204" pitchFamily="34" charset="0"/>
                <a:ea typeface="Arial MT"/>
                <a:cs typeface="Arial MT"/>
              </a:rPr>
              <a:t>For our model, the data split is 75% Training data and 25% Testing data.</a:t>
            </a:r>
            <a:r>
              <a:rPr lang="en-IN" sz="1800" dirty="0">
                <a:effectLst/>
                <a:latin typeface="Arial MT"/>
                <a:ea typeface="Arial MT"/>
                <a:cs typeface="Arial MT"/>
              </a:rPr>
              <a:t>.</a:t>
            </a:r>
          </a:p>
          <a:p>
            <a:pPr marL="1323340" marR="1064895" indent="-285750">
              <a:spcAft>
                <a:spcPts val="0"/>
              </a:spcAft>
              <a:buFont typeface="Wingdings" panose="05000000000000000000" pitchFamily="2" charset="2"/>
              <a:buChar char="Ø"/>
            </a:pPr>
            <a:r>
              <a:rPr lang="en-IN" sz="1800" dirty="0" err="1">
                <a:latin typeface="Arial MT"/>
                <a:ea typeface="Arial MT"/>
                <a:cs typeface="Arial MT"/>
              </a:rPr>
              <a:t>train_test_split</a:t>
            </a:r>
            <a:r>
              <a:rPr lang="en-IN" sz="1800" dirty="0">
                <a:latin typeface="Arial MT"/>
                <a:ea typeface="Arial MT"/>
                <a:cs typeface="Arial MT"/>
              </a:rPr>
              <a:t> from </a:t>
            </a:r>
            <a:r>
              <a:rPr lang="en-IN" sz="1800" dirty="0" err="1">
                <a:latin typeface="Arial MT"/>
                <a:ea typeface="Arial MT"/>
                <a:cs typeface="Arial MT"/>
              </a:rPr>
              <a:t>sklearn.model_selection</a:t>
            </a:r>
            <a:r>
              <a:rPr lang="en-IN" sz="1800" dirty="0">
                <a:latin typeface="Arial MT"/>
                <a:ea typeface="Arial MT"/>
                <a:cs typeface="Arial MT"/>
              </a:rPr>
              <a:t> is used to split the data.</a:t>
            </a: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33615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1551940" marR="1064895" indent="-285750">
              <a:buFont typeface="Wingdings" panose="05000000000000000000" pitchFamily="2" charset="2"/>
              <a:buChar char="Ø"/>
            </a:pPr>
            <a:r>
              <a:rPr lang="en-US" sz="1800" dirty="0">
                <a:effectLst/>
                <a:latin typeface="Arial" panose="020B0604020202020204" pitchFamily="34" charset="0"/>
                <a:ea typeface="Arial MT"/>
                <a:cs typeface="Arial MT"/>
              </a:rPr>
              <a:t>As we are solving a regression problem, after testing all the regression models we found that </a:t>
            </a:r>
            <a:r>
              <a:rPr lang="en-US" sz="1800" dirty="0" err="1">
                <a:effectLst/>
                <a:latin typeface="Arial" panose="020B0604020202020204" pitchFamily="34" charset="0"/>
                <a:ea typeface="Arial MT"/>
                <a:cs typeface="Arial MT"/>
              </a:rPr>
              <a:t>XGBoost</a:t>
            </a:r>
            <a:r>
              <a:rPr lang="en-US" sz="1800" dirty="0">
                <a:effectLst/>
                <a:latin typeface="Arial" panose="020B0604020202020204" pitchFamily="34" charset="0"/>
                <a:ea typeface="Arial MT"/>
                <a:cs typeface="Arial MT"/>
              </a:rPr>
              <a:t> Regressor was the best algorithm for our project.</a:t>
            </a:r>
          </a:p>
          <a:p>
            <a:pPr marL="1551940" marR="1064895" indent="-285750">
              <a:buFont typeface="Wingdings" panose="05000000000000000000" pitchFamily="2" charset="2"/>
              <a:buChar char="Ø"/>
            </a:pPr>
            <a:r>
              <a:rPr lang="en-US" sz="1800" dirty="0">
                <a:effectLst/>
                <a:latin typeface="Arial" panose="020B0604020202020204" pitchFamily="34" charset="0"/>
                <a:ea typeface="Arial MT"/>
                <a:cs typeface="Arial MT"/>
              </a:rPr>
              <a:t>Through hyperparameter tuning, we tried to achieve best parameters and contribute to model retraining with continuously improved parameters.</a:t>
            </a:r>
          </a:p>
          <a:p>
            <a:pPr marL="1551940" marR="1064895" indent="-285750">
              <a:buFont typeface="Wingdings" panose="05000000000000000000" pitchFamily="2" charset="2"/>
              <a:buChar char="Ø"/>
            </a:pPr>
            <a:r>
              <a:rPr lang="en-US" sz="1800" dirty="0">
                <a:effectLst/>
                <a:latin typeface="Arial" panose="020B0604020202020204" pitchFamily="34" charset="0"/>
                <a:ea typeface="Arial MT"/>
                <a:cs typeface="Arial MT"/>
              </a:rPr>
              <a:t> </a:t>
            </a:r>
            <a:r>
              <a:rPr lang="en-US" sz="1800" dirty="0" err="1">
                <a:effectLst/>
                <a:latin typeface="Arial" panose="020B0604020202020204" pitchFamily="34" charset="0"/>
                <a:ea typeface="Arial MT"/>
                <a:cs typeface="Arial MT"/>
              </a:rPr>
              <a:t>MLFlow</a:t>
            </a:r>
            <a:r>
              <a:rPr lang="en-US" sz="1800" dirty="0">
                <a:effectLst/>
                <a:latin typeface="Arial" panose="020B0604020202020204" pitchFamily="34" charset="0"/>
                <a:ea typeface="Arial MT"/>
                <a:cs typeface="Arial MT"/>
              </a:rPr>
              <a:t> experiment tracking is carried out at the same time for model experimentation.</a:t>
            </a:r>
            <a:endParaRPr lang="en-IN" sz="1800" dirty="0">
              <a:effectLst/>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81152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Evaluation:</a:t>
            </a:r>
            <a:endParaRPr dirty="0"/>
          </a:p>
          <a:p>
            <a:pPr marL="1551940" marR="1064895" indent="-285750" algn="just">
              <a:buFont typeface="Wingdings" panose="05000000000000000000" pitchFamily="2" charset="2"/>
              <a:buChar char="Ø"/>
            </a:pPr>
            <a:r>
              <a:rPr lang="en-US" sz="1800" dirty="0">
                <a:effectLst/>
                <a:latin typeface="Arial" panose="020B0604020202020204" pitchFamily="34" charset="0"/>
                <a:ea typeface="Arial MT"/>
                <a:cs typeface="Arial MT"/>
              </a:rPr>
              <a:t>Root Mean Squared Error (RMSE), Mean Absolute Error (MAE) and R2 score are the metric systems used for model evaluation and experiment. </a:t>
            </a:r>
          </a:p>
          <a:p>
            <a:pPr marL="1551940" marR="1064895" indent="-285750" algn="just">
              <a:buFont typeface="Wingdings" panose="05000000000000000000" pitchFamily="2" charset="2"/>
              <a:buChar char="Ø"/>
            </a:pPr>
            <a:r>
              <a:rPr lang="en-US" sz="1800" dirty="0">
                <a:effectLst/>
                <a:latin typeface="Arial" panose="020B0604020202020204" pitchFamily="34" charset="0"/>
                <a:ea typeface="Arial MT"/>
                <a:cs typeface="Arial MT"/>
              </a:rPr>
              <a:t>Detailed report for each experiment metrics can be experimented using </a:t>
            </a:r>
            <a:r>
              <a:rPr lang="en-US" sz="1800" dirty="0" err="1">
                <a:effectLst/>
                <a:latin typeface="Arial" panose="020B0604020202020204" pitchFamily="34" charset="0"/>
                <a:ea typeface="Arial MT"/>
                <a:cs typeface="Arial MT"/>
              </a:rPr>
              <a:t>MLFlow</a:t>
            </a:r>
            <a:r>
              <a:rPr lang="en-US" sz="1800" dirty="0">
                <a:effectLst/>
                <a:latin typeface="Arial" panose="020B0604020202020204" pitchFamily="34" charset="0"/>
                <a:ea typeface="Arial MT"/>
                <a:cs typeface="Arial MT"/>
              </a:rPr>
              <a:t>.</a:t>
            </a:r>
            <a:endParaRPr lang="en-IN" sz="1800" dirty="0">
              <a:latin typeface="Arial MT"/>
              <a:ea typeface="Arial MT"/>
              <a:cs typeface="Arial MT"/>
            </a:endParaRPr>
          </a:p>
          <a:p>
            <a:pPr marL="1551940" marR="1064895" indent="-285750" algn="just">
              <a:buFont typeface="Wingdings" panose="05000000000000000000" pitchFamily="2" charset="2"/>
              <a:buChar char="Ø"/>
            </a:pPr>
            <a:r>
              <a:rPr lang="en-IN" sz="1800" dirty="0">
                <a:effectLst/>
                <a:latin typeface="Arial MT"/>
                <a:ea typeface="Arial MT"/>
                <a:cs typeface="Arial MT"/>
              </a:rPr>
              <a:t>Metrics and Parameters are also tracke</a:t>
            </a:r>
            <a:r>
              <a:rPr lang="en-IN" sz="1800" dirty="0">
                <a:latin typeface="Arial MT"/>
                <a:ea typeface="Arial MT"/>
                <a:cs typeface="Arial MT"/>
              </a:rPr>
              <a:t>d each time the model is deployed using a </a:t>
            </a:r>
            <a:r>
              <a:rPr lang="en-IN" sz="1800" dirty="0" err="1">
                <a:latin typeface="Arial MT"/>
                <a:ea typeface="Arial MT"/>
                <a:cs typeface="Arial MT"/>
              </a:rPr>
              <a:t>yaml</a:t>
            </a:r>
            <a:r>
              <a:rPr lang="en-IN" sz="1800" dirty="0">
                <a:latin typeface="Arial MT"/>
                <a:ea typeface="Arial MT"/>
                <a:cs typeface="Arial MT"/>
              </a:rPr>
              <a:t> file.</a:t>
            </a: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123658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Hyperparameter Tuning:</a:t>
            </a:r>
            <a:endParaRPr dirty="0"/>
          </a:p>
          <a:p>
            <a:pPr marL="1266190" marR="1064895">
              <a:spcAft>
                <a:spcPts val="0"/>
              </a:spcAft>
            </a:pPr>
            <a:r>
              <a:rPr lang="en-US" sz="1800" dirty="0">
                <a:effectLst/>
                <a:latin typeface="Arial" panose="020B0604020202020204" pitchFamily="34" charset="0"/>
                <a:ea typeface="Arial MT"/>
                <a:cs typeface="Arial MT"/>
              </a:rPr>
              <a:t>To achieve the most accurate model, it is necessary to tune the model parameters continuously for improvised results. </a:t>
            </a:r>
          </a:p>
          <a:p>
            <a:pPr marL="1266190" marR="1064895">
              <a:spcAft>
                <a:spcPts val="0"/>
              </a:spcAft>
            </a:pPr>
            <a:r>
              <a:rPr lang="en-IN" sz="1800" dirty="0">
                <a:effectLst/>
                <a:latin typeface="Arial MT"/>
                <a:ea typeface="Arial MT"/>
                <a:cs typeface="Arial MT"/>
              </a:rPr>
              <a:t>We have used </a:t>
            </a:r>
            <a:r>
              <a:rPr lang="en-IN" sz="1800" dirty="0" err="1">
                <a:effectLst/>
                <a:latin typeface="Arial MT"/>
                <a:ea typeface="Arial MT"/>
                <a:cs typeface="Arial MT"/>
              </a:rPr>
              <a:t>RandomSearch</a:t>
            </a:r>
            <a:r>
              <a:rPr lang="en-IN" sz="1800" dirty="0" err="1">
                <a:latin typeface="Arial MT"/>
                <a:ea typeface="Arial MT"/>
                <a:cs typeface="Arial MT"/>
              </a:rPr>
              <a:t>CV</a:t>
            </a:r>
            <a:r>
              <a:rPr lang="en-IN" sz="1800" dirty="0">
                <a:latin typeface="Arial MT"/>
                <a:ea typeface="Arial MT"/>
                <a:cs typeface="Arial MT"/>
              </a:rPr>
              <a:t> for fast and continous model improvement.</a:t>
            </a:r>
          </a:p>
          <a:p>
            <a:pPr marL="1266190" marR="1064895">
              <a:spcAft>
                <a:spcPts val="0"/>
              </a:spcAft>
            </a:pPr>
            <a:r>
              <a:rPr lang="en-IN" sz="1800" dirty="0">
                <a:effectLst/>
                <a:latin typeface="Arial MT"/>
                <a:ea typeface="Arial MT"/>
                <a:cs typeface="Arial MT"/>
              </a:rPr>
              <a:t>XGB</a:t>
            </a:r>
            <a:r>
              <a:rPr lang="en-IN" sz="1800" dirty="0">
                <a:latin typeface="Arial MT"/>
                <a:ea typeface="Arial MT"/>
                <a:cs typeface="Arial MT"/>
              </a:rPr>
              <a:t>oost Regressor parameters are played with different values for experimentation.</a:t>
            </a:r>
            <a:endParaRPr lang="en-IN" sz="1800" dirty="0">
              <a:effectLst/>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275667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DVC:</a:t>
            </a:r>
            <a:endParaRPr dirty="0"/>
          </a:p>
          <a:p>
            <a:pPr marL="1551940" marR="1064895" indent="-285750" algn="just">
              <a:buFont typeface="Wingdings" panose="05000000000000000000" pitchFamily="2" charset="2"/>
              <a:buChar char="Ø"/>
            </a:pPr>
            <a:r>
              <a:rPr lang="en-US" sz="1800" dirty="0">
                <a:effectLst/>
                <a:latin typeface="Arial" panose="020B0604020202020204" pitchFamily="34" charset="0"/>
                <a:ea typeface="Arial MT"/>
                <a:cs typeface="Arial MT"/>
              </a:rPr>
              <a:t>DVC, which goes by Data Version Control, is essentially an experiment management tool for ML projects. </a:t>
            </a:r>
          </a:p>
          <a:p>
            <a:pPr marL="1551940" marR="1064895" indent="-285750" algn="just">
              <a:buFont typeface="Wingdings" panose="05000000000000000000" pitchFamily="2" charset="2"/>
              <a:buChar char="Ø"/>
            </a:pPr>
            <a:r>
              <a:rPr lang="en-US" sz="1800" dirty="0">
                <a:effectLst/>
                <a:latin typeface="Arial" panose="020B0604020202020204" pitchFamily="34" charset="0"/>
                <a:ea typeface="Arial MT"/>
                <a:cs typeface="Arial MT"/>
              </a:rPr>
              <a:t>DVC represents a complete machine learning pipeline with the help of different DVC stages. </a:t>
            </a:r>
          </a:p>
          <a:p>
            <a:pPr marL="1551940" marR="1064895" indent="-285750" algn="just">
              <a:buFont typeface="Wingdings" panose="05000000000000000000" pitchFamily="2" charset="2"/>
              <a:buChar char="Ø"/>
            </a:pPr>
            <a:r>
              <a:rPr lang="en-US" sz="1800" dirty="0">
                <a:effectLst/>
                <a:latin typeface="Arial" panose="020B0604020202020204" pitchFamily="34" charset="0"/>
                <a:ea typeface="Arial MT"/>
                <a:cs typeface="Arial MT"/>
              </a:rPr>
              <a:t>Stages, dependencies, parameters, metrics and outputs are defined in the </a:t>
            </a:r>
            <a:r>
              <a:rPr lang="en-US" sz="1800" dirty="0" err="1">
                <a:effectLst/>
                <a:latin typeface="Arial" panose="020B0604020202020204" pitchFamily="34" charset="0"/>
                <a:ea typeface="Arial MT"/>
                <a:cs typeface="Arial MT"/>
              </a:rPr>
              <a:t>dvc.yaml</a:t>
            </a:r>
            <a:r>
              <a:rPr lang="en-US" sz="1800" dirty="0">
                <a:effectLst/>
                <a:latin typeface="Arial" panose="020B0604020202020204" pitchFamily="34" charset="0"/>
                <a:ea typeface="Arial MT"/>
                <a:cs typeface="Arial MT"/>
              </a:rPr>
              <a:t> file to execute the DVC.</a:t>
            </a:r>
            <a:endParaRPr lang="en-IN" sz="1800" dirty="0">
              <a:effectLst/>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16920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err="1">
                <a:solidFill>
                  <a:schemeClr val="lt1"/>
                </a:solidFill>
                <a:latin typeface="Times New Roman"/>
                <a:ea typeface="Times New Roman"/>
                <a:cs typeface="Times New Roman"/>
                <a:sym typeface="Times New Roman"/>
              </a:rPr>
              <a:t>MLFlow</a:t>
            </a:r>
            <a:r>
              <a:rPr lang="en-US" sz="2200" dirty="0">
                <a:solidFill>
                  <a:schemeClr val="lt1"/>
                </a:solidFill>
                <a:latin typeface="Times New Roman"/>
                <a:ea typeface="Times New Roman"/>
                <a:cs typeface="Times New Roman"/>
                <a:sym typeface="Times New Roman"/>
              </a:rPr>
              <a:t>:</a:t>
            </a:r>
            <a:endParaRPr dirty="0"/>
          </a:p>
          <a:p>
            <a:pPr marL="1285875" indent="-285750">
              <a:buFont typeface="Wingdings" panose="05000000000000000000" pitchFamily="2" charset="2"/>
              <a:buChar char="Ø"/>
            </a:pPr>
            <a:r>
              <a:rPr lang="en-US" sz="1800" dirty="0" err="1">
                <a:effectLst/>
                <a:latin typeface="Arial" panose="020B0604020202020204" pitchFamily="34" charset="0"/>
                <a:ea typeface="Arial MT"/>
                <a:cs typeface="Arial MT"/>
              </a:rPr>
              <a:t>MLflow</a:t>
            </a:r>
            <a:r>
              <a:rPr lang="en-US" sz="1800" dirty="0">
                <a:effectLst/>
                <a:latin typeface="Arial" panose="020B0604020202020204" pitchFamily="34" charset="0"/>
                <a:ea typeface="Arial MT"/>
                <a:cs typeface="Arial MT"/>
              </a:rPr>
              <a:t> is a platform to streamline machine learning development, including tracking experiments, packaging code into reproducible runs, and sharing and deploying models. </a:t>
            </a:r>
          </a:p>
          <a:p>
            <a:pPr marL="1285875" indent="-285750">
              <a:buFont typeface="Wingdings" panose="05000000000000000000" pitchFamily="2" charset="2"/>
              <a:buChar char="Ø"/>
            </a:pPr>
            <a:r>
              <a:rPr lang="en-US" sz="1800" dirty="0">
                <a:effectLst/>
                <a:latin typeface="Arial" panose="020B0604020202020204" pitchFamily="34" charset="0"/>
                <a:ea typeface="Arial MT"/>
                <a:cs typeface="Arial MT"/>
              </a:rPr>
              <a:t>Parameters and metrics to log are defined while model training stage. </a:t>
            </a:r>
          </a:p>
          <a:p>
            <a:pPr marL="1285875" indent="-285750">
              <a:buFont typeface="Wingdings" panose="05000000000000000000" pitchFamily="2" charset="2"/>
              <a:buChar char="Ø"/>
            </a:pPr>
            <a:r>
              <a:rPr lang="en-US" sz="1800" dirty="0">
                <a:effectLst/>
                <a:latin typeface="Arial" panose="020B0604020202020204" pitchFamily="34" charset="0"/>
                <a:ea typeface="Arial MT"/>
                <a:cs typeface="Arial MT"/>
              </a:rPr>
              <a:t>Experimentation, model </a:t>
            </a:r>
            <a:r>
              <a:rPr lang="en-US" sz="1800" dirty="0" err="1">
                <a:effectLst/>
                <a:latin typeface="Arial" panose="020B0604020202020204" pitchFamily="34" charset="0"/>
                <a:ea typeface="Arial MT"/>
                <a:cs typeface="Arial MT"/>
              </a:rPr>
              <a:t>comparision</a:t>
            </a:r>
            <a:r>
              <a:rPr lang="en-US" sz="1800" dirty="0">
                <a:effectLst/>
                <a:latin typeface="Arial" panose="020B0604020202020204" pitchFamily="34" charset="0"/>
                <a:ea typeface="Arial MT"/>
                <a:cs typeface="Arial MT"/>
              </a:rPr>
              <a:t>, model version stages, etc. are some of the operation we can perform using </a:t>
            </a:r>
            <a:r>
              <a:rPr lang="en-US" sz="1800" dirty="0" err="1">
                <a:effectLst/>
                <a:latin typeface="Arial" panose="020B0604020202020204" pitchFamily="34" charset="0"/>
                <a:ea typeface="Arial MT"/>
                <a:cs typeface="Arial MT"/>
              </a:rPr>
              <a:t>MLFlow</a:t>
            </a:r>
            <a:r>
              <a:rPr lang="en-US" sz="1800" dirty="0">
                <a:effectLst/>
                <a:latin typeface="Arial" panose="020B0604020202020204" pitchFamily="34" charset="0"/>
                <a:ea typeface="Arial MT"/>
                <a:cs typeface="Arial MT"/>
              </a:rPr>
              <a:t>. Model retraining becomes possible using </a:t>
            </a:r>
            <a:r>
              <a:rPr lang="en-US" sz="1800" dirty="0" err="1">
                <a:effectLst/>
                <a:latin typeface="Arial" panose="020B0604020202020204" pitchFamily="34" charset="0"/>
                <a:ea typeface="Arial MT"/>
                <a:cs typeface="Arial MT"/>
              </a:rPr>
              <a:t>MLFlow</a:t>
            </a:r>
            <a:r>
              <a:rPr lang="en-US" sz="1800" dirty="0">
                <a:effectLst/>
                <a:latin typeface="Arial" panose="020B0604020202020204" pitchFamily="34" charset="0"/>
                <a:ea typeface="Arial MT"/>
                <a:cs typeface="Arial MT"/>
              </a:rPr>
              <a:t>.</a:t>
            </a:r>
            <a:endParaRPr lang="en-IN" sz="1800" dirty="0">
              <a:effectLst/>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245700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Deployment:</a:t>
            </a:r>
            <a:endParaRPr dirty="0"/>
          </a:p>
          <a:p>
            <a:pPr marL="1323340" marR="1064895" indent="-285750" algn="just">
              <a:spcAft>
                <a:spcPts val="0"/>
              </a:spcAft>
              <a:buFont typeface="Wingdings" panose="05000000000000000000" pitchFamily="2" charset="2"/>
              <a:buChar char="Ø"/>
            </a:pPr>
            <a:r>
              <a:rPr lang="en-US" sz="1800" dirty="0">
                <a:effectLst/>
                <a:latin typeface="Arial" panose="020B0604020202020204" pitchFamily="34" charset="0"/>
                <a:ea typeface="Arial MT"/>
                <a:cs typeface="Arial MT"/>
              </a:rPr>
              <a:t>This project is deployed on cloud platforms such as Railway, Heroku and Render.</a:t>
            </a:r>
            <a:endParaRPr lang="en-IN" sz="1800" dirty="0">
              <a:latin typeface="Arial MT"/>
              <a:ea typeface="Arial MT"/>
              <a:cs typeface="Arial MT"/>
            </a:endParaRPr>
          </a:p>
          <a:p>
            <a:pPr marL="1323340" marR="1064895" indent="-285750" algn="just">
              <a:spcAft>
                <a:spcPts val="0"/>
              </a:spcAft>
              <a:buFont typeface="Wingdings" panose="05000000000000000000" pitchFamily="2" charset="2"/>
              <a:buChar char="Ø"/>
            </a:pPr>
            <a:r>
              <a:rPr lang="en-US" sz="1800" dirty="0">
                <a:effectLst/>
                <a:latin typeface="Arial" panose="020B0604020202020204" pitchFamily="34" charset="0"/>
                <a:ea typeface="Arial MT"/>
                <a:cs typeface="Arial MT"/>
              </a:rPr>
              <a:t>Below is the deployment flow chart:</a:t>
            </a:r>
            <a:endParaRPr lang="en-IN" sz="1800" dirty="0">
              <a:effectLst/>
              <a:latin typeface="Arial MT"/>
              <a:ea typeface="Arial MT"/>
              <a:cs typeface="Arial MT"/>
            </a:endParaRPr>
          </a:p>
          <a:p>
            <a:pPr marL="10375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pic>
        <p:nvPicPr>
          <p:cNvPr id="2" name="Picture 1">
            <a:extLst>
              <a:ext uri="{FF2B5EF4-FFF2-40B4-BE49-F238E27FC236}">
                <a16:creationId xmlns:a16="http://schemas.microsoft.com/office/drawing/2014/main" id="{854215C6-692A-709E-CD42-1F748C1884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1975" y="2692131"/>
            <a:ext cx="6816603" cy="3603161"/>
          </a:xfrm>
          <a:prstGeom prst="rect">
            <a:avLst/>
          </a:prstGeom>
          <a:noFill/>
          <a:ln>
            <a:noFill/>
          </a:ln>
        </p:spPr>
      </p:pic>
    </p:spTree>
    <p:extLst>
      <p:ext uri="{BB962C8B-B14F-4D97-AF65-F5344CB8AC3E}">
        <p14:creationId xmlns:p14="http://schemas.microsoft.com/office/powerpoint/2010/main" val="279696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dirty="0"/>
          </a:p>
          <a:p>
            <a:pPr marL="1551940" marR="1064895" indent="-285750" algn="just">
              <a:buFont typeface="Wingdings" panose="05000000000000000000" pitchFamily="2" charset="2"/>
              <a:buChar char="Ø"/>
            </a:pPr>
            <a:r>
              <a:rPr lang="en-IN" sz="1800" dirty="0">
                <a:latin typeface="Arial MT"/>
                <a:ea typeface="Arial MT"/>
                <a:cs typeface="Arial MT"/>
              </a:rPr>
              <a:t>Our project aims to make prediction via two types of response: </a:t>
            </a:r>
          </a:p>
          <a:p>
            <a:pPr marL="2009140" marR="1064895" lvl="1" indent="-285750" algn="just">
              <a:buFontTx/>
              <a:buChar char="-"/>
            </a:pPr>
            <a:r>
              <a:rPr lang="en-IN" sz="1600" dirty="0">
                <a:latin typeface="Arial MT"/>
                <a:ea typeface="Arial MT"/>
                <a:cs typeface="Arial MT"/>
              </a:rPr>
              <a:t>Prediction Form</a:t>
            </a:r>
          </a:p>
          <a:p>
            <a:pPr marL="2009140" marR="1064895" lvl="1" indent="-285750" algn="just">
              <a:buFontTx/>
              <a:buChar char="-"/>
            </a:pPr>
            <a:r>
              <a:rPr lang="en-IN" sz="1600" dirty="0">
                <a:latin typeface="Arial MT"/>
                <a:ea typeface="Arial MT"/>
                <a:cs typeface="Arial MT"/>
              </a:rPr>
              <a:t>API Response</a:t>
            </a:r>
          </a:p>
          <a:p>
            <a:pPr marL="1551940" marR="1064895" indent="-285750" algn="just">
              <a:buFont typeface="Wingdings" panose="05000000000000000000" pitchFamily="2" charset="2"/>
              <a:buChar char="Ø"/>
            </a:pPr>
            <a:r>
              <a:rPr lang="en-IN" sz="1800" dirty="0">
                <a:latin typeface="Arial MT"/>
                <a:ea typeface="Arial MT"/>
                <a:cs typeface="Arial MT"/>
              </a:rPr>
              <a:t>For Prediction form </a:t>
            </a:r>
          </a:p>
          <a:p>
            <a:pPr marL="2009140" marR="1064895" lvl="1" indent="-285750" algn="just">
              <a:buFontTx/>
              <a:buChar char="-"/>
            </a:pPr>
            <a:r>
              <a:rPr lang="en-IN" sz="1600" dirty="0">
                <a:latin typeface="Arial MT"/>
                <a:ea typeface="Arial MT"/>
                <a:cs typeface="Arial MT"/>
              </a:rPr>
              <a:t>Enter all the input values in the guided range.</a:t>
            </a:r>
          </a:p>
          <a:p>
            <a:pPr marL="2009140" marR="1064895" lvl="1" indent="-285750" algn="just">
              <a:buFontTx/>
              <a:buChar char="-"/>
            </a:pPr>
            <a:r>
              <a:rPr lang="en-IN" sz="1600" dirty="0">
                <a:latin typeface="Arial MT"/>
                <a:ea typeface="Arial MT"/>
                <a:cs typeface="Arial MT"/>
              </a:rPr>
              <a:t>Click the prediction button.</a:t>
            </a:r>
          </a:p>
          <a:p>
            <a:pPr marL="2009140" marR="1064895" lvl="1" indent="-285750" algn="just">
              <a:buFontTx/>
              <a:buChar char="-"/>
            </a:pPr>
            <a:r>
              <a:rPr lang="en-IN" sz="1600" dirty="0">
                <a:latin typeface="Arial MT"/>
                <a:ea typeface="Arial MT"/>
                <a:cs typeface="Arial MT"/>
              </a:rPr>
              <a:t>The prediction is printed in the prediction block.</a:t>
            </a:r>
          </a:p>
          <a:p>
            <a:pPr marL="1551940" marR="1064895" indent="-285750" algn="just">
              <a:buFont typeface="Wingdings" panose="05000000000000000000" pitchFamily="2" charset="2"/>
              <a:buChar char="Ø"/>
            </a:pPr>
            <a:r>
              <a:rPr lang="en-IN" sz="1800" dirty="0">
                <a:latin typeface="Arial MT"/>
                <a:ea typeface="Arial MT"/>
                <a:cs typeface="Arial MT"/>
              </a:rPr>
              <a:t>For API Response</a:t>
            </a:r>
          </a:p>
          <a:p>
            <a:pPr marL="2009140" marR="1064895" lvl="1" indent="-285750" algn="just">
              <a:buFontTx/>
              <a:buChar char="-"/>
            </a:pPr>
            <a:r>
              <a:rPr lang="en-IN" sz="1600" dirty="0">
                <a:latin typeface="Arial MT"/>
                <a:ea typeface="Arial MT"/>
                <a:cs typeface="Arial MT"/>
              </a:rPr>
              <a:t>Use the deployed app link as the API for prediction.</a:t>
            </a:r>
          </a:p>
          <a:p>
            <a:pPr marL="2009140" marR="1064895" lvl="1" indent="-285750" algn="just">
              <a:buFontTx/>
              <a:buChar char="-"/>
            </a:pPr>
            <a:r>
              <a:rPr lang="en-IN" sz="1600" dirty="0">
                <a:latin typeface="Arial MT"/>
                <a:ea typeface="Arial MT"/>
                <a:cs typeface="Arial MT"/>
              </a:rPr>
              <a:t>Provide the input in </a:t>
            </a:r>
            <a:r>
              <a:rPr lang="en-IN" sz="1600" dirty="0" err="1">
                <a:latin typeface="Arial MT"/>
                <a:ea typeface="Arial MT"/>
                <a:cs typeface="Arial MT"/>
              </a:rPr>
              <a:t>json</a:t>
            </a:r>
            <a:r>
              <a:rPr lang="en-IN" sz="1600" dirty="0">
                <a:latin typeface="Arial MT"/>
                <a:ea typeface="Arial MT"/>
                <a:cs typeface="Arial MT"/>
              </a:rPr>
              <a:t> format.</a:t>
            </a:r>
          </a:p>
          <a:p>
            <a:pPr marL="2009140" marR="1064895" lvl="1" indent="-285750" algn="just">
              <a:buFontTx/>
              <a:buChar char="-"/>
            </a:pPr>
            <a:r>
              <a:rPr lang="en-IN" sz="1600" dirty="0">
                <a:latin typeface="Arial MT"/>
                <a:ea typeface="Arial MT"/>
                <a:cs typeface="Arial MT"/>
              </a:rPr>
              <a:t>Get the result in a dictionary format.</a:t>
            </a:r>
          </a:p>
          <a:p>
            <a:pPr marL="1551940" marR="1064895" indent="-285750" algn="just">
              <a:buFont typeface="Wingdings" panose="05000000000000000000" pitchFamily="2" charset="2"/>
              <a:buChar char="Ø"/>
            </a:pPr>
            <a:endParaRPr lang="en-IN" sz="16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1871519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is taken from UCI Machine Learning Repository. https://archive.ics.uci.edu/ml/datasets/Metro+Interstate+Traffic+Volume</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numCol="1"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traffic volume prediction. The model will predict the traffic model based on conditions such as time, weather and occasions.</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a:t>
            </a:r>
            <a:r>
              <a:rPr lang="en-IN" dirty="0">
                <a:solidFill>
                  <a:schemeClr val="lt1"/>
                </a:solidFill>
                <a:latin typeface="Times New Roman"/>
                <a:ea typeface="Times New Roman"/>
                <a:cs typeface="Times New Roman"/>
                <a:sym typeface="Times New Roman"/>
              </a:rPr>
              <a:t>behaviour of traffic on different weather conditions.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Can be used for predicting time when traffic is less.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Traffic </a:t>
            </a:r>
            <a:r>
              <a:rPr lang="en-IN" dirty="0">
                <a:solidFill>
                  <a:schemeClr val="lt1"/>
                </a:solidFill>
                <a:latin typeface="Times New Roman"/>
                <a:ea typeface="Times New Roman"/>
                <a:cs typeface="Times New Roman"/>
                <a:sym typeface="Times New Roman"/>
              </a:rPr>
              <a:t>behaviours on holidays</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Forecasting traffic volume.</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4)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custom logs as per the steps that we follow in   validation 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5)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6)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With the model ready data, we trained the data with all the regression algorithms to find the best model.</a:t>
            </a:r>
          </a:p>
          <a:p>
            <a:pPr marL="285750" lvl="0" indent="-285750" algn="l" rtl="0">
              <a:spcBef>
                <a:spcPts val="960"/>
              </a:spcBef>
              <a:spcAft>
                <a:spcPts val="0"/>
              </a:spcAft>
              <a:buSzPts val="1440"/>
              <a:buChar char="▶"/>
            </a:pPr>
            <a:r>
              <a:rPr lang="en-US" sz="1800" dirty="0" err="1">
                <a:solidFill>
                  <a:schemeClr val="lt1"/>
                </a:solidFill>
                <a:latin typeface="Times New Roman"/>
                <a:cs typeface="Times New Roman"/>
                <a:sym typeface="Times New Roman"/>
              </a:rPr>
              <a:t>XGBoost</a:t>
            </a:r>
            <a:r>
              <a:rPr lang="en-US" sz="1800" dirty="0">
                <a:solidFill>
                  <a:schemeClr val="lt1"/>
                </a:solidFill>
                <a:latin typeface="Times New Roman"/>
                <a:cs typeface="Times New Roman"/>
                <a:sym typeface="Times New Roman"/>
              </a:rPr>
              <a:t> Regressor was found the best model.</a:t>
            </a:r>
          </a:p>
          <a:p>
            <a:pPr marL="285750" lvl="0" indent="-285750" algn="l" rtl="0">
              <a:spcBef>
                <a:spcPts val="960"/>
              </a:spcBef>
              <a:spcAft>
                <a:spcPts val="0"/>
              </a:spcAft>
              <a:buSzPts val="1440"/>
              <a:buChar char="▶"/>
            </a:pPr>
            <a:r>
              <a:rPr lang="en-US" sz="1800" dirty="0">
                <a:solidFill>
                  <a:schemeClr val="lt1"/>
                </a:solidFill>
                <a:latin typeface="Times New Roman"/>
                <a:cs typeface="Times New Roman"/>
                <a:sym typeface="Times New Roman"/>
              </a:rPr>
              <a:t>Hyperparameter Tuning was performed for finding the best parameters for </a:t>
            </a:r>
            <a:r>
              <a:rPr lang="en-US" sz="1800" dirty="0" err="1">
                <a:solidFill>
                  <a:schemeClr val="lt1"/>
                </a:solidFill>
                <a:latin typeface="Times New Roman"/>
                <a:cs typeface="Times New Roman"/>
                <a:sym typeface="Times New Roman"/>
              </a:rPr>
              <a:t>XGBoost</a:t>
            </a:r>
            <a:r>
              <a:rPr lang="en-US" sz="1800" dirty="0">
                <a:solidFill>
                  <a:schemeClr val="lt1"/>
                </a:solidFill>
                <a:latin typeface="Times New Roman"/>
                <a:cs typeface="Times New Roman"/>
                <a:sym typeface="Times New Roman"/>
              </a:rPr>
              <a:t> Regression model.</a:t>
            </a:r>
          </a:p>
          <a:p>
            <a:pPr marL="285750" lvl="0" indent="-285750" algn="l" rtl="0">
              <a:spcBef>
                <a:spcPts val="960"/>
              </a:spcBef>
              <a:spcAft>
                <a:spcPts val="0"/>
              </a:spcAft>
              <a:buSzPts val="1440"/>
              <a:buChar char="▶"/>
            </a:pPr>
            <a:r>
              <a:rPr lang="en-US" sz="1800" dirty="0">
                <a:solidFill>
                  <a:schemeClr val="lt1"/>
                </a:solidFill>
                <a:latin typeface="Times New Roman"/>
                <a:cs typeface="Times New Roman"/>
                <a:sym typeface="Times New Roman"/>
              </a:rPr>
              <a:t>Parameters and Metrics were logged in the </a:t>
            </a:r>
            <a:r>
              <a:rPr lang="en-US" sz="1800" dirty="0" err="1">
                <a:solidFill>
                  <a:schemeClr val="lt1"/>
                </a:solidFill>
                <a:latin typeface="Times New Roman"/>
                <a:cs typeface="Times New Roman"/>
                <a:sym typeface="Times New Roman"/>
              </a:rPr>
              <a:t>MLFlow</a:t>
            </a:r>
            <a:r>
              <a:rPr lang="en-US" sz="1800" dirty="0">
                <a:solidFill>
                  <a:schemeClr val="lt1"/>
                </a:solidFill>
                <a:latin typeface="Times New Roman"/>
                <a:cs typeface="Times New Roman"/>
                <a:sym typeface="Times New Roman"/>
              </a:rPr>
              <a:t> for experimentation.</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7) How Prediction was done?</a:t>
            </a:r>
            <a:endParaRPr dirty="0"/>
          </a:p>
          <a:p>
            <a:pPr marL="0" lvl="0" indent="0" algn="l" rtl="0">
              <a:spcBef>
                <a:spcPts val="960"/>
              </a:spcBef>
              <a:spcAft>
                <a:spcPts val="0"/>
              </a:spcAft>
              <a:buSzPts val="1440"/>
              <a:buNone/>
            </a:pPr>
            <a:r>
              <a:rPr lang="en-IN" sz="1800" dirty="0">
                <a:solidFill>
                  <a:schemeClr val="lt1"/>
                </a:solidFill>
                <a:latin typeface="Times New Roman"/>
                <a:ea typeface="Times New Roman"/>
                <a:cs typeface="Times New Roman"/>
                <a:sym typeface="Times New Roman"/>
              </a:rPr>
              <a:t>The inputs were provided on either the prediction page or through API response. We perform the entire lifecycle till the model is trained and evaluated. In the end we accumulate the data for prediction. </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8) What are the different stages of deployment?</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Prepare the model to deploy.</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Validate the ML Model.</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Deploy the model.</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Monitor the model.</a:t>
            </a:r>
            <a:endParaRPr lang="en-US"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fraudDetection_20062021_101010)</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a:extLst>
              <a:ext uri="{FF2B5EF4-FFF2-40B4-BE49-F238E27FC236}">
                <a16:creationId xmlns:a16="http://schemas.microsoft.com/office/drawing/2014/main" id="{680EC6EE-EB29-D3F8-516E-845E69734B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2" y="1688123"/>
            <a:ext cx="10649659" cy="4484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Description:</a:t>
            </a:r>
            <a:endParaRPr dirty="0"/>
          </a:p>
          <a:p>
            <a:pPr marL="1028700" indent="0">
              <a:lnSpc>
                <a:spcPct val="110000"/>
              </a:lnSpc>
              <a:buNone/>
            </a:pPr>
            <a:r>
              <a:rPr lang="en-US" sz="1800" dirty="0">
                <a:effectLst/>
                <a:latin typeface="Arial MT"/>
                <a:ea typeface="Arial MT"/>
                <a:cs typeface="Arial MT"/>
              </a:rPr>
              <a:t>The dataset used in this project is a UCI machine learning dataset.</a:t>
            </a:r>
            <a:r>
              <a:rPr lang="en-US" sz="1800" b="1" dirty="0">
                <a:effectLst/>
                <a:latin typeface="Arial MT"/>
                <a:ea typeface="Arial MT"/>
                <a:cs typeface="Arial MT"/>
              </a:rPr>
              <a:t> </a:t>
            </a:r>
          </a:p>
          <a:p>
            <a:pPr marL="1028700" indent="0">
              <a:lnSpc>
                <a:spcPct val="110000"/>
              </a:lnSpc>
              <a:buNone/>
            </a:pPr>
            <a:r>
              <a:rPr lang="en-US" sz="1800" dirty="0">
                <a:effectLst/>
                <a:latin typeface="Arial MT"/>
                <a:ea typeface="Arial MT"/>
                <a:cs typeface="Arial MT"/>
              </a:rPr>
              <a:t>The</a:t>
            </a:r>
            <a:r>
              <a:rPr lang="en-US" sz="1800" b="1" dirty="0">
                <a:effectLst/>
                <a:latin typeface="Arial MT"/>
                <a:ea typeface="Arial MT"/>
                <a:cs typeface="Arial MT"/>
              </a:rPr>
              <a:t> </a:t>
            </a:r>
            <a:r>
              <a:rPr lang="en-US" sz="1800" dirty="0">
                <a:effectLst/>
                <a:latin typeface="Arial MT"/>
                <a:ea typeface="Arial MT"/>
                <a:cs typeface="Arial MT"/>
              </a:rPr>
              <a:t>dataset contains hourly interstate 94 westbound traffic volume for MN DoT ATR station 301. The region of data lies between regions of Minneapolis. It includes</a:t>
            </a:r>
            <a:r>
              <a:rPr lang="en-IN" sz="1800" dirty="0">
                <a:latin typeface="Arial MT"/>
                <a:ea typeface="Arial MT"/>
                <a:cs typeface="Arial MT"/>
              </a:rPr>
              <a:t> </a:t>
            </a:r>
            <a:r>
              <a:rPr lang="en-US" sz="1800" dirty="0">
                <a:effectLst/>
                <a:latin typeface="Arial MT"/>
                <a:ea typeface="Arial MT"/>
                <a:cs typeface="Arial MT"/>
              </a:rPr>
              <a:t>features such as holiday, time, weather, etc. which impacts the traffic volume traffic volume directly.</a:t>
            </a:r>
            <a:endParaRPr lang="en-IN" sz="1800" dirty="0">
              <a:effectLst/>
              <a:latin typeface="Arial MT"/>
              <a:ea typeface="Arial MT"/>
              <a:cs typeface="Arial MT"/>
            </a:endParaRPr>
          </a:p>
          <a:p>
            <a:pPr marL="1028700" indent="0">
              <a:buNone/>
            </a:pPr>
            <a:r>
              <a:rPr lang="en-US" sz="1800" dirty="0">
                <a:effectLst/>
                <a:latin typeface="Arial MT"/>
                <a:ea typeface="Arial MT"/>
                <a:cs typeface="Arial MT"/>
              </a:rPr>
              <a:t> </a:t>
            </a:r>
            <a:endParaRPr lang="en-IN" sz="1800" dirty="0">
              <a:effectLst/>
              <a:latin typeface="Arial MT"/>
              <a:ea typeface="Arial MT"/>
              <a:cs typeface="Arial MT"/>
            </a:endParaRPr>
          </a:p>
          <a:p>
            <a:pPr marL="1028700" indent="0">
              <a:buNone/>
            </a:pPr>
            <a:r>
              <a:rPr lang="en-US" sz="1800" dirty="0">
                <a:effectLst/>
                <a:latin typeface="Arial MT"/>
                <a:ea typeface="Arial MT"/>
                <a:cs typeface="Arial MT"/>
              </a:rPr>
              <a:t>Information of attributes of dataset as follows:</a:t>
            </a:r>
            <a:endParaRPr lang="en-IN" sz="1800" dirty="0">
              <a:effectLst/>
              <a:latin typeface="Arial MT"/>
              <a:ea typeface="Arial MT"/>
              <a:cs typeface="Arial MT"/>
            </a:endParaRPr>
          </a:p>
          <a:p>
            <a:pPr marL="1257300"/>
            <a:r>
              <a:rPr lang="en-IN" sz="1800" dirty="0">
                <a:effectLst/>
                <a:latin typeface="Segoe UI" panose="020B0502040204020203" pitchFamily="34" charset="0"/>
                <a:ea typeface="Times New Roman" panose="02020603050405020304" pitchFamily="18" charset="0"/>
                <a:cs typeface="Arial MT"/>
              </a:rPr>
              <a:t>holiday: Indicates if the date is a holiday and if it specifies the holiday, if not None.</a:t>
            </a:r>
            <a:endParaRPr lang="en-IN" sz="1800" dirty="0">
              <a:effectLst/>
              <a:latin typeface="Arial MT"/>
              <a:ea typeface="Arial MT"/>
              <a:cs typeface="Arial MT"/>
            </a:endParaRPr>
          </a:p>
          <a:p>
            <a:pPr marL="1257300"/>
            <a:r>
              <a:rPr lang="en-IN" sz="1800" dirty="0">
                <a:effectLst/>
                <a:latin typeface="Segoe UI" panose="020B0502040204020203" pitchFamily="34" charset="0"/>
                <a:ea typeface="Times New Roman" panose="02020603050405020304" pitchFamily="18" charset="0"/>
                <a:cs typeface="Arial MT"/>
              </a:rPr>
              <a:t>temp: Indicates the temperature in Kelvin.</a:t>
            </a:r>
            <a:endParaRPr lang="en-IN" sz="1800" dirty="0">
              <a:effectLst/>
              <a:latin typeface="Arial MT"/>
              <a:ea typeface="Arial MT"/>
              <a:cs typeface="Arial MT"/>
            </a:endParaRPr>
          </a:p>
          <a:p>
            <a:pPr marL="1257300"/>
            <a:r>
              <a:rPr lang="en-IN" sz="1800" dirty="0">
                <a:effectLst/>
                <a:latin typeface="Segoe UI" panose="020B0502040204020203" pitchFamily="34" charset="0"/>
                <a:ea typeface="Times New Roman" panose="02020603050405020304" pitchFamily="18" charset="0"/>
                <a:cs typeface="Arial MT"/>
              </a:rPr>
              <a:t>rain_1h: Amount in mm of rain that occurred in the hour.</a:t>
            </a:r>
            <a:endParaRPr lang="en-IN" sz="1800" dirty="0">
              <a:effectLst/>
              <a:latin typeface="Arial MT"/>
              <a:ea typeface="Arial MT"/>
              <a:cs typeface="Arial MT"/>
            </a:endParaRPr>
          </a:p>
          <a:p>
            <a:pPr marL="1257300"/>
            <a:r>
              <a:rPr lang="en-IN" sz="1800" dirty="0">
                <a:effectLst/>
                <a:latin typeface="Segoe UI" panose="020B0502040204020203" pitchFamily="34" charset="0"/>
                <a:ea typeface="Times New Roman" panose="02020603050405020304" pitchFamily="18" charset="0"/>
                <a:cs typeface="Arial MT"/>
              </a:rPr>
              <a:t>snow_1h: Amount in mm of snow that occurred in the hour.</a:t>
            </a:r>
            <a:endParaRPr lang="en-IN" sz="1800" dirty="0">
              <a:effectLst/>
              <a:latin typeface="Arial MT"/>
              <a:ea typeface="Arial MT"/>
              <a:cs typeface="Arial MT"/>
            </a:endParaRPr>
          </a:p>
          <a:p>
            <a:pPr marL="1257300"/>
            <a:r>
              <a:rPr lang="en-IN" sz="1800" dirty="0" err="1">
                <a:effectLst/>
                <a:latin typeface="Segoe UI" panose="020B0502040204020203" pitchFamily="34" charset="0"/>
                <a:ea typeface="Times New Roman" panose="02020603050405020304" pitchFamily="18" charset="0"/>
                <a:cs typeface="Arial MT"/>
              </a:rPr>
              <a:t>clouds_all</a:t>
            </a:r>
            <a:r>
              <a:rPr lang="en-IN" sz="1800" dirty="0">
                <a:effectLst/>
                <a:latin typeface="Segoe UI" panose="020B0502040204020203" pitchFamily="34" charset="0"/>
                <a:ea typeface="Times New Roman" panose="02020603050405020304" pitchFamily="18" charset="0"/>
                <a:cs typeface="Arial MT"/>
              </a:rPr>
              <a:t>: Percentage of cloud cover.</a:t>
            </a:r>
            <a:endParaRPr lang="en-IN" sz="1800" dirty="0">
              <a:effectLst/>
              <a:latin typeface="Arial MT"/>
              <a:ea typeface="Arial MT"/>
              <a:cs typeface="Arial MT"/>
            </a:endParaRPr>
          </a:p>
          <a:p>
            <a:pPr marL="1257300"/>
            <a:r>
              <a:rPr lang="en-IN" sz="1800" dirty="0" err="1">
                <a:effectLst/>
                <a:latin typeface="Segoe UI" panose="020B0502040204020203" pitchFamily="34" charset="0"/>
                <a:ea typeface="Times New Roman" panose="02020603050405020304" pitchFamily="18" charset="0"/>
                <a:cs typeface="Arial MT"/>
              </a:rPr>
              <a:t>weather_main</a:t>
            </a:r>
            <a:r>
              <a:rPr lang="en-IN" sz="1800" dirty="0">
                <a:effectLst/>
                <a:latin typeface="Segoe UI" panose="020B0502040204020203" pitchFamily="34" charset="0"/>
                <a:ea typeface="Times New Roman" panose="02020603050405020304" pitchFamily="18" charset="0"/>
                <a:cs typeface="Arial MT"/>
              </a:rPr>
              <a:t>: Short textual description of the current weather.</a:t>
            </a:r>
            <a:endParaRPr lang="en-IN" sz="1800" dirty="0">
              <a:effectLst/>
              <a:latin typeface="Arial MT"/>
              <a:ea typeface="Arial MT"/>
              <a:cs typeface="Arial MT"/>
            </a:endParaRPr>
          </a:p>
          <a:p>
            <a:pPr marL="1257300"/>
            <a:r>
              <a:rPr lang="en-IN" sz="1800" dirty="0" err="1">
                <a:effectLst/>
                <a:latin typeface="Segoe UI" panose="020B0502040204020203" pitchFamily="34" charset="0"/>
                <a:ea typeface="Times New Roman" panose="02020603050405020304" pitchFamily="18" charset="0"/>
                <a:cs typeface="Arial MT"/>
              </a:rPr>
              <a:t>weather_description</a:t>
            </a:r>
            <a:r>
              <a:rPr lang="en-IN" sz="1800" dirty="0">
                <a:effectLst/>
                <a:latin typeface="Segoe UI" panose="020B0502040204020203" pitchFamily="34" charset="0"/>
                <a:ea typeface="Times New Roman" panose="02020603050405020304" pitchFamily="18" charset="0"/>
                <a:cs typeface="Arial MT"/>
              </a:rPr>
              <a:t>: Longer textual description of the current weather.</a:t>
            </a:r>
            <a:endParaRPr lang="en-IN" sz="1800" dirty="0">
              <a:effectLst/>
              <a:latin typeface="Arial MT"/>
              <a:ea typeface="Arial MT"/>
              <a:cs typeface="Arial MT"/>
            </a:endParaRPr>
          </a:p>
          <a:p>
            <a:pPr marL="1257300"/>
            <a:r>
              <a:rPr lang="en-IN" sz="1800" dirty="0" err="1">
                <a:effectLst/>
                <a:latin typeface="Segoe UI" panose="020B0502040204020203" pitchFamily="34" charset="0"/>
                <a:ea typeface="Times New Roman" panose="02020603050405020304" pitchFamily="18" charset="0"/>
                <a:cs typeface="Arial MT"/>
              </a:rPr>
              <a:t>date_time</a:t>
            </a:r>
            <a:r>
              <a:rPr lang="en-IN" sz="1800" dirty="0">
                <a:effectLst/>
                <a:latin typeface="Segoe UI" panose="020B0502040204020203" pitchFamily="34" charset="0"/>
                <a:ea typeface="Times New Roman" panose="02020603050405020304" pitchFamily="18" charset="0"/>
                <a:cs typeface="Arial MT"/>
              </a:rPr>
              <a:t>: Hour of the data collected in local CST time.</a:t>
            </a:r>
            <a:endParaRPr lang="en-IN" sz="1800" dirty="0">
              <a:effectLst/>
              <a:latin typeface="Arial MT"/>
              <a:ea typeface="Arial MT"/>
              <a:cs typeface="Arial MT"/>
            </a:endParaRPr>
          </a:p>
          <a:p>
            <a:pPr marL="1257300"/>
            <a:r>
              <a:rPr lang="en-IN" sz="1800" dirty="0" err="1">
                <a:effectLst/>
                <a:latin typeface="Segoe UI" panose="020B0502040204020203" pitchFamily="34" charset="0"/>
                <a:ea typeface="Times New Roman" panose="02020603050405020304" pitchFamily="18" charset="0"/>
                <a:cs typeface="Arial MT"/>
              </a:rPr>
              <a:t>traffic_volume</a:t>
            </a:r>
            <a:r>
              <a:rPr lang="en-IN" sz="1800" dirty="0">
                <a:effectLst/>
                <a:latin typeface="Segoe UI" panose="020B0502040204020203" pitchFamily="34" charset="0"/>
                <a:ea typeface="Times New Roman" panose="02020603050405020304" pitchFamily="18" charset="0"/>
                <a:cs typeface="Arial MT"/>
              </a:rPr>
              <a:t>: Hourly I-94 ATR 301 reported westbound traffic volume.</a:t>
            </a:r>
            <a:endParaRPr lang="en-IN" sz="1800" dirty="0">
              <a:effectLst/>
              <a:latin typeface="Arial MT"/>
              <a:ea typeface="Arial MT"/>
              <a:cs typeface="Arial MT"/>
            </a:endParaRPr>
          </a:p>
          <a:p>
            <a:pPr marL="1266190" marR="1064895" indent="1270" algn="just">
              <a:spcAft>
                <a:spcPts val="0"/>
              </a:spcAft>
            </a:pPr>
            <a:endParaRPr lang="en-IN" sz="1800" dirty="0">
              <a:effectLst/>
              <a:latin typeface="Arial MT"/>
              <a:ea typeface="Arial MT"/>
              <a:cs typeface="Arial MT"/>
            </a:endParaRPr>
          </a:p>
        </p:txBody>
      </p:sp>
    </p:spTree>
    <p:extLst>
      <p:ext uri="{BB962C8B-B14F-4D97-AF65-F5344CB8AC3E}">
        <p14:creationId xmlns:p14="http://schemas.microsoft.com/office/powerpoint/2010/main" val="134437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Source Data:</a:t>
            </a:r>
            <a:endParaRPr dirty="0"/>
          </a:p>
          <a:p>
            <a:pPr marL="1314450" indent="-285750">
              <a:buFont typeface="Wingdings" panose="05000000000000000000" pitchFamily="2" charset="2"/>
              <a:buChar char="Ø"/>
            </a:pPr>
            <a:r>
              <a:rPr lang="en-US" sz="1800" dirty="0">
                <a:effectLst/>
                <a:latin typeface="Arial" panose="020B0604020202020204" pitchFamily="34" charset="0"/>
                <a:ea typeface="Arial MT"/>
              </a:rPr>
              <a:t>The source data used for this project is collected through UCI Machine Learning Repository -  https://archive.ics.uci.edu/ml/datasets/Metro+Interstate+Traffic+Volume</a:t>
            </a:r>
            <a:r>
              <a:rPr lang="en-US" sz="1800" dirty="0">
                <a:effectLst/>
                <a:latin typeface="Arial MT"/>
                <a:ea typeface="Arial MT"/>
                <a:cs typeface="Arial MT"/>
              </a:rPr>
              <a:t> </a:t>
            </a:r>
            <a:endParaRPr lang="en-IN" sz="1800" dirty="0">
              <a:effectLst/>
              <a:latin typeface="Arial MT"/>
              <a:ea typeface="Arial MT"/>
              <a:cs typeface="Arial MT"/>
            </a:endParaRPr>
          </a:p>
          <a:p>
            <a:pPr marL="1266190" marR="1064895" indent="0" algn="just">
              <a:spcAft>
                <a:spcPts val="0"/>
              </a:spcAft>
              <a:buNone/>
            </a:pPr>
            <a:r>
              <a:rPr lang="en-IN" sz="1800" dirty="0">
                <a:effectLst/>
                <a:latin typeface="Arial MT"/>
                <a:ea typeface="Arial MT"/>
                <a:cs typeface="Arial MT"/>
              </a:rPr>
              <a:t>	</a:t>
            </a: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14758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into database:</a:t>
            </a:r>
            <a:endParaRPr lang="en-IN" sz="1800" dirty="0">
              <a:effectLst/>
              <a:latin typeface="Arial" panose="020B0604020202020204" pitchFamily="34" charset="0"/>
              <a:ea typeface="Arial MT"/>
            </a:endParaRPr>
          </a:p>
          <a:p>
            <a:pPr marL="1551940" marR="1064895" indent="-285750">
              <a:lnSpc>
                <a:spcPct val="100000"/>
              </a:lnSpc>
              <a:buFont typeface="Wingdings" panose="05000000000000000000" pitchFamily="2" charset="2"/>
              <a:buChar char="Ø"/>
            </a:pPr>
            <a:r>
              <a:rPr lang="en-US" sz="1800" dirty="0">
                <a:effectLst/>
                <a:latin typeface="Arial" panose="020B0604020202020204" pitchFamily="34" charset="0"/>
                <a:ea typeface="Arial MT"/>
                <a:cs typeface="Arial MT"/>
              </a:rPr>
              <a:t>MongoDB database is used for this project as the primary source of storing and saving the data. get_data_from_database.py file is responsible for uploading and loading the data.</a:t>
            </a:r>
          </a:p>
          <a:p>
            <a:pPr marL="1551940" marR="1064895" indent="-285750">
              <a:lnSpc>
                <a:spcPct val="100000"/>
              </a:lnSpc>
              <a:buFont typeface="Wingdings" panose="05000000000000000000" pitchFamily="2" charset="2"/>
              <a:buChar char="Ø"/>
            </a:pPr>
            <a:r>
              <a:rPr lang="en-US" sz="1800" dirty="0">
                <a:latin typeface="Arial" panose="020B0604020202020204" pitchFamily="34" charset="0"/>
                <a:ea typeface="Arial MT"/>
                <a:cs typeface="Arial MT"/>
              </a:rPr>
              <a:t>Ta</a:t>
            </a:r>
            <a:r>
              <a:rPr lang="en-IN" sz="1800" dirty="0">
                <a:latin typeface="Arial MT"/>
                <a:ea typeface="Arial MT"/>
                <a:cs typeface="Arial MT"/>
              </a:rPr>
              <a:t>ble Creation – ‘</a:t>
            </a:r>
            <a:r>
              <a:rPr lang="en-IN" sz="1800" dirty="0" err="1">
                <a:latin typeface="Arial MT"/>
                <a:ea typeface="Arial MT"/>
                <a:cs typeface="Arial MT"/>
              </a:rPr>
              <a:t>traffic_records</a:t>
            </a:r>
            <a:r>
              <a:rPr lang="en-IN" sz="1800" dirty="0">
                <a:latin typeface="Arial MT"/>
                <a:ea typeface="Arial MT"/>
                <a:cs typeface="Arial MT"/>
              </a:rPr>
              <a:t>’ named table or collection is created if not exists in the ‘</a:t>
            </a:r>
            <a:r>
              <a:rPr lang="en-IN" sz="1800" dirty="0" err="1">
                <a:latin typeface="Arial MT"/>
                <a:ea typeface="Arial MT"/>
                <a:cs typeface="Arial MT"/>
              </a:rPr>
              <a:t>Metro_Interstate_Traffic_Prediction</a:t>
            </a:r>
            <a:r>
              <a:rPr lang="en-IN" sz="1800" dirty="0">
                <a:latin typeface="Arial MT"/>
                <a:ea typeface="Arial MT"/>
                <a:cs typeface="Arial MT"/>
              </a:rPr>
              <a:t>’ database in </a:t>
            </a:r>
            <a:r>
              <a:rPr lang="en-IN" sz="1800" dirty="0" err="1">
                <a:latin typeface="Arial MT"/>
                <a:ea typeface="Arial MT"/>
                <a:cs typeface="Arial MT"/>
              </a:rPr>
              <a:t>mongoDB</a:t>
            </a:r>
            <a:r>
              <a:rPr lang="en-IN" sz="1800" dirty="0">
                <a:latin typeface="Arial MT"/>
                <a:ea typeface="Arial MT"/>
                <a:cs typeface="Arial MT"/>
              </a:rPr>
              <a:t>.</a:t>
            </a:r>
          </a:p>
          <a:p>
            <a:pPr marL="1551940" marR="1064895" indent="-285750">
              <a:lnSpc>
                <a:spcPct val="100000"/>
              </a:lnSpc>
              <a:buFont typeface="Wingdings" panose="05000000000000000000" pitchFamily="2" charset="2"/>
              <a:buChar char="Ø"/>
            </a:pPr>
            <a:r>
              <a:rPr lang="en-IN" sz="1800" dirty="0">
                <a:latin typeface="Arial MT"/>
                <a:ea typeface="Arial MT"/>
                <a:cs typeface="Arial MT"/>
              </a:rPr>
              <a:t>Data Insertion – The dataset is inserted into traffic records if any data is not found.</a:t>
            </a:r>
          </a:p>
          <a:p>
            <a:pPr marL="1266190" marR="1064895" indent="0" algn="just">
              <a:lnSpc>
                <a:spcPct val="100000"/>
              </a:lnSpc>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308035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Loading Data from database:</a:t>
            </a:r>
            <a:endParaRPr dirty="0"/>
          </a:p>
          <a:p>
            <a:pPr marL="1314450" indent="-285750">
              <a:buFont typeface="Wingdings" panose="05000000000000000000" pitchFamily="2" charset="2"/>
              <a:buChar char="Ø"/>
            </a:pPr>
            <a:r>
              <a:rPr lang="en-US" sz="1800" dirty="0">
                <a:effectLst/>
                <a:latin typeface="Arial" panose="020B0604020202020204" pitchFamily="34" charset="0"/>
                <a:ea typeface="Arial MT"/>
                <a:cs typeface="Arial MT"/>
              </a:rPr>
              <a:t>After the source data is uploaded into database, data is loaded from the database and is stored in the raw data path.</a:t>
            </a:r>
            <a:r>
              <a:rPr lang="en-US" sz="1800" dirty="0">
                <a:effectLst/>
                <a:latin typeface="Arial MT"/>
                <a:ea typeface="Arial MT"/>
                <a:cs typeface="Arial MT"/>
              </a:rPr>
              <a:t> </a:t>
            </a:r>
          </a:p>
          <a:p>
            <a:pPr marL="1028700" indent="0">
              <a:buNone/>
            </a:pPr>
            <a:endParaRPr lang="en-IN" sz="1800" dirty="0">
              <a:effectLst/>
              <a:latin typeface="Arial MT"/>
              <a:ea typeface="Arial MT"/>
              <a:cs typeface="Arial MT"/>
            </a:endParaRPr>
          </a:p>
          <a:p>
            <a:pPr marL="1266190" marR="1064895" indent="0" algn="just">
              <a:spcAft>
                <a:spcPts val="0"/>
              </a:spcAft>
              <a:buNone/>
            </a:pPr>
            <a:r>
              <a:rPr lang="en-IN" sz="1800" dirty="0">
                <a:effectLst/>
                <a:latin typeface="Arial MT"/>
                <a:ea typeface="Arial MT"/>
                <a:cs typeface="Arial MT"/>
              </a:rPr>
              <a:t>	</a:t>
            </a: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202762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562708"/>
            <a:ext cx="8534400" cy="6295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a:t>
            </a:r>
            <a:endParaRPr dirty="0"/>
          </a:p>
          <a:p>
            <a:pPr marL="1257300"/>
            <a:r>
              <a:rPr lang="en-US" sz="1800" dirty="0">
                <a:effectLst/>
                <a:latin typeface="Arial MT"/>
                <a:ea typeface="Arial MT"/>
                <a:cs typeface="Arial MT"/>
              </a:rPr>
              <a:t>Validating the data is an important part of the machine learning pipeline.</a:t>
            </a:r>
            <a:endParaRPr lang="en-IN" sz="1800" dirty="0">
              <a:effectLst/>
              <a:latin typeface="Arial MT"/>
              <a:ea typeface="Arial MT"/>
              <a:cs typeface="Arial MT"/>
            </a:endParaRPr>
          </a:p>
          <a:p>
            <a:pPr marL="1257300"/>
            <a:r>
              <a:rPr lang="en-US" sz="1800" dirty="0">
                <a:effectLst/>
                <a:latin typeface="Arial MT"/>
                <a:ea typeface="Arial MT"/>
                <a:cs typeface="Arial MT"/>
              </a:rPr>
              <a:t>Data is validated with respect to no. of columns, no. of rows, column names and its</a:t>
            </a:r>
            <a:r>
              <a:rPr lang="en-IN" sz="1800" dirty="0">
                <a:latin typeface="Arial MT"/>
                <a:ea typeface="Arial MT"/>
                <a:cs typeface="Arial MT"/>
              </a:rPr>
              <a:t> </a:t>
            </a:r>
            <a:r>
              <a:rPr lang="en-US" sz="1800" dirty="0">
                <a:effectLst/>
                <a:latin typeface="Arial MT"/>
                <a:ea typeface="Arial MT"/>
                <a:cs typeface="Arial MT"/>
              </a:rPr>
              <a:t>data types. </a:t>
            </a:r>
          </a:p>
          <a:p>
            <a:pPr marL="1257300"/>
            <a:r>
              <a:rPr lang="en-US" sz="1800" dirty="0">
                <a:effectLst/>
                <a:latin typeface="Arial MT"/>
                <a:ea typeface="Arial MT"/>
                <a:cs typeface="Arial MT"/>
              </a:rPr>
              <a:t>If validation is successful, the data is further processed for transformation, otherwise, the stage is failed.</a:t>
            </a:r>
            <a:endParaRPr lang="en-IN" sz="1800" dirty="0">
              <a:effectLst/>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a:p>
            <a:pPr marL="1266190" marR="1064895" indent="0" algn="just">
              <a:spcAft>
                <a:spcPts val="0"/>
              </a:spcAft>
              <a:buNone/>
            </a:pPr>
            <a:endParaRPr lang="en-IN" sz="1800" dirty="0">
              <a:latin typeface="Arial MT"/>
              <a:ea typeface="Arial MT"/>
              <a:cs typeface="Arial MT"/>
            </a:endParaRPr>
          </a:p>
          <a:p>
            <a:pPr marL="1266190" marR="1064895" indent="0" algn="just">
              <a:spcAft>
                <a:spcPts val="0"/>
              </a:spcAft>
              <a:buNone/>
            </a:pPr>
            <a:endParaRPr lang="en-IN" sz="1800" dirty="0">
              <a:effectLst/>
              <a:latin typeface="Arial MT"/>
              <a:ea typeface="Arial MT"/>
              <a:cs typeface="Arial MT"/>
            </a:endParaRPr>
          </a:p>
        </p:txBody>
      </p:sp>
    </p:spTree>
    <p:extLst>
      <p:ext uri="{BB962C8B-B14F-4D97-AF65-F5344CB8AC3E}">
        <p14:creationId xmlns:p14="http://schemas.microsoft.com/office/powerpoint/2010/main" val="218286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281</TotalTime>
  <Words>1384</Words>
  <Application>Microsoft Office PowerPoint</Application>
  <PresentationFormat>Widescreen</PresentationFormat>
  <Paragraphs>339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Times New Roman</vt:lpstr>
      <vt:lpstr>Wingdings</vt:lpstr>
      <vt:lpstr>Arial MT</vt:lpstr>
      <vt:lpstr>Century Gothic</vt:lpstr>
      <vt:lpstr>Arial</vt:lpstr>
      <vt:lpstr>Segoe UI</vt:lpstr>
      <vt:lpstr>Noto Sans Symbols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verma</dc:creator>
  <cp:lastModifiedBy>sv255255@gmail.com</cp:lastModifiedBy>
  <cp:revision>60</cp:revision>
  <dcterms:created xsi:type="dcterms:W3CDTF">2021-06-19T13:01:53Z</dcterms:created>
  <dcterms:modified xsi:type="dcterms:W3CDTF">2023-01-01T15:41:36Z</dcterms:modified>
</cp:coreProperties>
</file>