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1">
          <p15:clr>
            <a:srgbClr val="A4A3A4"/>
          </p15:clr>
        </p15:guide>
        <p15:guide id="2" pos="148">
          <p15:clr>
            <a:srgbClr val="A4A3A4"/>
          </p15:clr>
        </p15:guide>
        <p15:guide id="3" orient="horz" pos="869">
          <p15:clr>
            <a:srgbClr val="A4A3A4"/>
          </p15:clr>
        </p15:guide>
      </p15:sldGuideLst>
    </p:ext>
    <p:ext uri="GoogleSlidesCustomDataVersion2">
      <go:slidesCustomData xmlns:go="http://customooxmlschemas.google.com/" r:id="rId27" roundtripDataSignature="AMtx7mjD15oR2HZkLAw27uVUsAWHb9Qj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1" orient="horz"/>
        <p:guide pos="148"/>
        <p:guide pos="86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2:notes"/>
          <p:cNvSpPr txBox="1"/>
          <p:nvPr>
            <p:ph idx="1" type="body"/>
          </p:nvPr>
        </p:nvSpPr>
        <p:spPr>
          <a:xfrm>
            <a:off x="685800" y="4400640"/>
            <a:ext cx="548604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2000">
                <a:solidFill>
                  <a:srgbClr val="213163"/>
                </a:solidFill>
              </a:rPr>
              <a:t>Reference</a:t>
            </a:r>
            <a:endParaRPr sz="2000"/>
          </a:p>
          <a:p>
            <a:pPr indent="-104140" lvl="0" marL="173990" rtl="0" algn="l">
              <a:lnSpc>
                <a:spcPct val="100000"/>
              </a:lnSpc>
              <a:spcBef>
                <a:spcPts val="0"/>
              </a:spcBef>
              <a:spcAft>
                <a:spcPts val="0"/>
              </a:spcAft>
              <a:buSzPts val="1100"/>
              <a:buFont typeface="Arial"/>
              <a:buNone/>
            </a:pPr>
            <a:r>
              <a:t/>
            </a:r>
            <a:endParaRPr sz="2000"/>
          </a:p>
          <a:p>
            <a:pPr indent="-173990" lvl="0" marL="173990" rtl="0" algn="l">
              <a:lnSpc>
                <a:spcPct val="100000"/>
              </a:lnSpc>
              <a:spcBef>
                <a:spcPts val="0"/>
              </a:spcBef>
              <a:spcAft>
                <a:spcPts val="0"/>
              </a:spcAft>
              <a:buSzPts val="1100"/>
              <a:buFont typeface="Arial"/>
              <a:buChar char="•"/>
            </a:pPr>
            <a:r>
              <a:rPr lang="en-US" sz="2000"/>
              <a:t>These are the references for this session.</a:t>
            </a:r>
            <a:endParaRPr b="0" sz="2000" strike="noStrike">
              <a:latin typeface="Arial"/>
              <a:ea typeface="Arial"/>
              <a:cs typeface="Arial"/>
              <a:sym typeface="Arial"/>
            </a:endParaRPr>
          </a:p>
        </p:txBody>
      </p:sp>
      <p:sp>
        <p:nvSpPr>
          <p:cNvPr id="139" name="Google Shape;139;p1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1" lang="en-US">
                <a:latin typeface="Calibri"/>
                <a:ea typeface="Calibri"/>
                <a:cs typeface="Calibri"/>
                <a:sym typeface="Calibri"/>
              </a:rPr>
              <a:t>These are the list of chapters that we are going to cover in these foundation codes. Those are chapter one what are AI and ML? chapter 2 applied Python programming in AI,  and chapter 3 is</a:t>
            </a:r>
            <a:r>
              <a:rPr b="1" lang="en-US"/>
              <a:t> exploratory data analysis for ML. </a:t>
            </a:r>
            <a:endParaRPr b="1"/>
          </a:p>
        </p:txBody>
      </p:sp>
      <p:sp>
        <p:nvSpPr>
          <p:cNvPr id="74" name="Google Shape;74;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1:notes"/>
          <p:cNvSpPr txBox="1"/>
          <p:nvPr>
            <p:ph idx="1" type="body"/>
          </p:nvPr>
        </p:nvSpPr>
        <p:spPr>
          <a:xfrm>
            <a:off x="685800" y="4400640"/>
            <a:ext cx="5486040" cy="360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Font typeface="Arial"/>
              <a:buNone/>
            </a:pPr>
            <a:r>
              <a:rPr b="0" lang="en-US" sz="2000"/>
              <a:t>thank you very much for joining</a:t>
            </a:r>
            <a:r>
              <a:rPr b="0" lang="en-US"/>
              <a:t> this </a:t>
            </a:r>
            <a:r>
              <a:rPr lang="en-US"/>
              <a:t>PPT</a:t>
            </a:r>
            <a:r>
              <a:rPr b="0" lang="en-US"/>
              <a:t>, keep learning.</a:t>
            </a:r>
            <a:endParaRPr b="0"/>
          </a:p>
        </p:txBody>
      </p:sp>
      <p:sp>
        <p:nvSpPr>
          <p:cNvPr id="198" name="Google Shape;198;p2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 name="Google Shape;12;p2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3" name="Google Shape;13;p2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 name="Google Shape;14;p2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2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0" name="Google Shape;5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51" name="Shape 51"/>
        <p:cNvGrpSpPr/>
        <p:nvPr/>
      </p:nvGrpSpPr>
      <p:grpSpPr>
        <a:xfrm>
          <a:off x="0" y="0"/>
          <a:ext cx="0" cy="0"/>
          <a:chOff x="0" y="0"/>
          <a:chExt cx="0" cy="0"/>
        </a:xfrm>
      </p:grpSpPr>
      <p:sp>
        <p:nvSpPr>
          <p:cNvPr id="52" name="Google Shape;52;p33"/>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3" name="Google Shape;53;p33"/>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5" name="Google Shape;2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8" name="Google Shape;28;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9" name="Google Shape;2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 2">
    <p:spTree>
      <p:nvGrpSpPr>
        <p:cNvPr id="30" name="Shape 30"/>
        <p:cNvGrpSpPr/>
        <p:nvPr/>
      </p:nvGrpSpPr>
      <p:grpSpPr>
        <a:xfrm>
          <a:off x="0" y="0"/>
          <a:ext cx="0" cy="0"/>
          <a:chOff x="0" y="0"/>
          <a:chExt cx="0" cy="0"/>
        </a:xfrm>
      </p:grpSpPr>
      <p:sp>
        <p:nvSpPr>
          <p:cNvPr id="31" name="Google Shape;3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4" name="Google Shape;3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5" name="Shape 35"/>
        <p:cNvGrpSpPr/>
        <p:nvPr/>
      </p:nvGrpSpPr>
      <p:grpSpPr>
        <a:xfrm>
          <a:off x="0" y="0"/>
          <a:ext cx="0" cy="0"/>
          <a:chOff x="0" y="0"/>
          <a:chExt cx="0" cy="0"/>
        </a:xfrm>
      </p:grpSpPr>
      <p:sp>
        <p:nvSpPr>
          <p:cNvPr id="36" name="Google Shape;36;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7" name="Google Shape;37;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1" name="Google Shape;4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5" name="Google Shape;45;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6" name="Google Shape;46;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7" name="Google Shape;4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p:nvPr/>
        </p:nvSpPr>
        <p:spPr>
          <a:xfrm>
            <a:off x="1" y="-78892"/>
            <a:ext cx="7088224" cy="467289"/>
          </a:xfrm>
          <a:prstGeom prst="rect">
            <a:avLst/>
          </a:prstGeom>
          <a:solidFill>
            <a:srgbClr val="223366"/>
          </a:solidFill>
          <a:ln cap="flat" cmpd="sng" w="25400">
            <a:solidFill>
              <a:srgbClr val="223366"/>
            </a:solidFill>
            <a:prstDash val="solid"/>
            <a:round/>
            <a:headEnd len="sm" w="sm" type="none"/>
            <a:tailEnd len="sm" w="sm" type="none"/>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Event Management System</a:t>
            </a:r>
            <a:endParaRPr b="0" i="0" sz="1400" u="none" cap="none" strike="noStrike">
              <a:solidFill>
                <a:schemeClr val="lt1"/>
              </a:solidFill>
              <a:latin typeface="Arial"/>
              <a:ea typeface="Arial"/>
              <a:cs typeface="Arial"/>
              <a:sym typeface="Arial"/>
            </a:endParaRPr>
          </a:p>
        </p:txBody>
      </p:sp>
      <p:sp>
        <p:nvSpPr>
          <p:cNvPr id="7" name="Google Shape;7;p22"/>
          <p:cNvSpPr/>
          <p:nvPr/>
        </p:nvSpPr>
        <p:spPr>
          <a:xfrm>
            <a:off x="0" y="4935061"/>
            <a:ext cx="9144000" cy="208439"/>
          </a:xfrm>
          <a:prstGeom prst="rect">
            <a:avLst/>
          </a:prstGeom>
          <a:solidFill>
            <a:srgbClr val="85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 name="Google Shape;8;p22"/>
          <p:cNvPicPr preferRelativeResize="0"/>
          <p:nvPr/>
        </p:nvPicPr>
        <p:blipFill rotWithShape="1">
          <a:blip r:embed="rId1">
            <a:alphaModFix/>
          </a:blip>
          <a:srcRect b="0" l="0" r="0" t="0"/>
          <a:stretch/>
        </p:blipFill>
        <p:spPr>
          <a:xfrm>
            <a:off x="7435308" y="29029"/>
            <a:ext cx="1245494" cy="405088"/>
          </a:xfrm>
          <a:prstGeom prst="rect">
            <a:avLst/>
          </a:prstGeom>
          <a:noFill/>
          <a:ln>
            <a:noFill/>
          </a:ln>
        </p:spPr>
      </p:pic>
      <p:sp>
        <p:nvSpPr>
          <p:cNvPr id="9" name="Google Shape;9;p22"/>
          <p:cNvSpPr/>
          <p:nvPr/>
        </p:nvSpPr>
        <p:spPr>
          <a:xfrm>
            <a:off x="9027886" y="0"/>
            <a:ext cx="116114" cy="467289"/>
          </a:xfrm>
          <a:prstGeom prst="rect">
            <a:avLst/>
          </a:prstGeom>
          <a:solidFill>
            <a:srgbClr val="00B0F0"/>
          </a:solidFill>
          <a:ln>
            <a:noFill/>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vsviji/EMS/tree/main" TargetMode="External"/><Relationship Id="rId4" Type="http://schemas.openxmlformats.org/officeDocument/2006/relationships/hyperlink" Target="https://github.com/vsviji/EMS/tree/mai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b="0" l="0" r="0" t="0"/>
          <a:stretch/>
        </p:blipFill>
        <p:spPr>
          <a:xfrm>
            <a:off x="-1" y="-122464"/>
            <a:ext cx="9144000" cy="5143500"/>
          </a:xfrm>
          <a:prstGeom prst="rect">
            <a:avLst/>
          </a:prstGeom>
          <a:noFill/>
          <a:ln>
            <a:noFill/>
          </a:ln>
        </p:spPr>
      </p:pic>
      <p:sp>
        <p:nvSpPr>
          <p:cNvPr id="60" name="Google Shape;60;p1"/>
          <p:cNvSpPr txBox="1"/>
          <p:nvPr/>
        </p:nvSpPr>
        <p:spPr>
          <a:xfrm>
            <a:off x="2274736" y="4468992"/>
            <a:ext cx="459452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Disclaimer: The content is curated for educational purposes only.</a:t>
            </a:r>
            <a:endParaRPr b="0" i="0" sz="1200" u="none" cap="none" strike="noStrike">
              <a:solidFill>
                <a:schemeClr val="lt1"/>
              </a:solidFill>
              <a:latin typeface="Arial"/>
              <a:ea typeface="Arial"/>
              <a:cs typeface="Arial"/>
              <a:sym typeface="Arial"/>
            </a:endParaRPr>
          </a:p>
        </p:txBody>
      </p:sp>
      <p:sp>
        <p:nvSpPr>
          <p:cNvPr id="61" name="Google Shape;61;p1"/>
          <p:cNvSpPr/>
          <p:nvPr/>
        </p:nvSpPr>
        <p:spPr>
          <a:xfrm>
            <a:off x="1122744" y="1001693"/>
            <a:ext cx="6898511" cy="3102015"/>
          </a:xfrm>
          <a:prstGeom prst="roundRect">
            <a:avLst>
              <a:gd fmla="val 8142" name="adj"/>
            </a:avLst>
          </a:prstGeom>
          <a:solidFill>
            <a:srgbClr val="E5EEFF"/>
          </a:solidFill>
          <a:ln cap="flat" cmpd="sng" w="25400">
            <a:solidFill>
              <a:srgbClr val="9BDB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62" name="Google Shape;62;p1"/>
          <p:cNvGrpSpPr/>
          <p:nvPr/>
        </p:nvGrpSpPr>
        <p:grpSpPr>
          <a:xfrm>
            <a:off x="1568533" y="1261067"/>
            <a:ext cx="6047412" cy="601034"/>
            <a:chOff x="1567263" y="1495382"/>
            <a:chExt cx="6047412" cy="601034"/>
          </a:xfrm>
        </p:grpSpPr>
        <p:pic>
          <p:nvPicPr>
            <p:cNvPr descr="A close up of a sign&#10;&#10;Description automatically generated" id="63" name="Google Shape;63;p1"/>
            <p:cNvPicPr preferRelativeResize="0"/>
            <p:nvPr/>
          </p:nvPicPr>
          <p:blipFill rotWithShape="1">
            <a:blip r:embed="rId4">
              <a:alphaModFix/>
            </a:blip>
            <a:srcRect b="0" l="0" r="0" t="0"/>
            <a:stretch/>
          </p:blipFill>
          <p:spPr>
            <a:xfrm>
              <a:off x="4755974" y="1620847"/>
              <a:ext cx="1163978" cy="389110"/>
            </a:xfrm>
            <a:prstGeom prst="rect">
              <a:avLst/>
            </a:prstGeom>
            <a:noFill/>
            <a:ln>
              <a:noFill/>
            </a:ln>
          </p:spPr>
        </p:pic>
        <p:pic>
          <p:nvPicPr>
            <p:cNvPr id="64" name="Google Shape;64;p1"/>
            <p:cNvPicPr preferRelativeResize="0"/>
            <p:nvPr/>
          </p:nvPicPr>
          <p:blipFill rotWithShape="1">
            <a:blip r:embed="rId5">
              <a:alphaModFix/>
            </a:blip>
            <a:srcRect b="0" l="0" r="0" t="20551"/>
            <a:stretch/>
          </p:blipFill>
          <p:spPr>
            <a:xfrm>
              <a:off x="3675859" y="1608154"/>
              <a:ext cx="787775" cy="414497"/>
            </a:xfrm>
            <a:prstGeom prst="rect">
              <a:avLst/>
            </a:prstGeom>
            <a:noFill/>
            <a:ln>
              <a:noFill/>
            </a:ln>
          </p:spPr>
        </p:pic>
        <p:cxnSp>
          <p:nvCxnSpPr>
            <p:cNvPr id="65" name="Google Shape;65;p1"/>
            <p:cNvCxnSpPr/>
            <p:nvPr/>
          </p:nvCxnSpPr>
          <p:spPr>
            <a:xfrm>
              <a:off x="4609804" y="1534389"/>
              <a:ext cx="0" cy="562027"/>
            </a:xfrm>
            <a:prstGeom prst="straightConnector1">
              <a:avLst/>
            </a:prstGeom>
            <a:noFill/>
            <a:ln cap="flat" cmpd="sng" w="9525">
              <a:solidFill>
                <a:srgbClr val="A5A5A5"/>
              </a:solidFill>
              <a:prstDash val="solid"/>
              <a:round/>
              <a:headEnd len="sm" w="sm" type="none"/>
              <a:tailEnd len="sm" w="sm" type="none"/>
            </a:ln>
          </p:spPr>
        </p:cxnSp>
        <p:cxnSp>
          <p:nvCxnSpPr>
            <p:cNvPr id="66" name="Google Shape;66;p1"/>
            <p:cNvCxnSpPr/>
            <p:nvPr/>
          </p:nvCxnSpPr>
          <p:spPr>
            <a:xfrm>
              <a:off x="6066122" y="1534389"/>
              <a:ext cx="0" cy="562027"/>
            </a:xfrm>
            <a:prstGeom prst="straightConnector1">
              <a:avLst/>
            </a:prstGeom>
            <a:noFill/>
            <a:ln cap="flat" cmpd="sng" w="9525">
              <a:solidFill>
                <a:srgbClr val="A5A5A5"/>
              </a:solidFill>
              <a:prstDash val="solid"/>
              <a:round/>
              <a:headEnd len="sm" w="sm" type="none"/>
              <a:tailEnd len="sm" w="sm" type="none"/>
            </a:ln>
          </p:spPr>
        </p:cxnSp>
        <p:pic>
          <p:nvPicPr>
            <p:cNvPr id="67" name="Google Shape;67;p1"/>
            <p:cNvPicPr preferRelativeResize="0"/>
            <p:nvPr/>
          </p:nvPicPr>
          <p:blipFill rotWithShape="1">
            <a:blip r:embed="rId6">
              <a:alphaModFix/>
            </a:blip>
            <a:srcRect b="0" l="0" r="0" t="0"/>
            <a:stretch/>
          </p:blipFill>
          <p:spPr>
            <a:xfrm>
              <a:off x="6212294" y="1633695"/>
              <a:ext cx="1402381" cy="363414"/>
            </a:xfrm>
            <a:prstGeom prst="rect">
              <a:avLst/>
            </a:prstGeom>
            <a:noFill/>
            <a:ln>
              <a:noFill/>
            </a:ln>
          </p:spPr>
        </p:pic>
        <p:cxnSp>
          <p:nvCxnSpPr>
            <p:cNvPr id="68" name="Google Shape;68;p1"/>
            <p:cNvCxnSpPr/>
            <p:nvPr/>
          </p:nvCxnSpPr>
          <p:spPr>
            <a:xfrm>
              <a:off x="3529689" y="1534389"/>
              <a:ext cx="0" cy="562027"/>
            </a:xfrm>
            <a:prstGeom prst="straightConnector1">
              <a:avLst/>
            </a:prstGeom>
            <a:noFill/>
            <a:ln cap="flat" cmpd="sng" w="9525">
              <a:solidFill>
                <a:srgbClr val="A5A5A5"/>
              </a:solidFill>
              <a:prstDash val="solid"/>
              <a:round/>
              <a:headEnd len="sm" w="sm" type="none"/>
              <a:tailEnd len="sm" w="sm" type="none"/>
            </a:ln>
          </p:spPr>
        </p:cxnSp>
        <p:pic>
          <p:nvPicPr>
            <p:cNvPr descr="A blue and black text&#10;&#10;Description automatically generated" id="69" name="Google Shape;69;p1"/>
            <p:cNvPicPr preferRelativeResize="0"/>
            <p:nvPr/>
          </p:nvPicPr>
          <p:blipFill rotWithShape="1">
            <a:blip r:embed="rId7">
              <a:alphaModFix/>
            </a:blip>
            <a:srcRect b="0" l="0" r="0" t="0"/>
            <a:stretch/>
          </p:blipFill>
          <p:spPr>
            <a:xfrm>
              <a:off x="1567263" y="1495382"/>
              <a:ext cx="1816256" cy="454064"/>
            </a:xfrm>
            <a:prstGeom prst="rect">
              <a:avLst/>
            </a:prstGeom>
            <a:noFill/>
            <a:ln>
              <a:noFill/>
            </a:ln>
          </p:spPr>
        </p:pic>
      </p:grpSp>
      <p:sp>
        <p:nvSpPr>
          <p:cNvPr id="70" name="Google Shape;70;p1"/>
          <p:cNvSpPr txBox="1"/>
          <p:nvPr/>
        </p:nvSpPr>
        <p:spPr>
          <a:xfrm>
            <a:off x="1419860" y="1951355"/>
            <a:ext cx="6303645" cy="1987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EVENT MANAGEMENT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Team Members:                                             Guide:Mrs.R.Umamaheshwari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Shalini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Sinduja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Sowbarnika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Vijayalakshmi 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311700" y="445025"/>
            <a:ext cx="8520600" cy="572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Conclusion</a:t>
            </a:r>
            <a:endParaRPr b="1" sz="2400">
              <a:solidFill>
                <a:srgbClr val="002060"/>
              </a:solidFill>
              <a:latin typeface="Arial"/>
              <a:ea typeface="Arial"/>
              <a:cs typeface="Arial"/>
              <a:sym typeface="Arial"/>
            </a:endParaRPr>
          </a:p>
        </p:txBody>
      </p:sp>
      <p:sp>
        <p:nvSpPr>
          <p:cNvPr id="129" name="Google Shape;129;p10"/>
          <p:cNvSpPr txBox="1"/>
          <p:nvPr/>
        </p:nvSpPr>
        <p:spPr>
          <a:xfrm>
            <a:off x="434975" y="1017905"/>
            <a:ext cx="8397240" cy="376745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In this ‘Event Management System’, project we tried to effectively introduce the idea of event management systems which already exist. We then introduced the concept of on-line event management systems which helps in managing the events through on-line for an institution.The developed project helps in search of the events, generating and retrieving the information for the respected requests.This project can be further polished and extended by introducing new and more innovative features.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311700" y="445025"/>
            <a:ext cx="8520600" cy="572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Future Scope</a:t>
            </a:r>
            <a:endParaRPr b="1" sz="2400">
              <a:solidFill>
                <a:srgbClr val="002060"/>
              </a:solidFill>
              <a:latin typeface="Arial"/>
              <a:ea typeface="Arial"/>
              <a:cs typeface="Arial"/>
              <a:sym typeface="Arial"/>
            </a:endParaRPr>
          </a:p>
        </p:txBody>
      </p:sp>
      <p:sp>
        <p:nvSpPr>
          <p:cNvPr id="135" name="Google Shape;135;p11"/>
          <p:cNvSpPr txBox="1"/>
          <p:nvPr/>
        </p:nvSpPr>
        <p:spPr>
          <a:xfrm>
            <a:off x="462280" y="1107440"/>
            <a:ext cx="8115300" cy="208407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This web based application system can be implemented in hotels, clubs for booking events. The system can also be used as software to promote the entire booking places. The user gets all the resources at a single place instead of wondering round for these. This system is effective and saves time and cost of the user.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nvSpPr>
        <p:spPr>
          <a:xfrm>
            <a:off x="144173" y="642794"/>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rgbClr val="213163"/>
                </a:solidFill>
                <a:latin typeface="Arial"/>
                <a:ea typeface="Arial"/>
                <a:cs typeface="Arial"/>
                <a:sym typeface="Arial"/>
              </a:rPr>
              <a:t>Reference</a:t>
            </a:r>
            <a:endParaRPr b="0" i="0" sz="1600" u="none" cap="none" strike="noStrike">
              <a:solidFill>
                <a:srgbClr val="000000"/>
              </a:solidFill>
              <a:latin typeface="Arial"/>
              <a:ea typeface="Arial"/>
              <a:cs typeface="Arial"/>
              <a:sym typeface="Arial"/>
            </a:endParaRPr>
          </a:p>
        </p:txBody>
      </p:sp>
      <p:sp>
        <p:nvSpPr>
          <p:cNvPr id="142" name="Google Shape;142;p12"/>
          <p:cNvSpPr txBox="1"/>
          <p:nvPr/>
        </p:nvSpPr>
        <p:spPr>
          <a:xfrm>
            <a:off x="148827" y="1020436"/>
            <a:ext cx="8572435" cy="2728950"/>
          </a:xfrm>
          <a:prstGeom prst="rect">
            <a:avLst/>
          </a:prstGeom>
          <a:noFill/>
          <a:ln>
            <a:noFill/>
          </a:ln>
        </p:spPr>
        <p:txBody>
          <a:bodyPr anchorCtr="0" anchor="t" bIns="91425" lIns="91425" spcFirstLastPara="1" rIns="91425" wrap="square" tIns="91425">
            <a:noAutofit/>
          </a:bodyPr>
          <a:lstStyle/>
          <a:p>
            <a:pPr indent="-173990" lvl="1" marL="173990" marR="0" rtl="0" algn="l">
              <a:lnSpc>
                <a:spcPct val="107000"/>
              </a:lnSpc>
              <a:spcBef>
                <a:spcPts val="500"/>
              </a:spcBef>
              <a:spcAft>
                <a:spcPts val="0"/>
              </a:spcAft>
              <a:buClr>
                <a:srgbClr val="213163"/>
              </a:buClr>
              <a:buSzPts val="1400"/>
              <a:buFont typeface="Arial"/>
              <a:buChar char="•"/>
            </a:pPr>
            <a:r>
              <a:rPr b="0" i="0" lang="en-US" sz="1400" u="none" cap="none" strike="noStrike">
                <a:solidFill>
                  <a:srgbClr val="0000FF"/>
                </a:solidFill>
                <a:latin typeface="Arial"/>
                <a:ea typeface="Arial"/>
                <a:cs typeface="Arial"/>
                <a:sym typeface="Arial"/>
              </a:rPr>
              <a:t>Paper on ‘Study on Event Management Applications’ by International Journal of Innovative Science and Research Technology Volume 2, Issue 4, April– 2017</a:t>
            </a:r>
            <a:endParaRPr b="0" i="0" sz="1400" u="none" cap="none" strike="noStrike">
              <a:solidFill>
                <a:srgbClr val="0000FF"/>
              </a:solidFill>
              <a:latin typeface="Arial"/>
              <a:ea typeface="Arial"/>
              <a:cs typeface="Arial"/>
              <a:sym typeface="Arial"/>
            </a:endParaRPr>
          </a:p>
          <a:p>
            <a:pPr indent="-173990" lvl="1" marL="173990" marR="0" rtl="0" algn="l">
              <a:lnSpc>
                <a:spcPct val="107000"/>
              </a:lnSpc>
              <a:spcBef>
                <a:spcPts val="500"/>
              </a:spcBef>
              <a:spcAft>
                <a:spcPts val="0"/>
              </a:spcAft>
              <a:buClr>
                <a:srgbClr val="213163"/>
              </a:buClr>
              <a:buSzPts val="1400"/>
              <a:buFont typeface="Arial"/>
              <a:buChar char="•"/>
            </a:pPr>
            <a:r>
              <a:rPr b="0" i="0" lang="en-US" sz="1400" u="none" cap="none" strike="noStrike">
                <a:solidFill>
                  <a:srgbClr val="0000FF"/>
                </a:solidFill>
                <a:latin typeface="Arial"/>
                <a:ea typeface="Arial"/>
                <a:cs typeface="Arial"/>
                <a:sym typeface="Arial"/>
              </a:rPr>
              <a:t>Prof. Khalil Pinjari and Khan Nur, “Smart Event Management System”.</a:t>
            </a:r>
            <a:endParaRPr b="0" i="0" sz="1400" u="none" cap="none" strike="noStrike">
              <a:solidFill>
                <a:srgbClr val="0000FF"/>
              </a:solidFill>
              <a:latin typeface="Arial"/>
              <a:ea typeface="Arial"/>
              <a:cs typeface="Arial"/>
              <a:sym typeface="Arial"/>
            </a:endParaRPr>
          </a:p>
          <a:p>
            <a:pPr indent="-173990" lvl="1" marL="173990" marR="0" rtl="0" algn="l">
              <a:lnSpc>
                <a:spcPct val="107000"/>
              </a:lnSpc>
              <a:spcBef>
                <a:spcPts val="500"/>
              </a:spcBef>
              <a:spcAft>
                <a:spcPts val="0"/>
              </a:spcAft>
              <a:buClr>
                <a:srgbClr val="213163"/>
              </a:buClr>
              <a:buSzPts val="1400"/>
              <a:buFont typeface="Arial"/>
              <a:buChar char="•"/>
            </a:pPr>
            <a:r>
              <a:rPr b="0" i="0" lang="en-US" sz="1400" u="none" cap="none" strike="noStrike">
                <a:solidFill>
                  <a:srgbClr val="0000FF"/>
                </a:solidFill>
                <a:latin typeface="Arial"/>
                <a:ea typeface="Arial"/>
                <a:cs typeface="Arial"/>
                <a:sym typeface="Arial"/>
              </a:rPr>
              <a:t>Paper on Volunteer tools by IEEE Paper on ‘COLLEGE EVENT MANAGEMENT SYSTEM’ International journal of Innovative Science and Research Technology Volume: 07 Issue: 03 | Mar 2020</a:t>
            </a:r>
            <a:endParaRPr b="0" i="0" sz="1400" u="none" cap="none" strike="noStrike">
              <a:solidFill>
                <a:srgbClr val="0000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3"/>
          <p:cNvPicPr preferRelativeResize="0"/>
          <p:nvPr/>
        </p:nvPicPr>
        <p:blipFill rotWithShape="1">
          <a:blip r:embed="rId3">
            <a:alphaModFix/>
          </a:blip>
          <a:srcRect b="0" l="0" r="0" t="0"/>
          <a:stretch/>
        </p:blipFill>
        <p:spPr>
          <a:xfrm>
            <a:off x="313660" y="763434"/>
            <a:ext cx="8325293" cy="4004820"/>
          </a:xfrm>
          <a:prstGeom prst="rect">
            <a:avLst/>
          </a:prstGeom>
          <a:noFill/>
          <a:ln>
            <a:noFill/>
          </a:ln>
        </p:spPr>
      </p:pic>
      <p:pic>
        <p:nvPicPr>
          <p:cNvPr descr="ho" id="148" name="Google Shape;148;p13"/>
          <p:cNvPicPr preferRelativeResize="0"/>
          <p:nvPr/>
        </p:nvPicPr>
        <p:blipFill rotWithShape="1">
          <a:blip r:embed="rId4">
            <a:alphaModFix/>
          </a:blip>
          <a:srcRect b="0" l="0" r="0" t="0"/>
          <a:stretch/>
        </p:blipFill>
        <p:spPr>
          <a:xfrm>
            <a:off x="208280" y="596900"/>
            <a:ext cx="8728075" cy="4146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4"/>
          <p:cNvPicPr preferRelativeResize="0"/>
          <p:nvPr/>
        </p:nvPicPr>
        <p:blipFill rotWithShape="1">
          <a:blip r:embed="rId3">
            <a:alphaModFix/>
          </a:blip>
          <a:srcRect b="0" l="0" r="0" t="0"/>
          <a:stretch/>
        </p:blipFill>
        <p:spPr>
          <a:xfrm>
            <a:off x="313660" y="763434"/>
            <a:ext cx="8325293" cy="4004820"/>
          </a:xfrm>
          <a:prstGeom prst="rect">
            <a:avLst/>
          </a:prstGeom>
          <a:noFill/>
          <a:ln>
            <a:noFill/>
          </a:ln>
        </p:spPr>
      </p:pic>
      <p:pic>
        <p:nvPicPr>
          <p:cNvPr descr="C:\Users\vgvij\Desktop\ems\ev.jpgev" id="154" name="Google Shape;154;p14"/>
          <p:cNvPicPr preferRelativeResize="0"/>
          <p:nvPr/>
        </p:nvPicPr>
        <p:blipFill rotWithShape="1">
          <a:blip r:embed="rId4">
            <a:alphaModFix/>
          </a:blip>
          <a:srcRect b="0" l="153" r="153" t="0"/>
          <a:stretch/>
        </p:blipFill>
        <p:spPr>
          <a:xfrm>
            <a:off x="208280" y="596900"/>
            <a:ext cx="8728075" cy="4146550"/>
          </a:xfrm>
          <a:prstGeom prst="rect">
            <a:avLst/>
          </a:prstGeom>
          <a:noFill/>
          <a:ln>
            <a:noFill/>
          </a:ln>
        </p:spPr>
      </p:pic>
      <p:sp>
        <p:nvSpPr>
          <p:cNvPr id="155" name="Google Shape;155;p14"/>
          <p:cNvSpPr txBox="1"/>
          <p:nvPr/>
        </p:nvSpPr>
        <p:spPr>
          <a:xfrm>
            <a:off x="1026795" y="386715"/>
            <a:ext cx="3048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Event Management System</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5"/>
          <p:cNvPicPr preferRelativeResize="0"/>
          <p:nvPr/>
        </p:nvPicPr>
        <p:blipFill rotWithShape="1">
          <a:blip r:embed="rId3">
            <a:alphaModFix/>
          </a:blip>
          <a:srcRect b="0" l="0" r="0" t="0"/>
          <a:stretch/>
        </p:blipFill>
        <p:spPr>
          <a:xfrm>
            <a:off x="313660" y="763434"/>
            <a:ext cx="8325293" cy="4004820"/>
          </a:xfrm>
          <a:prstGeom prst="rect">
            <a:avLst/>
          </a:prstGeom>
          <a:noFill/>
          <a:ln>
            <a:noFill/>
          </a:ln>
        </p:spPr>
      </p:pic>
      <p:pic>
        <p:nvPicPr>
          <p:cNvPr descr="C:\Users\vgvij\Desktop\ems\ae.jpgae" id="161" name="Google Shape;161;p15"/>
          <p:cNvPicPr preferRelativeResize="0"/>
          <p:nvPr/>
        </p:nvPicPr>
        <p:blipFill rotWithShape="1">
          <a:blip r:embed="rId4">
            <a:alphaModFix/>
          </a:blip>
          <a:srcRect b="386" l="0" r="0" t="385"/>
          <a:stretch/>
        </p:blipFill>
        <p:spPr>
          <a:xfrm>
            <a:off x="208280" y="596900"/>
            <a:ext cx="8728075" cy="4146550"/>
          </a:xfrm>
          <a:prstGeom prst="rect">
            <a:avLst/>
          </a:prstGeom>
          <a:noFill/>
          <a:ln>
            <a:noFill/>
          </a:ln>
        </p:spPr>
      </p:pic>
      <p:sp>
        <p:nvSpPr>
          <p:cNvPr id="162" name="Google Shape;162;p15"/>
          <p:cNvSpPr txBox="1"/>
          <p:nvPr/>
        </p:nvSpPr>
        <p:spPr>
          <a:xfrm>
            <a:off x="1026795" y="386715"/>
            <a:ext cx="3048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Event Management System</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6"/>
          <p:cNvPicPr preferRelativeResize="0"/>
          <p:nvPr/>
        </p:nvPicPr>
        <p:blipFill rotWithShape="1">
          <a:blip r:embed="rId3">
            <a:alphaModFix/>
          </a:blip>
          <a:srcRect b="0" l="0" r="0" t="0"/>
          <a:stretch/>
        </p:blipFill>
        <p:spPr>
          <a:xfrm>
            <a:off x="313660" y="763434"/>
            <a:ext cx="8325293" cy="4004820"/>
          </a:xfrm>
          <a:prstGeom prst="rect">
            <a:avLst/>
          </a:prstGeom>
          <a:noFill/>
          <a:ln>
            <a:noFill/>
          </a:ln>
        </p:spPr>
      </p:pic>
      <p:pic>
        <p:nvPicPr>
          <p:cNvPr descr="C:\Users\vgvij\Desktop\ems\s.jpgs" id="168" name="Google Shape;168;p16"/>
          <p:cNvPicPr preferRelativeResize="0"/>
          <p:nvPr/>
        </p:nvPicPr>
        <p:blipFill rotWithShape="1">
          <a:blip r:embed="rId4">
            <a:alphaModFix/>
          </a:blip>
          <a:srcRect b="155" l="0" r="0" t="156"/>
          <a:stretch/>
        </p:blipFill>
        <p:spPr>
          <a:xfrm>
            <a:off x="208280" y="596900"/>
            <a:ext cx="8728075" cy="4146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7"/>
          <p:cNvPicPr preferRelativeResize="0"/>
          <p:nvPr/>
        </p:nvPicPr>
        <p:blipFill rotWithShape="1">
          <a:blip r:embed="rId3">
            <a:alphaModFix/>
          </a:blip>
          <a:srcRect b="0" l="0" r="0" t="0"/>
          <a:stretch/>
        </p:blipFill>
        <p:spPr>
          <a:xfrm>
            <a:off x="313660" y="763434"/>
            <a:ext cx="8325293" cy="4004820"/>
          </a:xfrm>
          <a:prstGeom prst="rect">
            <a:avLst/>
          </a:prstGeom>
          <a:noFill/>
          <a:ln>
            <a:noFill/>
          </a:ln>
        </p:spPr>
      </p:pic>
      <p:pic>
        <p:nvPicPr>
          <p:cNvPr descr="C:\Users\vgvij\Desktop\ems\si.jpgsi" id="174" name="Google Shape;174;p17"/>
          <p:cNvPicPr preferRelativeResize="0"/>
          <p:nvPr/>
        </p:nvPicPr>
        <p:blipFill rotWithShape="1">
          <a:blip r:embed="rId4">
            <a:alphaModFix/>
          </a:blip>
          <a:srcRect b="0" l="153" r="153" t="0"/>
          <a:stretch/>
        </p:blipFill>
        <p:spPr>
          <a:xfrm>
            <a:off x="208280" y="596900"/>
            <a:ext cx="8728075" cy="4146550"/>
          </a:xfrm>
          <a:prstGeom prst="rect">
            <a:avLst/>
          </a:prstGeom>
          <a:noFill/>
          <a:ln>
            <a:noFill/>
          </a:ln>
        </p:spPr>
      </p:pic>
      <p:sp>
        <p:nvSpPr>
          <p:cNvPr id="175" name="Google Shape;175;p17"/>
          <p:cNvSpPr txBox="1"/>
          <p:nvPr/>
        </p:nvSpPr>
        <p:spPr>
          <a:xfrm>
            <a:off x="1026795" y="386715"/>
            <a:ext cx="3048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Event Management System</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8"/>
          <p:cNvPicPr preferRelativeResize="0"/>
          <p:nvPr/>
        </p:nvPicPr>
        <p:blipFill rotWithShape="1">
          <a:blip r:embed="rId3">
            <a:alphaModFix/>
          </a:blip>
          <a:srcRect b="0" l="0" r="0" t="0"/>
          <a:stretch/>
        </p:blipFill>
        <p:spPr>
          <a:xfrm>
            <a:off x="313660" y="763434"/>
            <a:ext cx="8325293" cy="4004820"/>
          </a:xfrm>
          <a:prstGeom prst="rect">
            <a:avLst/>
          </a:prstGeom>
          <a:noFill/>
          <a:ln>
            <a:noFill/>
          </a:ln>
        </p:spPr>
      </p:pic>
      <p:pic>
        <p:nvPicPr>
          <p:cNvPr descr="C:\Users\vgvij\Desktop\ems\evp.jpgevp" id="181" name="Google Shape;181;p18"/>
          <p:cNvPicPr preferRelativeResize="0"/>
          <p:nvPr/>
        </p:nvPicPr>
        <p:blipFill rotWithShape="1">
          <a:blip r:embed="rId4">
            <a:alphaModFix/>
          </a:blip>
          <a:srcRect b="16812" l="0" r="0" t="16812"/>
          <a:stretch/>
        </p:blipFill>
        <p:spPr>
          <a:xfrm>
            <a:off x="208280" y="596900"/>
            <a:ext cx="8728075" cy="4146550"/>
          </a:xfrm>
          <a:prstGeom prst="rect">
            <a:avLst/>
          </a:prstGeom>
          <a:noFill/>
          <a:ln>
            <a:noFill/>
          </a:ln>
        </p:spPr>
      </p:pic>
      <p:sp>
        <p:nvSpPr>
          <p:cNvPr id="182" name="Google Shape;182;p18"/>
          <p:cNvSpPr txBox="1"/>
          <p:nvPr/>
        </p:nvSpPr>
        <p:spPr>
          <a:xfrm>
            <a:off x="1026795" y="386715"/>
            <a:ext cx="3048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Event Management System</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9"/>
          <p:cNvPicPr preferRelativeResize="0"/>
          <p:nvPr/>
        </p:nvPicPr>
        <p:blipFill rotWithShape="1">
          <a:blip r:embed="rId3">
            <a:alphaModFix/>
          </a:blip>
          <a:srcRect b="0" l="0" r="0" t="0"/>
          <a:stretch/>
        </p:blipFill>
        <p:spPr>
          <a:xfrm>
            <a:off x="313660" y="763434"/>
            <a:ext cx="8325293" cy="4004820"/>
          </a:xfrm>
          <a:prstGeom prst="rect">
            <a:avLst/>
          </a:prstGeom>
          <a:noFill/>
          <a:ln>
            <a:noFill/>
          </a:ln>
        </p:spPr>
      </p:pic>
      <p:pic>
        <p:nvPicPr>
          <p:cNvPr descr="C:\Users\vgvij\Desktop\ems\c.jpgc" id="188" name="Google Shape;188;p19"/>
          <p:cNvPicPr preferRelativeResize="0"/>
          <p:nvPr/>
        </p:nvPicPr>
        <p:blipFill rotWithShape="1">
          <a:blip r:embed="rId4">
            <a:alphaModFix/>
          </a:blip>
          <a:srcRect b="80" l="0" r="0" t="79"/>
          <a:stretch/>
        </p:blipFill>
        <p:spPr>
          <a:xfrm>
            <a:off x="313690" y="647065"/>
            <a:ext cx="8622665" cy="40963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nvSpPr>
        <p:spPr>
          <a:xfrm>
            <a:off x="366152" y="598433"/>
            <a:ext cx="462421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OUTLINE</a:t>
            </a:r>
            <a:endParaRPr b="1" i="0" sz="900" u="none" cap="none" strike="noStrike">
              <a:solidFill>
                <a:srgbClr val="000000"/>
              </a:solidFill>
              <a:latin typeface="Arial"/>
              <a:ea typeface="Arial"/>
              <a:cs typeface="Arial"/>
              <a:sym typeface="Arial"/>
            </a:endParaRPr>
          </a:p>
        </p:txBody>
      </p:sp>
      <p:sp>
        <p:nvSpPr>
          <p:cNvPr id="77" name="Google Shape;77;p2"/>
          <p:cNvSpPr txBox="1"/>
          <p:nvPr/>
        </p:nvSpPr>
        <p:spPr>
          <a:xfrm>
            <a:off x="495756" y="1216179"/>
            <a:ext cx="6935087" cy="28623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Abstract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Problem Statement</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Aims, Objective &amp; Proposed System/Solution</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System Design/Architecture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System Development Approach (Technology Used)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Algorithm &amp; Deployment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Conclusion</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Future Scope</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References</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Video of the Project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p:nvPr/>
        </p:nvSpPr>
        <p:spPr>
          <a:xfrm>
            <a:off x="236135" y="509795"/>
            <a:ext cx="85206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400" u="none" cap="none" strike="noStrike">
                <a:solidFill>
                  <a:srgbClr val="002060"/>
                </a:solidFill>
                <a:latin typeface="Arial"/>
                <a:ea typeface="Arial"/>
                <a:cs typeface="Arial"/>
                <a:sym typeface="Arial"/>
              </a:rPr>
              <a:t>Links</a:t>
            </a:r>
            <a:endParaRPr b="1" i="0" sz="2400" u="none" cap="none" strike="noStrike">
              <a:solidFill>
                <a:srgbClr val="002060"/>
              </a:solidFill>
              <a:latin typeface="Arial"/>
              <a:ea typeface="Arial"/>
              <a:cs typeface="Arial"/>
              <a:sym typeface="Arial"/>
            </a:endParaRPr>
          </a:p>
        </p:txBody>
      </p:sp>
      <p:sp>
        <p:nvSpPr>
          <p:cNvPr id="194" name="Google Shape;194;p20"/>
          <p:cNvSpPr txBox="1"/>
          <p:nvPr/>
        </p:nvSpPr>
        <p:spPr>
          <a:xfrm>
            <a:off x="436245" y="1161415"/>
            <a:ext cx="8320405" cy="6940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Video link: </a:t>
            </a:r>
            <a:r>
              <a:rPr b="0" i="0" lang="en-US" sz="1400" u="sng" cap="none" strike="noStrike">
                <a:solidFill>
                  <a:srgbClr val="000000"/>
                </a:solidFill>
                <a:latin typeface="Arial"/>
                <a:ea typeface="Arial"/>
                <a:cs typeface="Arial"/>
                <a:sym typeface="Arial"/>
                <a:hlinkClick r:id="rId3">
                  <a:extLst>
                    <a:ext uri="{A12FA001-AC4F-418D-AE19-62706E023703}">
                      <ahyp:hlinkClr val="tx"/>
                    </a:ext>
                  </a:extLst>
                </a:hlinkClick>
              </a:rPr>
              <a:t>https://drive.google.com/file/d/1xnk0TZ-JF67AI9eINAga1RLy-bp8n6RT/view?usp=sharing&amp;t=2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Github link: </a:t>
            </a:r>
            <a:r>
              <a:rPr b="0" i="0" lang="en-US" sz="1400" u="sng" cap="none" strike="noStrike">
                <a:solidFill>
                  <a:srgbClr val="000000"/>
                </a:solidFill>
                <a:latin typeface="Arial"/>
                <a:ea typeface="Arial"/>
                <a:cs typeface="Arial"/>
                <a:sym typeface="Arial"/>
                <a:hlinkClick r:id="rId4">
                  <a:extLst>
                    <a:ext uri="{A12FA001-AC4F-418D-AE19-62706E023703}">
                      <ahyp:hlinkClr val="tx"/>
                    </a:ext>
                  </a:extLst>
                </a:hlinkClick>
              </a:rPr>
              <a:t>https://github.com/vsviji/EMS/tree/main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nvSpPr>
        <p:spPr>
          <a:xfrm>
            <a:off x="3161462" y="2041411"/>
            <a:ext cx="2821075" cy="53033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b="1" i="0" lang="en-US" sz="3000" u="none" cap="none" strike="noStrike">
                <a:solidFill>
                  <a:srgbClr val="000000"/>
                </a:solidFill>
                <a:latin typeface="Arial"/>
                <a:ea typeface="Arial"/>
                <a:cs typeface="Arial"/>
                <a:sym typeface="Arial"/>
              </a:rPr>
              <a:t>Thank you!</a:t>
            </a:r>
            <a:endParaRPr b="1" i="0" sz="3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311700" y="445025"/>
            <a:ext cx="8520600" cy="572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Abstract</a:t>
            </a:r>
            <a:endParaRPr b="1" sz="2400">
              <a:solidFill>
                <a:srgbClr val="002060"/>
              </a:solidFill>
              <a:latin typeface="Arial"/>
              <a:ea typeface="Arial"/>
              <a:cs typeface="Arial"/>
              <a:sym typeface="Arial"/>
            </a:endParaRPr>
          </a:p>
        </p:txBody>
      </p:sp>
      <p:sp>
        <p:nvSpPr>
          <p:cNvPr id="83" name="Google Shape;83;p3"/>
          <p:cNvSpPr txBox="1"/>
          <p:nvPr/>
        </p:nvSpPr>
        <p:spPr>
          <a:xfrm>
            <a:off x="392430" y="1097280"/>
            <a:ext cx="7535545" cy="255079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This project deals with the Event-management system that is implemented in a website and is capable of providing all the important access to both the student and faculty in an instituition. It helps faculty to create or delete an event. The student is able to view the created events and register for the same. The student can upload the certificate of the registered event and faculty can view the student report and download the student certificates in the system. This project will minimize office-work and man power hence providing a untroubled way of managing events in a college. The reason of making this website is to digitalize the techniques involved in hosting activities, additionally it can be accessed anytime and anywhere.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Problem</a:t>
            </a:r>
            <a:r>
              <a:rPr b="1" lang="en-US" sz="1400">
                <a:solidFill>
                  <a:schemeClr val="accent1"/>
                </a:solidFill>
                <a:latin typeface="Arial"/>
                <a:ea typeface="Arial"/>
                <a:cs typeface="Arial"/>
                <a:sym typeface="Arial"/>
              </a:rPr>
              <a:t> </a:t>
            </a:r>
            <a:r>
              <a:rPr b="1" lang="en-US" sz="2400">
                <a:solidFill>
                  <a:srgbClr val="002060"/>
                </a:solidFill>
                <a:latin typeface="Arial"/>
                <a:ea typeface="Arial"/>
                <a:cs typeface="Arial"/>
                <a:sym typeface="Arial"/>
              </a:rPr>
              <a:t>Statement</a:t>
            </a:r>
            <a:endParaRPr b="1" sz="2400">
              <a:solidFill>
                <a:srgbClr val="002060"/>
              </a:solidFill>
              <a:latin typeface="Arial"/>
              <a:ea typeface="Arial"/>
              <a:cs typeface="Arial"/>
              <a:sym typeface="Arial"/>
            </a:endParaRPr>
          </a:p>
        </p:txBody>
      </p:sp>
      <p:sp>
        <p:nvSpPr>
          <p:cNvPr id="89" name="Google Shape;89;p4"/>
          <p:cNvSpPr txBox="1"/>
          <p:nvPr/>
        </p:nvSpPr>
        <p:spPr>
          <a:xfrm>
            <a:off x="424815" y="1146810"/>
            <a:ext cx="8169275" cy="261112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It is difficult to keep track of events happening in an organization, staying updated and reading out reports of individual event is puzzling.It also includes numerous paper works and cooperation of many team members which may be hard to manage. Apart from these keeping track of events and registrations is also difficult.</a:t>
            </a:r>
            <a:endParaRPr b="0" i="0" sz="1800" u="none" cap="none" strike="noStrike">
              <a:solidFill>
                <a:srgbClr val="000000"/>
              </a:solidFill>
              <a:latin typeface="Arial"/>
              <a:ea typeface="Arial"/>
              <a:cs typeface="Arial"/>
              <a:sym typeface="Arial"/>
            </a:endParaRPr>
          </a:p>
        </p:txBody>
      </p:sp>
      <p:pic>
        <p:nvPicPr>
          <p:cNvPr descr="download" id="90" name="Google Shape;90;p4"/>
          <p:cNvPicPr preferRelativeResize="0"/>
          <p:nvPr/>
        </p:nvPicPr>
        <p:blipFill rotWithShape="1">
          <a:blip r:embed="rId3">
            <a:alphaModFix/>
          </a:blip>
          <a:srcRect b="0" l="0" r="0" t="0"/>
          <a:stretch/>
        </p:blipFill>
        <p:spPr>
          <a:xfrm>
            <a:off x="996950" y="2760345"/>
            <a:ext cx="3077845" cy="1906270"/>
          </a:xfrm>
          <a:prstGeom prst="rect">
            <a:avLst/>
          </a:prstGeom>
          <a:noFill/>
          <a:ln>
            <a:noFill/>
          </a:ln>
        </p:spPr>
      </p:pic>
      <p:pic>
        <p:nvPicPr>
          <p:cNvPr descr="download (1)" id="91" name="Google Shape;91;p4"/>
          <p:cNvPicPr preferRelativeResize="0"/>
          <p:nvPr/>
        </p:nvPicPr>
        <p:blipFill rotWithShape="1">
          <a:blip r:embed="rId4">
            <a:alphaModFix/>
          </a:blip>
          <a:srcRect b="0" l="0" r="0" t="0"/>
          <a:stretch/>
        </p:blipFill>
        <p:spPr>
          <a:xfrm>
            <a:off x="4563110" y="2760345"/>
            <a:ext cx="2843530" cy="19069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311700" y="445025"/>
            <a:ext cx="8520600" cy="461665"/>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Aim and Objective</a:t>
            </a:r>
            <a:endParaRPr b="1" sz="2400">
              <a:solidFill>
                <a:srgbClr val="002060"/>
              </a:solidFill>
              <a:latin typeface="Arial"/>
              <a:ea typeface="Arial"/>
              <a:cs typeface="Arial"/>
              <a:sym typeface="Arial"/>
            </a:endParaRPr>
          </a:p>
        </p:txBody>
      </p:sp>
      <p:sp>
        <p:nvSpPr>
          <p:cNvPr id="97" name="Google Shape;97;p5"/>
          <p:cNvSpPr txBox="1"/>
          <p:nvPr/>
        </p:nvSpPr>
        <p:spPr>
          <a:xfrm>
            <a:off x="414020" y="1075690"/>
            <a:ext cx="7965440" cy="2451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The goal of this application is to develop a system that correctly manages all the information related to the numerous occasions that takes place in an institution. The purpose is to keep a centralized database of all occasion associated statistics. The goal is to assist numerous features and techniques essential to control the information correctly.</a:t>
            </a:r>
            <a:endParaRPr b="0" i="0" sz="1800" u="none" cap="none" strike="noStrike">
              <a:solidFill>
                <a:srgbClr val="000000"/>
              </a:solidFill>
              <a:latin typeface="Arial"/>
              <a:ea typeface="Arial"/>
              <a:cs typeface="Arial"/>
              <a:sym typeface="Arial"/>
            </a:endParaRPr>
          </a:p>
        </p:txBody>
      </p:sp>
      <p:pic>
        <p:nvPicPr>
          <p:cNvPr descr="istockphoto-1430871384-612x612" id="98" name="Google Shape;98;p5"/>
          <p:cNvPicPr preferRelativeResize="0"/>
          <p:nvPr/>
        </p:nvPicPr>
        <p:blipFill rotWithShape="1">
          <a:blip r:embed="rId3">
            <a:alphaModFix/>
          </a:blip>
          <a:srcRect b="0" l="0" r="0" t="0"/>
          <a:stretch/>
        </p:blipFill>
        <p:spPr>
          <a:xfrm>
            <a:off x="2958465" y="2687320"/>
            <a:ext cx="2876550" cy="202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311700" y="445025"/>
            <a:ext cx="8520600" cy="572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Proposed Solution</a:t>
            </a:r>
            <a:endParaRPr b="1" sz="2400">
              <a:solidFill>
                <a:srgbClr val="002060"/>
              </a:solidFill>
              <a:latin typeface="Arial"/>
              <a:ea typeface="Arial"/>
              <a:cs typeface="Arial"/>
              <a:sym typeface="Arial"/>
            </a:endParaRPr>
          </a:p>
        </p:txBody>
      </p:sp>
      <p:sp>
        <p:nvSpPr>
          <p:cNvPr id="104" name="Google Shape;104;p6"/>
          <p:cNvSpPr txBox="1"/>
          <p:nvPr/>
        </p:nvSpPr>
        <p:spPr>
          <a:xfrm>
            <a:off x="435610" y="1017905"/>
            <a:ext cx="8190865" cy="296291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It is difficult to keep track of events happening in an organization, staying updated, allowed to give feedback and reading out reports of individual event is puzzling. Hence this Event Management System will allow an institute to manage all of this task in one central portal. This project is an Event management portal that is implemented on a website. This challenge offers characteristic of remotely developing, removing, statistics retrieval, modifying of events and many different functions. This project is efficient in providing all the important access to both the faculty and student related to a particular event.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311150" y="444500"/>
            <a:ext cx="8521700" cy="573088"/>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System Architecture</a:t>
            </a:r>
            <a:endParaRPr b="1" sz="2400">
              <a:solidFill>
                <a:srgbClr val="002060"/>
              </a:solidFill>
              <a:latin typeface="Arial"/>
              <a:ea typeface="Arial"/>
              <a:cs typeface="Arial"/>
              <a:sym typeface="Arial"/>
            </a:endParaRPr>
          </a:p>
        </p:txBody>
      </p:sp>
      <p:pic>
        <p:nvPicPr>
          <p:cNvPr descr="Picture" id="110" name="Google Shape;110;p7"/>
          <p:cNvPicPr preferRelativeResize="0"/>
          <p:nvPr/>
        </p:nvPicPr>
        <p:blipFill rotWithShape="1">
          <a:blip r:embed="rId3">
            <a:alphaModFix/>
          </a:blip>
          <a:srcRect b="0" l="0" r="0" t="0"/>
          <a:stretch/>
        </p:blipFill>
        <p:spPr>
          <a:xfrm>
            <a:off x="2919095" y="891540"/>
            <a:ext cx="3681730" cy="37420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311700" y="445025"/>
            <a:ext cx="8520600" cy="572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System Deployment Approach</a:t>
            </a:r>
            <a:endParaRPr b="1" sz="2400">
              <a:solidFill>
                <a:srgbClr val="002060"/>
              </a:solidFill>
              <a:latin typeface="Arial"/>
              <a:ea typeface="Arial"/>
              <a:cs typeface="Arial"/>
              <a:sym typeface="Arial"/>
            </a:endParaRPr>
          </a:p>
        </p:txBody>
      </p:sp>
      <p:sp>
        <p:nvSpPr>
          <p:cNvPr id="116" name="Google Shape;116;p8"/>
          <p:cNvSpPr txBox="1"/>
          <p:nvPr/>
        </p:nvSpPr>
        <p:spPr>
          <a:xfrm>
            <a:off x="474980" y="1119505"/>
            <a:ext cx="8347075" cy="278003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This Event Management System is developed using PHP, MySql, Bootstrap, Javascript, and jQuery. This project specially developed for an institute. In this Project, </a:t>
            </a:r>
            <a:endParaRPr b="0"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faculty and students can signup and login into their account.</a:t>
            </a:r>
            <a:endParaRPr b="0"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faculty can create an event and student can apply to it. After that event completion, the student has to upload the certificate in their account using their login id and password.</a:t>
            </a:r>
            <a:endParaRPr b="0"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faculty can see the students event report in their account.</a:t>
            </a:r>
            <a:endParaRPr b="0"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If the faculty and student organized or participated any event then they can register by themselves and can see their report.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type="title"/>
          </p:nvPr>
        </p:nvSpPr>
        <p:spPr>
          <a:xfrm>
            <a:off x="311700" y="445025"/>
            <a:ext cx="8520600" cy="572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Algorithm &amp; Deployment</a:t>
            </a:r>
            <a:endParaRPr b="1" sz="2400">
              <a:solidFill>
                <a:srgbClr val="002060"/>
              </a:solidFill>
              <a:latin typeface="Arial"/>
              <a:ea typeface="Arial"/>
              <a:cs typeface="Arial"/>
              <a:sym typeface="Arial"/>
            </a:endParaRPr>
          </a:p>
        </p:txBody>
      </p:sp>
      <p:sp>
        <p:nvSpPr>
          <p:cNvPr id="122" name="Google Shape;122;p9"/>
          <p:cNvSpPr txBox="1"/>
          <p:nvPr/>
        </p:nvSpPr>
        <p:spPr>
          <a:xfrm>
            <a:off x="387350" y="953135"/>
            <a:ext cx="3909060" cy="35731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User Authentication:</a:t>
            </a:r>
            <a:endParaRPr b="1"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Secure password hashing is applied during student and faculty registration and login processes.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Event Application Handling:</a:t>
            </a:r>
            <a:endParaRPr b="1"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When a user applies for an event, the system validates and stores the application details.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Server Setup:</a:t>
            </a:r>
            <a:endParaRPr b="1"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Choose a suitable web server (e.g., Apache) and configure it to handle PHP requests. Ensure PHP and MySQL are installed on the server.</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 name="Google Shape;123;p9"/>
          <p:cNvSpPr txBox="1"/>
          <p:nvPr/>
        </p:nvSpPr>
        <p:spPr>
          <a:xfrm>
            <a:off x="4696460" y="953135"/>
            <a:ext cx="4069080" cy="3536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Database Setup:</a:t>
            </a:r>
            <a:endParaRPr b="1"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Execute SQL scripts to create the necessary tables and relationships.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Set up user accounts and permissions for database access.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Backend Deployment:</a:t>
            </a:r>
            <a:endParaRPr b="1"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Upload PHP files to the server.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Configure server-side scripts to interact with the MySQL database.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Frontend Deployment:</a:t>
            </a:r>
            <a:endParaRPr b="1"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Upload HTML, CSS, JS, and jQuery files to the server.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2024-01-09T13:12:00Z</dcterms:created>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9CE72DD296384A1D84A554F04A123880_13</vt:lpwstr>
  </property>
  <property fmtid="{D5CDD505-2E9C-101B-9397-08002B2CF9AE}" pid="11" name="KSOProductBuildVer">
    <vt:lpwstr>1033-12.2.0.13359</vt:lpwstr>
  </property>
</Properties>
</file>