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5" r:id="rId5"/>
    <p:sldId id="264" r:id="rId6"/>
    <p:sldId id="263" r:id="rId7"/>
    <p:sldId id="258" r:id="rId8"/>
    <p:sldId id="260" r:id="rId9"/>
    <p:sldId id="261" r:id="rId10"/>
    <p:sldId id="266" r:id="rId11"/>
    <p:sldId id="268" r:id="rId12"/>
    <p:sldId id="277" r:id="rId13"/>
    <p:sldId id="271" r:id="rId14"/>
    <p:sldId id="270" r:id="rId15"/>
    <p:sldId id="269" r:id="rId16"/>
    <p:sldId id="272" r:id="rId17"/>
    <p:sldId id="274" r:id="rId18"/>
    <p:sldId id="276" r:id="rId19"/>
    <p:sldId id="273" r:id="rId20"/>
    <p:sldId id="27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6207-C66B-004A-7FB3-EFFD14CD0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CB8DD6-2499-23FB-10B3-B48730B03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C3DE57-0ED9-1F85-3D76-F3F2E284A612}"/>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5" name="Footer Placeholder 4">
            <a:extLst>
              <a:ext uri="{FF2B5EF4-FFF2-40B4-BE49-F238E27FC236}">
                <a16:creationId xmlns:a16="http://schemas.microsoft.com/office/drawing/2014/main" id="{4316E3AC-EE2F-33A5-994B-E724422AF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9CBCC-0CEB-B9E7-4F53-96A3C70A2ED5}"/>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0316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8338-CA4D-81D0-5C91-48B2EF38CE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E7A56-9DC4-6D1A-E323-448506365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C9EB3-B68C-893E-9BD6-CB7113250377}"/>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5" name="Footer Placeholder 4">
            <a:extLst>
              <a:ext uri="{FF2B5EF4-FFF2-40B4-BE49-F238E27FC236}">
                <a16:creationId xmlns:a16="http://schemas.microsoft.com/office/drawing/2014/main" id="{5369D71E-62ED-9273-D5CF-89AEB5276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F2287-BF64-3EEE-0591-808BE5707DD6}"/>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78868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CAE38-D427-1B02-CB0B-5907205EE5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D3BC9D-8F0E-AC7C-42D9-1DBBBD1915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88896-5072-FC3E-30AA-A70B5DB04B29}"/>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5" name="Footer Placeholder 4">
            <a:extLst>
              <a:ext uri="{FF2B5EF4-FFF2-40B4-BE49-F238E27FC236}">
                <a16:creationId xmlns:a16="http://schemas.microsoft.com/office/drawing/2014/main" id="{0547E1E3-A9A6-1ECF-AD55-8DBF6B827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E0BFFC-FE83-E552-EF7D-91B88D7DAB5F}"/>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43992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0F3C-BBCE-A3BF-D9B1-AFE9FCBB2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8E8EDD-0E91-B1E8-4147-C68190CD6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A1BF3-A7F6-4ACC-BD58-B51866D6B44B}"/>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5" name="Footer Placeholder 4">
            <a:extLst>
              <a:ext uri="{FF2B5EF4-FFF2-40B4-BE49-F238E27FC236}">
                <a16:creationId xmlns:a16="http://schemas.microsoft.com/office/drawing/2014/main" id="{CEC7CAA0-A0AA-28F0-85DA-96C8F3E3C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0A3CD-1D30-AAE0-CA8E-751A3EF127D0}"/>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61218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664A-16FF-49A7-5DCA-FA451C076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28649C-ABAF-B008-7322-3A9379140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BA468-6EA2-B899-E69D-C5E3A0E5C6D8}"/>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5" name="Footer Placeholder 4">
            <a:extLst>
              <a:ext uri="{FF2B5EF4-FFF2-40B4-BE49-F238E27FC236}">
                <a16:creationId xmlns:a16="http://schemas.microsoft.com/office/drawing/2014/main" id="{F70AE2F3-97D0-9CDD-AB77-B1B0949B6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F0473-8BAC-3003-AE12-99D51E7958C3}"/>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420789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5C83-A707-6804-66AB-A645CA45F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FA53BA-FB26-43CC-9FF9-259D75A50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A4C645-E033-DF79-5CCF-D115F55EF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F1978D-601A-8452-DDBB-4DE741A76B63}"/>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6" name="Footer Placeholder 5">
            <a:extLst>
              <a:ext uri="{FF2B5EF4-FFF2-40B4-BE49-F238E27FC236}">
                <a16:creationId xmlns:a16="http://schemas.microsoft.com/office/drawing/2014/main" id="{0BB69732-0104-E505-6748-0BAF8F597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F63B0-5058-C3C7-413A-E9E26A343E5A}"/>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43726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6AD0-3A08-550D-7B83-0E9654BB22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E343A-A02E-8D67-8E51-563069E4B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FA134-F4F0-AD80-1E72-E5BB3FBD7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242629-D841-4163-E1AE-C3507F75B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2ABC0-8EC7-2FB0-D3CB-73577302B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49CECF-0AE5-13E5-32EE-2B2A3469918F}"/>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8" name="Footer Placeholder 7">
            <a:extLst>
              <a:ext uri="{FF2B5EF4-FFF2-40B4-BE49-F238E27FC236}">
                <a16:creationId xmlns:a16="http://schemas.microsoft.com/office/drawing/2014/main" id="{60072AAB-4109-4772-D0C1-483EA7AEC3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1E9FC5-AEC5-FBEA-5753-A39723DC1E53}"/>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40654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94F7-AB78-7F68-A230-F8794CF91D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0CD837-741D-DEFD-CFF8-32BEF06D9D16}"/>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4" name="Footer Placeholder 3">
            <a:extLst>
              <a:ext uri="{FF2B5EF4-FFF2-40B4-BE49-F238E27FC236}">
                <a16:creationId xmlns:a16="http://schemas.microsoft.com/office/drawing/2014/main" id="{C599BBED-B224-6EA4-C030-76AE706AE6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66C57F-3EAE-23CE-6188-5D77B33B579F}"/>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01982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5F59A-532C-BC62-089B-E4FE3DBF055F}"/>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3" name="Footer Placeholder 2">
            <a:extLst>
              <a:ext uri="{FF2B5EF4-FFF2-40B4-BE49-F238E27FC236}">
                <a16:creationId xmlns:a16="http://schemas.microsoft.com/office/drawing/2014/main" id="{B83D092C-11D7-C369-2B99-23ED833752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07BCA5-700B-C1CE-C952-5169CE35532C}"/>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72238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EAB1-D403-9427-3971-C0CC0BDEF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11017-6893-05F1-BBFD-AC2ADA06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B75EA4-9EC2-0676-CF8B-8960FB6F7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A74BC-8519-C547-5AF5-DF2BF2DE8D7D}"/>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6" name="Footer Placeholder 5">
            <a:extLst>
              <a:ext uri="{FF2B5EF4-FFF2-40B4-BE49-F238E27FC236}">
                <a16:creationId xmlns:a16="http://schemas.microsoft.com/office/drawing/2014/main" id="{935174F7-112E-8118-6743-43A8D15EB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3CDE0-9F54-DF03-14E0-8A264B229443}"/>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14786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CB58-7505-EA71-C157-EC81AA5D7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383DCF-8460-47BF-7882-21A9A7FE2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63F6C3-628B-F93D-6B81-DF21AC55C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CAA8B-4EA2-FE9F-C7F8-850D10577CAE}"/>
              </a:ext>
            </a:extLst>
          </p:cNvPr>
          <p:cNvSpPr>
            <a:spLocks noGrp="1"/>
          </p:cNvSpPr>
          <p:nvPr>
            <p:ph type="dt" sz="half" idx="10"/>
          </p:nvPr>
        </p:nvSpPr>
        <p:spPr/>
        <p:txBody>
          <a:bodyPr/>
          <a:lstStyle/>
          <a:p>
            <a:fld id="{45F5CC6D-D718-4BAD-98B3-7F42D374D255}" type="datetimeFigureOut">
              <a:rPr lang="en-IN" smtClean="0"/>
              <a:t>03-01-2024</a:t>
            </a:fld>
            <a:endParaRPr lang="en-IN"/>
          </a:p>
        </p:txBody>
      </p:sp>
      <p:sp>
        <p:nvSpPr>
          <p:cNvPr id="6" name="Footer Placeholder 5">
            <a:extLst>
              <a:ext uri="{FF2B5EF4-FFF2-40B4-BE49-F238E27FC236}">
                <a16:creationId xmlns:a16="http://schemas.microsoft.com/office/drawing/2014/main" id="{7876505C-CD93-3396-A1E0-34ADF3C048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B91DB-2302-6FC4-BDFB-AF1435348237}"/>
              </a:ext>
            </a:extLst>
          </p:cNvPr>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11861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78B0E-B7FF-0F23-FE40-DBD74F14C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248E66-08A8-EEFA-5CEA-08D843046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35FC4-167F-1017-3C12-34F522430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5CC6D-D718-4BAD-98B3-7F42D374D255}" type="datetimeFigureOut">
              <a:rPr lang="en-IN" smtClean="0"/>
              <a:t>03-01-2024</a:t>
            </a:fld>
            <a:endParaRPr lang="en-IN"/>
          </a:p>
        </p:txBody>
      </p:sp>
      <p:sp>
        <p:nvSpPr>
          <p:cNvPr id="5" name="Footer Placeholder 4">
            <a:extLst>
              <a:ext uri="{FF2B5EF4-FFF2-40B4-BE49-F238E27FC236}">
                <a16:creationId xmlns:a16="http://schemas.microsoft.com/office/drawing/2014/main" id="{EFB8FE13-B983-8B63-420E-1DDAA6E23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6E1C8A-AD27-7D6B-D3B8-228AA357E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7BC26-C0B0-4805-B763-3B5B0D65985C}" type="slidenum">
              <a:rPr lang="en-IN" smtClean="0"/>
              <a:t>‹#›</a:t>
            </a:fld>
            <a:endParaRPr lang="en-IN"/>
          </a:p>
        </p:txBody>
      </p:sp>
    </p:spTree>
    <p:extLst>
      <p:ext uri="{BB962C8B-B14F-4D97-AF65-F5344CB8AC3E}">
        <p14:creationId xmlns:p14="http://schemas.microsoft.com/office/powerpoint/2010/main" val="61644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6" name="Freeform: Shape 2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person wearing a tie&#10;&#10;Description automatically generated">
            <a:extLst>
              <a:ext uri="{FF2B5EF4-FFF2-40B4-BE49-F238E27FC236}">
                <a16:creationId xmlns:a16="http://schemas.microsoft.com/office/drawing/2014/main" id="{AAF255D0-975D-EE43-9E3B-2DA7FC663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792871"/>
            <a:ext cx="1216846" cy="1216846"/>
          </a:xfrm>
          <a:prstGeom prst="rect">
            <a:avLst/>
          </a:prstGeom>
        </p:spPr>
      </p:pic>
      <p:pic>
        <p:nvPicPr>
          <p:cNvPr id="9" name="Picture 8" descr="A blue and yellow text">
            <a:extLst>
              <a:ext uri="{FF2B5EF4-FFF2-40B4-BE49-F238E27FC236}">
                <a16:creationId xmlns:a16="http://schemas.microsoft.com/office/drawing/2014/main" id="{EA2B7A30-72F6-EF15-6DBA-FDC1B2938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416" y="2619210"/>
            <a:ext cx="4468418" cy="1524382"/>
          </a:xfrm>
          <a:prstGeom prst="rect">
            <a:avLst/>
          </a:prstGeom>
        </p:spPr>
      </p:pic>
      <p:sp>
        <p:nvSpPr>
          <p:cNvPr id="10" name="TextBox 9">
            <a:extLst>
              <a:ext uri="{FF2B5EF4-FFF2-40B4-BE49-F238E27FC236}">
                <a16:creationId xmlns:a16="http://schemas.microsoft.com/office/drawing/2014/main" id="{9F51878D-AC5A-0D74-8354-8306916A02B7}"/>
              </a:ext>
            </a:extLst>
          </p:cNvPr>
          <p:cNvSpPr txBox="1"/>
          <p:nvPr/>
        </p:nvSpPr>
        <p:spPr>
          <a:xfrm>
            <a:off x="5329416" y="4178457"/>
            <a:ext cx="4988973" cy="564007"/>
          </a:xfrm>
          <a:prstGeom prst="rect">
            <a:avLst/>
          </a:prstGeom>
          <a:noFill/>
        </p:spPr>
        <p:txBody>
          <a:bodyPr wrap="square" rtlCol="0">
            <a:spAutoFit/>
          </a:bodyPr>
          <a:lstStyle/>
          <a:p>
            <a:pPr algn="ctr" defTabSz="1115568">
              <a:spcAft>
                <a:spcPts val="600"/>
              </a:spcAft>
            </a:pPr>
            <a:r>
              <a:rPr lang="en-US" sz="2928" kern="12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rPr>
              <a:t>Data Analyst Internship</a:t>
            </a:r>
            <a:endParaRPr lang="en-US" sz="24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endParaRPr>
          </a:p>
        </p:txBody>
      </p:sp>
      <p:sp>
        <p:nvSpPr>
          <p:cNvPr id="14" name="TextBox 13">
            <a:extLst>
              <a:ext uri="{FF2B5EF4-FFF2-40B4-BE49-F238E27FC236}">
                <a16:creationId xmlns:a16="http://schemas.microsoft.com/office/drawing/2014/main" id="{A619C2AA-4502-0C4B-6970-268DE29EA1D3}"/>
              </a:ext>
            </a:extLst>
          </p:cNvPr>
          <p:cNvSpPr txBox="1"/>
          <p:nvPr/>
        </p:nvSpPr>
        <p:spPr>
          <a:xfrm>
            <a:off x="4049876" y="5235109"/>
            <a:ext cx="7449261" cy="467820"/>
          </a:xfrm>
          <a:prstGeom prst="rect">
            <a:avLst/>
          </a:prstGeom>
          <a:noFill/>
        </p:spPr>
        <p:txBody>
          <a:bodyPr wrap="square">
            <a:spAutoFit/>
          </a:bodyPr>
          <a:lstStyle/>
          <a:p>
            <a:pPr algn="ctr" defTabSz="1115568">
              <a:spcAft>
                <a:spcPts val="600"/>
              </a:spcAft>
            </a:pPr>
            <a:r>
              <a:rPr lang="en-US" sz="2440" kern="12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rPr>
              <a:t>Kengam Veerababu</a:t>
            </a:r>
            <a:endParaRPr lang="en-US" sz="20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endParaRPr>
          </a:p>
        </p:txBody>
      </p:sp>
      <p:sp>
        <p:nvSpPr>
          <p:cNvPr id="16" name="TextBox 15">
            <a:extLst>
              <a:ext uri="{FF2B5EF4-FFF2-40B4-BE49-F238E27FC236}">
                <a16:creationId xmlns:a16="http://schemas.microsoft.com/office/drawing/2014/main" id="{F3CE5AA3-C16B-79C1-CECE-75DB4AADC92D}"/>
              </a:ext>
            </a:extLst>
          </p:cNvPr>
          <p:cNvSpPr txBox="1"/>
          <p:nvPr/>
        </p:nvSpPr>
        <p:spPr>
          <a:xfrm>
            <a:off x="4099272" y="4856295"/>
            <a:ext cx="7449261" cy="430246"/>
          </a:xfrm>
          <a:prstGeom prst="rect">
            <a:avLst/>
          </a:prstGeom>
          <a:noFill/>
        </p:spPr>
        <p:txBody>
          <a:bodyPr wrap="square">
            <a:spAutoFit/>
          </a:bodyPr>
          <a:lstStyle/>
          <a:p>
            <a:pPr algn="ctr" defTabSz="1115568">
              <a:spcAft>
                <a:spcPts val="600"/>
              </a:spcAft>
            </a:pPr>
            <a:r>
              <a:rPr lang="en-US" sz="2196" kern="12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rPr>
              <a:t>Task: HR Data Analytics</a:t>
            </a:r>
            <a:endParaRPr lang="en-US" sz="18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endParaRPr>
          </a:p>
        </p:txBody>
      </p:sp>
      <p:sp>
        <p:nvSpPr>
          <p:cNvPr id="18" name="TextBox 17">
            <a:extLst>
              <a:ext uri="{FF2B5EF4-FFF2-40B4-BE49-F238E27FC236}">
                <a16:creationId xmlns:a16="http://schemas.microsoft.com/office/drawing/2014/main" id="{4602C892-F06B-5210-6D20-43E0CFB3E7D8}"/>
              </a:ext>
            </a:extLst>
          </p:cNvPr>
          <p:cNvSpPr txBox="1"/>
          <p:nvPr/>
        </p:nvSpPr>
        <p:spPr>
          <a:xfrm>
            <a:off x="4049876" y="5651522"/>
            <a:ext cx="7449261" cy="392736"/>
          </a:xfrm>
          <a:prstGeom prst="rect">
            <a:avLst/>
          </a:prstGeom>
          <a:noFill/>
        </p:spPr>
        <p:txBody>
          <a:bodyPr wrap="square">
            <a:spAutoFit/>
          </a:bodyPr>
          <a:lstStyle/>
          <a:p>
            <a:pPr algn="ctr" defTabSz="1115568">
              <a:spcAft>
                <a:spcPts val="600"/>
              </a:spcAft>
            </a:pPr>
            <a:r>
              <a:rPr lang="en-US" sz="1952" kern="12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rPr>
              <a:t>vskengam9721@gmail.com</a:t>
            </a:r>
            <a:endParaRPr lang="en-US" sz="160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84118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numbers and letters&#10;&#10;Description automatically generated">
            <a:extLst>
              <a:ext uri="{FF2B5EF4-FFF2-40B4-BE49-F238E27FC236}">
                <a16:creationId xmlns:a16="http://schemas.microsoft.com/office/drawing/2014/main" id="{D4AF06C2-1371-12A2-6EC7-63627A376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067" y="1026368"/>
            <a:ext cx="4702796" cy="5586780"/>
          </a:xfrm>
          <a:prstGeom prst="rect">
            <a:avLst/>
          </a:prstGeom>
        </p:spPr>
      </p:pic>
      <p:pic>
        <p:nvPicPr>
          <p:cNvPr id="5" name="Picture 4" descr="A screenshot of a spreadsheet&#10;&#10;Description automatically generated">
            <a:extLst>
              <a:ext uri="{FF2B5EF4-FFF2-40B4-BE49-F238E27FC236}">
                <a16:creationId xmlns:a16="http://schemas.microsoft.com/office/drawing/2014/main" id="{EFC88DD1-0F55-E892-99BC-B0C7EEB10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863" y="1026368"/>
            <a:ext cx="5265859" cy="4926564"/>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FB3CDD16-2138-8E5C-A0E4-9547D4405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8" name="TextBox 7">
            <a:extLst>
              <a:ext uri="{FF2B5EF4-FFF2-40B4-BE49-F238E27FC236}">
                <a16:creationId xmlns:a16="http://schemas.microsoft.com/office/drawing/2014/main" id="{2DAD17E4-C775-1C66-10AB-14EE120A2651}"/>
              </a:ext>
            </a:extLst>
          </p:cNvPr>
          <p:cNvSpPr txBox="1"/>
          <p:nvPr/>
        </p:nvSpPr>
        <p:spPr>
          <a:xfrm>
            <a:off x="1877067" y="244852"/>
            <a:ext cx="9968655"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9. Apply conditional formatting to highlight employees with both above-average Monthly Income and above-average Job Satisfaction</a:t>
            </a:r>
            <a:endParaRPr lang="en-IN" dirty="0"/>
          </a:p>
        </p:txBody>
      </p:sp>
    </p:spTree>
    <p:extLst>
      <p:ext uri="{BB962C8B-B14F-4D97-AF65-F5344CB8AC3E}">
        <p14:creationId xmlns:p14="http://schemas.microsoft.com/office/powerpoint/2010/main" val="144978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line&#10;&#10;Description automatically generated with medium confidence">
            <a:extLst>
              <a:ext uri="{FF2B5EF4-FFF2-40B4-BE49-F238E27FC236}">
                <a16:creationId xmlns:a16="http://schemas.microsoft.com/office/drawing/2014/main" id="{D9EBDCB7-0EC4-45BC-358E-1BCAEABCB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606" y="2081423"/>
            <a:ext cx="8489416" cy="3665538"/>
          </a:xfrm>
          <a:prstGeom prst="rect">
            <a:avLst/>
          </a:prstGeom>
        </p:spPr>
      </p:pic>
      <p:pic>
        <p:nvPicPr>
          <p:cNvPr id="4" name="Picture 3" descr="A logo of a person wearing a tie&#10;&#10;Description automatically generated">
            <a:extLst>
              <a:ext uri="{FF2B5EF4-FFF2-40B4-BE49-F238E27FC236}">
                <a16:creationId xmlns:a16="http://schemas.microsoft.com/office/drawing/2014/main" id="{AEAA8359-4323-B7B5-3DD8-ED5F09DD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6" name="TextBox 5">
            <a:extLst>
              <a:ext uri="{FF2B5EF4-FFF2-40B4-BE49-F238E27FC236}">
                <a16:creationId xmlns:a16="http://schemas.microsoft.com/office/drawing/2014/main" id="{88AC9124-F77E-C4BC-C102-25F6EA697A49}"/>
              </a:ext>
            </a:extLst>
          </p:cNvPr>
          <p:cNvSpPr txBox="1"/>
          <p:nvPr/>
        </p:nvSpPr>
        <p:spPr>
          <a:xfrm>
            <a:off x="2227684" y="1435092"/>
            <a:ext cx="7653434" cy="646331"/>
          </a:xfrm>
          <a:prstGeom prst="rect">
            <a:avLst/>
          </a:prstGeom>
          <a:solidFill>
            <a:schemeClr val="accent1">
              <a:lumMod val="20000"/>
              <a:lumOff val="80000"/>
            </a:schemeClr>
          </a:solidFill>
          <a:ln>
            <a:solidFill>
              <a:schemeClr val="tx1"/>
            </a:solidFill>
          </a:ln>
        </p:spPr>
        <p:txBody>
          <a:bodyPr wrap="square">
            <a:spAutoFit/>
          </a:bodyPr>
          <a:lstStyle/>
          <a:p>
            <a:r>
              <a:rPr lang="en-US" dirty="0"/>
              <a:t>10.In Power BI, create a line chart that visualizes the trend of Employee Attrition over the years.</a:t>
            </a:r>
            <a:endParaRPr lang="en-IN" dirty="0"/>
          </a:p>
        </p:txBody>
      </p:sp>
    </p:spTree>
    <p:extLst>
      <p:ext uri="{BB962C8B-B14F-4D97-AF65-F5344CB8AC3E}">
        <p14:creationId xmlns:p14="http://schemas.microsoft.com/office/powerpoint/2010/main" val="190039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BB1E0-1977-6528-7DA3-AD304F7F26C6}"/>
              </a:ext>
            </a:extLst>
          </p:cNvPr>
          <p:cNvSpPr txBox="1"/>
          <p:nvPr/>
        </p:nvSpPr>
        <p:spPr>
          <a:xfrm>
            <a:off x="1856791" y="501814"/>
            <a:ext cx="9638522" cy="369332"/>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11. Describe how you would create a star schema for this dataset, explaining the benefits of doing so.</a:t>
            </a:r>
            <a:endParaRPr lang="en-IN" dirty="0"/>
          </a:p>
        </p:txBody>
      </p:sp>
      <p:pic>
        <p:nvPicPr>
          <p:cNvPr id="4" name="Picture 3" descr="A logo of a person wearing a tie&#10;&#10;Description automatically generated">
            <a:extLst>
              <a:ext uri="{FF2B5EF4-FFF2-40B4-BE49-F238E27FC236}">
                <a16:creationId xmlns:a16="http://schemas.microsoft.com/office/drawing/2014/main" id="{F150CBAB-5B9D-0D26-D1A6-A82ADA905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97" y="305092"/>
            <a:ext cx="762777" cy="762777"/>
          </a:xfrm>
          <a:prstGeom prst="rect">
            <a:avLst/>
          </a:prstGeom>
        </p:spPr>
      </p:pic>
      <p:sp>
        <p:nvSpPr>
          <p:cNvPr id="6" name="TextBox 5">
            <a:extLst>
              <a:ext uri="{FF2B5EF4-FFF2-40B4-BE49-F238E27FC236}">
                <a16:creationId xmlns:a16="http://schemas.microsoft.com/office/drawing/2014/main" id="{16405BAD-0D27-4220-A52C-1E0839439C63}"/>
              </a:ext>
            </a:extLst>
          </p:cNvPr>
          <p:cNvSpPr txBox="1"/>
          <p:nvPr/>
        </p:nvSpPr>
        <p:spPr>
          <a:xfrm>
            <a:off x="1856791" y="1067869"/>
            <a:ext cx="9638521" cy="5355312"/>
          </a:xfrm>
          <a:prstGeom prst="rect">
            <a:avLst/>
          </a:prstGeom>
          <a:solidFill>
            <a:schemeClr val="accent6">
              <a:lumMod val="20000"/>
              <a:lumOff val="80000"/>
            </a:schemeClr>
          </a:solidFill>
        </p:spPr>
        <p:txBody>
          <a:bodyPr wrap="square">
            <a:spAutoFit/>
          </a:bodyPr>
          <a:lstStyle/>
          <a:p>
            <a:r>
              <a:rPr lang="en-US" dirty="0"/>
              <a:t>A star schema is a database design where a central fact table is connected to multiple dimension tables through well-defined relationships.</a:t>
            </a:r>
            <a:endParaRPr lang="en-IN" dirty="0"/>
          </a:p>
          <a:p>
            <a:endParaRPr lang="en-IN" dirty="0"/>
          </a:p>
          <a:p>
            <a:r>
              <a:rPr lang="en-IN" dirty="0"/>
              <a:t>Below are the steps I follow to create the star schema. </a:t>
            </a:r>
          </a:p>
          <a:p>
            <a:r>
              <a:rPr lang="en-IN" b="1" dirty="0"/>
              <a:t>Create Fact Table</a:t>
            </a:r>
            <a:r>
              <a:rPr lang="en-IN" dirty="0"/>
              <a:t>: Identify the main fact table representing core data (e.g., General Data).</a:t>
            </a:r>
          </a:p>
          <a:p>
            <a:r>
              <a:rPr lang="en-IN" b="1" dirty="0"/>
              <a:t>Define Dimension Tables</a:t>
            </a:r>
            <a:r>
              <a:rPr lang="en-IN" dirty="0"/>
              <a:t>: Surround the fact table with dimension tables, each focusing on specific attributes (e.g., , Attrition, Job role, Department).</a:t>
            </a:r>
          </a:p>
          <a:p>
            <a:r>
              <a:rPr lang="en-IN" b="1" dirty="0"/>
              <a:t>Establish Relationships</a:t>
            </a:r>
            <a:r>
              <a:rPr lang="en-IN" dirty="0"/>
              <a:t>: Connect the fact table to dimension tables through relationships (e.g., employee ID matching between tables).</a:t>
            </a:r>
          </a:p>
          <a:p>
            <a:r>
              <a:rPr lang="en-IN" b="1" dirty="0"/>
              <a:t>Simplify Data Navigation</a:t>
            </a:r>
            <a:r>
              <a:rPr lang="en-IN" dirty="0"/>
              <a:t>: Users can efficiently navigate and </a:t>
            </a:r>
            <a:r>
              <a:rPr lang="en-IN" dirty="0" err="1"/>
              <a:t>analyze</a:t>
            </a:r>
            <a:r>
              <a:rPr lang="en-IN" dirty="0"/>
              <a:t> data by easily joining tables through well-defined relationships.</a:t>
            </a:r>
          </a:p>
          <a:p>
            <a:r>
              <a:rPr lang="en-IN" b="1" dirty="0"/>
              <a:t>Reduce Redundancy</a:t>
            </a:r>
            <a:r>
              <a:rPr lang="en-IN" dirty="0"/>
              <a:t>: The structure reduces redundancy by breaking down data into distinct fact and dimension tables.</a:t>
            </a:r>
          </a:p>
          <a:p>
            <a:r>
              <a:rPr lang="en-IN" b="1" dirty="0"/>
              <a:t>Optimize Query Performance</a:t>
            </a:r>
            <a:r>
              <a:rPr lang="en-IN" dirty="0"/>
              <a:t>: The star schema improves query performance, allowing for quicker access to information without complex joins.</a:t>
            </a:r>
          </a:p>
          <a:p>
            <a:r>
              <a:rPr lang="en-IN" b="1" dirty="0"/>
              <a:t>Enhance Maintainability</a:t>
            </a:r>
            <a:r>
              <a:rPr lang="en-IN" dirty="0"/>
              <a:t>: The clear structure facilitates a better understanding of data relationships, improving overall database maintainability.</a:t>
            </a:r>
          </a:p>
          <a:p>
            <a:r>
              <a:rPr lang="en-IN" b="1" dirty="0"/>
              <a:t>Beneficial for BI Tools</a:t>
            </a:r>
            <a:r>
              <a:rPr lang="en-IN" dirty="0"/>
              <a:t>: Particularly advantageous for business intelligence and reporting tools like Power BI, enabling seamless data exploration and visualization.</a:t>
            </a:r>
          </a:p>
        </p:txBody>
      </p:sp>
    </p:spTree>
    <p:extLst>
      <p:ext uri="{BB962C8B-B14F-4D97-AF65-F5344CB8AC3E}">
        <p14:creationId xmlns:p14="http://schemas.microsoft.com/office/powerpoint/2010/main" val="107746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of a person wearing a tie&#10;&#10;Description automatically generated">
            <a:extLst>
              <a:ext uri="{FF2B5EF4-FFF2-40B4-BE49-F238E27FC236}">
                <a16:creationId xmlns:a16="http://schemas.microsoft.com/office/drawing/2014/main" id="{9192F931-1272-69C3-D1D2-12FBDD31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4" name="TextBox 3">
            <a:extLst>
              <a:ext uri="{FF2B5EF4-FFF2-40B4-BE49-F238E27FC236}">
                <a16:creationId xmlns:a16="http://schemas.microsoft.com/office/drawing/2014/main" id="{8F715E4D-CD4B-07B7-4349-C546B8E846C9}"/>
              </a:ext>
            </a:extLst>
          </p:cNvPr>
          <p:cNvSpPr txBox="1"/>
          <p:nvPr/>
        </p:nvSpPr>
        <p:spPr>
          <a:xfrm>
            <a:off x="3048778" y="2551836"/>
            <a:ext cx="7802724" cy="2585323"/>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IN" dirty="0"/>
              <a:t>Rolling 3-Month </a:t>
            </a:r>
            <a:r>
              <a:rPr lang="en-IN" dirty="0" err="1"/>
              <a:t>Avg</a:t>
            </a:r>
            <a:r>
              <a:rPr lang="en-IN" dirty="0"/>
              <a:t> =</a:t>
            </a:r>
          </a:p>
          <a:p>
            <a:r>
              <a:rPr lang="en-IN" dirty="0"/>
              <a:t>CALCULATE(AVERAGE('Your </a:t>
            </a:r>
            <a:r>
              <a:rPr lang="en-IN" dirty="0" err="1"/>
              <a:t>TableName</a:t>
            </a:r>
            <a:r>
              <a:rPr lang="en-IN" dirty="0"/>
              <a:t>' [Monthly Income]),</a:t>
            </a:r>
          </a:p>
          <a:p>
            <a:r>
              <a:rPr lang="en-IN" dirty="0"/>
              <a:t>                    FILTER(ALL('Your </a:t>
            </a:r>
            <a:r>
              <a:rPr lang="en-IN" dirty="0" err="1"/>
              <a:t>TableName</a:t>
            </a:r>
            <a:r>
              <a:rPr lang="en-IN" dirty="0"/>
              <a:t>"),</a:t>
            </a:r>
          </a:p>
          <a:p>
            <a:r>
              <a:rPr lang="en-IN" dirty="0"/>
              <a:t>                              "Your </a:t>
            </a:r>
            <a:r>
              <a:rPr lang="en-IN" dirty="0" err="1"/>
              <a:t>TableName</a:t>
            </a:r>
            <a:r>
              <a:rPr lang="en-IN" dirty="0"/>
              <a:t>' [</a:t>
            </a:r>
            <a:r>
              <a:rPr lang="en-IN" dirty="0" err="1"/>
              <a:t>EmployeeID</a:t>
            </a:r>
            <a:r>
              <a:rPr lang="en-IN" dirty="0"/>
              <a:t>] = </a:t>
            </a:r>
          </a:p>
          <a:p>
            <a:r>
              <a:rPr lang="en-IN" dirty="0"/>
              <a:t>    EARLIER('</a:t>
            </a:r>
            <a:r>
              <a:rPr lang="en-IN" dirty="0" err="1"/>
              <a:t>YourTableName</a:t>
            </a:r>
            <a:r>
              <a:rPr lang="en-IN" dirty="0"/>
              <a:t>' [</a:t>
            </a:r>
            <a:r>
              <a:rPr lang="en-IN" dirty="0" err="1"/>
              <a:t>EmployeeID</a:t>
            </a:r>
            <a:r>
              <a:rPr lang="en-IN" dirty="0"/>
              <a:t>]) &amp;&amp; </a:t>
            </a:r>
          </a:p>
          <a:p>
            <a:r>
              <a:rPr lang="en-IN" dirty="0"/>
              <a:t>                  'Your </a:t>
            </a:r>
            <a:r>
              <a:rPr lang="en-IN" dirty="0" err="1"/>
              <a:t>TableName</a:t>
            </a:r>
            <a:r>
              <a:rPr lang="en-IN" dirty="0"/>
              <a:t>'[Date] &lt;= </a:t>
            </a:r>
          </a:p>
          <a:p>
            <a:r>
              <a:rPr lang="en-IN" dirty="0"/>
              <a:t>    EARLIER('Your </a:t>
            </a:r>
            <a:r>
              <a:rPr lang="en-IN" dirty="0" err="1"/>
              <a:t>TableName</a:t>
            </a:r>
            <a:r>
              <a:rPr lang="en-IN" dirty="0"/>
              <a:t>' [Date]) &amp;&amp; </a:t>
            </a:r>
          </a:p>
          <a:p>
            <a:r>
              <a:rPr lang="en-IN" dirty="0"/>
              <a:t>                  'Your </a:t>
            </a:r>
            <a:r>
              <a:rPr lang="en-IN" dirty="0" err="1"/>
              <a:t>TableName</a:t>
            </a:r>
            <a:r>
              <a:rPr lang="en-IN" dirty="0"/>
              <a:t>' [Date] &gt; </a:t>
            </a:r>
          </a:p>
          <a:p>
            <a:r>
              <a:rPr lang="en-IN" dirty="0"/>
              <a:t>DATEADD(EARLIER("Your </a:t>
            </a:r>
            <a:r>
              <a:rPr lang="en-IN" dirty="0" err="1"/>
              <a:t>TableName</a:t>
            </a:r>
            <a:r>
              <a:rPr lang="en-IN" dirty="0"/>
              <a:t>' [Date]), -3,MONTH)))</a:t>
            </a:r>
          </a:p>
        </p:txBody>
      </p:sp>
      <p:sp>
        <p:nvSpPr>
          <p:cNvPr id="6" name="TextBox 5">
            <a:extLst>
              <a:ext uri="{FF2B5EF4-FFF2-40B4-BE49-F238E27FC236}">
                <a16:creationId xmlns:a16="http://schemas.microsoft.com/office/drawing/2014/main" id="{AA69A94A-92BA-15CB-6DCF-F6E9ECFF4039}"/>
              </a:ext>
            </a:extLst>
          </p:cNvPr>
          <p:cNvSpPr txBox="1"/>
          <p:nvPr/>
        </p:nvSpPr>
        <p:spPr>
          <a:xfrm>
            <a:off x="3047223" y="1472978"/>
            <a:ext cx="7802724"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12. Using DAX, calculate the rolling 3-month average of Monthly Income for each employee.</a:t>
            </a:r>
            <a:endParaRPr lang="en-IN" dirty="0"/>
          </a:p>
        </p:txBody>
      </p:sp>
    </p:spTree>
    <p:extLst>
      <p:ext uri="{BB962C8B-B14F-4D97-AF65-F5344CB8AC3E}">
        <p14:creationId xmlns:p14="http://schemas.microsoft.com/office/powerpoint/2010/main" val="305967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ACAF941-38A2-5D19-FF74-0C902B59B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369" y="1362269"/>
            <a:ext cx="10044030" cy="5379187"/>
          </a:xfrm>
          <a:prstGeom prst="rect">
            <a:avLst/>
          </a:prstGeom>
        </p:spPr>
      </p:pic>
      <p:pic>
        <p:nvPicPr>
          <p:cNvPr id="4" name="Picture 3" descr="A logo of a person wearing a tie&#10;&#10;Description automatically generated">
            <a:extLst>
              <a:ext uri="{FF2B5EF4-FFF2-40B4-BE49-F238E27FC236}">
                <a16:creationId xmlns:a16="http://schemas.microsoft.com/office/drawing/2014/main" id="{3A01294E-5300-1EC3-0B9E-41B5FA0D8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6" name="TextBox 5">
            <a:extLst>
              <a:ext uri="{FF2B5EF4-FFF2-40B4-BE49-F238E27FC236}">
                <a16:creationId xmlns:a16="http://schemas.microsoft.com/office/drawing/2014/main" id="{6AD718F2-3A04-90FA-37C8-46BF313A88EC}"/>
              </a:ext>
            </a:extLst>
          </p:cNvPr>
          <p:cNvSpPr txBox="1"/>
          <p:nvPr/>
        </p:nvSpPr>
        <p:spPr>
          <a:xfrm>
            <a:off x="2044369" y="581218"/>
            <a:ext cx="10044030" cy="646331"/>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13. Create a hierarchy in Power BI that allows users to drill down from Department to Job Role to further narrow their analysis.</a:t>
            </a:r>
            <a:endParaRPr lang="en-IN" dirty="0"/>
          </a:p>
        </p:txBody>
      </p:sp>
    </p:spTree>
    <p:extLst>
      <p:ext uri="{BB962C8B-B14F-4D97-AF65-F5344CB8AC3E}">
        <p14:creationId xmlns:p14="http://schemas.microsoft.com/office/powerpoint/2010/main" val="261982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8BC58-9A06-0B01-32DC-76215AB5901D}"/>
              </a:ext>
            </a:extLst>
          </p:cNvPr>
          <p:cNvSpPr txBox="1"/>
          <p:nvPr/>
        </p:nvSpPr>
        <p:spPr>
          <a:xfrm>
            <a:off x="1328445" y="1101212"/>
            <a:ext cx="10711542"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14. How can you set up parameterized queries in Power BI to allow users to filter data based 2 of 2 on the Distance from Home column?</a:t>
            </a:r>
            <a:endParaRPr lang="en-IN" dirty="0"/>
          </a:p>
        </p:txBody>
      </p:sp>
      <p:sp>
        <p:nvSpPr>
          <p:cNvPr id="5" name="TextBox 4">
            <a:extLst>
              <a:ext uri="{FF2B5EF4-FFF2-40B4-BE49-F238E27FC236}">
                <a16:creationId xmlns:a16="http://schemas.microsoft.com/office/drawing/2014/main" id="{78CE3D8B-4BFA-0CDC-5086-6592E6F4D573}"/>
              </a:ext>
            </a:extLst>
          </p:cNvPr>
          <p:cNvSpPr txBox="1"/>
          <p:nvPr/>
        </p:nvSpPr>
        <p:spPr>
          <a:xfrm>
            <a:off x="1328445" y="1925857"/>
            <a:ext cx="10711542" cy="4801314"/>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IN" dirty="0"/>
              <a:t>To set up parameterized queries in Power BI for filtering data based on the Distance from Home column, follow these steps:</a:t>
            </a:r>
          </a:p>
          <a:p>
            <a:pPr marL="342900" indent="-342900">
              <a:buAutoNum type="arabicPeriod"/>
            </a:pPr>
            <a:r>
              <a:rPr lang="en-IN" dirty="0"/>
              <a:t>Create a Parameter: In Power BI Desktop, go to the "Home" tab and click on "Manage Parameters.“ Create a </a:t>
            </a:r>
          </a:p>
          <a:p>
            <a:r>
              <a:rPr lang="en-IN" dirty="0"/>
              <a:t>new parameter (e.g., </a:t>
            </a:r>
            <a:r>
              <a:rPr lang="en-IN" dirty="0" err="1"/>
              <a:t>DistanceParameter</a:t>
            </a:r>
            <a:r>
              <a:rPr lang="en-IN" dirty="0"/>
              <a:t>) with a default value and choose Decimal Number as the data type.</a:t>
            </a:r>
          </a:p>
          <a:p>
            <a:endParaRPr lang="en-IN" dirty="0"/>
          </a:p>
          <a:p>
            <a:r>
              <a:rPr lang="en-IN" dirty="0"/>
              <a:t>2. Modify the Query: Go to the Power Query Editor by clicking "Transform Data.“ Find your data loading query and add a step to filter the data based on the Distance from Home column using the parameter.</a:t>
            </a:r>
          </a:p>
          <a:p>
            <a:r>
              <a:rPr lang="en-IN" dirty="0"/>
              <a:t>    m = </a:t>
            </a:r>
            <a:r>
              <a:rPr lang="en-IN" dirty="0" err="1"/>
              <a:t>Table.SelectRows</a:t>
            </a:r>
            <a:r>
              <a:rPr lang="en-IN" dirty="0"/>
              <a:t>(</a:t>
            </a:r>
            <a:r>
              <a:rPr lang="en-IN" dirty="0" err="1"/>
              <a:t>YourPreviousStep</a:t>
            </a:r>
            <a:r>
              <a:rPr lang="en-IN" dirty="0"/>
              <a:t>, each [</a:t>
            </a:r>
            <a:r>
              <a:rPr lang="en-IN" dirty="0" err="1"/>
              <a:t>DistanceFromHome</a:t>
            </a:r>
            <a:r>
              <a:rPr lang="en-IN" dirty="0"/>
              <a:t>] &lt;= </a:t>
            </a:r>
            <a:r>
              <a:rPr lang="en-IN" dirty="0" err="1"/>
              <a:t>DistanceParameter</a:t>
            </a:r>
            <a:r>
              <a:rPr lang="en-IN" dirty="0"/>
              <a:t>)</a:t>
            </a:r>
          </a:p>
          <a:p>
            <a:endParaRPr lang="en-IN" dirty="0"/>
          </a:p>
          <a:p>
            <a:r>
              <a:rPr lang="en-IN" dirty="0"/>
              <a:t>3. Apply Changes: Close and apply changes in the Power Query Editor. In the main Power BI Desktop window, go to the "Home" tab and click "Close &amp; Apply.“</a:t>
            </a:r>
          </a:p>
          <a:p>
            <a:endParaRPr lang="en-IN" dirty="0"/>
          </a:p>
          <a:p>
            <a:r>
              <a:rPr lang="en-IN" dirty="0"/>
              <a:t>4. Add a Slicer or Input Field: In the report view, add a slicer or input field to the canvas. Connect the slicer or input field to the </a:t>
            </a:r>
            <a:r>
              <a:rPr lang="en-IN" dirty="0" err="1"/>
              <a:t>DistanceParameter</a:t>
            </a:r>
            <a:r>
              <a:rPr lang="en-IN" dirty="0"/>
              <a:t> by selecting it in the "Visualization" pane.</a:t>
            </a:r>
          </a:p>
          <a:p>
            <a:endParaRPr lang="en-IN" dirty="0"/>
          </a:p>
          <a:p>
            <a:r>
              <a:rPr lang="en-IN" dirty="0"/>
              <a:t>5. Test the Parameter: Switch to "View" mode to test the report. Use the slicer or input field to adjust the distance parameter, dynamically updating the report based on user input.</a:t>
            </a:r>
          </a:p>
        </p:txBody>
      </p:sp>
      <p:pic>
        <p:nvPicPr>
          <p:cNvPr id="6" name="Picture 5" descr="A logo of a person wearing a tie&#10;&#10;Description automatically generated">
            <a:extLst>
              <a:ext uri="{FF2B5EF4-FFF2-40B4-BE49-F238E27FC236}">
                <a16:creationId xmlns:a16="http://schemas.microsoft.com/office/drawing/2014/main" id="{907514D9-5151-E762-3136-7400E4AF8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Tree>
    <p:extLst>
      <p:ext uri="{BB962C8B-B14F-4D97-AF65-F5344CB8AC3E}">
        <p14:creationId xmlns:p14="http://schemas.microsoft.com/office/powerpoint/2010/main" val="421363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6CB41F7-89A5-D48D-20BB-2545B3DE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830" y="1720424"/>
            <a:ext cx="9022862" cy="5022015"/>
          </a:xfrm>
          <a:prstGeom prst="rect">
            <a:avLst/>
          </a:prstGeom>
        </p:spPr>
      </p:pic>
      <p:sp>
        <p:nvSpPr>
          <p:cNvPr id="5" name="TextBox 4">
            <a:extLst>
              <a:ext uri="{FF2B5EF4-FFF2-40B4-BE49-F238E27FC236}">
                <a16:creationId xmlns:a16="http://schemas.microsoft.com/office/drawing/2014/main" id="{0A8F9452-D9C4-4B56-69AB-ED99818B12DD}"/>
              </a:ext>
            </a:extLst>
          </p:cNvPr>
          <p:cNvSpPr txBox="1"/>
          <p:nvPr/>
        </p:nvSpPr>
        <p:spPr>
          <a:xfrm>
            <a:off x="2974830" y="718658"/>
            <a:ext cx="9022862"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15. In Excel, calculate the total Monthly Income for each Department, considering only the employees with a Job Level greater than or equal to 3. </a:t>
            </a:r>
            <a:endParaRPr lang="en-IN" dirty="0"/>
          </a:p>
        </p:txBody>
      </p:sp>
      <p:pic>
        <p:nvPicPr>
          <p:cNvPr id="6" name="Picture 5" descr="A logo of a person wearing a tie&#10;&#10;Description automatically generated">
            <a:extLst>
              <a:ext uri="{FF2B5EF4-FFF2-40B4-BE49-F238E27FC236}">
                <a16:creationId xmlns:a16="http://schemas.microsoft.com/office/drawing/2014/main" id="{197351E1-55FE-34F3-2925-DC139BD6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Tree>
    <p:extLst>
      <p:ext uri="{BB962C8B-B14F-4D97-AF65-F5344CB8AC3E}">
        <p14:creationId xmlns:p14="http://schemas.microsoft.com/office/powerpoint/2010/main" val="411906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66906-696C-F0ED-DB0B-27C8CB19953A}"/>
              </a:ext>
            </a:extLst>
          </p:cNvPr>
          <p:cNvSpPr txBox="1"/>
          <p:nvPr/>
        </p:nvSpPr>
        <p:spPr>
          <a:xfrm>
            <a:off x="2202024" y="2234912"/>
            <a:ext cx="9433249" cy="3693319"/>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Ans: Performing a What-If analysis in Excel to understand the impact of a 10% increase in Percent Salary Hike on Monthly Income involves two steps. </a:t>
            </a:r>
          </a:p>
          <a:p>
            <a:r>
              <a:rPr lang="en-US" dirty="0"/>
              <a:t>First, set up your Excel sheet with columns for current Monthly Income, Percent Salary Hike, and the calculated New Monthly Income. Enter the initial values in these cells. Then, use Excel's Goal Seek feature. Select the cell with the New Monthly Income, go to the "Data" tab, click on "What-If Analysis," and choose "Goal Seek." Set the target value (original income plus 10%) and instruct Excel to adjust the Percent Salary Hike cell to achieve the goal. Excel will show you the adjusted percentage, allowing you to understand the impact of the 10% increase on Monthly Income.</a:t>
            </a:r>
          </a:p>
          <a:p>
            <a:endParaRPr lang="en-US" dirty="0">
              <a:ln>
                <a:solidFill>
                  <a:schemeClr val="tx1"/>
                </a:solidFill>
              </a:ln>
            </a:endParaRPr>
          </a:p>
          <a:p>
            <a:r>
              <a:rPr lang="en-US" dirty="0"/>
              <a:t>After running Goal Seek, review the results to see how the Percent Salary Hike changes to achieve the desired New Monthly Income. This analysis helps you grasp the impact of a 10% raise on Monthly Income without manually recalculating. It's a handy way to explore different scenarios and understand how changes in one variable affect others in your Excel model.</a:t>
            </a:r>
            <a:endParaRPr lang="en-IN" dirty="0"/>
          </a:p>
        </p:txBody>
      </p:sp>
      <p:pic>
        <p:nvPicPr>
          <p:cNvPr id="5" name="Picture 4" descr="A logo of a person wearing a tie&#10;&#10;Description automatically generated">
            <a:extLst>
              <a:ext uri="{FF2B5EF4-FFF2-40B4-BE49-F238E27FC236}">
                <a16:creationId xmlns:a16="http://schemas.microsoft.com/office/drawing/2014/main" id="{B2BCC6B2-46B6-B6F2-B02F-8ECC9D3AF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7" name="TextBox 6">
            <a:extLst>
              <a:ext uri="{FF2B5EF4-FFF2-40B4-BE49-F238E27FC236}">
                <a16:creationId xmlns:a16="http://schemas.microsoft.com/office/drawing/2014/main" id="{5B7DDB03-377D-60C4-5ED4-5A454AA0EB37}"/>
              </a:ext>
            </a:extLst>
          </p:cNvPr>
          <p:cNvSpPr txBox="1"/>
          <p:nvPr/>
        </p:nvSpPr>
        <p:spPr>
          <a:xfrm>
            <a:off x="2202024" y="1241171"/>
            <a:ext cx="9433249"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16. Explain how to perform a What-If analysis in Excel to understand the impact of a 10% increase in Percent Salary Hike on Monthly Income. </a:t>
            </a:r>
          </a:p>
        </p:txBody>
      </p:sp>
    </p:spTree>
    <p:extLst>
      <p:ext uri="{BB962C8B-B14F-4D97-AF65-F5344CB8AC3E}">
        <p14:creationId xmlns:p14="http://schemas.microsoft.com/office/powerpoint/2010/main" val="164704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of a person wearing a tie&#10;&#10;Description automatically generated">
            <a:extLst>
              <a:ext uri="{FF2B5EF4-FFF2-40B4-BE49-F238E27FC236}">
                <a16:creationId xmlns:a16="http://schemas.microsoft.com/office/drawing/2014/main" id="{1320EFEC-E990-93E6-8063-075620759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6" name="TextBox 5">
            <a:extLst>
              <a:ext uri="{FF2B5EF4-FFF2-40B4-BE49-F238E27FC236}">
                <a16:creationId xmlns:a16="http://schemas.microsoft.com/office/drawing/2014/main" id="{123C8AD1-A8E2-AE96-8535-932136D8542C}"/>
              </a:ext>
            </a:extLst>
          </p:cNvPr>
          <p:cNvSpPr txBox="1"/>
          <p:nvPr/>
        </p:nvSpPr>
        <p:spPr>
          <a:xfrm>
            <a:off x="1634800" y="939575"/>
            <a:ext cx="8922399" cy="646331"/>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a:spAutoFit/>
          </a:bodyPr>
          <a:lstStyle/>
          <a:p>
            <a:r>
              <a:rPr lang="en-US" dirty="0"/>
              <a:t>17. Verify if the data adheres to a predefined schema. What actions would you take if you find inconsistencies?</a:t>
            </a:r>
            <a:endParaRPr lang="en-IN" dirty="0"/>
          </a:p>
        </p:txBody>
      </p:sp>
      <p:sp>
        <p:nvSpPr>
          <p:cNvPr id="8" name="TextBox 7">
            <a:extLst>
              <a:ext uri="{FF2B5EF4-FFF2-40B4-BE49-F238E27FC236}">
                <a16:creationId xmlns:a16="http://schemas.microsoft.com/office/drawing/2014/main" id="{605158DE-1240-7C4A-E2B9-D589CBD69ED5}"/>
              </a:ext>
            </a:extLst>
          </p:cNvPr>
          <p:cNvSpPr txBox="1"/>
          <p:nvPr/>
        </p:nvSpPr>
        <p:spPr>
          <a:xfrm>
            <a:off x="1634800" y="2119709"/>
            <a:ext cx="10065788" cy="313932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b="0" i="0" dirty="0">
                <a:solidFill>
                  <a:schemeClr val="tx1">
                    <a:lumMod val="95000"/>
                    <a:lumOff val="5000"/>
                  </a:schemeClr>
                </a:solidFill>
                <a:effectLst/>
                <a:latin typeface="Söhne"/>
              </a:rPr>
              <a:t>Verifying if the data adheres to a predefined schema involves checking if it conforms to the expected structure, data types, and relationships outlined in the schema. If inconsistencies are found, the following actions can be taken:</a:t>
            </a:r>
          </a:p>
          <a:p>
            <a:r>
              <a:rPr lang="en-IN" b="1" dirty="0">
                <a:solidFill>
                  <a:schemeClr val="tx1">
                    <a:lumMod val="95000"/>
                    <a:lumOff val="5000"/>
                  </a:schemeClr>
                </a:solidFill>
              </a:rPr>
              <a:t>Data Cleaning</a:t>
            </a:r>
            <a:r>
              <a:rPr lang="en-IN" dirty="0">
                <a:solidFill>
                  <a:schemeClr val="tx1">
                    <a:lumMod val="95000"/>
                    <a:lumOff val="5000"/>
                  </a:schemeClr>
                </a:solidFill>
              </a:rPr>
              <a:t>:</a:t>
            </a:r>
          </a:p>
          <a:p>
            <a:r>
              <a:rPr lang="en-IN" dirty="0">
                <a:solidFill>
                  <a:schemeClr val="tx1">
                    <a:lumMod val="95000"/>
                    <a:lumOff val="5000"/>
                  </a:schemeClr>
                </a:solidFill>
              </a:rPr>
              <a:t>1. Correct types and inconsistencies.</a:t>
            </a:r>
          </a:p>
          <a:p>
            <a:r>
              <a:rPr lang="en-IN" dirty="0">
                <a:solidFill>
                  <a:schemeClr val="tx1">
                    <a:lumMod val="95000"/>
                    <a:lumOff val="5000"/>
                  </a:schemeClr>
                </a:solidFill>
              </a:rPr>
              <a:t>2. Handle missing values (</a:t>
            </a:r>
            <a:r>
              <a:rPr lang="en-IN" dirty="0" err="1">
                <a:solidFill>
                  <a:schemeClr val="tx1">
                    <a:lumMod val="95000"/>
                    <a:lumOff val="5000"/>
                  </a:schemeClr>
                </a:solidFill>
              </a:rPr>
              <a:t>eg.</a:t>
            </a:r>
            <a:r>
              <a:rPr lang="en-IN" dirty="0">
                <a:solidFill>
                  <a:schemeClr val="tx1">
                    <a:lumMod val="95000"/>
                    <a:lumOff val="5000"/>
                  </a:schemeClr>
                </a:solidFill>
              </a:rPr>
              <a:t> imputation, deletion)</a:t>
            </a:r>
          </a:p>
          <a:p>
            <a:r>
              <a:rPr lang="en-IN" dirty="0">
                <a:solidFill>
                  <a:schemeClr val="tx1">
                    <a:lumMod val="95000"/>
                    <a:lumOff val="5000"/>
                  </a:schemeClr>
                </a:solidFill>
              </a:rPr>
              <a:t>3. Validate data types and formats.</a:t>
            </a:r>
          </a:p>
          <a:p>
            <a:r>
              <a:rPr lang="en-IN" b="1" dirty="0">
                <a:solidFill>
                  <a:schemeClr val="tx1">
                    <a:lumMod val="95000"/>
                    <a:lumOff val="5000"/>
                  </a:schemeClr>
                </a:solidFill>
              </a:rPr>
              <a:t>Schema Adjustment</a:t>
            </a:r>
            <a:r>
              <a:rPr lang="en-IN" dirty="0">
                <a:solidFill>
                  <a:schemeClr val="tx1">
                    <a:lumMod val="95000"/>
                    <a:lumOff val="5000"/>
                  </a:schemeClr>
                </a:solidFill>
              </a:rPr>
              <a:t>:</a:t>
            </a:r>
          </a:p>
          <a:p>
            <a:r>
              <a:rPr lang="en-IN" dirty="0">
                <a:solidFill>
                  <a:schemeClr val="tx1">
                    <a:lumMod val="95000"/>
                    <a:lumOff val="5000"/>
                  </a:schemeClr>
                </a:solidFill>
              </a:rPr>
              <a:t>1. Consider updating the schema if it's overly restrictive or doesn't accurately reflect the data's nature</a:t>
            </a:r>
          </a:p>
          <a:p>
            <a:r>
              <a:rPr lang="en-IN" dirty="0">
                <a:solidFill>
                  <a:schemeClr val="tx1">
                    <a:lumMod val="95000"/>
                    <a:lumOff val="5000"/>
                  </a:schemeClr>
                </a:solidFill>
              </a:rPr>
              <a:t>2. Reshape data to conform to the schema if necessary.</a:t>
            </a:r>
          </a:p>
          <a:p>
            <a:r>
              <a:rPr lang="en-IN" dirty="0">
                <a:solidFill>
                  <a:schemeClr val="tx1">
                    <a:lumMod val="95000"/>
                    <a:lumOff val="5000"/>
                  </a:schemeClr>
                </a:solidFill>
              </a:rPr>
              <a:t>3. Exclude problematic data if it can't be reliably corrected</a:t>
            </a:r>
          </a:p>
        </p:txBody>
      </p:sp>
    </p:spTree>
    <p:extLst>
      <p:ext uri="{BB962C8B-B14F-4D97-AF65-F5344CB8AC3E}">
        <p14:creationId xmlns:p14="http://schemas.microsoft.com/office/powerpoint/2010/main" val="133409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C61CD77-7FDC-FBD2-EEDC-E2AA4ABA6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52" y="373115"/>
            <a:ext cx="10806096" cy="6111770"/>
          </a:xfrm>
          <a:prstGeom prst="rect">
            <a:avLst/>
          </a:prstGeom>
        </p:spPr>
      </p:pic>
    </p:spTree>
    <p:extLst>
      <p:ext uri="{BB962C8B-B14F-4D97-AF65-F5344CB8AC3E}">
        <p14:creationId xmlns:p14="http://schemas.microsoft.com/office/powerpoint/2010/main" val="34076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a:extLst>
              <a:ext uri="{FF2B5EF4-FFF2-40B4-BE49-F238E27FC236}">
                <a16:creationId xmlns:a16="http://schemas.microsoft.com/office/drawing/2014/main" id="{7E339A0A-AFE2-D3E2-A2FE-987CFEEF7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473" y="1500363"/>
            <a:ext cx="10312863" cy="5178490"/>
          </a:xfrm>
          <a:prstGeom prst="rect">
            <a:avLst/>
          </a:prstGeom>
        </p:spPr>
      </p:pic>
      <p:pic>
        <p:nvPicPr>
          <p:cNvPr id="9" name="Picture 8" descr="A logo of a person wearing a tie&#10;&#10;Description automatically generated">
            <a:extLst>
              <a:ext uri="{FF2B5EF4-FFF2-40B4-BE49-F238E27FC236}">
                <a16:creationId xmlns:a16="http://schemas.microsoft.com/office/drawing/2014/main" id="{0A3B8814-30AA-D6E7-7F64-61D5DC09A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996043" cy="996043"/>
          </a:xfrm>
          <a:prstGeom prst="rect">
            <a:avLst/>
          </a:prstGeom>
        </p:spPr>
      </p:pic>
      <p:sp>
        <p:nvSpPr>
          <p:cNvPr id="13" name="TextBox 12">
            <a:extLst>
              <a:ext uri="{FF2B5EF4-FFF2-40B4-BE49-F238E27FC236}">
                <a16:creationId xmlns:a16="http://schemas.microsoft.com/office/drawing/2014/main" id="{45294D13-988D-9252-00F6-D49A0CB2893F}"/>
              </a:ext>
            </a:extLst>
          </p:cNvPr>
          <p:cNvSpPr txBox="1"/>
          <p:nvPr/>
        </p:nvSpPr>
        <p:spPr>
          <a:xfrm>
            <a:off x="1797473" y="697851"/>
            <a:ext cx="10205582" cy="369332"/>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t>1. Using Excel, how would you filter the dataset to only show employees aged 30 and above?</a:t>
            </a:r>
            <a:endParaRPr lang="en-IN" dirty="0"/>
          </a:p>
        </p:txBody>
      </p:sp>
    </p:spTree>
    <p:extLst>
      <p:ext uri="{BB962C8B-B14F-4D97-AF65-F5344CB8AC3E}">
        <p14:creationId xmlns:p14="http://schemas.microsoft.com/office/powerpoint/2010/main" val="390007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C6FFEF9-5CB7-7186-1CB3-D2C598C6B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41" y="384546"/>
            <a:ext cx="10813717" cy="6088908"/>
          </a:xfrm>
          <a:prstGeom prst="rect">
            <a:avLst/>
          </a:prstGeom>
        </p:spPr>
      </p:pic>
    </p:spTree>
    <p:extLst>
      <p:ext uri="{BB962C8B-B14F-4D97-AF65-F5344CB8AC3E}">
        <p14:creationId xmlns:p14="http://schemas.microsoft.com/office/powerpoint/2010/main" val="35874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22C9E6D-7BB9-7B25-C988-CBA14F890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52" y="407408"/>
            <a:ext cx="10806096" cy="6043184"/>
          </a:xfrm>
          <a:prstGeom prst="rect">
            <a:avLst/>
          </a:prstGeom>
        </p:spPr>
      </p:pic>
    </p:spTree>
    <p:extLst>
      <p:ext uri="{BB962C8B-B14F-4D97-AF65-F5344CB8AC3E}">
        <p14:creationId xmlns:p14="http://schemas.microsoft.com/office/powerpoint/2010/main" val="198235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a:extLst>
              <a:ext uri="{FF2B5EF4-FFF2-40B4-BE49-F238E27FC236}">
                <a16:creationId xmlns:a16="http://schemas.microsoft.com/office/drawing/2014/main" id="{573C2CDD-92E3-52D7-5F68-E795AA93D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591" y="1427661"/>
            <a:ext cx="10798476" cy="5364945"/>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B5ED03B6-09EC-74D8-7264-16EC1DC37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209161"/>
            <a:ext cx="996043" cy="996043"/>
          </a:xfrm>
          <a:prstGeom prst="rect">
            <a:avLst/>
          </a:prstGeom>
        </p:spPr>
      </p:pic>
      <p:sp>
        <p:nvSpPr>
          <p:cNvPr id="8" name="TextBox 7">
            <a:extLst>
              <a:ext uri="{FF2B5EF4-FFF2-40B4-BE49-F238E27FC236}">
                <a16:creationId xmlns:a16="http://schemas.microsoft.com/office/drawing/2014/main" id="{39D47801-B883-7DF2-9861-5F28ED17E5AA}"/>
              </a:ext>
            </a:extLst>
          </p:cNvPr>
          <p:cNvSpPr txBox="1"/>
          <p:nvPr/>
        </p:nvSpPr>
        <p:spPr>
          <a:xfrm>
            <a:off x="1284591" y="835872"/>
            <a:ext cx="8231932" cy="369332"/>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2. Create a pivot table to summarize the average Monthly Income by Job Role.</a:t>
            </a:r>
            <a:endParaRPr lang="en-IN" dirty="0"/>
          </a:p>
        </p:txBody>
      </p:sp>
    </p:spTree>
    <p:extLst>
      <p:ext uri="{BB962C8B-B14F-4D97-AF65-F5344CB8AC3E}">
        <p14:creationId xmlns:p14="http://schemas.microsoft.com/office/powerpoint/2010/main" val="181774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603792FD-DAB8-BD62-0154-BDB6D237E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7" y="1165744"/>
            <a:ext cx="11094840" cy="5570959"/>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DF9C179F-1008-FEE8-DAD8-3FE0E7A17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996043" cy="996043"/>
          </a:xfrm>
          <a:prstGeom prst="rect">
            <a:avLst/>
          </a:prstGeom>
        </p:spPr>
      </p:pic>
      <p:sp>
        <p:nvSpPr>
          <p:cNvPr id="8" name="TextBox 7">
            <a:extLst>
              <a:ext uri="{FF2B5EF4-FFF2-40B4-BE49-F238E27FC236}">
                <a16:creationId xmlns:a16="http://schemas.microsoft.com/office/drawing/2014/main" id="{836C2FDC-9FD4-94A8-9345-996BC50E06F4}"/>
              </a:ext>
            </a:extLst>
          </p:cNvPr>
          <p:cNvSpPr txBox="1"/>
          <p:nvPr/>
        </p:nvSpPr>
        <p:spPr>
          <a:xfrm>
            <a:off x="1026367" y="617281"/>
            <a:ext cx="10976688" cy="369332"/>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3. Apply conditional formatting to highlight employees with Monthly Income above the company's average income. </a:t>
            </a:r>
            <a:endParaRPr lang="en-IN" dirty="0"/>
          </a:p>
        </p:txBody>
      </p:sp>
    </p:spTree>
    <p:extLst>
      <p:ext uri="{BB962C8B-B14F-4D97-AF65-F5344CB8AC3E}">
        <p14:creationId xmlns:p14="http://schemas.microsoft.com/office/powerpoint/2010/main" val="233335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employees">
            <a:extLst>
              <a:ext uri="{FF2B5EF4-FFF2-40B4-BE49-F238E27FC236}">
                <a16:creationId xmlns:a16="http://schemas.microsoft.com/office/drawing/2014/main" id="{8C4CE39C-46B8-AEA4-004E-BE5079347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45" y="1698171"/>
            <a:ext cx="9030509" cy="4451419"/>
          </a:xfrm>
          <a:prstGeom prst="rect">
            <a:avLst/>
          </a:prstGeom>
        </p:spPr>
      </p:pic>
      <p:pic>
        <p:nvPicPr>
          <p:cNvPr id="8" name="Picture 7" descr="A logo of a person wearing a tie&#10;&#10;Description automatically generated">
            <a:extLst>
              <a:ext uri="{FF2B5EF4-FFF2-40B4-BE49-F238E27FC236}">
                <a16:creationId xmlns:a16="http://schemas.microsoft.com/office/drawing/2014/main" id="{12BB73E2-3E77-C85C-7984-1BA6FD307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996043" cy="996043"/>
          </a:xfrm>
          <a:prstGeom prst="rect">
            <a:avLst/>
          </a:prstGeom>
        </p:spPr>
      </p:pic>
      <p:sp>
        <p:nvSpPr>
          <p:cNvPr id="10" name="TextBox 9">
            <a:extLst>
              <a:ext uri="{FF2B5EF4-FFF2-40B4-BE49-F238E27FC236}">
                <a16:creationId xmlns:a16="http://schemas.microsoft.com/office/drawing/2014/main" id="{AC2349BB-F6B9-93C6-6F3A-B2C1BC6211E4}"/>
              </a:ext>
            </a:extLst>
          </p:cNvPr>
          <p:cNvSpPr txBox="1"/>
          <p:nvPr/>
        </p:nvSpPr>
        <p:spPr>
          <a:xfrm>
            <a:off x="1580744" y="994009"/>
            <a:ext cx="8869541" cy="369332"/>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4. Create a bar chart in Excel to visualize the distribution of employee ages.</a:t>
            </a:r>
            <a:endParaRPr lang="en-IN" dirty="0"/>
          </a:p>
        </p:txBody>
      </p:sp>
    </p:spTree>
    <p:extLst>
      <p:ext uri="{BB962C8B-B14F-4D97-AF65-F5344CB8AC3E}">
        <p14:creationId xmlns:p14="http://schemas.microsoft.com/office/powerpoint/2010/main" val="244586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98AF136-7FB0-6E16-CC41-111F77452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20" y="1129008"/>
            <a:ext cx="10489993" cy="5583205"/>
          </a:xfrm>
          <a:prstGeom prst="rect">
            <a:avLst/>
          </a:prstGeom>
        </p:spPr>
      </p:pic>
      <p:pic>
        <p:nvPicPr>
          <p:cNvPr id="5" name="Picture 4" descr="A logo of a person wearing a tie&#10;&#10;Description automatically generated">
            <a:extLst>
              <a:ext uri="{FF2B5EF4-FFF2-40B4-BE49-F238E27FC236}">
                <a16:creationId xmlns:a16="http://schemas.microsoft.com/office/drawing/2014/main" id="{78631FA0-D8ED-FD68-B79B-BE2F5C82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996043" cy="996043"/>
          </a:xfrm>
          <a:prstGeom prst="rect">
            <a:avLst/>
          </a:prstGeom>
        </p:spPr>
      </p:pic>
      <p:sp>
        <p:nvSpPr>
          <p:cNvPr id="7" name="TextBox 6">
            <a:extLst>
              <a:ext uri="{FF2B5EF4-FFF2-40B4-BE49-F238E27FC236}">
                <a16:creationId xmlns:a16="http://schemas.microsoft.com/office/drawing/2014/main" id="{B56E3425-1F79-DA15-D60D-65E4C9352A09}"/>
              </a:ext>
            </a:extLst>
          </p:cNvPr>
          <p:cNvSpPr txBox="1"/>
          <p:nvPr/>
        </p:nvSpPr>
        <p:spPr>
          <a:xfrm>
            <a:off x="1552720" y="595900"/>
            <a:ext cx="8259924" cy="369332"/>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5. Identify and clean any missing or inconsistent data in the "Department" column.</a:t>
            </a:r>
            <a:endParaRPr lang="en-IN" dirty="0"/>
          </a:p>
        </p:txBody>
      </p:sp>
    </p:spTree>
    <p:extLst>
      <p:ext uri="{BB962C8B-B14F-4D97-AF65-F5344CB8AC3E}">
        <p14:creationId xmlns:p14="http://schemas.microsoft.com/office/powerpoint/2010/main" val="113122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76FDB71-85A0-82E5-891A-B224757DC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8" y="2120859"/>
            <a:ext cx="11056776" cy="4623518"/>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AB1751C9-74A2-6D94-281F-DDEAF69DA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8" name="TextBox 7">
            <a:extLst>
              <a:ext uri="{FF2B5EF4-FFF2-40B4-BE49-F238E27FC236}">
                <a16:creationId xmlns:a16="http://schemas.microsoft.com/office/drawing/2014/main" id="{6A24CFCD-819B-8595-E048-07C89494E620}"/>
              </a:ext>
            </a:extLst>
          </p:cNvPr>
          <p:cNvSpPr txBox="1"/>
          <p:nvPr/>
        </p:nvSpPr>
        <p:spPr>
          <a:xfrm>
            <a:off x="1045028" y="1259833"/>
            <a:ext cx="11056776" cy="646331"/>
          </a:xfrm>
          <a:prstGeom prst="rect">
            <a:avLst/>
          </a:prstGeom>
          <a:solidFill>
            <a:schemeClr val="accent6">
              <a:lumMod val="20000"/>
              <a:lumOff val="80000"/>
            </a:schemeClr>
          </a:solidFill>
          <a:ln>
            <a:solidFill>
              <a:schemeClr val="tx1"/>
            </a:solidFill>
          </a:ln>
        </p:spPr>
        <p:txBody>
          <a:bodyPr wrap="square">
            <a:spAutoFit/>
          </a:bodyPr>
          <a:lstStyle/>
          <a:p>
            <a:r>
              <a:rPr lang="en-US" dirty="0"/>
              <a:t>6. In Power BI, establish a relationship between the "</a:t>
            </a:r>
            <a:r>
              <a:rPr lang="en-US" dirty="0" err="1"/>
              <a:t>EmployeeID</a:t>
            </a:r>
            <a:r>
              <a:rPr lang="en-US" dirty="0"/>
              <a:t>" in the employee data and the "</a:t>
            </a:r>
            <a:r>
              <a:rPr lang="en-US" dirty="0" err="1"/>
              <a:t>EmployeeID</a:t>
            </a:r>
            <a:r>
              <a:rPr lang="en-US" dirty="0"/>
              <a:t>" in the time tracking data. </a:t>
            </a:r>
            <a:endParaRPr lang="en-IN" dirty="0"/>
          </a:p>
        </p:txBody>
      </p:sp>
    </p:spTree>
    <p:extLst>
      <p:ext uri="{BB962C8B-B14F-4D97-AF65-F5344CB8AC3E}">
        <p14:creationId xmlns:p14="http://schemas.microsoft.com/office/powerpoint/2010/main" val="256353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4B99AE4-8ED5-2D6D-881D-7038DDBD9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230" y="1474236"/>
            <a:ext cx="10340278" cy="5222761"/>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E0D40C8A-4D0C-5A4A-BA3C-87D711890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8" name="TextBox 7">
            <a:extLst>
              <a:ext uri="{FF2B5EF4-FFF2-40B4-BE49-F238E27FC236}">
                <a16:creationId xmlns:a16="http://schemas.microsoft.com/office/drawing/2014/main" id="{23C7CE35-2F41-F8C6-EC3C-0D39165ADA87}"/>
              </a:ext>
            </a:extLst>
          </p:cNvPr>
          <p:cNvSpPr txBox="1"/>
          <p:nvPr/>
        </p:nvSpPr>
        <p:spPr>
          <a:xfrm>
            <a:off x="1736230" y="581218"/>
            <a:ext cx="9143222"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7. Using DAX, create a calculated column that calculates the average years an employee has spent with their current manager. </a:t>
            </a:r>
            <a:endParaRPr lang="en-IN" dirty="0"/>
          </a:p>
        </p:txBody>
      </p:sp>
    </p:spTree>
    <p:extLst>
      <p:ext uri="{BB962C8B-B14F-4D97-AF65-F5344CB8AC3E}">
        <p14:creationId xmlns:p14="http://schemas.microsoft.com/office/powerpoint/2010/main" val="424062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preadsheet&#10;&#10;Description automatically generated">
            <a:extLst>
              <a:ext uri="{FF2B5EF4-FFF2-40B4-BE49-F238E27FC236}">
                <a16:creationId xmlns:a16="http://schemas.microsoft.com/office/drawing/2014/main" id="{586515B3-44CA-AFC3-0F8C-77686A7CF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131" y="1057858"/>
            <a:ext cx="10235680" cy="5720476"/>
          </a:xfrm>
          <a:prstGeom prst="rect">
            <a:avLst/>
          </a:prstGeom>
        </p:spPr>
      </p:pic>
      <p:pic>
        <p:nvPicPr>
          <p:cNvPr id="6" name="Picture 5" descr="A logo of a person wearing a tie&#10;&#10;Description automatically generated">
            <a:extLst>
              <a:ext uri="{FF2B5EF4-FFF2-40B4-BE49-F238E27FC236}">
                <a16:creationId xmlns:a16="http://schemas.microsoft.com/office/drawing/2014/main" id="{D4FC52ED-08DC-184F-7F79-717DE5AF2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45" y="199830"/>
            <a:ext cx="762777" cy="762777"/>
          </a:xfrm>
          <a:prstGeom prst="rect">
            <a:avLst/>
          </a:prstGeom>
        </p:spPr>
      </p:pic>
      <p:sp>
        <p:nvSpPr>
          <p:cNvPr id="8" name="TextBox 7">
            <a:extLst>
              <a:ext uri="{FF2B5EF4-FFF2-40B4-BE49-F238E27FC236}">
                <a16:creationId xmlns:a16="http://schemas.microsoft.com/office/drawing/2014/main" id="{CE9B9A29-FFEA-CA17-36FB-E9AD276C750F}"/>
              </a:ext>
            </a:extLst>
          </p:cNvPr>
          <p:cNvSpPr txBox="1"/>
          <p:nvPr/>
        </p:nvSpPr>
        <p:spPr>
          <a:xfrm>
            <a:off x="1838131" y="258052"/>
            <a:ext cx="9025033" cy="646331"/>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8. Using Excel, create a pivot table that displays the count of employees in each Marital Status category, segmented by Department.</a:t>
            </a:r>
            <a:endParaRPr lang="en-IN" dirty="0"/>
          </a:p>
        </p:txBody>
      </p:sp>
    </p:spTree>
    <p:extLst>
      <p:ext uri="{BB962C8B-B14F-4D97-AF65-F5344CB8AC3E}">
        <p14:creationId xmlns:p14="http://schemas.microsoft.com/office/powerpoint/2010/main" val="394402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1247</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Amasis MT Pro</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 Kengam</dc:creator>
  <cp:lastModifiedBy>vs Kengam</cp:lastModifiedBy>
  <cp:revision>5</cp:revision>
  <dcterms:created xsi:type="dcterms:W3CDTF">2024-01-02T09:55:59Z</dcterms:created>
  <dcterms:modified xsi:type="dcterms:W3CDTF">2024-01-03T10:30:35Z</dcterms:modified>
</cp:coreProperties>
</file>