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8" r:id="rId7"/>
    <p:sldId id="267" r:id="rId8"/>
    <p:sldId id="266" r:id="rId9"/>
    <p:sldId id="265" r:id="rId10"/>
    <p:sldId id="264" r:id="rId11"/>
    <p:sldId id="262" r:id="rId12"/>
    <p:sldId id="261" r:id="rId13"/>
    <p:sldId id="260"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0F96-84C7-E330-E5E3-244C73A87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DD511F-2826-8D4C-2320-A5638C888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B6AF2-DC75-BC51-2D9F-20ECD7B19E68}"/>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5" name="Footer Placeholder 4">
            <a:extLst>
              <a:ext uri="{FF2B5EF4-FFF2-40B4-BE49-F238E27FC236}">
                <a16:creationId xmlns:a16="http://schemas.microsoft.com/office/drawing/2014/main" id="{FE1D96D2-D911-0C83-B6C4-A47943422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9C47C-5D95-81C3-3609-D88E140261AB}"/>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135979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C580-0D35-9234-EF0C-E47402E41B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60F33-B53D-4F12-63EA-9575104C0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3392D-481F-C738-5124-844058C277CA}"/>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5" name="Footer Placeholder 4">
            <a:extLst>
              <a:ext uri="{FF2B5EF4-FFF2-40B4-BE49-F238E27FC236}">
                <a16:creationId xmlns:a16="http://schemas.microsoft.com/office/drawing/2014/main" id="{90875F6C-8D5B-D99A-9FE6-037FE0073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90F48-34C5-1A31-27AB-E21E0C886978}"/>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30833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8D857-798D-4B9A-A4E5-1DC649DF4D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7B37AB-A858-6905-6897-CA6F27CD6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AE471-32EE-DE64-38E4-4EDBAC25D980}"/>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5" name="Footer Placeholder 4">
            <a:extLst>
              <a:ext uri="{FF2B5EF4-FFF2-40B4-BE49-F238E27FC236}">
                <a16:creationId xmlns:a16="http://schemas.microsoft.com/office/drawing/2014/main" id="{14C6E8F9-BB84-CDC6-9A0C-E366A8BCB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594D1-3534-5DC9-5EE9-B19D93F7620B}"/>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74929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4DDD-8436-D1C6-8A63-9897A4BC7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7FA9E-7E94-2A96-0CBF-C8AABA287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30E0D-4E6E-5906-5634-907EF60D97B1}"/>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5" name="Footer Placeholder 4">
            <a:extLst>
              <a:ext uri="{FF2B5EF4-FFF2-40B4-BE49-F238E27FC236}">
                <a16:creationId xmlns:a16="http://schemas.microsoft.com/office/drawing/2014/main" id="{01182C45-3E59-9BD8-8CBD-302529BAF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6EA75-5AA8-2462-C94D-F48F059824BE}"/>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150689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9402-FFC7-2FD3-996C-F961AE3ED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477A62-FCBC-0178-02C9-BF32E2D71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4ACF8-5C01-6311-FEF8-9908C22FEA94}"/>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5" name="Footer Placeholder 4">
            <a:extLst>
              <a:ext uri="{FF2B5EF4-FFF2-40B4-BE49-F238E27FC236}">
                <a16:creationId xmlns:a16="http://schemas.microsoft.com/office/drawing/2014/main" id="{655889FE-780A-3E43-346A-C33CB6856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DF99-333C-15CE-9126-49B03EB16CAF}"/>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278428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6F7D-60DB-83DB-ED60-80BD1D161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0BDB2-687E-8967-62F4-06ADCCB7A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0F3BEF-BBAB-ED70-0BE7-2D6448A4E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B0337-03E2-D24B-2089-9E0E26706464}"/>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6" name="Footer Placeholder 5">
            <a:extLst>
              <a:ext uri="{FF2B5EF4-FFF2-40B4-BE49-F238E27FC236}">
                <a16:creationId xmlns:a16="http://schemas.microsoft.com/office/drawing/2014/main" id="{E26525AA-D0F6-BAD9-5859-C109DBDC0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4C88B-3DDF-2358-B524-D94339B128A0}"/>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174398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D1C-A00C-1544-871B-C74DB358A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F1D456-4BE3-345C-D414-E44FF02F0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26950-5E0E-B96D-A36A-396D2AB3BD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8A1C61-A55E-4AF9-A401-05767D43AF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DFE25A-150C-115C-0BDA-0182C4FAA1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E80AF4-5FC9-B5B8-8DAE-73D8779151BD}"/>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8" name="Footer Placeholder 7">
            <a:extLst>
              <a:ext uri="{FF2B5EF4-FFF2-40B4-BE49-F238E27FC236}">
                <a16:creationId xmlns:a16="http://schemas.microsoft.com/office/drawing/2014/main" id="{55E63829-7651-291D-764B-18E830D5A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DDCFAE-385B-B341-8302-E919D3908BB9}"/>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222659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F417-C7E3-85C9-2159-03272761A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1BD1A9-2812-2AE0-2889-6B012B0ED412}"/>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4" name="Footer Placeholder 3">
            <a:extLst>
              <a:ext uri="{FF2B5EF4-FFF2-40B4-BE49-F238E27FC236}">
                <a16:creationId xmlns:a16="http://schemas.microsoft.com/office/drawing/2014/main" id="{6CF3C177-C912-AC9A-EED1-5AADE634A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7E9685-408D-A15A-1B33-FDF09D2BED0C}"/>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30003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AB3E4-4620-E991-F737-E73DC9D60147}"/>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3" name="Footer Placeholder 2">
            <a:extLst>
              <a:ext uri="{FF2B5EF4-FFF2-40B4-BE49-F238E27FC236}">
                <a16:creationId xmlns:a16="http://schemas.microsoft.com/office/drawing/2014/main" id="{A3CCEEAE-4DDF-EB7E-11CD-94612A4914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3DC583-DE40-71E3-6845-9C70C81C875F}"/>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244734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3137-3FC7-3309-1831-AAB942732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806A-D1E8-7C0C-84DC-522F8A3A8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A82B20-823A-5862-2B7B-DFA83C851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5496A-9F59-A087-55EA-CAD8728FB596}"/>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6" name="Footer Placeholder 5">
            <a:extLst>
              <a:ext uri="{FF2B5EF4-FFF2-40B4-BE49-F238E27FC236}">
                <a16:creationId xmlns:a16="http://schemas.microsoft.com/office/drawing/2014/main" id="{9CCF910A-AA15-0FE8-7166-EF31571E6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AF085-4793-3A5C-29B0-FD665E46DFD6}"/>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48208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EDCA-20EA-5D4E-B2C6-DA2764045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569FD5-3F8F-1CB7-0A1C-0CF1606E1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E08279-A1E7-10EF-E8AD-79CB4C94E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16529-714E-CC72-4F80-67073C74971A}"/>
              </a:ext>
            </a:extLst>
          </p:cNvPr>
          <p:cNvSpPr>
            <a:spLocks noGrp="1"/>
          </p:cNvSpPr>
          <p:nvPr>
            <p:ph type="dt" sz="half" idx="10"/>
          </p:nvPr>
        </p:nvSpPr>
        <p:spPr/>
        <p:txBody>
          <a:bodyPr/>
          <a:lstStyle/>
          <a:p>
            <a:fld id="{DE47C937-7E31-48DA-A4A8-956E008873E8}" type="datetimeFigureOut">
              <a:rPr lang="en-US" smtClean="0"/>
              <a:t>27-Sep-22</a:t>
            </a:fld>
            <a:endParaRPr lang="en-US"/>
          </a:p>
        </p:txBody>
      </p:sp>
      <p:sp>
        <p:nvSpPr>
          <p:cNvPr id="6" name="Footer Placeholder 5">
            <a:extLst>
              <a:ext uri="{FF2B5EF4-FFF2-40B4-BE49-F238E27FC236}">
                <a16:creationId xmlns:a16="http://schemas.microsoft.com/office/drawing/2014/main" id="{4497BBD6-AB56-1CFD-09F1-091898151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FFE99-4163-EA76-0A69-11AEC89E527C}"/>
              </a:ext>
            </a:extLst>
          </p:cNvPr>
          <p:cNvSpPr>
            <a:spLocks noGrp="1"/>
          </p:cNvSpPr>
          <p:nvPr>
            <p:ph type="sldNum" sz="quarter" idx="12"/>
          </p:nvPr>
        </p:nvSpPr>
        <p:spPr/>
        <p:txBody>
          <a:bodyPr/>
          <a:lstStyle/>
          <a:p>
            <a:fld id="{6DFF83D3-454C-438C-9762-6E06C9DF559A}" type="slidenum">
              <a:rPr lang="en-US" smtClean="0"/>
              <a:t>‹#›</a:t>
            </a:fld>
            <a:endParaRPr lang="en-US"/>
          </a:p>
        </p:txBody>
      </p:sp>
    </p:spTree>
    <p:extLst>
      <p:ext uri="{BB962C8B-B14F-4D97-AF65-F5344CB8AC3E}">
        <p14:creationId xmlns:p14="http://schemas.microsoft.com/office/powerpoint/2010/main" val="134642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B2749-D435-2463-5A34-F718303AB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E8C33A-129C-2F2B-F29E-B6F4E200C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0716C-D823-8239-0B61-2934AFE34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7C937-7E31-48DA-A4A8-956E008873E8}" type="datetimeFigureOut">
              <a:rPr lang="en-US" smtClean="0"/>
              <a:t>27-Sep-22</a:t>
            </a:fld>
            <a:endParaRPr lang="en-US"/>
          </a:p>
        </p:txBody>
      </p:sp>
      <p:sp>
        <p:nvSpPr>
          <p:cNvPr id="5" name="Footer Placeholder 4">
            <a:extLst>
              <a:ext uri="{FF2B5EF4-FFF2-40B4-BE49-F238E27FC236}">
                <a16:creationId xmlns:a16="http://schemas.microsoft.com/office/drawing/2014/main" id="{EFAD9C45-C7E4-A58A-BF25-2387FDBA3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0086B-A852-2B59-971D-5DC63ED2C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F83D3-454C-438C-9762-6E06C9DF559A}" type="slidenum">
              <a:rPr lang="en-US" smtClean="0"/>
              <a:t>‹#›</a:t>
            </a:fld>
            <a:endParaRPr lang="en-US"/>
          </a:p>
        </p:txBody>
      </p:sp>
    </p:spTree>
    <p:extLst>
      <p:ext uri="{BB962C8B-B14F-4D97-AF65-F5344CB8AC3E}">
        <p14:creationId xmlns:p14="http://schemas.microsoft.com/office/powerpoint/2010/main" val="2164769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Gopi1892/azure-voting-app-redis.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B03D-FEC6-5FA0-90DD-B70D39A00113}"/>
              </a:ext>
            </a:extLst>
          </p:cNvPr>
          <p:cNvSpPr>
            <a:spLocks noGrp="1"/>
          </p:cNvSpPr>
          <p:nvPr>
            <p:ph type="ctrTitle"/>
          </p:nvPr>
        </p:nvSpPr>
        <p:spPr/>
        <p:txBody>
          <a:bodyPr>
            <a:normAutofit fontScale="90000"/>
          </a:bodyPr>
          <a:lstStyle/>
          <a:p>
            <a:r>
              <a:rPr lang="en-US" dirty="0"/>
              <a:t>For deployment </a:t>
            </a:r>
            <a:r>
              <a:rPr lang="en-US" dirty="0" err="1"/>
              <a:t>yaml</a:t>
            </a:r>
            <a:r>
              <a:rPr lang="en-US" dirty="0"/>
              <a:t> file via Kubernetes service on azure platform</a:t>
            </a:r>
          </a:p>
        </p:txBody>
      </p:sp>
      <p:sp>
        <p:nvSpPr>
          <p:cNvPr id="3" name="Subtitle 2">
            <a:extLst>
              <a:ext uri="{FF2B5EF4-FFF2-40B4-BE49-F238E27FC236}">
                <a16:creationId xmlns:a16="http://schemas.microsoft.com/office/drawing/2014/main" id="{C804C39A-7E71-2727-627F-99671115F4E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6784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6CAA-8BB2-49D6-E84F-3B3B810E8F7A}"/>
              </a:ext>
            </a:extLst>
          </p:cNvPr>
          <p:cNvSpPr>
            <a:spLocks noGrp="1"/>
          </p:cNvSpPr>
          <p:nvPr>
            <p:ph type="title"/>
          </p:nvPr>
        </p:nvSpPr>
        <p:spPr/>
        <p:txBody>
          <a:bodyPr/>
          <a:lstStyle/>
          <a:p>
            <a:r>
              <a:rPr lang="en-US" dirty="0"/>
              <a:t>Paste the external </a:t>
            </a:r>
            <a:r>
              <a:rPr lang="en-US" dirty="0" err="1"/>
              <a:t>ip</a:t>
            </a:r>
            <a:r>
              <a:rPr lang="en-US" dirty="0"/>
              <a:t> on your browser </a:t>
            </a:r>
            <a:r>
              <a:rPr lang="en-US" dirty="0" err="1"/>
              <a:t>url</a:t>
            </a:r>
            <a:r>
              <a:rPr lang="en-US" dirty="0"/>
              <a:t> side.</a:t>
            </a:r>
            <a:br>
              <a:rPr lang="en-US" dirty="0"/>
            </a:br>
            <a:r>
              <a:rPr lang="en-US" dirty="0"/>
              <a:t>Will get the output of code below:</a:t>
            </a:r>
          </a:p>
        </p:txBody>
      </p:sp>
      <p:pic>
        <p:nvPicPr>
          <p:cNvPr id="5" name="Content Placeholder 4" descr="Graphical user interface, application&#10;&#10;Description automatically generated">
            <a:extLst>
              <a:ext uri="{FF2B5EF4-FFF2-40B4-BE49-F238E27FC236}">
                <a16:creationId xmlns:a16="http://schemas.microsoft.com/office/drawing/2014/main" id="{775D89EB-5249-5CD7-9A8C-B6E6BEB94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603" y="1825624"/>
            <a:ext cx="9945859" cy="4828393"/>
          </a:xfrm>
        </p:spPr>
      </p:pic>
    </p:spTree>
    <p:extLst>
      <p:ext uri="{BB962C8B-B14F-4D97-AF65-F5344CB8AC3E}">
        <p14:creationId xmlns:p14="http://schemas.microsoft.com/office/powerpoint/2010/main" val="321625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2D93-E43B-688E-9C40-57A9EFDA852F}"/>
              </a:ext>
            </a:extLst>
          </p:cNvPr>
          <p:cNvSpPr>
            <a:spLocks noGrp="1"/>
          </p:cNvSpPr>
          <p:nvPr>
            <p:ph type="title"/>
          </p:nvPr>
        </p:nvSpPr>
        <p:spPr/>
        <p:txBody>
          <a:bodyPr/>
          <a:lstStyle/>
          <a:p>
            <a:pPr algn="ctr"/>
            <a:r>
              <a:rPr lang="en-US" dirty="0"/>
              <a:t>Kubernetes Architecture</a:t>
            </a:r>
          </a:p>
        </p:txBody>
      </p:sp>
      <p:pic>
        <p:nvPicPr>
          <p:cNvPr id="5" name="Content Placeholder 4" descr="Graphical user interface, diagram&#10;&#10;Description automatically generated">
            <a:extLst>
              <a:ext uri="{FF2B5EF4-FFF2-40B4-BE49-F238E27FC236}">
                <a16:creationId xmlns:a16="http://schemas.microsoft.com/office/drawing/2014/main" id="{D1B79E29-A6F9-2A81-D913-5C054697D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98501" cy="5167312"/>
          </a:xfrm>
        </p:spPr>
      </p:pic>
    </p:spTree>
    <p:extLst>
      <p:ext uri="{BB962C8B-B14F-4D97-AF65-F5344CB8AC3E}">
        <p14:creationId xmlns:p14="http://schemas.microsoft.com/office/powerpoint/2010/main" val="58682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EE52-7ABA-2293-F0C3-D2A6196461EE}"/>
              </a:ext>
            </a:extLst>
          </p:cNvPr>
          <p:cNvSpPr>
            <a:spLocks noGrp="1"/>
          </p:cNvSpPr>
          <p:nvPr>
            <p:ph type="title"/>
          </p:nvPr>
        </p:nvSpPr>
        <p:spPr/>
        <p:txBody>
          <a:bodyPr/>
          <a:lstStyle/>
          <a:p>
            <a:r>
              <a:rPr lang="en-US" dirty="0" err="1"/>
              <a:t>Api</a:t>
            </a:r>
            <a:r>
              <a:rPr lang="en-US" dirty="0"/>
              <a:t> Server</a:t>
            </a:r>
          </a:p>
        </p:txBody>
      </p:sp>
      <p:sp>
        <p:nvSpPr>
          <p:cNvPr id="3" name="Content Placeholder 2">
            <a:extLst>
              <a:ext uri="{FF2B5EF4-FFF2-40B4-BE49-F238E27FC236}">
                <a16:creationId xmlns:a16="http://schemas.microsoft.com/office/drawing/2014/main" id="{B81D3EAD-DE55-148B-AB58-99360A25958C}"/>
              </a:ext>
            </a:extLst>
          </p:cNvPr>
          <p:cNvSpPr>
            <a:spLocks noGrp="1"/>
          </p:cNvSpPr>
          <p:nvPr>
            <p:ph idx="1"/>
          </p:nvPr>
        </p:nvSpPr>
        <p:spPr>
          <a:xfrm>
            <a:off x="838200" y="1825625"/>
            <a:ext cx="10515600" cy="1603375"/>
          </a:xfrm>
        </p:spPr>
        <p:txBody>
          <a:bodyPr/>
          <a:lstStyle/>
          <a:p>
            <a:r>
              <a:rPr lang="en-US" b="0" i="0" dirty="0">
                <a:solidFill>
                  <a:srgbClr val="292929"/>
                </a:solidFill>
                <a:effectLst/>
                <a:latin typeface="source-serif-pro"/>
              </a:rPr>
              <a:t>The </a:t>
            </a:r>
            <a:r>
              <a:rPr lang="en-US" b="1" i="0" dirty="0">
                <a:solidFill>
                  <a:srgbClr val="292929"/>
                </a:solidFill>
                <a:effectLst/>
                <a:latin typeface="source-serif-pro"/>
              </a:rPr>
              <a:t>API server</a:t>
            </a:r>
            <a:r>
              <a:rPr lang="en-US" b="0" i="0" dirty="0">
                <a:solidFill>
                  <a:srgbClr val="292929"/>
                </a:solidFill>
                <a:effectLst/>
                <a:latin typeface="source-serif-pro"/>
              </a:rPr>
              <a:t> is a centralized component where all the cluster components are communicated. Scheduler, controller manager and other worker node component communicate with the API server. </a:t>
            </a:r>
            <a:endParaRPr lang="en-US" dirty="0"/>
          </a:p>
        </p:txBody>
      </p:sp>
    </p:spTree>
    <p:extLst>
      <p:ext uri="{BB962C8B-B14F-4D97-AF65-F5344CB8AC3E}">
        <p14:creationId xmlns:p14="http://schemas.microsoft.com/office/powerpoint/2010/main" val="110276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F3B8-5422-89F8-47A3-07CC281267F6}"/>
              </a:ext>
            </a:extLst>
          </p:cNvPr>
          <p:cNvSpPr>
            <a:spLocks noGrp="1"/>
          </p:cNvSpPr>
          <p:nvPr>
            <p:ph type="title"/>
          </p:nvPr>
        </p:nvSpPr>
        <p:spPr/>
        <p:txBody>
          <a:bodyPr/>
          <a:lstStyle/>
          <a:p>
            <a:r>
              <a:rPr lang="en-US" dirty="0"/>
              <a:t>What is schedule and controller ?</a:t>
            </a:r>
          </a:p>
        </p:txBody>
      </p:sp>
      <p:sp>
        <p:nvSpPr>
          <p:cNvPr id="3" name="Content Placeholder 2">
            <a:extLst>
              <a:ext uri="{FF2B5EF4-FFF2-40B4-BE49-F238E27FC236}">
                <a16:creationId xmlns:a16="http://schemas.microsoft.com/office/drawing/2014/main" id="{AFFB3195-C2C7-622E-4E0E-43C23F648EF7}"/>
              </a:ext>
            </a:extLst>
          </p:cNvPr>
          <p:cNvSpPr>
            <a:spLocks noGrp="1"/>
          </p:cNvSpPr>
          <p:nvPr>
            <p:ph idx="1"/>
          </p:nvPr>
        </p:nvSpPr>
        <p:spPr/>
        <p:txBody>
          <a:bodyPr>
            <a:normAutofit lnSpcReduction="10000"/>
          </a:bodyPr>
          <a:lstStyle/>
          <a:p>
            <a:r>
              <a:rPr lang="en-US" b="0" i="0" dirty="0">
                <a:solidFill>
                  <a:srgbClr val="292929"/>
                </a:solidFill>
                <a:effectLst/>
                <a:latin typeface="source-serif-pro"/>
              </a:rPr>
              <a:t> Scheduler and controller manager request information to API server before taking any action. This API server exposes the Kubernetes API.</a:t>
            </a:r>
          </a:p>
          <a:p>
            <a:r>
              <a:rPr lang="en-US" b="1" i="0" dirty="0">
                <a:solidFill>
                  <a:srgbClr val="292929"/>
                </a:solidFill>
                <a:effectLst/>
                <a:latin typeface="source-serif-pro"/>
              </a:rPr>
              <a:t>Scheduler</a:t>
            </a:r>
            <a:r>
              <a:rPr lang="en-US" b="0" i="0" dirty="0">
                <a:solidFill>
                  <a:srgbClr val="292929"/>
                </a:solidFill>
                <a:effectLst/>
                <a:latin typeface="source-serif-pro"/>
              </a:rPr>
              <a:t> is responsible for assigning your application to worker node. It will automatically detect which pod to place on which node based on the resource requirements, hardware constraints and other factors. It will smartly find out the optimum node which fulfills the requirements to run the application.</a:t>
            </a:r>
            <a:endParaRPr lang="en-US" dirty="0">
              <a:solidFill>
                <a:srgbClr val="292929"/>
              </a:solidFill>
              <a:latin typeface="source-serif-pro"/>
            </a:endParaRPr>
          </a:p>
          <a:p>
            <a:r>
              <a:rPr lang="en-US" b="0" i="0" dirty="0">
                <a:solidFill>
                  <a:srgbClr val="292929"/>
                </a:solidFill>
                <a:effectLst/>
                <a:latin typeface="source-serif-pro"/>
              </a:rPr>
              <a:t>The </a:t>
            </a:r>
            <a:r>
              <a:rPr lang="en-US" b="1" i="0" dirty="0">
                <a:solidFill>
                  <a:srgbClr val="292929"/>
                </a:solidFill>
                <a:effectLst/>
                <a:latin typeface="source-serif-pro"/>
              </a:rPr>
              <a:t>Controller Manager</a:t>
            </a:r>
            <a:r>
              <a:rPr lang="en-US" b="0" i="0" dirty="0">
                <a:solidFill>
                  <a:srgbClr val="292929"/>
                </a:solidFill>
                <a:effectLst/>
                <a:latin typeface="source-serif-pro"/>
              </a:rPr>
              <a:t> maintains the cluster, it handles node failures, replicating components, maintaining the correct number of pods, etc. It constantly tries to keep system in desired state by comparing it with current state of system.</a:t>
            </a:r>
            <a:endParaRPr lang="en-US" dirty="0"/>
          </a:p>
        </p:txBody>
      </p:sp>
    </p:spTree>
    <p:extLst>
      <p:ext uri="{BB962C8B-B14F-4D97-AF65-F5344CB8AC3E}">
        <p14:creationId xmlns:p14="http://schemas.microsoft.com/office/powerpoint/2010/main" val="177412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F9B5-C854-0F67-CDF2-B6309F10959F}"/>
              </a:ext>
            </a:extLst>
          </p:cNvPr>
          <p:cNvSpPr>
            <a:spLocks noGrp="1"/>
          </p:cNvSpPr>
          <p:nvPr>
            <p:ph type="title"/>
          </p:nvPr>
        </p:nvSpPr>
        <p:spPr/>
        <p:txBody>
          <a:bodyPr/>
          <a:lstStyle/>
          <a:p>
            <a:r>
              <a:rPr lang="en-US" dirty="0"/>
              <a:t>What </a:t>
            </a:r>
            <a:r>
              <a:rPr lang="en-US" dirty="0" err="1"/>
              <a:t>Ectd</a:t>
            </a:r>
            <a:r>
              <a:rPr lang="en-US" dirty="0"/>
              <a:t> will do?</a:t>
            </a:r>
          </a:p>
        </p:txBody>
      </p:sp>
      <p:sp>
        <p:nvSpPr>
          <p:cNvPr id="3" name="Content Placeholder 2">
            <a:extLst>
              <a:ext uri="{FF2B5EF4-FFF2-40B4-BE49-F238E27FC236}">
                <a16:creationId xmlns:a16="http://schemas.microsoft.com/office/drawing/2014/main" id="{4872E10D-094D-F607-E278-C571FA8ADC43}"/>
              </a:ext>
            </a:extLst>
          </p:cNvPr>
          <p:cNvSpPr>
            <a:spLocks noGrp="1"/>
          </p:cNvSpPr>
          <p:nvPr>
            <p:ph idx="1"/>
          </p:nvPr>
        </p:nvSpPr>
        <p:spPr/>
        <p:txBody>
          <a:bodyPr/>
          <a:lstStyle/>
          <a:p>
            <a:r>
              <a:rPr lang="en-US" b="1" i="0" dirty="0" err="1">
                <a:solidFill>
                  <a:srgbClr val="292929"/>
                </a:solidFill>
                <a:effectLst/>
                <a:latin typeface="source-serif-pro"/>
              </a:rPr>
              <a:t>Etcd</a:t>
            </a:r>
            <a:r>
              <a:rPr lang="en-US" b="0" i="0" dirty="0">
                <a:solidFill>
                  <a:srgbClr val="292929"/>
                </a:solidFill>
                <a:effectLst/>
                <a:latin typeface="source-serif-pro"/>
              </a:rPr>
              <a:t> is a data store that stores the cluster configuration.</a:t>
            </a:r>
            <a:endParaRPr lang="en-US" dirty="0"/>
          </a:p>
        </p:txBody>
      </p:sp>
    </p:spTree>
    <p:extLst>
      <p:ext uri="{BB962C8B-B14F-4D97-AF65-F5344CB8AC3E}">
        <p14:creationId xmlns:p14="http://schemas.microsoft.com/office/powerpoint/2010/main" val="332644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5ECD-5C71-C768-4876-D33097C33B03}"/>
              </a:ext>
            </a:extLst>
          </p:cNvPr>
          <p:cNvSpPr>
            <a:spLocks noGrp="1"/>
          </p:cNvSpPr>
          <p:nvPr>
            <p:ph type="title"/>
          </p:nvPr>
        </p:nvSpPr>
        <p:spPr/>
        <p:txBody>
          <a:bodyPr/>
          <a:lstStyle/>
          <a:p>
            <a:r>
              <a:rPr lang="en-US" dirty="0"/>
              <a:t>What is worker node?</a:t>
            </a:r>
          </a:p>
        </p:txBody>
      </p:sp>
      <p:sp>
        <p:nvSpPr>
          <p:cNvPr id="3" name="Content Placeholder 2">
            <a:extLst>
              <a:ext uri="{FF2B5EF4-FFF2-40B4-BE49-F238E27FC236}">
                <a16:creationId xmlns:a16="http://schemas.microsoft.com/office/drawing/2014/main" id="{51BFEFB7-F4D5-D6C0-3D14-03531275CE7C}"/>
              </a:ext>
            </a:extLst>
          </p:cNvPr>
          <p:cNvSpPr>
            <a:spLocks noGrp="1"/>
          </p:cNvSpPr>
          <p:nvPr>
            <p:ph idx="1"/>
          </p:nvPr>
        </p:nvSpPr>
        <p:spPr/>
        <p:txBody>
          <a:bodyPr/>
          <a:lstStyle/>
          <a:p>
            <a:r>
              <a:rPr lang="en-US" b="0" i="0" dirty="0">
                <a:solidFill>
                  <a:srgbClr val="292929"/>
                </a:solidFill>
                <a:effectLst/>
                <a:latin typeface="source-serif-pro"/>
              </a:rPr>
              <a:t>The </a:t>
            </a:r>
            <a:r>
              <a:rPr lang="en-US" b="1" i="0" dirty="0">
                <a:solidFill>
                  <a:srgbClr val="292929"/>
                </a:solidFill>
                <a:effectLst/>
                <a:latin typeface="source-serif-pro"/>
              </a:rPr>
              <a:t>Worker node</a:t>
            </a:r>
            <a:r>
              <a:rPr lang="en-US" b="0" i="0" dirty="0">
                <a:solidFill>
                  <a:srgbClr val="292929"/>
                </a:solidFill>
                <a:effectLst/>
                <a:latin typeface="source-serif-pro"/>
              </a:rPr>
              <a:t> are nothing but a virtual machine(VM’s) running in cloud or on-prem, a physical server running inside your data center.</a:t>
            </a:r>
          </a:p>
          <a:p>
            <a:pPr algn="l"/>
            <a:r>
              <a:rPr lang="en-US" b="0" i="0" dirty="0">
                <a:solidFill>
                  <a:srgbClr val="292929"/>
                </a:solidFill>
                <a:effectLst/>
                <a:latin typeface="source-serif-pro"/>
              </a:rPr>
              <a:t>Three basic components of the Worker Node(Data plane)</a:t>
            </a:r>
          </a:p>
          <a:p>
            <a:pPr algn="l">
              <a:buFont typeface="+mj-lt"/>
              <a:buAutoNum type="arabicPeriod"/>
            </a:pPr>
            <a:r>
              <a:rPr lang="en-US" b="0" i="0" dirty="0" err="1">
                <a:solidFill>
                  <a:srgbClr val="292929"/>
                </a:solidFill>
                <a:effectLst/>
                <a:latin typeface="source-serif-pro"/>
              </a:rPr>
              <a:t>Kubelet</a:t>
            </a:r>
            <a:endParaRPr lang="en-US" b="0" i="0" dirty="0">
              <a:solidFill>
                <a:srgbClr val="292929"/>
              </a:solidFill>
              <a:effectLst/>
              <a:latin typeface="source-serif-pro"/>
            </a:endParaRPr>
          </a:p>
          <a:p>
            <a:pPr algn="l">
              <a:buFont typeface="+mj-lt"/>
              <a:buAutoNum type="arabicPeriod"/>
            </a:pPr>
            <a:r>
              <a:rPr lang="en-US" b="0" i="0" dirty="0" err="1">
                <a:solidFill>
                  <a:srgbClr val="292929"/>
                </a:solidFill>
                <a:effectLst/>
                <a:latin typeface="source-serif-pro"/>
              </a:rPr>
              <a:t>Kube</a:t>
            </a:r>
            <a:r>
              <a:rPr lang="en-US" b="0" i="0" dirty="0">
                <a:solidFill>
                  <a:srgbClr val="292929"/>
                </a:solidFill>
                <a:effectLst/>
                <a:latin typeface="source-serif-pro"/>
              </a:rPr>
              <a:t>-proxy</a:t>
            </a:r>
          </a:p>
          <a:p>
            <a:pPr algn="l">
              <a:buFont typeface="+mj-lt"/>
              <a:buAutoNum type="arabicPeriod"/>
            </a:pPr>
            <a:r>
              <a:rPr lang="en-US" b="0" i="0" dirty="0">
                <a:solidFill>
                  <a:srgbClr val="292929"/>
                </a:solidFill>
                <a:effectLst/>
                <a:latin typeface="source-serif-pro"/>
              </a:rPr>
              <a:t>Container runtime</a:t>
            </a:r>
          </a:p>
          <a:p>
            <a:endParaRPr lang="en-US" dirty="0"/>
          </a:p>
        </p:txBody>
      </p:sp>
    </p:spTree>
    <p:extLst>
      <p:ext uri="{BB962C8B-B14F-4D97-AF65-F5344CB8AC3E}">
        <p14:creationId xmlns:p14="http://schemas.microsoft.com/office/powerpoint/2010/main" val="224432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0946-9306-AA5E-CDFC-1349C1FA1CAB}"/>
              </a:ext>
            </a:extLst>
          </p:cNvPr>
          <p:cNvSpPr>
            <a:spLocks noGrp="1"/>
          </p:cNvSpPr>
          <p:nvPr>
            <p:ph type="title"/>
          </p:nvPr>
        </p:nvSpPr>
        <p:spPr/>
        <p:txBody>
          <a:bodyPr/>
          <a:lstStyle/>
          <a:p>
            <a:r>
              <a:rPr lang="en-US" dirty="0"/>
              <a:t>What is </a:t>
            </a:r>
            <a:r>
              <a:rPr lang="en-US" dirty="0" err="1"/>
              <a:t>kubelet</a:t>
            </a:r>
            <a:r>
              <a:rPr lang="en-US" dirty="0"/>
              <a:t>, </a:t>
            </a:r>
            <a:r>
              <a:rPr lang="en-US" dirty="0" err="1"/>
              <a:t>kube</a:t>
            </a:r>
            <a:r>
              <a:rPr lang="en-US" dirty="0"/>
              <a:t>-proxy and container run time , pods?</a:t>
            </a:r>
          </a:p>
        </p:txBody>
      </p:sp>
      <p:sp>
        <p:nvSpPr>
          <p:cNvPr id="3" name="Content Placeholder 2">
            <a:extLst>
              <a:ext uri="{FF2B5EF4-FFF2-40B4-BE49-F238E27FC236}">
                <a16:creationId xmlns:a16="http://schemas.microsoft.com/office/drawing/2014/main" id="{CA3C8B15-8A08-1C7D-2E75-37384DB11DD6}"/>
              </a:ext>
            </a:extLst>
          </p:cNvPr>
          <p:cNvSpPr>
            <a:spLocks noGrp="1"/>
          </p:cNvSpPr>
          <p:nvPr>
            <p:ph idx="1"/>
          </p:nvPr>
        </p:nvSpPr>
        <p:spPr/>
        <p:txBody>
          <a:bodyPr/>
          <a:lstStyle/>
          <a:p>
            <a:r>
              <a:rPr lang="en-US" b="0" i="0" dirty="0">
                <a:solidFill>
                  <a:srgbClr val="292929"/>
                </a:solidFill>
                <a:effectLst/>
                <a:latin typeface="source-serif-pro"/>
              </a:rPr>
              <a:t>The </a:t>
            </a:r>
            <a:r>
              <a:rPr lang="en-US" b="1" i="0" dirty="0" err="1">
                <a:solidFill>
                  <a:srgbClr val="292929"/>
                </a:solidFill>
                <a:effectLst/>
                <a:latin typeface="source-serif-pro"/>
              </a:rPr>
              <a:t>Kubelet</a:t>
            </a:r>
            <a:r>
              <a:rPr lang="en-US" b="0" i="0" dirty="0">
                <a:solidFill>
                  <a:srgbClr val="292929"/>
                </a:solidFill>
                <a:effectLst/>
                <a:latin typeface="source-serif-pro"/>
              </a:rPr>
              <a:t> runs and manages the containers on node and it talks to API server.</a:t>
            </a:r>
          </a:p>
          <a:p>
            <a:r>
              <a:rPr lang="en-US" b="0" i="0" dirty="0">
                <a:solidFill>
                  <a:srgbClr val="292929"/>
                </a:solidFill>
                <a:effectLst/>
                <a:latin typeface="source-serif-pro"/>
              </a:rPr>
              <a:t>The </a:t>
            </a:r>
            <a:r>
              <a:rPr lang="en-US" b="1" i="0" dirty="0" err="1">
                <a:solidFill>
                  <a:srgbClr val="292929"/>
                </a:solidFill>
                <a:effectLst/>
                <a:latin typeface="source-serif-pro"/>
              </a:rPr>
              <a:t>Kube</a:t>
            </a:r>
            <a:r>
              <a:rPr lang="en-US" b="1" i="0" dirty="0">
                <a:solidFill>
                  <a:srgbClr val="292929"/>
                </a:solidFill>
                <a:effectLst/>
                <a:latin typeface="source-serif-pro"/>
              </a:rPr>
              <a:t>-proxy</a:t>
            </a:r>
            <a:r>
              <a:rPr lang="en-US" b="0" i="0" dirty="0">
                <a:solidFill>
                  <a:srgbClr val="292929"/>
                </a:solidFill>
                <a:effectLst/>
                <a:latin typeface="source-serif-pro"/>
              </a:rPr>
              <a:t> load balances traffic between application components</a:t>
            </a:r>
            <a:br>
              <a:rPr lang="en-US" dirty="0"/>
            </a:br>
            <a:r>
              <a:rPr lang="en-US" b="0" i="0" dirty="0">
                <a:solidFill>
                  <a:srgbClr val="292929"/>
                </a:solidFill>
                <a:effectLst/>
                <a:latin typeface="source-serif-pro"/>
              </a:rPr>
              <a:t>It is also called as service proxy which run on each node in the Kubernetes cluster.</a:t>
            </a:r>
            <a:endParaRPr lang="en-US" dirty="0">
              <a:solidFill>
                <a:srgbClr val="292929"/>
              </a:solidFill>
              <a:latin typeface="source-serif-pro"/>
            </a:endParaRPr>
          </a:p>
          <a:p>
            <a:r>
              <a:rPr lang="en-US" b="1" i="0" dirty="0">
                <a:solidFill>
                  <a:srgbClr val="292929"/>
                </a:solidFill>
                <a:effectLst/>
                <a:latin typeface="source-serif-pro"/>
              </a:rPr>
              <a:t>Container runtime</a:t>
            </a:r>
            <a:r>
              <a:rPr lang="en-US" b="0" i="0" dirty="0">
                <a:solidFill>
                  <a:srgbClr val="292929"/>
                </a:solidFill>
                <a:effectLst/>
                <a:latin typeface="source-serif-pro"/>
              </a:rPr>
              <a:t> which runs the containers like Docker.</a:t>
            </a:r>
          </a:p>
          <a:p>
            <a:r>
              <a:rPr lang="en-US" b="1" i="0" dirty="0">
                <a:solidFill>
                  <a:srgbClr val="292929"/>
                </a:solidFill>
                <a:effectLst/>
                <a:latin typeface="source-serif-pro"/>
              </a:rPr>
              <a:t>Pods</a:t>
            </a:r>
            <a:r>
              <a:rPr lang="en-US" b="0" i="0" dirty="0">
                <a:solidFill>
                  <a:srgbClr val="292929"/>
                </a:solidFill>
                <a:effectLst/>
                <a:latin typeface="source-serif-pro"/>
              </a:rPr>
              <a:t> are smallest unit of deployment in Kubernetes as container is smallest unit of deployment in Docker.</a:t>
            </a:r>
          </a:p>
        </p:txBody>
      </p:sp>
    </p:spTree>
    <p:extLst>
      <p:ext uri="{BB962C8B-B14F-4D97-AF65-F5344CB8AC3E}">
        <p14:creationId xmlns:p14="http://schemas.microsoft.com/office/powerpoint/2010/main" val="247849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F7005-6CDB-B622-E4DF-43038FDAA53C}"/>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End of ppt</a:t>
            </a:r>
            <a:br>
              <a:rPr lang="en-US" sz="4000">
                <a:solidFill>
                  <a:schemeClr val="bg1"/>
                </a:solidFill>
              </a:rPr>
            </a:br>
            <a:endParaRPr lang="en-US" sz="4000">
              <a:solidFill>
                <a:schemeClr val="bg1"/>
              </a:solidFill>
            </a:endParaRPr>
          </a:p>
        </p:txBody>
      </p:sp>
      <p:sp>
        <p:nvSpPr>
          <p:cNvPr id="9" name="Content Placeholder 8">
            <a:extLst>
              <a:ext uri="{FF2B5EF4-FFF2-40B4-BE49-F238E27FC236}">
                <a16:creationId xmlns:a16="http://schemas.microsoft.com/office/drawing/2014/main" id="{E16221F2-8E02-F312-9E00-B630DFE948E9}"/>
              </a:ext>
            </a:extLst>
          </p:cNvPr>
          <p:cNvSpPr>
            <a:spLocks noGrp="1"/>
          </p:cNvSpPr>
          <p:nvPr>
            <p:ph idx="1"/>
          </p:nvPr>
        </p:nvSpPr>
        <p:spPr>
          <a:xfrm>
            <a:off x="838200" y="3146400"/>
            <a:ext cx="4391025" cy="2454300"/>
          </a:xfrm>
        </p:spPr>
        <p:txBody>
          <a:bodyPr>
            <a:normAutofit/>
          </a:bodyPr>
          <a:lstStyle/>
          <a:p>
            <a:endParaRPr lang="en-US" sz="2400">
              <a:solidFill>
                <a:schemeClr val="bg1">
                  <a:alpha val="80000"/>
                </a:schemeClr>
              </a:solidFill>
            </a:endParaRPr>
          </a:p>
        </p:txBody>
      </p:sp>
      <p:pic>
        <p:nvPicPr>
          <p:cNvPr id="5" name="Content Placeholder 4" descr="Text, letter&#10;&#10;Description automatically generated">
            <a:extLst>
              <a:ext uri="{FF2B5EF4-FFF2-40B4-BE49-F238E27FC236}">
                <a16:creationId xmlns:a16="http://schemas.microsoft.com/office/drawing/2014/main" id="{9A2995C7-B227-E957-7C8B-2B5E3A37B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126" y="1508846"/>
            <a:ext cx="7797849" cy="3801283"/>
          </a:xfrm>
          <a:prstGeom prst="rect">
            <a:avLst/>
          </a:prstGeom>
        </p:spPr>
      </p:pic>
    </p:spTree>
    <p:extLst>
      <p:ext uri="{BB962C8B-B14F-4D97-AF65-F5344CB8AC3E}">
        <p14:creationId xmlns:p14="http://schemas.microsoft.com/office/powerpoint/2010/main" val="388254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1CBC-CAC0-9778-A4CF-A3EBC4C59109}"/>
              </a:ext>
            </a:extLst>
          </p:cNvPr>
          <p:cNvSpPr>
            <a:spLocks noGrp="1"/>
          </p:cNvSpPr>
          <p:nvPr>
            <p:ph type="title"/>
          </p:nvPr>
        </p:nvSpPr>
        <p:spPr/>
        <p:txBody>
          <a:bodyPr/>
          <a:lstStyle/>
          <a:p>
            <a:r>
              <a:rPr lang="en-US" dirty="0" err="1"/>
              <a:t>Goto</a:t>
            </a:r>
            <a:r>
              <a:rPr lang="en-US" dirty="0"/>
              <a:t> azure platform and select Kubernetes services and click on create</a:t>
            </a:r>
          </a:p>
        </p:txBody>
      </p:sp>
      <p:pic>
        <p:nvPicPr>
          <p:cNvPr id="5" name="Content Placeholder 4" descr="A screenshot of a computer&#10;&#10;Description automatically generated">
            <a:extLst>
              <a:ext uri="{FF2B5EF4-FFF2-40B4-BE49-F238E27FC236}">
                <a16:creationId xmlns:a16="http://schemas.microsoft.com/office/drawing/2014/main" id="{9A2C73D7-D93A-25A1-F519-CAD06C18A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106465" cy="4901712"/>
          </a:xfrm>
        </p:spPr>
      </p:pic>
    </p:spTree>
    <p:extLst>
      <p:ext uri="{BB962C8B-B14F-4D97-AF65-F5344CB8AC3E}">
        <p14:creationId xmlns:p14="http://schemas.microsoft.com/office/powerpoint/2010/main" val="86600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2A83-114C-4106-CBF1-7C327F1A7465}"/>
              </a:ext>
            </a:extLst>
          </p:cNvPr>
          <p:cNvSpPr>
            <a:spLocks noGrp="1"/>
          </p:cNvSpPr>
          <p:nvPr>
            <p:ph type="title"/>
          </p:nvPr>
        </p:nvSpPr>
        <p:spPr/>
        <p:txBody>
          <a:bodyPr/>
          <a:lstStyle/>
          <a:p>
            <a:r>
              <a:rPr lang="en-US" dirty="0"/>
              <a:t>Then click on create the Kubernetes cluster</a:t>
            </a:r>
          </a:p>
        </p:txBody>
      </p:sp>
      <p:pic>
        <p:nvPicPr>
          <p:cNvPr id="5" name="Content Placeholder 4" descr="A screenshot of a computer&#10;&#10;Description automatically generated">
            <a:extLst>
              <a:ext uri="{FF2B5EF4-FFF2-40B4-BE49-F238E27FC236}">
                <a16:creationId xmlns:a16="http://schemas.microsoft.com/office/drawing/2014/main" id="{ADD28AB2-FFCE-CF9A-8F15-599411B89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79" y="1825625"/>
            <a:ext cx="10621108" cy="5067806"/>
          </a:xfrm>
        </p:spPr>
      </p:pic>
    </p:spTree>
    <p:extLst>
      <p:ext uri="{BB962C8B-B14F-4D97-AF65-F5344CB8AC3E}">
        <p14:creationId xmlns:p14="http://schemas.microsoft.com/office/powerpoint/2010/main" val="279463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8FBC-8E0C-AAA2-92FE-667A9A014A52}"/>
              </a:ext>
            </a:extLst>
          </p:cNvPr>
          <p:cNvSpPr>
            <a:spLocks noGrp="1"/>
          </p:cNvSpPr>
          <p:nvPr>
            <p:ph type="title"/>
          </p:nvPr>
        </p:nvSpPr>
        <p:spPr/>
        <p:txBody>
          <a:bodyPr/>
          <a:lstStyle/>
          <a:p>
            <a:r>
              <a:rPr lang="en-US" dirty="0"/>
              <a:t>Then create resource group and cluster name as per you like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2F6A989-D1D7-2448-4732-AEBCD8634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1825624"/>
            <a:ext cx="10241279" cy="4462633"/>
          </a:xfrm>
        </p:spPr>
      </p:pic>
    </p:spTree>
    <p:extLst>
      <p:ext uri="{BB962C8B-B14F-4D97-AF65-F5344CB8AC3E}">
        <p14:creationId xmlns:p14="http://schemas.microsoft.com/office/powerpoint/2010/main" val="411649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F34C-A571-7C5C-3021-9490A11E0F4F}"/>
              </a:ext>
            </a:extLst>
          </p:cNvPr>
          <p:cNvSpPr>
            <a:spLocks noGrp="1"/>
          </p:cNvSpPr>
          <p:nvPr>
            <p:ph type="title"/>
          </p:nvPr>
        </p:nvSpPr>
        <p:spPr/>
        <p:txBody>
          <a:bodyPr/>
          <a:lstStyle/>
          <a:p>
            <a:r>
              <a:rPr lang="en-US" dirty="0"/>
              <a:t>Once all settings are done for </a:t>
            </a:r>
            <a:r>
              <a:rPr lang="en-US" dirty="0" err="1"/>
              <a:t>vm</a:t>
            </a:r>
            <a:r>
              <a:rPr lang="en-US" dirty="0"/>
              <a:t> deployment</a:t>
            </a:r>
          </a:p>
        </p:txBody>
      </p:sp>
      <p:sp>
        <p:nvSpPr>
          <p:cNvPr id="3" name="Content Placeholder 2">
            <a:extLst>
              <a:ext uri="{FF2B5EF4-FFF2-40B4-BE49-F238E27FC236}">
                <a16:creationId xmlns:a16="http://schemas.microsoft.com/office/drawing/2014/main" id="{67CBFEA1-99BB-B497-F932-4DB98D96E1C9}"/>
              </a:ext>
            </a:extLst>
          </p:cNvPr>
          <p:cNvSpPr>
            <a:spLocks noGrp="1"/>
          </p:cNvSpPr>
          <p:nvPr>
            <p:ph idx="1"/>
          </p:nvPr>
        </p:nvSpPr>
        <p:spPr/>
        <p:txBody>
          <a:bodyPr/>
          <a:lstStyle/>
          <a:p>
            <a:r>
              <a:rPr lang="en-US" dirty="0"/>
              <a:t>Copy the link below which trainer shared and open the code which is in .</a:t>
            </a:r>
            <a:r>
              <a:rPr lang="en-US" dirty="0" err="1"/>
              <a:t>yaml</a:t>
            </a:r>
            <a:r>
              <a:rPr lang="en-US" dirty="0"/>
              <a:t> format</a:t>
            </a:r>
          </a:p>
          <a:p>
            <a:r>
              <a:rPr lang="en-US" b="0" i="0" u="sng" dirty="0">
                <a:solidFill>
                  <a:srgbClr val="7F85F5"/>
                </a:solidFill>
                <a:effectLst/>
                <a:latin typeface="-apple-system"/>
                <a:hlinkClick r:id="rId2" tooltip="https://github.com/Gopi1892/azure-voting-app-redis.git"/>
              </a:rPr>
              <a:t>https://github.com/Gopi1892/azure-voting-app-redis.git</a:t>
            </a:r>
            <a:endParaRPr lang="en-US" b="0" i="0" u="sng" dirty="0">
              <a:solidFill>
                <a:srgbClr val="7F85F5"/>
              </a:solidFill>
              <a:effectLst/>
              <a:latin typeface="-apple-system"/>
            </a:endParaRPr>
          </a:p>
          <a:p>
            <a:pPr marL="0" indent="0">
              <a:buNone/>
            </a:pPr>
            <a:endParaRPr lang="en-US" dirty="0"/>
          </a:p>
          <a:p>
            <a:endParaRPr lang="en-US" dirty="0"/>
          </a:p>
        </p:txBody>
      </p:sp>
      <p:pic>
        <p:nvPicPr>
          <p:cNvPr id="7" name="Picture 6" descr="A screenshot of a computer&#10;&#10;Description automatically generated">
            <a:extLst>
              <a:ext uri="{FF2B5EF4-FFF2-40B4-BE49-F238E27FC236}">
                <a16:creationId xmlns:a16="http://schemas.microsoft.com/office/drawing/2014/main" id="{9C912CB9-F165-9F13-1C63-6864796A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33" y="3249841"/>
            <a:ext cx="10249467" cy="3342028"/>
          </a:xfrm>
          <a:prstGeom prst="rect">
            <a:avLst/>
          </a:prstGeom>
        </p:spPr>
      </p:pic>
    </p:spTree>
    <p:extLst>
      <p:ext uri="{BB962C8B-B14F-4D97-AF65-F5344CB8AC3E}">
        <p14:creationId xmlns:p14="http://schemas.microsoft.com/office/powerpoint/2010/main" val="230260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338E-055C-781E-BBDE-520CBE8BE08E}"/>
              </a:ext>
            </a:extLst>
          </p:cNvPr>
          <p:cNvSpPr>
            <a:spLocks noGrp="1"/>
          </p:cNvSpPr>
          <p:nvPr>
            <p:ph type="title"/>
          </p:nvPr>
        </p:nvSpPr>
        <p:spPr/>
        <p:txBody>
          <a:bodyPr/>
          <a:lstStyle/>
          <a:p>
            <a:r>
              <a:rPr lang="en-US" dirty="0"/>
              <a:t>Once your </a:t>
            </a:r>
            <a:r>
              <a:rPr lang="en-US" dirty="0" err="1"/>
              <a:t>vm</a:t>
            </a:r>
            <a:r>
              <a:rPr lang="en-US" dirty="0"/>
              <a:t> is ready then connect with the terminal</a:t>
            </a:r>
          </a:p>
        </p:txBody>
      </p:sp>
      <p:pic>
        <p:nvPicPr>
          <p:cNvPr id="5" name="Content Placeholder 4" descr="Graphical user interface, text, application&#10;&#10;Description automatically generated">
            <a:extLst>
              <a:ext uri="{FF2B5EF4-FFF2-40B4-BE49-F238E27FC236}">
                <a16:creationId xmlns:a16="http://schemas.microsoft.com/office/drawing/2014/main" id="{8A7020D1-2170-EF83-CB78-1F67286C4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62670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56C4-1232-4D03-9593-99D5F00776A0}"/>
              </a:ext>
            </a:extLst>
          </p:cNvPr>
          <p:cNvSpPr>
            <a:spLocks noGrp="1"/>
          </p:cNvSpPr>
          <p:nvPr>
            <p:ph type="title"/>
          </p:nvPr>
        </p:nvSpPr>
        <p:spPr/>
        <p:txBody>
          <a:bodyPr/>
          <a:lstStyle/>
          <a:p>
            <a:r>
              <a:rPr lang="en-US" dirty="0"/>
              <a:t>Copy the code from link and paste in editor and save the file as per you like.</a:t>
            </a:r>
          </a:p>
        </p:txBody>
      </p:sp>
      <p:pic>
        <p:nvPicPr>
          <p:cNvPr id="5" name="Content Placeholder 4" descr="Graphical user interface, text, application&#10;&#10;Description automatically generated">
            <a:extLst>
              <a:ext uri="{FF2B5EF4-FFF2-40B4-BE49-F238E27FC236}">
                <a16:creationId xmlns:a16="http://schemas.microsoft.com/office/drawing/2014/main" id="{3273C22D-1729-B167-462F-F48C811A0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572" y="1825625"/>
            <a:ext cx="11043139" cy="4667250"/>
          </a:xfrm>
        </p:spPr>
      </p:pic>
    </p:spTree>
    <p:extLst>
      <p:ext uri="{BB962C8B-B14F-4D97-AF65-F5344CB8AC3E}">
        <p14:creationId xmlns:p14="http://schemas.microsoft.com/office/powerpoint/2010/main" val="381088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E07F-1E1A-641B-6F4C-12ECB3A556D0}"/>
              </a:ext>
            </a:extLst>
          </p:cNvPr>
          <p:cNvSpPr>
            <a:spLocks noGrp="1"/>
          </p:cNvSpPr>
          <p:nvPr>
            <p:ph type="title"/>
          </p:nvPr>
        </p:nvSpPr>
        <p:spPr/>
        <p:txBody>
          <a:bodyPr/>
          <a:lstStyle/>
          <a:p>
            <a:r>
              <a:rPr lang="en-US" dirty="0"/>
              <a:t>Once file is save run command below are as follows</a:t>
            </a:r>
          </a:p>
        </p:txBody>
      </p:sp>
      <p:sp>
        <p:nvSpPr>
          <p:cNvPr id="3" name="Content Placeholder 2">
            <a:extLst>
              <a:ext uri="{FF2B5EF4-FFF2-40B4-BE49-F238E27FC236}">
                <a16:creationId xmlns:a16="http://schemas.microsoft.com/office/drawing/2014/main" id="{4745983A-B57C-3151-3DAC-513D2BABF799}"/>
              </a:ext>
            </a:extLst>
          </p:cNvPr>
          <p:cNvSpPr>
            <a:spLocks noGrp="1"/>
          </p:cNvSpPr>
          <p:nvPr>
            <p:ph idx="1"/>
          </p:nvPr>
        </p:nvSpPr>
        <p:spPr/>
        <p:txBody>
          <a:bodyPr/>
          <a:lstStyle/>
          <a:p>
            <a:r>
              <a:rPr lang="en-US" dirty="0" err="1"/>
              <a:t>az</a:t>
            </a:r>
            <a:r>
              <a:rPr lang="en-US" dirty="0"/>
              <a:t> account set --subscription c8702e29-eee8-4d62-8b02-28fa3e938f35</a:t>
            </a:r>
          </a:p>
          <a:p>
            <a:r>
              <a:rPr lang="en-US" dirty="0" err="1"/>
              <a:t>az</a:t>
            </a:r>
            <a:r>
              <a:rPr lang="en-US" dirty="0"/>
              <a:t> </a:t>
            </a:r>
            <a:r>
              <a:rPr lang="en-US" dirty="0" err="1"/>
              <a:t>aks</a:t>
            </a:r>
            <a:r>
              <a:rPr lang="en-US" dirty="0"/>
              <a:t> get-credentials --resource-group </a:t>
            </a:r>
            <a:r>
              <a:rPr lang="en-US" dirty="0" err="1"/>
              <a:t>uservjmkubernetes</a:t>
            </a:r>
            <a:r>
              <a:rPr lang="en-US" dirty="0"/>
              <a:t> --name k8s</a:t>
            </a:r>
          </a:p>
          <a:p>
            <a:r>
              <a:rPr lang="en-US" dirty="0" err="1"/>
              <a:t>Kubectl</a:t>
            </a:r>
            <a:r>
              <a:rPr lang="en-US" dirty="0"/>
              <a:t> –f (your file name)</a:t>
            </a:r>
          </a:p>
          <a:p>
            <a:r>
              <a:rPr lang="en-US" dirty="0" err="1"/>
              <a:t>Kubectl</a:t>
            </a:r>
            <a:r>
              <a:rPr lang="en-US" dirty="0"/>
              <a:t> get pods</a:t>
            </a:r>
          </a:p>
          <a:p>
            <a:r>
              <a:rPr lang="en-US" dirty="0" err="1"/>
              <a:t>Kubectl</a:t>
            </a:r>
            <a:r>
              <a:rPr lang="en-US" dirty="0"/>
              <a:t> get deployment</a:t>
            </a:r>
          </a:p>
          <a:p>
            <a:r>
              <a:rPr lang="en-US" dirty="0" err="1"/>
              <a:t>Kubectl</a:t>
            </a:r>
            <a:r>
              <a:rPr lang="en-US" dirty="0"/>
              <a:t> get services</a:t>
            </a:r>
          </a:p>
        </p:txBody>
      </p:sp>
    </p:spTree>
    <p:extLst>
      <p:ext uri="{BB962C8B-B14F-4D97-AF65-F5344CB8AC3E}">
        <p14:creationId xmlns:p14="http://schemas.microsoft.com/office/powerpoint/2010/main" val="125645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69D9-8FA0-7FA6-897E-558F8511F925}"/>
              </a:ext>
            </a:extLst>
          </p:cNvPr>
          <p:cNvSpPr>
            <a:spLocks noGrp="1"/>
          </p:cNvSpPr>
          <p:nvPr>
            <p:ph type="title"/>
          </p:nvPr>
        </p:nvSpPr>
        <p:spPr/>
        <p:txBody>
          <a:bodyPr/>
          <a:lstStyle/>
          <a:p>
            <a:r>
              <a:rPr lang="en-US" dirty="0"/>
              <a:t>Once you run all command successfully in terminal copy the external </a:t>
            </a:r>
            <a:r>
              <a:rPr lang="en-US" dirty="0" err="1"/>
              <a:t>ip</a:t>
            </a:r>
            <a:r>
              <a:rPr lang="en-US" dirty="0"/>
              <a:t> address</a:t>
            </a:r>
          </a:p>
        </p:txBody>
      </p:sp>
      <p:pic>
        <p:nvPicPr>
          <p:cNvPr id="5" name="Content Placeholder 4" descr="Graphical user interface, text, application&#10;&#10;Description automatically generated">
            <a:extLst>
              <a:ext uri="{FF2B5EF4-FFF2-40B4-BE49-F238E27FC236}">
                <a16:creationId xmlns:a16="http://schemas.microsoft.com/office/drawing/2014/main" id="{D79704A8-68FF-F190-9548-998E6275F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535" y="1825625"/>
            <a:ext cx="10030265" cy="4667250"/>
          </a:xfrm>
        </p:spPr>
      </p:pic>
    </p:spTree>
    <p:extLst>
      <p:ext uri="{BB962C8B-B14F-4D97-AF65-F5344CB8AC3E}">
        <p14:creationId xmlns:p14="http://schemas.microsoft.com/office/powerpoint/2010/main" val="122355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481</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source-serif-pro</vt:lpstr>
      <vt:lpstr>Office Theme</vt:lpstr>
      <vt:lpstr>For deployment yaml file via Kubernetes service on azure platform</vt:lpstr>
      <vt:lpstr>Goto azure platform and select Kubernetes services and click on create</vt:lpstr>
      <vt:lpstr>Then click on create the Kubernetes cluster</vt:lpstr>
      <vt:lpstr>Then create resource group and cluster name as per you like </vt:lpstr>
      <vt:lpstr>Once all settings are done for vm deployment</vt:lpstr>
      <vt:lpstr>Once your vm is ready then connect with the terminal</vt:lpstr>
      <vt:lpstr>Copy the code from link and paste in editor and save the file as per you like.</vt:lpstr>
      <vt:lpstr>Once file is save run command below are as follows</vt:lpstr>
      <vt:lpstr>Once you run all command successfully in terminal copy the external ip address</vt:lpstr>
      <vt:lpstr>Paste the external ip on your browser url side. Will get the output of code below:</vt:lpstr>
      <vt:lpstr>Kubernetes Architecture</vt:lpstr>
      <vt:lpstr>Api Server</vt:lpstr>
      <vt:lpstr>What is schedule and controller ?</vt:lpstr>
      <vt:lpstr>What Ectd will do?</vt:lpstr>
      <vt:lpstr>What is worker node?</vt:lpstr>
      <vt:lpstr>What is kubelet, kube-proxy and container run time , pods?</vt:lpstr>
      <vt:lpstr>End of ppt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deployment yaml file via Kubernetes service on azure platform</dc:title>
  <dc:creator>Vishwas Mishra</dc:creator>
  <cp:lastModifiedBy>Vishwas Mishra</cp:lastModifiedBy>
  <cp:revision>3</cp:revision>
  <dcterms:created xsi:type="dcterms:W3CDTF">2022-09-27T09:05:40Z</dcterms:created>
  <dcterms:modified xsi:type="dcterms:W3CDTF">2022-09-27T11:24:48Z</dcterms:modified>
</cp:coreProperties>
</file>