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5945D-4A4E-4886-90A8-68116972D2F4}" v="58" dt="2022-09-18T16:08:40.146"/>
    <p1510:client id="{9C7ABF61-D2AD-EDBA-EAFF-50081673C53B}" v="92" dt="2022-09-19T05:19:22.174"/>
    <p1510:client id="{FD4095AB-180C-F949-C121-6EC7E482BAAA}" v="101" dt="2022-09-19T05:00:52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01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17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563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43293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969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613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183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892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383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1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90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643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21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136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95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844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31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0944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Presentation of Azure-class: 16/09/2022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Kamal </a:t>
            </a:r>
            <a:r>
              <a:rPr lang="en-US" dirty="0" err="1">
                <a:cs typeface="Calibri"/>
              </a:rPr>
              <a:t>teja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Peering of 2 V-nets in same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8400"/>
            <a:ext cx="11811000" cy="5079999"/>
          </a:xfrm>
        </p:spPr>
        <p:txBody>
          <a:bodyPr>
            <a:normAutofit/>
          </a:bodyPr>
          <a:lstStyle/>
          <a:p>
            <a:r>
              <a:rPr lang="en-US" dirty="0" smtClean="0"/>
              <a:t>Virtual network peering </a:t>
            </a:r>
            <a:r>
              <a:rPr lang="en-US" b="1" dirty="0" smtClean="0"/>
              <a:t>enables you to seamlessly connect two or more Virtual Networks in Azure</a:t>
            </a:r>
            <a:r>
              <a:rPr lang="en-US" dirty="0" smtClean="0"/>
              <a:t>. The virtual networks appear as one for connectivity purposes. The traffic between virtual machines in peered virtual networks uses the Microsoft backbone </a:t>
            </a:r>
            <a:r>
              <a:rPr lang="en-US" dirty="0" smtClean="0"/>
              <a:t>infrastructure.</a:t>
            </a:r>
          </a:p>
          <a:p>
            <a:endParaRPr lang="en-US" dirty="0" smtClean="0"/>
          </a:p>
        </p:txBody>
      </p:sp>
      <p:pic>
        <p:nvPicPr>
          <p:cNvPr id="4" name="Picture 3" descr="VPC Pee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13447"/>
            <a:ext cx="9702799" cy="45714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400"/>
            <a:ext cx="8946541" cy="60959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this, I connected 2 V-nets named </a:t>
            </a:r>
            <a:r>
              <a:rPr lang="en-US" sz="1800" dirty="0" err="1" smtClean="0">
                <a:hlinkClick r:id="rId2"/>
              </a:rPr>
              <a:t>kamalRG-vnet</a:t>
            </a:r>
            <a:r>
              <a:rPr lang="en-US" sz="1800" dirty="0" smtClean="0"/>
              <a:t> and </a:t>
            </a:r>
            <a:r>
              <a:rPr lang="en-US" sz="1800" dirty="0" smtClean="0">
                <a:hlinkClick r:id="rId2"/>
              </a:rPr>
              <a:t>paramesh-vnet1</a:t>
            </a:r>
            <a:r>
              <a:rPr lang="en-US" sz="1800" dirty="0" smtClean="0"/>
              <a:t> are in the same region named Central India in Microsoft Azure Cloud</a:t>
            </a:r>
            <a:endParaRPr lang="en-US" sz="1800" dirty="0"/>
          </a:p>
        </p:txBody>
      </p:sp>
      <p:pic>
        <p:nvPicPr>
          <p:cNvPr id="4" name="Picture 3" descr="VPC-Pee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939801"/>
            <a:ext cx="11709400" cy="57074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72330AA-E11E-458E-8798-12C7F77383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xmlns="" id="{A6BDC1B0-0C91-4230-BFEB-9C8ED19B9A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0A26E-4EA8-4E6C-97A2-7B6C1C13F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1841CC0-B7A9-4828-B82F-9C6B433BD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8E05919-D800-40FD-A3BD-4B9CC4078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DE70C79C-8688-4786-8FCD-43A4B5D5B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9A6338A0-2BDA-4E79-A762-AAD8608C0C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B685624D-3645-4129-9FF6-0C59DBF23B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03F24C1B-E4C1-43E7-84B3-DD476F3836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8725CE5D-088A-4522-9817-4B485D6E7F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FF8FD-B4AB-862F-9673-EAEA2FE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xmlns="" id="{C6D37212-E6C1-FCF2-3F94-7512115E7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57549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9D3FD-F197-9148-94DF-68757D73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Networking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16093-836F-3507-B995-6D8215B5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Network</a:t>
            </a:r>
          </a:p>
          <a:p>
            <a:r>
              <a:rPr lang="en-US" dirty="0">
                <a:cs typeface="Calibri"/>
              </a:rPr>
              <a:t>IP Adress – Static IP, Dynamic IP, DHCP</a:t>
            </a:r>
          </a:p>
          <a:p>
            <a:r>
              <a:rPr lang="en-US" dirty="0">
                <a:cs typeface="Calibri"/>
              </a:rPr>
              <a:t>IPV4, IPV6 </a:t>
            </a:r>
          </a:p>
          <a:p>
            <a:r>
              <a:rPr lang="en-US" dirty="0">
                <a:cs typeface="Calibri"/>
              </a:rPr>
              <a:t>Types of distribution methods- </a:t>
            </a:r>
            <a:r>
              <a:rPr lang="en-US" dirty="0">
                <a:ea typeface="+mn-lt"/>
                <a:cs typeface="+mn-lt"/>
              </a:rPr>
              <a:t>1.Class Full Distribution Method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, </a:t>
            </a:r>
            <a:r>
              <a:rPr lang="en-US" dirty="0">
                <a:ea typeface="+mn-lt"/>
                <a:cs typeface="+mn-lt"/>
              </a:rPr>
              <a:t>2.Class Less Inter Domain Routing (CIDR)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0CA90-5063-01E1-1164-5B47DBBD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Types of IP address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A166E8-2E71-CABF-CE15-41FC5CA5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u="sng" dirty="0">
                <a:ea typeface="+mn-lt"/>
                <a:cs typeface="+mn-lt"/>
              </a:rPr>
              <a:t>Class A</a:t>
            </a:r>
            <a:r>
              <a:rPr lang="en-US" dirty="0">
                <a:ea typeface="+mn-lt"/>
                <a:cs typeface="+mn-lt"/>
              </a:rPr>
              <a:t>: (0-126)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Network.Host.Host.Host</a:t>
            </a:r>
            <a:r>
              <a:rPr lang="en-US" dirty="0">
                <a:ea typeface="+mn-lt"/>
                <a:cs typeface="+mn-lt"/>
              </a:rPr>
              <a:t> (N.H.H.H)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•A.256x256x256 = 16,777,216</a:t>
            </a:r>
            <a:endParaRPr lang="en-US" dirty="0"/>
          </a:p>
          <a:p>
            <a:r>
              <a:rPr lang="en-US" u="sng" dirty="0">
                <a:ea typeface="+mn-lt"/>
                <a:cs typeface="+mn-lt"/>
              </a:rPr>
              <a:t>Class B</a:t>
            </a:r>
            <a:r>
              <a:rPr lang="en-US" dirty="0">
                <a:ea typeface="+mn-lt"/>
                <a:cs typeface="+mn-lt"/>
              </a:rPr>
              <a:t>: (128-191)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</a:t>
            </a:r>
            <a:r>
              <a:rPr lang="en-US" dirty="0" err="1">
                <a:ea typeface="+mn-lt"/>
                <a:cs typeface="+mn-lt"/>
              </a:rPr>
              <a:t>Network.Network.Host.Host</a:t>
            </a:r>
            <a:r>
              <a:rPr lang="en-US" dirty="0">
                <a:ea typeface="+mn-lt"/>
                <a:cs typeface="+mn-lt"/>
              </a:rPr>
              <a:t> (N.N.H.H)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•A.B.256X256 = 65,536</a:t>
            </a:r>
            <a:endParaRPr lang="en-US" dirty="0"/>
          </a:p>
          <a:p>
            <a:r>
              <a:rPr lang="en-US" u="sng" dirty="0">
                <a:ea typeface="+mn-lt"/>
                <a:cs typeface="+mn-lt"/>
              </a:rPr>
              <a:t>Class C</a:t>
            </a:r>
            <a:r>
              <a:rPr lang="en-US" dirty="0">
                <a:ea typeface="+mn-lt"/>
                <a:cs typeface="+mn-lt"/>
              </a:rPr>
              <a:t>: (192-223)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</a:t>
            </a:r>
            <a:r>
              <a:rPr lang="en-US" dirty="0" err="1">
                <a:ea typeface="+mn-lt"/>
                <a:cs typeface="+mn-lt"/>
              </a:rPr>
              <a:t>Network.Network.Nerwork.Host</a:t>
            </a:r>
            <a:r>
              <a:rPr lang="en-US" dirty="0">
                <a:ea typeface="+mn-lt"/>
                <a:cs typeface="+mn-lt"/>
              </a:rPr>
              <a:t> (N.N.N.H)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•A.B.C.256 = 256</a:t>
            </a:r>
            <a:endParaRPr lang="en-US" dirty="0"/>
          </a:p>
          <a:p>
            <a:r>
              <a:rPr lang="en-US" u="sng" dirty="0">
                <a:ea typeface="+mn-lt"/>
                <a:cs typeface="+mn-lt"/>
              </a:rPr>
              <a:t>Class D</a:t>
            </a:r>
            <a:r>
              <a:rPr lang="en-US" dirty="0">
                <a:ea typeface="+mn-lt"/>
                <a:cs typeface="+mn-lt"/>
              </a:rPr>
              <a:t>: (224-239)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•Class D addresses are used for </a:t>
            </a:r>
            <a:r>
              <a:rPr lang="en-US" b="1" dirty="0">
                <a:ea typeface="+mn-lt"/>
                <a:cs typeface="+mn-lt"/>
              </a:rPr>
              <a:t>multicasting applications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</a:rPr>
              <a:t>Class E</a:t>
            </a:r>
            <a:r>
              <a:rPr lang="en-US" dirty="0">
                <a:ea typeface="+mn-lt"/>
                <a:cs typeface="+mn-lt"/>
              </a:rPr>
              <a:t>: (224-239)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•This IP Class is reserved for </a:t>
            </a:r>
            <a:r>
              <a:rPr lang="en-US" b="1" dirty="0">
                <a:ea typeface="+mn-lt"/>
                <a:cs typeface="+mn-lt"/>
              </a:rPr>
              <a:t>experimental purposes only for R&amp;D or Study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35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A2D8F6-D38E-E04B-2091-CA533367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CIDR ranges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AC2109-4888-E4AF-A834-8E6CA52C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•It’s a block of IP address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•a . b . c .d / 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•n = value of CIDR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Standard IP address = 2^x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X= 0,1,2,3,4,5…..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Standard IP will be equal to 2^(32-n)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•2^x=2^(32-n)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•x=32-n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n=32-x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0">
            <a:extLst>
              <a:ext uri="{FF2B5EF4-FFF2-40B4-BE49-F238E27FC236}">
                <a16:creationId xmlns:a16="http://schemas.microsoft.com/office/drawing/2014/main" xmlns="" id="{5F3FC718-FDE3-4EF7-921E-A5F374EAF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41539FF9-8671-87F2-5F91-261754E3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EBEBEB"/>
                </a:solidFill>
                <a:cs typeface="Calibri Light"/>
              </a:rPr>
              <a:t>Calculating the value of CIDR ranges(n)</a:t>
            </a:r>
            <a:endParaRPr lang="en-US" sz="3000">
              <a:solidFill>
                <a:srgbClr val="EBEBEB"/>
              </a:solidFill>
            </a:endParaRPr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xmlns="" id="{FAA0F719-3DC8-4F08-AD8F-5A845658C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34">
            <a:extLst>
              <a:ext uri="{FF2B5EF4-FFF2-40B4-BE49-F238E27FC236}">
                <a16:creationId xmlns:a16="http://schemas.microsoft.com/office/drawing/2014/main" xmlns="" id="{7DCB61BE-FA0F-4EFB-BE0E-268BAD8E3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xmlns="" id="{A4B31EAA-7423-46F7-9B90-4AB2B09C3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xmlns="" id="{EC7C456D-5457-A4C9-E436-032B71D2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52EF3B4-1957-2123-E813-04CE4B58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80" y="1447799"/>
            <a:ext cx="6116388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168699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xmlns="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B4B33-FDF9-4E8D-7AE3-2027D4F3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Azure </a:t>
            </a:r>
            <a:b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Virtual Network</a:t>
            </a:r>
            <a:b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 (V-Net)</a:t>
            </a:r>
          </a:p>
        </p:txBody>
      </p:sp>
    </p:spTree>
    <p:extLst>
      <p:ext uri="{BB962C8B-B14F-4D97-AF65-F5344CB8AC3E}">
        <p14:creationId xmlns:p14="http://schemas.microsoft.com/office/powerpoint/2010/main" xmlns="" val="167024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C1837-303C-892B-E926-AD163509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5A6B0-7E7B-C13C-6F4E-534A86A1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4503"/>
            <a:ext cx="8946541" cy="5963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•Azure Virtual Network (VNet) is </a:t>
            </a:r>
            <a:r>
              <a:rPr lang="en-US" b="1" dirty="0">
                <a:ea typeface="+mj-lt"/>
                <a:cs typeface="+mj-lt"/>
              </a:rPr>
              <a:t>the fundamental building block for your private network in Azure</a:t>
            </a:r>
            <a:r>
              <a:rPr lang="en-US" dirty="0">
                <a:ea typeface="+mj-lt"/>
                <a:cs typeface="+mj-lt"/>
              </a:rPr>
              <a:t>. VNet enables many types of Azure resources, such as Azure Virtual Machines (VM), to securely communicate with each other, the internet, and on-premises networks.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•A subnet is </a:t>
            </a:r>
            <a:r>
              <a:rPr lang="en-US" b="1" dirty="0">
                <a:ea typeface="+mj-lt"/>
                <a:cs typeface="+mj-lt"/>
              </a:rPr>
              <a:t>a range of IP addresses in the virtual network</a:t>
            </a:r>
            <a:r>
              <a:rPr lang="en-US" dirty="0">
                <a:ea typeface="+mj-lt"/>
                <a:cs typeface="+mj-lt"/>
              </a:rPr>
              <a:t>. You can divide a virtual network into multiple subnets for organization and security. Each NIC in a VM is connected to one subnet in one virtual network.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76623A37-8F41-39E1-3454-F9F0DE04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03" y="3026034"/>
            <a:ext cx="7789652" cy="35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400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51AA-93ED-78CC-7A16-428ADFE7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455"/>
          </a:xfrm>
        </p:spPr>
        <p:txBody>
          <a:bodyPr/>
          <a:lstStyle/>
          <a:p>
            <a:r>
              <a:rPr lang="en-US" dirty="0">
                <a:cs typeface="Calibri Light"/>
              </a:rPr>
              <a:t>Creation of Virtual Machine(VM) in Microsoft Azure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C17D6CDB-C05A-B0CB-CA66-89427B39F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650" y="1854379"/>
            <a:ext cx="10996964" cy="4840167"/>
          </a:xfrm>
        </p:spPr>
      </p:pic>
    </p:spTree>
    <p:extLst>
      <p:ext uri="{BB962C8B-B14F-4D97-AF65-F5344CB8AC3E}">
        <p14:creationId xmlns:p14="http://schemas.microsoft.com/office/powerpoint/2010/main" xmlns="" val="96178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EF2E6-D5FE-5002-BF82-3A4E8017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25" y="179548"/>
            <a:ext cx="9404723" cy="581021"/>
          </a:xfrm>
        </p:spPr>
        <p:txBody>
          <a:bodyPr/>
          <a:lstStyle/>
          <a:p>
            <a:r>
              <a:rPr lang="en-US" dirty="0"/>
              <a:t>Login to Windows VM using RDP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F8BB913-80A0-4213-E6F7-70245EAF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8" y="931485"/>
            <a:ext cx="11665894" cy="5877631"/>
          </a:xfrm>
        </p:spPr>
      </p:pic>
    </p:spTree>
    <p:extLst>
      <p:ext uri="{BB962C8B-B14F-4D97-AF65-F5344CB8AC3E}">
        <p14:creationId xmlns:p14="http://schemas.microsoft.com/office/powerpoint/2010/main" xmlns="" val="1651841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180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Presentation of Azure-class: 16/09/2022</vt:lpstr>
      <vt:lpstr>Networking</vt:lpstr>
      <vt:lpstr>Types of IP address classes</vt:lpstr>
      <vt:lpstr>CIDR ranges</vt:lpstr>
      <vt:lpstr>Calculating the value of CIDR ranges(n)</vt:lpstr>
      <vt:lpstr>Azure  Virtual Network   (V-Net)</vt:lpstr>
      <vt:lpstr>Slide 7</vt:lpstr>
      <vt:lpstr>Creation of Virtual Machine(VM) in Microsoft Azure</vt:lpstr>
      <vt:lpstr>Login to Windows VM using RDP</vt:lpstr>
      <vt:lpstr>Peering of 2 V-nets in same Region</vt:lpstr>
      <vt:lpstr>.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98</cp:revision>
  <dcterms:created xsi:type="dcterms:W3CDTF">2022-09-18T16:06:05Z</dcterms:created>
  <dcterms:modified xsi:type="dcterms:W3CDTF">2022-09-19T05:52:04Z</dcterms:modified>
</cp:coreProperties>
</file>