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FC974E-C8F5-49A6-16CE-864EB8F26FF8}" v="44" dt="2022-09-22T05:42:07.647"/>
    <p1510:client id="{89E34498-406C-1299-15E5-E9786B5F4541}" v="153" dt="2022-09-22T05:24:32.1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50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25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926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967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13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630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627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703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65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57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4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6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88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52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0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18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18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45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in/services/mariadb/" TargetMode="External"/><Relationship Id="rId3" Type="http://schemas.openxmlformats.org/officeDocument/2006/relationships/hyperlink" Target="https://azure.microsoft.com/en-in/products/azure-sql/database/" TargetMode="External"/><Relationship Id="rId7" Type="http://schemas.openxmlformats.org/officeDocument/2006/relationships/hyperlink" Target="https://azure.microsoft.com/en-in/services/mysql/" TargetMode="External"/><Relationship Id="rId12" Type="http://schemas.openxmlformats.org/officeDocument/2006/relationships/hyperlink" Target="https://azure.microsoft.com/en-in/services/managed-instance-apache-cassandra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zure.microsoft.com/en-in/services/postgresql/" TargetMode="External"/><Relationship Id="rId11" Type="http://schemas.openxmlformats.org/officeDocument/2006/relationships/hyperlink" Target="https://azure.microsoft.com/en-in/services/database-migration/" TargetMode="External"/><Relationship Id="rId5" Type="http://schemas.openxmlformats.org/officeDocument/2006/relationships/hyperlink" Target="https://azure.microsoft.com/en-in/services/virtual-machines/sql-server/" TargetMode="External"/><Relationship Id="rId10" Type="http://schemas.openxmlformats.org/officeDocument/2006/relationships/hyperlink" Target="https://azure.microsoft.com/en-in/services/cache/" TargetMode="External"/><Relationship Id="rId4" Type="http://schemas.openxmlformats.org/officeDocument/2006/relationships/hyperlink" Target="https://azure.microsoft.com/en-in/products/azure-sql/managed-instance/" TargetMode="External"/><Relationship Id="rId9" Type="http://schemas.openxmlformats.org/officeDocument/2006/relationships/hyperlink" Target="https://azure.microsoft.com/en-in/services/cosmos-db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in/products/azure-sql/database/#overview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in/support/legal/sla/cosmos-db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in/azure/cosmos-db/synapse-link/" TargetMode="External"/><Relationship Id="rId4" Type="http://schemas.openxmlformats.org/officeDocument/2006/relationships/hyperlink" Target="https://docs.microsoft.com/en-in/azure/cosmos-db/scaling-throughpu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27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45" name="Straight Connector 33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35">
            <a:extLst>
              <a:ext uri="{FF2B5EF4-FFF2-40B4-BE49-F238E27FC236}">
                <a16:creationId xmlns:a16="http://schemas.microsoft.com/office/drawing/2014/main" id="{0B7C4858-FAA3-4226-A856-193A01910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7">
            <a:extLst>
              <a:ext uri="{FF2B5EF4-FFF2-40B4-BE49-F238E27FC236}">
                <a16:creationId xmlns:a16="http://schemas.microsoft.com/office/drawing/2014/main" id="{68C1B503-0291-4E82-A65E-72D604D9F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9">
            <a:extLst>
              <a:ext uri="{FF2B5EF4-FFF2-40B4-BE49-F238E27FC236}">
                <a16:creationId xmlns:a16="http://schemas.microsoft.com/office/drawing/2014/main" id="{B3F836C5-9601-4982-A121-CCA49BF7B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bg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2108" y="954756"/>
            <a:ext cx="2730414" cy="49460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Azure Design Patterns </a:t>
            </a:r>
          </a:p>
        </p:txBody>
      </p:sp>
      <p:sp>
        <p:nvSpPr>
          <p:cNvPr id="49" name="Rectangle 41">
            <a:extLst>
              <a:ext uri="{FF2B5EF4-FFF2-40B4-BE49-F238E27FC236}">
                <a16:creationId xmlns:a16="http://schemas.microsoft.com/office/drawing/2014/main" id="{46CD0D05-FF47-4ABB-841C-0600CADC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50360" y="469900"/>
            <a:ext cx="5953630" cy="5405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1. Cloud Design Pattern</a:t>
            </a:r>
            <a:endParaRPr lang="en-US">
              <a:solidFill>
                <a:schemeClr val="bg1"/>
              </a:solidFill>
            </a:endParaRPr>
          </a:p>
          <a:p>
            <a:pPr algn="l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2.Cache Aside Pattern</a:t>
            </a:r>
            <a:endParaRPr lang="en-US">
              <a:solidFill>
                <a:schemeClr val="bg1"/>
              </a:solidFill>
            </a:endParaRPr>
          </a:p>
          <a:p>
            <a:pPr algn="l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3. </a:t>
            </a:r>
            <a:r>
              <a:rPr lang="en-US">
                <a:solidFill>
                  <a:schemeClr val="bg1"/>
                </a:solidFill>
              </a:rPr>
              <a:t>Shrading</a:t>
            </a:r>
            <a:r>
              <a:rPr lang="en-US" dirty="0">
                <a:solidFill>
                  <a:schemeClr val="bg1"/>
                </a:solidFill>
              </a:rPr>
              <a:t> pattern</a:t>
            </a:r>
            <a:endParaRPr lang="en-US">
              <a:solidFill>
                <a:schemeClr val="bg1"/>
              </a:solidFill>
            </a:endParaRPr>
          </a:p>
          <a:p>
            <a:pPr algn="l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7C4858-FAA3-4226-A856-193A01910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1B503-0291-4E82-A65E-72D604D9F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F836C5-9601-4982-A121-CCA49BF7B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bg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35CD3D-0951-2DE4-C71E-BEB78BEB5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Azure Database Services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CD0D05-FF47-4ABB-841C-0600CADC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BC2B3-3F05-4D02-A1B7-61DCC5F8D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360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What databases are available on Azure?</a:t>
            </a:r>
            <a:endParaRPr lang="en-US" dirty="0">
              <a:solidFill>
                <a:schemeClr val="bg1"/>
              </a:solidFill>
            </a:endParaRPr>
          </a:p>
          <a:p>
            <a:pPr>
              <a:buSzPct val="114999"/>
            </a:pP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Azure offers a choice of </a:t>
            </a:r>
            <a:r>
              <a:rPr lang="en" b="1" dirty="0">
                <a:solidFill>
                  <a:schemeClr val="bg1"/>
                </a:solidFill>
                <a:ea typeface="+mn-lt"/>
                <a:cs typeface="+mn-lt"/>
              </a:rPr>
              <a:t>fully managed relational, NoSQL, and in-memory databases</a:t>
            </a:r>
            <a:r>
              <a:rPr lang="en" dirty="0">
                <a:solidFill>
                  <a:schemeClr val="bg1"/>
                </a:solidFill>
                <a:ea typeface="+mn-lt"/>
                <a:cs typeface="+mn-lt"/>
              </a:rPr>
              <a:t>, spanning proprietary and open-source engines, to fit the needs of modern app developers. Infrastructure management—including scalability, availability, and security—is automated, saving you time and money.</a:t>
            </a:r>
            <a:endParaRPr lang="en-US" dirty="0">
              <a:solidFill>
                <a:schemeClr val="bg1"/>
              </a:solidFill>
            </a:endParaRPr>
          </a:p>
          <a:p>
            <a:pPr>
              <a:buSzPct val="114999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89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7C4858-FAA3-4226-A856-193A01910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1B503-0291-4E82-A65E-72D604D9F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F836C5-9601-4982-A121-CCA49BF7B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bg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9D324-0D85-6609-9614-FCAA54E3C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Types of Databases on Azure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CD0D05-FF47-4ABB-841C-0600CADC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61642-3717-56DD-236E-E442B2B91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360" y="469900"/>
            <a:ext cx="5953630" cy="6067326"/>
          </a:xfrm>
        </p:spPr>
        <p:txBody>
          <a:bodyPr anchor="ctr">
            <a:normAutofit/>
          </a:bodyPr>
          <a:lstStyle/>
          <a:p>
            <a:r>
              <a:rPr lang="en-US" u="sng" dirty="0">
                <a:solidFill>
                  <a:schemeClr val="bg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SQL Database</a:t>
            </a:r>
            <a:endParaRPr lang="en-US" u="sng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SzPct val="114999"/>
            </a:pPr>
            <a:r>
              <a:rPr lang="en-US" u="sng" dirty="0">
                <a:solidFill>
                  <a:schemeClr val="bg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SQL Managed Instance</a:t>
            </a:r>
            <a:endParaRPr lang="en-US" u="sng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SzPct val="114999"/>
            </a:pPr>
            <a:r>
              <a:rPr lang="en-US" u="sng" dirty="0">
                <a:solidFill>
                  <a:schemeClr val="bg1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 Server on Virtual Machines</a:t>
            </a:r>
            <a:endParaRPr lang="en-US" u="sng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SzPct val="114999"/>
            </a:pPr>
            <a:r>
              <a:rPr lang="en-US" u="sng" dirty="0">
                <a:solidFill>
                  <a:schemeClr val="bg1"/>
                </a:solidFill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Database for PostgreSQL</a:t>
            </a:r>
            <a:endParaRPr lang="en-US" u="sng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SzPct val="114999"/>
            </a:pPr>
            <a:r>
              <a:rPr lang="en-US" u="sng" dirty="0">
                <a:solidFill>
                  <a:schemeClr val="bg1"/>
                </a:solidFill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Database for MySQL</a:t>
            </a:r>
            <a:endParaRPr lang="en-US" u="sng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SzPct val="114999"/>
            </a:pPr>
            <a:r>
              <a:rPr lang="en-US" u="sng" dirty="0">
                <a:solidFill>
                  <a:schemeClr val="bg1"/>
                </a:solidFill>
                <a:ea typeface="+mn-lt"/>
                <a:cs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Database for MariaDB</a:t>
            </a:r>
            <a:endParaRPr lang="en-US" u="sng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SzPct val="114999"/>
            </a:pPr>
            <a:r>
              <a:rPr lang="en-US" u="sng" dirty="0">
                <a:solidFill>
                  <a:schemeClr val="bg1"/>
                </a:solidFill>
                <a:ea typeface="+mn-lt"/>
                <a:cs typeface="+mn-l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Cosmos DB</a:t>
            </a:r>
            <a:endParaRPr lang="en-US" u="sng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SzPct val="114999"/>
            </a:pPr>
            <a:r>
              <a:rPr lang="en-US" u="sng" dirty="0">
                <a:solidFill>
                  <a:schemeClr val="bg1"/>
                </a:solidFill>
                <a:ea typeface="+mn-lt"/>
                <a:cs typeface="+mn-l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Cache for Redis</a:t>
            </a:r>
            <a:endParaRPr lang="en-US" u="sng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SzPct val="114999"/>
            </a:pPr>
            <a:r>
              <a:rPr lang="en-US" u="sng" dirty="0">
                <a:solidFill>
                  <a:schemeClr val="bg1"/>
                </a:solidFill>
                <a:ea typeface="+mn-lt"/>
                <a:cs typeface="+mn-l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Database Migration Service</a:t>
            </a:r>
            <a:endParaRPr lang="en-US" u="sng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SzPct val="114999"/>
            </a:pPr>
            <a:r>
              <a:rPr lang="en-US" u="sng" dirty="0">
                <a:solidFill>
                  <a:schemeClr val="bg1"/>
                </a:solidFill>
                <a:ea typeface="+mn-lt"/>
                <a:cs typeface="+mn-l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Managed Instance for Apache Cassandra</a:t>
            </a:r>
            <a:endParaRPr lang="en-US" u="sng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515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7C4858-FAA3-4226-A856-193A01910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1B503-0291-4E82-A65E-72D604D9F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F836C5-9601-4982-A121-CCA49BF7B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bg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9D324-0D85-6609-9614-FCAA54E3C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Azure SQL Database</a:t>
            </a:r>
            <a:endParaRPr lang="en-US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CD0D05-FF47-4ABB-841C-0600CADC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61642-3717-56DD-236E-E442B2B91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360" y="469900"/>
            <a:ext cx="5953630" cy="606732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https://azure.microsoft.com/en-in/products/azure-sql/database/#overview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  <a:ea typeface="+mn-lt"/>
              <a:cs typeface="+mn-lt"/>
            </a:endParaRPr>
          </a:p>
          <a:p>
            <a:pPr>
              <a:buSzPct val="114999"/>
            </a:pP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SzPct val="114999"/>
            </a:pPr>
            <a:r>
              <a:rPr lang="en-US" b="1" dirty="0">
                <a:solidFill>
                  <a:schemeClr val="bg1"/>
                </a:solidFill>
              </a:rPr>
              <a:t>Fully managed and always on the latest version of SQL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SzPct val="114999"/>
            </a:pPr>
            <a:r>
              <a:rPr lang="en-US" b="1" dirty="0">
                <a:solidFill>
                  <a:schemeClr val="bg1"/>
                </a:solidFill>
              </a:rPr>
              <a:t>Rapidly deliver modern, intelligent apps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SzPct val="114999"/>
            </a:pPr>
            <a:r>
              <a:rPr lang="en-US" b="1" dirty="0">
                <a:solidFill>
                  <a:schemeClr val="bg1"/>
                </a:solidFill>
              </a:rPr>
              <a:t>Hyperscale your most demanding workloads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SzPct val="114999"/>
            </a:pPr>
            <a:r>
              <a:rPr lang="en-US" b="1" dirty="0" err="1">
                <a:solidFill>
                  <a:schemeClr val="bg1"/>
                </a:solidFill>
              </a:rPr>
              <a:t>Optimise</a:t>
            </a:r>
            <a:r>
              <a:rPr lang="en-US" b="1" dirty="0">
                <a:solidFill>
                  <a:schemeClr val="bg1"/>
                </a:solidFill>
              </a:rPr>
              <a:t> costs with compute that scales automatically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SzPct val="114999"/>
            </a:pPr>
            <a:r>
              <a:rPr lang="en-US" b="1" dirty="0">
                <a:solidFill>
                  <a:schemeClr val="bg1"/>
                </a:solidFill>
              </a:rPr>
              <a:t>Save with a lower total cost of ownership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SzPct val="114999"/>
              <a:buNone/>
            </a:pP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8263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7C4858-FAA3-4226-A856-193A01910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1B503-0291-4E82-A65E-72D604D9F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F836C5-9601-4982-A121-CCA49BF7B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bg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9D324-0D85-6609-9614-FCAA54E3C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Azure Cosmos Database</a:t>
            </a:r>
            <a:endParaRPr lang="en-US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CD0D05-FF47-4ABB-841C-0600CADC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61642-3717-56DD-236E-E442B2B91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360" y="469900"/>
            <a:ext cx="5953630" cy="6067326"/>
          </a:xfrm>
        </p:spPr>
        <p:txBody>
          <a:bodyPr anchor="ctr">
            <a:normAutofit lnSpcReduction="1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Fast NoSQL database with open APIs for any scale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SzPct val="114999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Azure Cosmos DB is a fully managed, serverless NoSQL database for high-performance applications of any size or scale. Get guaranteed single-digit millisecond performance and 99.999-percent availability, </a:t>
            </a:r>
            <a:r>
              <a:rPr lang="en-US" u="sng" dirty="0">
                <a:solidFill>
                  <a:schemeClr val="bg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backed by SLAs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, </a:t>
            </a:r>
            <a:r>
              <a:rPr lang="en-US" u="sng" dirty="0">
                <a:solidFill>
                  <a:schemeClr val="bg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automatic and instant scalability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, enterprise-grade security, and open-source APIs for NoSQL databases including MongoDB and Cassandra. Enjoy fast writes and reads anywhere in the world with multi-region writes and data replication. Gain insight over real-time data with no-ETL (extract, transform, load) analytics using </a:t>
            </a:r>
            <a:r>
              <a:rPr lang="en-US" u="sng" dirty="0">
                <a:solidFill>
                  <a:schemeClr val="bg1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Synapse Link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 for Azure Cosmos DB.</a:t>
            </a:r>
          </a:p>
        </p:txBody>
      </p:sp>
    </p:spTree>
    <p:extLst>
      <p:ext uri="{BB962C8B-B14F-4D97-AF65-F5344CB8AC3E}">
        <p14:creationId xmlns:p14="http://schemas.microsoft.com/office/powerpoint/2010/main" val="962917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7C4858-FAA3-4226-A856-193A01910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1B503-0291-4E82-A65E-72D604D9F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F836C5-9601-4982-A121-CCA49BF7B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bg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9D324-0D85-6609-9614-FCAA54E3C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Azure Cosmos Database</a:t>
            </a:r>
            <a:endParaRPr lang="en-US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CD0D05-FF47-4ABB-841C-0600CADC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61642-3717-56DD-236E-E442B2B91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360" y="469900"/>
            <a:ext cx="5953630" cy="6067326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Automatic and limitless scale</a:t>
            </a:r>
            <a:endParaRPr lang="en-US" b="1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SzPct val="114999"/>
            </a:pPr>
            <a:r>
              <a:rPr lang="en-US" b="1" dirty="0">
                <a:solidFill>
                  <a:schemeClr val="bg1"/>
                </a:solidFill>
              </a:rPr>
              <a:t>Serverless database operations</a:t>
            </a:r>
            <a:endParaRPr lang="en-US" b="1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SzPct val="114999"/>
            </a:pPr>
            <a:r>
              <a:rPr lang="en-US" b="1" dirty="0">
                <a:solidFill>
                  <a:schemeClr val="bg1"/>
                </a:solidFill>
              </a:rPr>
              <a:t>Hybrid platform for Apache Cassandra data</a:t>
            </a:r>
            <a:endParaRPr lang="en-US" b="1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SzPct val="114999"/>
            </a:pPr>
            <a:r>
              <a:rPr lang="en-US" b="1" dirty="0">
                <a:solidFill>
                  <a:schemeClr val="bg1"/>
                </a:solidFill>
              </a:rPr>
              <a:t>No-ETL analytics over real-time operational data</a:t>
            </a:r>
            <a:endParaRPr lang="en-US" b="1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SzPct val="114999"/>
            </a:pPr>
            <a:endParaRPr lang="en-US" b="1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1870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Organic</vt:lpstr>
      <vt:lpstr>Azure Design Patterns </vt:lpstr>
      <vt:lpstr>Azure Database Services</vt:lpstr>
      <vt:lpstr>Types of Databases on Azure </vt:lpstr>
      <vt:lpstr>Azure SQL Database </vt:lpstr>
      <vt:lpstr>Azure Cosmos Database </vt:lpstr>
      <vt:lpstr>Azure Cosmos Database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91</cp:revision>
  <dcterms:created xsi:type="dcterms:W3CDTF">2022-09-22T05:04:55Z</dcterms:created>
  <dcterms:modified xsi:type="dcterms:W3CDTF">2022-09-22T05:44:26Z</dcterms:modified>
</cp:coreProperties>
</file>