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0594-C818-4E73-924F-B13556D9A0D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74A-DACA-4D18-89C3-0F65A34C1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-apiserver/" TargetMode="External"/><Relationship Id="rId2" Type="http://schemas.openxmlformats.org/officeDocument/2006/relationships/hyperlink" Target="https://kubernetes.io/docs/reference/glossary/?all=tru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administer-cluster/configure-upgrade-etc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architecture/nodes/" TargetMode="External"/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architecture/controll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tainers/" TargetMode="External"/><Relationship Id="rId2" Type="http://schemas.openxmlformats.org/officeDocument/2006/relationships/hyperlink" Target="https://kubernetes.io/docs/concepts/architecture/nod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po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hyperlink" Target="https://kubernetes.io/docs/concepts/architecture/nod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reference/command-line-tools-reference/kube-prox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i-o.io/" TargetMode="External"/><Relationship Id="rId2" Type="http://schemas.openxmlformats.org/officeDocument/2006/relationships/hyperlink" Target="https://containerd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bernetes/community/blob/master/contributors/devel/sig-node/container-runtime-interfac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20.207.74.11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AZURE KUBERNETES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 Service (AKS) simplifies deploying a managed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 cluster in Azure by offloading the operational overhead to Azure. As a hosted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 service, Azure handles critical tasks, like health monitoring and maintenance. Since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 masters are managed by Azure, you only manage and maintain the agent nodes. Thus, AKS is free; you only pay for the agent nodes within your clusters, not for the masters.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kube-apiserver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API server is a component of the </a:t>
            </a:r>
            <a:r>
              <a:rPr lang="en-US" dirty="0" err="1" smtClean="0"/>
              <a:t>Kubernetes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control plane</a:t>
            </a:r>
            <a:r>
              <a:rPr lang="en-US" dirty="0" smtClean="0"/>
              <a:t> that exposes the </a:t>
            </a:r>
            <a:r>
              <a:rPr lang="en-US" dirty="0" err="1" smtClean="0"/>
              <a:t>Kubernetes</a:t>
            </a:r>
            <a:r>
              <a:rPr lang="en-US" dirty="0" smtClean="0"/>
              <a:t> API. The API server is the front end for the </a:t>
            </a:r>
            <a:r>
              <a:rPr lang="en-US" dirty="0" err="1" smtClean="0"/>
              <a:t>Kubernetes</a:t>
            </a:r>
            <a:r>
              <a:rPr lang="en-US" dirty="0" smtClean="0"/>
              <a:t> control plane.</a:t>
            </a:r>
          </a:p>
          <a:p>
            <a:r>
              <a:rPr lang="en-US" dirty="0" smtClean="0"/>
              <a:t>The main implementation of a </a:t>
            </a:r>
            <a:r>
              <a:rPr lang="en-US" dirty="0" err="1" smtClean="0"/>
              <a:t>Kubernetes</a:t>
            </a:r>
            <a:r>
              <a:rPr lang="en-US" dirty="0" smtClean="0"/>
              <a:t> API server is </a:t>
            </a:r>
            <a:r>
              <a:rPr lang="en-US" dirty="0" err="1" smtClean="0">
                <a:hlinkClick r:id="rId3"/>
              </a:rPr>
              <a:t>kube-apiserver</a:t>
            </a:r>
            <a:r>
              <a:rPr lang="en-US" dirty="0" smtClean="0"/>
              <a:t>. </a:t>
            </a:r>
            <a:r>
              <a:rPr lang="en-US" dirty="0" err="1" smtClean="0"/>
              <a:t>kube-apiserver</a:t>
            </a:r>
            <a:r>
              <a:rPr lang="en-US" dirty="0" smtClean="0"/>
              <a:t> is designed to scale horizontally—that is, it scales by deploying more instances. You can run several instances of </a:t>
            </a:r>
            <a:r>
              <a:rPr lang="en-US" dirty="0" err="1" smtClean="0"/>
              <a:t>kube-apiserver</a:t>
            </a:r>
            <a:r>
              <a:rPr lang="en-US" dirty="0" smtClean="0"/>
              <a:t> and balance traffic between those instances.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etcd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and highly-available key value store used as </a:t>
            </a:r>
            <a:r>
              <a:rPr lang="en-US" dirty="0" err="1" smtClean="0"/>
              <a:t>Kubernetes</a:t>
            </a:r>
            <a:r>
              <a:rPr lang="en-US" dirty="0" smtClean="0"/>
              <a:t>' backing store for all cluster data.</a:t>
            </a:r>
          </a:p>
          <a:p>
            <a:r>
              <a:rPr lang="en-US" dirty="0" smtClean="0"/>
              <a:t>If your </a:t>
            </a:r>
            <a:r>
              <a:rPr lang="en-US" dirty="0" err="1" smtClean="0"/>
              <a:t>Kubernetes</a:t>
            </a:r>
            <a:r>
              <a:rPr lang="en-US" dirty="0" smtClean="0"/>
              <a:t> cluster uses </a:t>
            </a:r>
            <a:r>
              <a:rPr lang="en-US" dirty="0" err="1" smtClean="0"/>
              <a:t>etcd</a:t>
            </a:r>
            <a:r>
              <a:rPr lang="en-US" dirty="0" smtClean="0"/>
              <a:t> as its backing store, make sure you have a </a:t>
            </a:r>
            <a:r>
              <a:rPr lang="en-US" dirty="0" smtClean="0">
                <a:hlinkClick r:id="rId2"/>
              </a:rPr>
              <a:t>back up</a:t>
            </a:r>
            <a:r>
              <a:rPr lang="en-US" dirty="0" smtClean="0"/>
              <a:t> plan for those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kube</a:t>
            </a:r>
            <a:r>
              <a:rPr lang="en-US" dirty="0" smtClean="0"/>
              <a:t>-scheduler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plane component that watches for newly created </a:t>
            </a:r>
            <a:r>
              <a:rPr lang="en-US" dirty="0" smtClean="0">
                <a:hlinkClick r:id="rId2"/>
              </a:rPr>
              <a:t>Pods</a:t>
            </a:r>
            <a:r>
              <a:rPr lang="en-US" dirty="0" smtClean="0"/>
              <a:t> with no assigned </a:t>
            </a:r>
            <a:r>
              <a:rPr lang="en-US" dirty="0" smtClean="0">
                <a:hlinkClick r:id="rId3"/>
              </a:rPr>
              <a:t>node</a:t>
            </a:r>
            <a:r>
              <a:rPr lang="en-US" dirty="0" smtClean="0"/>
              <a:t>, and selects a node for them to run on.</a:t>
            </a:r>
          </a:p>
          <a:p>
            <a:r>
              <a:rPr lang="en-US" dirty="0" smtClean="0"/>
              <a:t>Factors taken into account for scheduling decisions include: individual and collective resource requirements, hardware/software/policy constraints, affinity and anti-affinity specifications, data locality, inter-workload interference, and deadlines.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kube</a:t>
            </a:r>
            <a:r>
              <a:rPr lang="en-US" dirty="0" smtClean="0"/>
              <a:t>-controller-manager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Control plane component that runs </a:t>
            </a:r>
            <a:r>
              <a:rPr lang="en-US" dirty="0" smtClean="0">
                <a:hlinkClick r:id="rId2"/>
              </a:rPr>
              <a:t>controller</a:t>
            </a:r>
            <a:r>
              <a:rPr lang="en-US" dirty="0" smtClean="0"/>
              <a:t> processes.</a:t>
            </a:r>
          </a:p>
          <a:p>
            <a:r>
              <a:rPr lang="en-US" dirty="0" smtClean="0"/>
              <a:t>Logically, each </a:t>
            </a:r>
            <a:r>
              <a:rPr lang="en-US" dirty="0" smtClean="0">
                <a:hlinkClick r:id="rId2"/>
              </a:rPr>
              <a:t>controller</a:t>
            </a:r>
            <a:r>
              <a:rPr lang="en-US" dirty="0" smtClean="0"/>
              <a:t> is a separate process, but to reduce complexity, they are all compiled into a single binary and run in a single process.</a:t>
            </a:r>
          </a:p>
          <a:p>
            <a:pPr>
              <a:buNone/>
            </a:pPr>
            <a:r>
              <a:rPr lang="en-US" dirty="0" smtClean="0"/>
              <a:t>Some </a:t>
            </a:r>
            <a:r>
              <a:rPr lang="en-US" dirty="0" smtClean="0"/>
              <a:t>types of these controllers are:</a:t>
            </a:r>
          </a:p>
          <a:p>
            <a:r>
              <a:rPr lang="en-US" dirty="0" smtClean="0"/>
              <a:t>Node controller: Responsible for noticing and responding when nodes go down.</a:t>
            </a:r>
          </a:p>
          <a:p>
            <a:r>
              <a:rPr lang="en-US" dirty="0" smtClean="0"/>
              <a:t>Job controller: Watches for Job objects that represent one-off tasks, then creates Pods to run those tasks to completion.</a:t>
            </a:r>
          </a:p>
          <a:p>
            <a:r>
              <a:rPr lang="en-US" dirty="0" smtClean="0"/>
              <a:t>Endpoints controller: Populates the Endpoints object (that is, joins Services &amp; Pods).</a:t>
            </a:r>
          </a:p>
          <a:p>
            <a:r>
              <a:rPr lang="en-US" dirty="0" smtClean="0"/>
              <a:t>Service Account &amp; Token controllers: Create default accounts and API access tokens for new namespaces.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 Components</a:t>
            </a:r>
            <a:br>
              <a:rPr lang="en-US" dirty="0" smtClean="0"/>
            </a:br>
            <a:r>
              <a:rPr lang="en-US" dirty="0" err="1" smtClean="0"/>
              <a:t>kubelet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agent that runs on each </a:t>
            </a:r>
            <a:r>
              <a:rPr lang="en-US" dirty="0" smtClean="0">
                <a:hlinkClick r:id="rId2"/>
              </a:rPr>
              <a:t>node</a:t>
            </a:r>
            <a:r>
              <a:rPr lang="en-US" dirty="0" smtClean="0"/>
              <a:t> in the cluster. It makes sure that </a:t>
            </a:r>
            <a:r>
              <a:rPr lang="en-US" dirty="0" smtClean="0">
                <a:hlinkClick r:id="rId3"/>
              </a:rPr>
              <a:t>containers</a:t>
            </a:r>
            <a:r>
              <a:rPr lang="en-US" dirty="0" smtClean="0"/>
              <a:t> are running in a </a:t>
            </a:r>
            <a:r>
              <a:rPr lang="en-US" dirty="0" smtClean="0">
                <a:hlinkClick r:id="rId4"/>
              </a:rPr>
              <a:t>Pod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kubelet</a:t>
            </a:r>
            <a:r>
              <a:rPr lang="en-US" dirty="0" smtClean="0"/>
              <a:t> takes a set of </a:t>
            </a:r>
            <a:r>
              <a:rPr lang="en-US" dirty="0" err="1" smtClean="0"/>
              <a:t>PodSpecs</a:t>
            </a:r>
            <a:r>
              <a:rPr lang="en-US" dirty="0" smtClean="0"/>
              <a:t> that are provided through various mechanisms and ensures that the containers described in those </a:t>
            </a:r>
            <a:r>
              <a:rPr lang="en-US" dirty="0" err="1" smtClean="0"/>
              <a:t>PodSpecs</a:t>
            </a:r>
            <a:r>
              <a:rPr lang="en-US" dirty="0" smtClean="0"/>
              <a:t> are running and healthy. The </a:t>
            </a:r>
            <a:r>
              <a:rPr lang="en-US" dirty="0" err="1" smtClean="0"/>
              <a:t>kubelet</a:t>
            </a:r>
            <a:r>
              <a:rPr lang="en-US" dirty="0" smtClean="0"/>
              <a:t> doesn't manage containers which were not created by </a:t>
            </a:r>
            <a:r>
              <a:rPr lang="en-US" dirty="0" err="1" smtClean="0"/>
              <a:t>Kubernetes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kube</a:t>
            </a:r>
            <a:r>
              <a:rPr lang="en-US" dirty="0" smtClean="0"/>
              <a:t>-proxy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kube</a:t>
            </a:r>
            <a:r>
              <a:rPr lang="en-US" dirty="0" smtClean="0"/>
              <a:t>-proxy is a network proxy that runs on each </a:t>
            </a:r>
            <a:r>
              <a:rPr lang="en-US" dirty="0" smtClean="0">
                <a:hlinkClick r:id="rId2"/>
              </a:rPr>
              <a:t>node</a:t>
            </a:r>
            <a:r>
              <a:rPr lang="en-US" dirty="0" smtClean="0"/>
              <a:t> in your cluster, implementing part of the </a:t>
            </a:r>
            <a:r>
              <a:rPr lang="en-US" dirty="0" err="1" smtClean="0"/>
              <a:t>Kubernetes</a:t>
            </a:r>
            <a:r>
              <a:rPr lang="en-US" dirty="0" smtClean="0"/>
              <a:t> </a:t>
            </a:r>
            <a:r>
              <a:rPr lang="en-US" dirty="0" smtClean="0">
                <a:hlinkClick r:id="rId3"/>
              </a:rPr>
              <a:t>Service</a:t>
            </a:r>
            <a:r>
              <a:rPr lang="en-US" dirty="0" smtClean="0"/>
              <a:t> concept.</a:t>
            </a:r>
          </a:p>
          <a:p>
            <a:r>
              <a:rPr lang="en-US" dirty="0" err="1" smtClean="0">
                <a:hlinkClick r:id="rId4"/>
              </a:rPr>
              <a:t>kube</a:t>
            </a:r>
            <a:r>
              <a:rPr lang="en-US" dirty="0" smtClean="0">
                <a:hlinkClick r:id="rId4"/>
              </a:rPr>
              <a:t>-proxy</a:t>
            </a:r>
            <a:r>
              <a:rPr lang="en-US" dirty="0" smtClean="0"/>
              <a:t> maintains network rules on nodes. These network rules allow network communication to your Pods from network sessions inside or outside of your cluster.</a:t>
            </a:r>
          </a:p>
          <a:p>
            <a:r>
              <a:rPr lang="en-US" dirty="0" err="1" smtClean="0"/>
              <a:t>kube</a:t>
            </a:r>
            <a:r>
              <a:rPr lang="en-US" dirty="0" smtClean="0"/>
              <a:t>-proxy uses the operating system packet filtering layer if there is one and it's available. Otherwise, </a:t>
            </a:r>
            <a:r>
              <a:rPr lang="en-US" dirty="0" err="1" smtClean="0"/>
              <a:t>kube</a:t>
            </a:r>
            <a:r>
              <a:rPr lang="en-US" dirty="0" smtClean="0"/>
              <a:t>-proxy forwards the traffic itself.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 runtime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container runtime is the software that is responsible for running containers.</a:t>
            </a:r>
          </a:p>
          <a:p>
            <a:r>
              <a:rPr lang="en-US" dirty="0" err="1" smtClean="0"/>
              <a:t>Kubernetes</a:t>
            </a:r>
            <a:r>
              <a:rPr lang="en-US" dirty="0" smtClean="0"/>
              <a:t> supports container runtimes such as </a:t>
            </a:r>
            <a:r>
              <a:rPr lang="en-US" dirty="0" err="1" smtClean="0">
                <a:hlinkClick r:id="rId2"/>
              </a:rPr>
              <a:t>containerd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CRI-O</a:t>
            </a:r>
            <a:r>
              <a:rPr lang="en-US" dirty="0" smtClean="0"/>
              <a:t>, and any other implementation of the </a:t>
            </a:r>
            <a:r>
              <a:rPr lang="en-US" dirty="0" err="1" smtClean="0">
                <a:hlinkClick r:id="rId4"/>
              </a:rPr>
              <a:t>Kubernetes</a:t>
            </a:r>
            <a:r>
              <a:rPr lang="en-US" dirty="0" smtClean="0">
                <a:hlinkClick r:id="rId4"/>
              </a:rPr>
              <a:t> CRI (Container Runtime Interface)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Integrated </a:t>
            </a:r>
            <a:r>
              <a:rPr lang="en-US" b="1" dirty="0"/>
              <a:t>logging and monitoring</a:t>
            </a:r>
          </a:p>
          <a:p>
            <a:r>
              <a:rPr lang="en-US" b="1" dirty="0"/>
              <a:t>Clusters and nodes</a:t>
            </a:r>
          </a:p>
          <a:p>
            <a:r>
              <a:rPr lang="en-US" b="1" dirty="0"/>
              <a:t>Cluster node and pod scaling</a:t>
            </a:r>
          </a:p>
          <a:p>
            <a:r>
              <a:rPr lang="en-US" b="1" dirty="0"/>
              <a:t>Cluster node upgrades</a:t>
            </a:r>
          </a:p>
          <a:p>
            <a:r>
              <a:rPr lang="en-US" b="1" dirty="0" smtClean="0"/>
              <a:t>GPU-enabled </a:t>
            </a:r>
            <a:r>
              <a:rPr lang="en-US" b="1" dirty="0"/>
              <a:t>nodes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image support and private container registry</a:t>
            </a:r>
          </a:p>
          <a:p>
            <a:r>
              <a:rPr lang="en-US" b="1" dirty="0"/>
              <a:t>Development tooling integration</a:t>
            </a:r>
          </a:p>
          <a:p>
            <a:r>
              <a:rPr lang="en-US" b="1" dirty="0"/>
              <a:t>Storage volume support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dirty="0" err="1"/>
              <a:t>Kubernetes</a:t>
            </a:r>
            <a:r>
              <a:rPr lang="en-US" dirty="0"/>
              <a:t> infrastructure components:</a:t>
            </a:r>
          </a:p>
          <a:p>
            <a:pPr lvl="1"/>
            <a:r>
              <a:rPr lang="en-US" i="1" dirty="0"/>
              <a:t>control plane</a:t>
            </a:r>
            <a:endParaRPr lang="en-US" dirty="0"/>
          </a:p>
          <a:p>
            <a:pPr lvl="1"/>
            <a:r>
              <a:rPr lang="en-US" i="1" dirty="0"/>
              <a:t>nodes</a:t>
            </a:r>
            <a:endParaRPr lang="en-US" dirty="0"/>
          </a:p>
          <a:p>
            <a:pPr lvl="1"/>
            <a:r>
              <a:rPr lang="en-US" i="1" dirty="0"/>
              <a:t>node pools</a:t>
            </a:r>
            <a:endParaRPr lang="en-US" dirty="0"/>
          </a:p>
          <a:p>
            <a:r>
              <a:rPr lang="en-US" dirty="0"/>
              <a:t>Workload resources:</a:t>
            </a:r>
          </a:p>
          <a:p>
            <a:pPr lvl="1"/>
            <a:r>
              <a:rPr lang="en-US" i="1" dirty="0"/>
              <a:t>pods</a:t>
            </a:r>
            <a:endParaRPr lang="en-US" dirty="0"/>
          </a:p>
          <a:p>
            <a:pPr lvl="1"/>
            <a:r>
              <a:rPr lang="en-US" i="1" dirty="0"/>
              <a:t>deployments</a:t>
            </a:r>
            <a:endParaRPr lang="en-US" dirty="0"/>
          </a:p>
          <a:p>
            <a:pPr lvl="1"/>
            <a:r>
              <a:rPr lang="en-US" i="1" dirty="0"/>
              <a:t>sets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4497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vsvvkamalteja\Desktop\AK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800416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Created AKS cluster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vsvvkamalteja\Desktop\Screenshots\AKS cluster cre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657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running using this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svvkamalteja\Desktop\Screenshots\AKS sample 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40738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://20.207.74.111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Appliation</a:t>
            </a:r>
            <a:r>
              <a:rPr lang="en-US" dirty="0" smtClean="0"/>
              <a:t> is running in this </a:t>
            </a:r>
            <a:r>
              <a:rPr lang="en-US" dirty="0" err="1" smtClean="0"/>
              <a:t>ipa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Created sample application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is running</a:t>
            </a:r>
            <a:endParaRPr lang="en-US" dirty="0"/>
          </a:p>
        </p:txBody>
      </p:sp>
      <p:pic>
        <p:nvPicPr>
          <p:cNvPr id="4" name="Content Placeholder 3" descr="kamal@AKS appl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346" y="1600200"/>
            <a:ext cx="5859307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KUBERNETES MAIN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vsvvkamalteja\Desktop\kubernetes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567877" cy="5119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256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AZURE KUBERNETES SERVICE</vt:lpstr>
      <vt:lpstr>Slide 2</vt:lpstr>
      <vt:lpstr>Slide 3</vt:lpstr>
      <vt:lpstr>AKS Flow Diagram</vt:lpstr>
      <vt:lpstr>Created AKS cluster</vt:lpstr>
      <vt:lpstr>Application running using this code</vt:lpstr>
      <vt:lpstr>Slide 7</vt:lpstr>
      <vt:lpstr>Application is running</vt:lpstr>
      <vt:lpstr>KUBERNETES MAIN COMPONENTS</vt:lpstr>
      <vt:lpstr>kube-apiserver </vt:lpstr>
      <vt:lpstr>etcd  </vt:lpstr>
      <vt:lpstr>kube-scheduler </vt:lpstr>
      <vt:lpstr>kube-controller-manager </vt:lpstr>
      <vt:lpstr>Node Components kubelet  </vt:lpstr>
      <vt:lpstr>kube-proxy   </vt:lpstr>
      <vt:lpstr>Container runtime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Windows User</dc:creator>
  <cp:lastModifiedBy>Windows User</cp:lastModifiedBy>
  <cp:revision>4</cp:revision>
  <dcterms:created xsi:type="dcterms:W3CDTF">2022-09-27T08:20:22Z</dcterms:created>
  <dcterms:modified xsi:type="dcterms:W3CDTF">2022-09-27T10:46:17Z</dcterms:modified>
</cp:coreProperties>
</file>