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279" r:id="rId5"/>
    <p:sldId id="257" r:id="rId6"/>
    <p:sldId id="281" r:id="rId7"/>
    <p:sldId id="287" r:id="rId8"/>
    <p:sldId id="284" r:id="rId9"/>
    <p:sldId id="282" r:id="rId10"/>
    <p:sldId id="285" r:id="rId11"/>
    <p:sldId id="283" r:id="rId12"/>
    <p:sldId id="278" r:id="rId13"/>
    <p:sldId id="277" r:id="rId14"/>
    <p:sldId id="280" r:id="rId15"/>
    <p:sldId id="263" r:id="rId16"/>
    <p:sldId id="264" r:id="rId17"/>
    <p:sldId id="259" r:id="rId18"/>
    <p:sldId id="261" r:id="rId19"/>
    <p:sldId id="258" r:id="rId20"/>
    <p:sldId id="260" r:id="rId21"/>
    <p:sldId id="265" r:id="rId22"/>
    <p:sldId id="266" r:id="rId23"/>
    <p:sldId id="276" r:id="rId24"/>
    <p:sldId id="262" r:id="rId25"/>
    <p:sldId id="267" r:id="rId26"/>
    <p:sldId id="268" r:id="rId27"/>
    <p:sldId id="269" r:id="rId28"/>
    <p:sldId id="270" r:id="rId29"/>
    <p:sldId id="271" r:id="rId30"/>
    <p:sldId id="272" r:id="rId31"/>
    <p:sldId id="273" r:id="rId32"/>
    <p:sldId id="274"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111" d="100"/>
          <a:sy n="111" d="100"/>
        </p:scale>
        <p:origin x="594" y="96"/>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"$"#,##0_);[Red]\("$"#,##0\)</c:formatCode>
                <c:ptCount val="4"/>
                <c:pt idx="0">
                  <c:v>10000</c:v>
                </c:pt>
                <c:pt idx="1">
                  <c:v>20000</c:v>
                </c:pt>
                <c:pt idx="2">
                  <c:v>30000</c:v>
                </c:pt>
                <c:pt idx="3">
                  <c:v>40000</c:v>
                </c:pt>
              </c:numCache>
            </c:numRef>
          </c:val>
          <c:extLst>
            <c:ext xmlns:c16="http://schemas.microsoft.com/office/drawing/2014/chart" uri="{C3380CC4-5D6E-409C-BE32-E72D297353CC}">
              <c16:uniqueId val="{00000000-4EE8-458E-A63C-1BC9D4D034F2}"/>
            </c:ext>
          </c:extLst>
        </c:ser>
        <c:dLbls>
          <c:showLegendKey val="0"/>
          <c:showVal val="0"/>
          <c:showCatName val="0"/>
          <c:showSerName val="0"/>
          <c:showPercent val="0"/>
          <c:showBubbleSize val="0"/>
        </c:dLbls>
        <c:gapWidth val="20"/>
        <c:overlap val="-24"/>
        <c:axId val="94843983"/>
        <c:axId val="94844399"/>
      </c:barChart>
      <c:catAx>
        <c:axId val="9484398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5">
                    <a:lumMod val="50000"/>
                  </a:schemeClr>
                </a:solidFill>
                <a:latin typeface="+mj-lt"/>
                <a:ea typeface="+mn-ea"/>
                <a:cs typeface="+mn-cs"/>
              </a:defRPr>
            </a:pPr>
            <a:endParaRPr lang="en-US"/>
          </a:p>
        </c:txPr>
        <c:crossAx val="94844399"/>
        <c:crosses val="autoZero"/>
        <c:auto val="1"/>
        <c:lblAlgn val="ctr"/>
        <c:lblOffset val="100"/>
        <c:noMultiLvlLbl val="0"/>
      </c:catAx>
      <c:valAx>
        <c:axId val="94844399"/>
        <c:scaling>
          <c:orientation val="minMax"/>
          <c:max val="50000"/>
        </c:scaling>
        <c:delete val="0"/>
        <c:axPos val="l"/>
        <c:majorGridlines>
          <c:spPr>
            <a:ln w="9525" cap="flat" cmpd="sng" algn="ctr">
              <a:solidFill>
                <a:schemeClr val="bg1">
                  <a:lumMod val="7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5">
                    <a:lumMod val="50000"/>
                  </a:schemeClr>
                </a:solidFill>
                <a:latin typeface="+mj-lt"/>
                <a:ea typeface="+mn-ea"/>
                <a:cs typeface="+mn-cs"/>
              </a:defRPr>
            </a:pPr>
            <a:endParaRPr lang="en-US"/>
          </a:p>
        </c:txPr>
        <c:crossAx val="94843983"/>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7/28/2023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7/28/2023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Notes: </a:t>
            </a:r>
          </a:p>
          <a:p>
            <a:r>
              <a:rPr lang="en-US" dirty="0"/>
              <a:t>Unemployment:</a:t>
            </a:r>
          </a:p>
          <a:p>
            <a:pPr marL="171450" indent="-171450">
              <a:buFont typeface="Arial" panose="020B0604020202020204" pitchFamily="34" charset="0"/>
              <a:buChar char="•"/>
            </a:pPr>
            <a:r>
              <a:rPr lang="en-US" dirty="0"/>
              <a:t>Denver, Austin, San Francisco are different (p-value: 0.178)</a:t>
            </a:r>
          </a:p>
          <a:p>
            <a:pPr marL="171450" indent="-171450">
              <a:buFont typeface="Arial" panose="020B0604020202020204" pitchFamily="34" charset="0"/>
              <a:buChar char="•"/>
            </a:pPr>
            <a:r>
              <a:rPr lang="en-US" dirty="0"/>
              <a:t>Denver &amp; Austin are on the edge of being different (p-value: 0.053)</a:t>
            </a:r>
          </a:p>
          <a:p>
            <a:r>
              <a:rPr lang="en-US" dirty="0"/>
              <a:t>Job Openings:</a:t>
            </a:r>
          </a:p>
          <a:p>
            <a:pPr marL="171450" indent="-171450">
              <a:buFont typeface="Arial" panose="020B0604020202020204" pitchFamily="34" charset="0"/>
              <a:buChar char="•"/>
            </a:pPr>
            <a:r>
              <a:rPr lang="en-US" dirty="0"/>
              <a:t>Texas, Illinois, California are different (p-value: 0.854)</a:t>
            </a:r>
          </a:p>
          <a:p>
            <a:pPr marL="171450" indent="-171450">
              <a:buFont typeface="Arial" panose="020B0604020202020204" pitchFamily="34" charset="0"/>
              <a:buChar char="•"/>
            </a:pPr>
            <a:r>
              <a:rPr lang="en-US" dirty="0"/>
              <a:t>Texas and Illinois are different (p-value: 905)</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4</a:t>
            </a:fld>
            <a:endParaRPr lang="en-US" dirty="0"/>
          </a:p>
        </p:txBody>
      </p:sp>
    </p:spTree>
    <p:extLst>
      <p:ext uri="{BB962C8B-B14F-4D97-AF65-F5344CB8AC3E}">
        <p14:creationId xmlns:p14="http://schemas.microsoft.com/office/powerpoint/2010/main" val="365080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svg"/><Relationship Id="rId7" Type="http://schemas.openxmlformats.org/officeDocument/2006/relationships/image" Target="../media/image13.sv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20.svg"/></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7.xml"/><Relationship Id="rId5" Type="http://schemas.openxmlformats.org/officeDocument/2006/relationships/image" Target="../media/image31.jpeg"/><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18.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 Id="rId9" Type="http://schemas.openxmlformats.org/officeDocument/2006/relationships/image" Target="../media/image3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1066801"/>
            <a:ext cx="12192000" cy="2582014"/>
          </a:xfrm>
        </p:spPr>
        <p:txBody>
          <a:bodyPr/>
          <a:lstStyle/>
          <a:p>
            <a:r>
              <a:rPr lang="en-US" dirty="0"/>
              <a:t>Urban</a:t>
            </a:r>
            <a:br>
              <a:rPr lang="en-US" dirty="0"/>
            </a:br>
            <a:r>
              <a:rPr lang="en-US" dirty="0"/>
              <a:t>Real Estate</a:t>
            </a:r>
            <a:br>
              <a:rPr lang="en-US" dirty="0"/>
            </a:br>
            <a:r>
              <a:rPr lang="en-US" dirty="0"/>
              <a:t>Investing, US</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648974"/>
            <a:ext cx="12192000" cy="1254655"/>
          </a:xfrm>
        </p:spPr>
        <p:txBody>
          <a:bodyPr/>
          <a:lstStyle/>
          <a:p>
            <a:r>
              <a:rPr lang="en-US" dirty="0"/>
              <a:t>Aaron Summers, Brannan </a:t>
            </a:r>
            <a:r>
              <a:rPr lang="en-US" dirty="0" err="1"/>
              <a:t>Geshwind</a:t>
            </a:r>
            <a:r>
              <a:rPr lang="en-US" dirty="0"/>
              <a:t>, Cory Selzer, Dulce Silva, </a:t>
            </a:r>
          </a:p>
          <a:p>
            <a:r>
              <a:rPr lang="en-US" dirty="0"/>
              <a:t>Rebekah Aldrich, Tait Ralston</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1"/>
            <a:ext cx="12192000" cy="1066641"/>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3192779" y="1066801"/>
            <a:ext cx="5806440" cy="239847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866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noProof="0" dirty="0"/>
              <a:t>Pitch deck</a:t>
            </a:r>
            <a:endParaRPr lang="en-US"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Mirjam Nilsson​​</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526874" y="1329829"/>
            <a:ext cx="2043713" cy="640698"/>
          </a:xfrm>
        </p:spPr>
        <p:txBody>
          <a:bodyPr/>
          <a:lstStyle/>
          <a:p>
            <a:r>
              <a:rPr lang="en-US" dirty="0"/>
              <a:t>About us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808353"/>
            <a:ext cx="6341212" cy="1682433"/>
          </a:xfrm>
        </p:spPr>
        <p:txBody>
          <a:bodyPr/>
          <a:lstStyle/>
          <a:p>
            <a:r>
              <a:rPr lang="en-US" dirty="0"/>
              <a:t>At Contoso, we empower farming communities to foster collaborative thinking to further drive workplace innovation. By closing the loop and leveraging ethical farming methods, we help businesses grow organically and nurture a consumer first mindset.</a:t>
            </a:r>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285319"/>
            <a:ext cx="12192000" cy="3623481"/>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a:t>20XX</a:t>
            </a:r>
            <a:endParaRPr lang="en-US" dirty="0"/>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11</a:t>
            </a:fld>
            <a:endParaRPr lang="en-US" dirty="0"/>
          </a:p>
        </p:txBody>
      </p:sp>
    </p:spTree>
    <p:extLst>
      <p:ext uri="{BB962C8B-B14F-4D97-AF65-F5344CB8AC3E}">
        <p14:creationId xmlns:p14="http://schemas.microsoft.com/office/powerpoint/2010/main" val="204293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31913"/>
            <a:ext cx="1871663" cy="641350"/>
          </a:xfrm>
        </p:spPr>
        <p:txBody>
          <a:bodyPr/>
          <a:lstStyle/>
          <a:p>
            <a:r>
              <a:rPr lang="en-US" noProof="0" dirty="0"/>
              <a:t>problem</a:t>
            </a:r>
            <a:endParaRPr lang="en-US" dirty="0"/>
          </a:p>
        </p:txBody>
      </p:sp>
      <p:sp>
        <p:nvSpPr>
          <p:cNvPr id="22" name="Text Placeholder 21">
            <a:extLst>
              <a:ext uri="{FF2B5EF4-FFF2-40B4-BE49-F238E27FC236}">
                <a16:creationId xmlns:a16="http://schemas.microsoft.com/office/drawing/2014/main" id="{322BD54C-AB8D-4B3B-836D-ABFFFE5D70BE}"/>
              </a:ext>
            </a:extLst>
          </p:cNvPr>
          <p:cNvSpPr>
            <a:spLocks noGrp="1"/>
          </p:cNvSpPr>
          <p:nvPr>
            <p:ph type="body" sz="quarter" idx="16"/>
          </p:nvPr>
        </p:nvSpPr>
        <p:spPr>
          <a:xfrm>
            <a:off x="4231042" y="652826"/>
            <a:ext cx="3433138" cy="426393"/>
          </a:xfrm>
        </p:spPr>
        <p:txBody>
          <a:bodyPr/>
          <a:lstStyle/>
          <a:p>
            <a:r>
              <a:rPr lang="en-US" dirty="0"/>
              <a:t>Market gap</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231042" y="1032330"/>
            <a:ext cx="3433138" cy="1370672"/>
          </a:xfrm>
        </p:spPr>
        <p:txBody>
          <a:bodyPr/>
          <a:lstStyle/>
          <a:p>
            <a:r>
              <a:rPr lang="en-US" dirty="0"/>
              <a:t>Organic agriculture continues to be consumer driven, but we're seeing a lapse of availability in the market for organic products</a:t>
            </a:r>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8203339" y="652826"/>
            <a:ext cx="3433138" cy="426393"/>
          </a:xfrm>
        </p:spPr>
        <p:txBody>
          <a:bodyPr/>
          <a:lstStyle/>
          <a:p>
            <a:r>
              <a:rPr lang="en-US" dirty="0"/>
              <a:t>Customers</a:t>
            </a:r>
          </a:p>
        </p:txBody>
      </p:sp>
      <p:sp>
        <p:nvSpPr>
          <p:cNvPr id="19" name="Text Placeholder 18">
            <a:extLst>
              <a:ext uri="{FF2B5EF4-FFF2-40B4-BE49-F238E27FC236}">
                <a16:creationId xmlns:a16="http://schemas.microsoft.com/office/drawing/2014/main" id="{41F484C5-3EB9-4664-93EB-E81179E953BB}"/>
              </a:ext>
            </a:extLst>
          </p:cNvPr>
          <p:cNvSpPr>
            <a:spLocks noGrp="1"/>
          </p:cNvSpPr>
          <p:nvPr>
            <p:ph type="body" sz="quarter" idx="13"/>
          </p:nvPr>
        </p:nvSpPr>
        <p:spPr>
          <a:xfrm>
            <a:off x="8203339" y="1032330"/>
            <a:ext cx="3433138" cy="1370672"/>
          </a:xfrm>
        </p:spPr>
        <p:txBody>
          <a:bodyPr/>
          <a:lstStyle/>
          <a:p>
            <a:r>
              <a:rPr lang="en-US" dirty="0"/>
              <a:t>6.6% increase of retail sales of organic food proves that there's consumer interest for more organic produce</a:t>
            </a:r>
          </a:p>
        </p:txBody>
      </p:sp>
      <p:sp>
        <p:nvSpPr>
          <p:cNvPr id="25" name="Text Placeholder 24">
            <a:extLst>
              <a:ext uri="{FF2B5EF4-FFF2-40B4-BE49-F238E27FC236}">
                <a16:creationId xmlns:a16="http://schemas.microsoft.com/office/drawing/2014/main" id="{FB26710D-F165-490A-A2CE-0A7D9FD8F9BA}"/>
              </a:ext>
            </a:extLst>
          </p:cNvPr>
          <p:cNvSpPr>
            <a:spLocks noGrp="1"/>
          </p:cNvSpPr>
          <p:nvPr>
            <p:ph type="body" sz="quarter" idx="19"/>
          </p:nvPr>
        </p:nvSpPr>
        <p:spPr>
          <a:xfrm>
            <a:off x="4231042" y="2620561"/>
            <a:ext cx="3433138" cy="428891"/>
          </a:xfrm>
        </p:spPr>
        <p:txBody>
          <a:bodyPr/>
          <a:lstStyle/>
          <a:p>
            <a:r>
              <a:rPr lang="en-US" dirty="0"/>
              <a:t>Costs</a:t>
            </a:r>
          </a:p>
        </p:txBody>
      </p:sp>
      <p:sp>
        <p:nvSpPr>
          <p:cNvPr id="21" name="Text Placeholder 20">
            <a:extLst>
              <a:ext uri="{FF2B5EF4-FFF2-40B4-BE49-F238E27FC236}">
                <a16:creationId xmlns:a16="http://schemas.microsoft.com/office/drawing/2014/main" id="{D5F29795-F227-44BE-8FFE-BEDE82043BB8}"/>
              </a:ext>
            </a:extLst>
          </p:cNvPr>
          <p:cNvSpPr>
            <a:spLocks noGrp="1"/>
          </p:cNvSpPr>
          <p:nvPr>
            <p:ph type="body" sz="quarter" idx="23"/>
          </p:nvPr>
        </p:nvSpPr>
        <p:spPr>
          <a:xfrm>
            <a:off x="4231042" y="3002562"/>
            <a:ext cx="3433138" cy="961350"/>
          </a:xfrm>
        </p:spPr>
        <p:txBody>
          <a:bodyPr/>
          <a:lstStyle/>
          <a:p>
            <a:r>
              <a:rPr lang="en-US" dirty="0"/>
              <a:t>Loss of sales by not offering organic produce selection</a:t>
            </a:r>
          </a:p>
        </p:txBody>
      </p:sp>
      <p:sp>
        <p:nvSpPr>
          <p:cNvPr id="45" name="Text Placeholder 44">
            <a:extLst>
              <a:ext uri="{FF2B5EF4-FFF2-40B4-BE49-F238E27FC236}">
                <a16:creationId xmlns:a16="http://schemas.microsoft.com/office/drawing/2014/main" id="{DD180B3D-49E9-46B9-A20B-5BB4BD204605}"/>
              </a:ext>
            </a:extLst>
          </p:cNvPr>
          <p:cNvSpPr>
            <a:spLocks noGrp="1"/>
          </p:cNvSpPr>
          <p:nvPr>
            <p:ph type="body" sz="quarter" idx="21"/>
          </p:nvPr>
        </p:nvSpPr>
        <p:spPr>
          <a:xfrm>
            <a:off x="8203339" y="2620561"/>
            <a:ext cx="3433138" cy="428891"/>
          </a:xfrm>
        </p:spPr>
        <p:txBody>
          <a:bodyPr/>
          <a:lstStyle/>
          <a:p>
            <a:r>
              <a:rPr lang="en-US" dirty="0"/>
              <a:t>Usability</a:t>
            </a:r>
          </a:p>
        </p:txBody>
      </p:sp>
      <p:sp>
        <p:nvSpPr>
          <p:cNvPr id="20" name="Text Placeholder 19">
            <a:extLst>
              <a:ext uri="{FF2B5EF4-FFF2-40B4-BE49-F238E27FC236}">
                <a16:creationId xmlns:a16="http://schemas.microsoft.com/office/drawing/2014/main" id="{B0C9F763-9E0D-4C82-9B80-0BC0FEBCD7FA}"/>
              </a:ext>
            </a:extLst>
          </p:cNvPr>
          <p:cNvSpPr>
            <a:spLocks noGrp="1"/>
          </p:cNvSpPr>
          <p:nvPr>
            <p:ph type="body" sz="quarter" idx="22"/>
          </p:nvPr>
        </p:nvSpPr>
        <p:spPr>
          <a:xfrm>
            <a:off x="8203339" y="3002562"/>
            <a:ext cx="3433138" cy="961350"/>
          </a:xfrm>
        </p:spPr>
        <p:txBody>
          <a:bodyPr/>
          <a:lstStyle/>
          <a:p>
            <a:r>
              <a:rPr lang="en-US" dirty="0"/>
              <a:t>Retail organic food sales were up by $112 billion in 2019 </a:t>
            </a:r>
          </a:p>
        </p:txBody>
      </p:sp>
      <p:sp>
        <p:nvSpPr>
          <p:cNvPr id="24" name="Text Placeholder 23">
            <a:extLst>
              <a:ext uri="{FF2B5EF4-FFF2-40B4-BE49-F238E27FC236}">
                <a16:creationId xmlns:a16="http://schemas.microsoft.com/office/drawing/2014/main" id="{4AB50F20-85E8-46ED-94DD-28F720071BF3}"/>
              </a:ext>
            </a:extLst>
          </p:cNvPr>
          <p:cNvSpPr>
            <a:spLocks noGrp="1"/>
          </p:cNvSpPr>
          <p:nvPr>
            <p:ph type="body" sz="quarter" idx="18"/>
          </p:nvPr>
        </p:nvSpPr>
        <p:spPr>
          <a:xfrm>
            <a:off x="4231042" y="4147932"/>
            <a:ext cx="3433138" cy="428891"/>
          </a:xfrm>
        </p:spPr>
        <p:txBody>
          <a:bodyPr/>
          <a:lstStyle/>
          <a:p>
            <a:r>
              <a:rPr lang="en-US" dirty="0"/>
              <a:t>Financials</a:t>
            </a:r>
          </a:p>
        </p:txBody>
      </p:sp>
      <p:sp>
        <p:nvSpPr>
          <p:cNvPr id="44" name="Text Placeholder 43">
            <a:extLst>
              <a:ext uri="{FF2B5EF4-FFF2-40B4-BE49-F238E27FC236}">
                <a16:creationId xmlns:a16="http://schemas.microsoft.com/office/drawing/2014/main" id="{540F4685-F7C7-4370-AF35-F80D53D13A43}"/>
              </a:ext>
            </a:extLst>
          </p:cNvPr>
          <p:cNvSpPr>
            <a:spLocks noGrp="1"/>
          </p:cNvSpPr>
          <p:nvPr>
            <p:ph type="body" sz="quarter" idx="24"/>
          </p:nvPr>
        </p:nvSpPr>
        <p:spPr>
          <a:xfrm>
            <a:off x="4231042" y="4529933"/>
            <a:ext cx="3433138" cy="1450988"/>
          </a:xfrm>
        </p:spPr>
        <p:txBody>
          <a:bodyPr/>
          <a:lstStyle/>
          <a:p>
            <a:r>
              <a:rPr lang="en-US" dirty="0"/>
              <a:t>Customers want something that's healthy and available to pick up at their local supermarket or area </a:t>
            </a:r>
          </a:p>
        </p:txBody>
      </p:sp>
      <p:sp>
        <p:nvSpPr>
          <p:cNvPr id="323" name="Date Placeholder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a:lstStyle/>
          <a:p>
            <a:r>
              <a:rPr lang="en-US" dirty="0"/>
              <a:t>20XX</a:t>
            </a:r>
          </a:p>
        </p:txBody>
      </p:sp>
      <p:sp>
        <p:nvSpPr>
          <p:cNvPr id="324" name="Footer Placeholder 323">
            <a:extLst>
              <a:ext uri="{FF2B5EF4-FFF2-40B4-BE49-F238E27FC236}">
                <a16:creationId xmlns:a16="http://schemas.microsoft.com/office/drawing/2014/main" id="{F3416D3B-8D80-4408-8E8E-08E7B3A092C0}"/>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12</a:t>
            </a:fld>
            <a:endParaRPr lang="en-US" dirty="0"/>
          </a:p>
        </p:txBody>
      </p:sp>
    </p:spTree>
    <p:extLst>
      <p:ext uri="{BB962C8B-B14F-4D97-AF65-F5344CB8AC3E}">
        <p14:creationId xmlns:p14="http://schemas.microsoft.com/office/powerpoint/2010/main" val="217400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noProof="0" dirty="0"/>
              <a:t>Product overview</a:t>
            </a:r>
            <a:endParaRPr lang="en-US" dirty="0"/>
          </a:p>
        </p:txBody>
      </p:sp>
      <p:pic>
        <p:nvPicPr>
          <p:cNvPr id="46" name="Picture Placeholder 45" descr="Unique box icon">
            <a:extLst>
              <a:ext uri="{FF2B5EF4-FFF2-40B4-BE49-F238E27FC236}">
                <a16:creationId xmlns:a16="http://schemas.microsoft.com/office/drawing/2014/main" id="{1420D33F-ACED-46BE-B2DF-C61CB4ABF7CF}"/>
              </a:ext>
            </a:extLst>
          </p:cNvPr>
          <p:cNvPicPr>
            <a:picLocks noGrp="1" noChangeAspect="1"/>
          </p:cNvPicPr>
          <p:nvPr>
            <p:ph type="pic" sz="quarter" idx="23"/>
          </p:nvPr>
        </p:nvPicPr>
        <p:blipFill rotWithShape="1">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32608" y="2982740"/>
            <a:ext cx="603504" cy="603504"/>
          </a:xfrm>
        </p:spPr>
      </p:pic>
      <p:pic>
        <p:nvPicPr>
          <p:cNvPr id="66" name="Picture Placeholder 65" descr="Market icon">
            <a:extLst>
              <a:ext uri="{FF2B5EF4-FFF2-40B4-BE49-F238E27FC236}">
                <a16:creationId xmlns:a16="http://schemas.microsoft.com/office/drawing/2014/main" id="{A336AF83-492E-4D22-9173-676DCAB77B13}"/>
              </a:ext>
            </a:extLst>
          </p:cNvPr>
          <p:cNvPicPr>
            <a:picLocks noGrp="1" noChangeAspect="1"/>
          </p:cNvPicPr>
          <p:nvPr>
            <p:ph type="pic" sz="quarter" idx="24"/>
          </p:nvPr>
        </p:nvPicPr>
        <p:blipFill rotWithShape="1">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rcRect t="789" b="789"/>
          <a:stretch/>
        </p:blipFill>
        <p:spPr>
          <a:xfrm>
            <a:off x="4388240" y="2981421"/>
            <a:ext cx="603504" cy="594360"/>
          </a:xfrm>
        </p:spPr>
      </p:pic>
      <p:pic>
        <p:nvPicPr>
          <p:cNvPr id="87" name="Picture Placeholder 86" descr="Clipboard Icon">
            <a:extLst>
              <a:ext uri="{FF2B5EF4-FFF2-40B4-BE49-F238E27FC236}">
                <a16:creationId xmlns:a16="http://schemas.microsoft.com/office/drawing/2014/main" id="{8BBFDB51-02F2-47A2-A20D-538E6E43E738}"/>
              </a:ext>
            </a:extLst>
          </p:cNvPr>
          <p:cNvPicPr>
            <a:picLocks noGrp="1" noChangeAspect="1"/>
          </p:cNvPicPr>
          <p:nvPr>
            <p:ph type="pic" sz="quarter" idx="2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182902" y="2983163"/>
            <a:ext cx="603504" cy="603504"/>
          </a:xfrm>
        </p:spPr>
      </p:pic>
      <p:pic>
        <p:nvPicPr>
          <p:cNvPr id="105" name="Picture Placeholder 104" descr="Question icon">
            <a:extLst>
              <a:ext uri="{FF2B5EF4-FFF2-40B4-BE49-F238E27FC236}">
                <a16:creationId xmlns:a16="http://schemas.microsoft.com/office/drawing/2014/main" id="{4ECD9547-8CC8-47C4-BE18-635B19076589}"/>
              </a:ext>
            </a:extLst>
          </p:cNvPr>
          <p:cNvPicPr>
            <a:picLocks noGrp="1" noChangeAspect="1"/>
          </p:cNvPicPr>
          <p:nvPr>
            <p:ph type="pic" sz="quarter" idx="26"/>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927648" y="3001928"/>
            <a:ext cx="594360" cy="594360"/>
          </a:xfrm>
        </p:spPr>
      </p:pic>
      <p:sp>
        <p:nvSpPr>
          <p:cNvPr id="62" name="Text Placeholder 61">
            <a:extLst>
              <a:ext uri="{FF2B5EF4-FFF2-40B4-BE49-F238E27FC236}">
                <a16:creationId xmlns:a16="http://schemas.microsoft.com/office/drawing/2014/main" id="{F3A35CB8-192D-46E2-ABAC-ED96BB3582BE}"/>
              </a:ext>
            </a:extLst>
          </p:cNvPr>
          <p:cNvSpPr>
            <a:spLocks noGrp="1"/>
          </p:cNvSpPr>
          <p:nvPr>
            <p:ph type="body" sz="quarter" idx="16"/>
          </p:nvPr>
        </p:nvSpPr>
        <p:spPr>
          <a:xfrm>
            <a:off x="740800" y="3608439"/>
            <a:ext cx="2351446" cy="491509"/>
          </a:xfrm>
        </p:spPr>
        <p:txBody>
          <a:bodyPr/>
          <a:lstStyle/>
          <a:p>
            <a:r>
              <a:rPr lang="en-ZA" dirty="0"/>
              <a:t>Unique</a:t>
            </a:r>
            <a:endParaRPr lang="en-US" dirty="0"/>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740800" y="4036041"/>
            <a:ext cx="2351446" cy="1704547"/>
          </a:xfrm>
        </p:spPr>
        <p:txBody>
          <a:bodyPr/>
          <a:lstStyle/>
          <a:p>
            <a:r>
              <a:rPr lang="en-ZA" dirty="0"/>
              <a:t>Only product specifically dedicated to the agricultural market</a:t>
            </a:r>
            <a:endParaRPr lang="en-US" dirty="0"/>
          </a:p>
        </p:txBody>
      </p:sp>
      <p:sp>
        <p:nvSpPr>
          <p:cNvPr id="64" name="Text Placeholder 63">
            <a:extLst>
              <a:ext uri="{FF2B5EF4-FFF2-40B4-BE49-F238E27FC236}">
                <a16:creationId xmlns:a16="http://schemas.microsoft.com/office/drawing/2014/main" id="{A1AC70BF-8941-481C-8D24-0B619A898EDE}"/>
              </a:ext>
            </a:extLst>
          </p:cNvPr>
          <p:cNvSpPr>
            <a:spLocks noGrp="1"/>
          </p:cNvSpPr>
          <p:nvPr>
            <p:ph type="body" sz="quarter" idx="18"/>
          </p:nvPr>
        </p:nvSpPr>
        <p:spPr>
          <a:xfrm>
            <a:off x="3508580" y="3608439"/>
            <a:ext cx="2351446" cy="491509"/>
          </a:xfrm>
        </p:spPr>
        <p:txBody>
          <a:bodyPr/>
          <a:lstStyle/>
          <a:p>
            <a:r>
              <a:rPr lang="en-ZA" dirty="0"/>
              <a:t>First to market</a:t>
            </a:r>
            <a:endParaRPr lang="en-US" dirty="0"/>
          </a:p>
        </p:txBody>
      </p:sp>
      <p:sp>
        <p:nvSpPr>
          <p:cNvPr id="63" name="Text Placeholder 62">
            <a:extLst>
              <a:ext uri="{FF2B5EF4-FFF2-40B4-BE49-F238E27FC236}">
                <a16:creationId xmlns:a16="http://schemas.microsoft.com/office/drawing/2014/main" id="{8D138E80-5256-446A-AE30-0A9CBCEC97CC}"/>
              </a:ext>
            </a:extLst>
          </p:cNvPr>
          <p:cNvSpPr>
            <a:spLocks noGrp="1"/>
          </p:cNvSpPr>
          <p:nvPr>
            <p:ph type="body" sz="quarter" idx="17"/>
          </p:nvPr>
        </p:nvSpPr>
        <p:spPr>
          <a:xfrm>
            <a:off x="3508580" y="4036041"/>
            <a:ext cx="2351446" cy="1704547"/>
          </a:xfrm>
        </p:spPr>
        <p:txBody>
          <a:bodyPr/>
          <a:lstStyle/>
          <a:p>
            <a:r>
              <a:rPr lang="en-ZA" dirty="0"/>
              <a:t>First beautifully designed product that's both stylish and functional</a:t>
            </a:r>
          </a:p>
        </p:txBody>
      </p:sp>
      <p:sp>
        <p:nvSpPr>
          <p:cNvPr id="77" name="Text Placeholder 76">
            <a:extLst>
              <a:ext uri="{FF2B5EF4-FFF2-40B4-BE49-F238E27FC236}">
                <a16:creationId xmlns:a16="http://schemas.microsoft.com/office/drawing/2014/main" id="{F8450002-65CC-44ED-9FA3-79F17962B3B5}"/>
              </a:ext>
            </a:extLst>
          </p:cNvPr>
          <p:cNvSpPr>
            <a:spLocks noGrp="1"/>
          </p:cNvSpPr>
          <p:nvPr>
            <p:ph type="body" sz="quarter" idx="20"/>
          </p:nvPr>
        </p:nvSpPr>
        <p:spPr>
          <a:xfrm>
            <a:off x="6303400" y="3608439"/>
            <a:ext cx="2351446" cy="491509"/>
          </a:xfrm>
        </p:spPr>
        <p:txBody>
          <a:bodyPr/>
          <a:lstStyle/>
          <a:p>
            <a:r>
              <a:rPr lang="en-ZA" dirty="0"/>
              <a:t>Tested</a:t>
            </a:r>
            <a:endParaRPr lang="en-US" dirty="0"/>
          </a:p>
        </p:txBody>
      </p:sp>
      <p:sp>
        <p:nvSpPr>
          <p:cNvPr id="76" name="Text Placeholder 75">
            <a:extLst>
              <a:ext uri="{FF2B5EF4-FFF2-40B4-BE49-F238E27FC236}">
                <a16:creationId xmlns:a16="http://schemas.microsoft.com/office/drawing/2014/main" id="{C5E5A4C4-6086-4F2D-BF5F-1A909411BAA3}"/>
              </a:ext>
            </a:extLst>
          </p:cNvPr>
          <p:cNvSpPr>
            <a:spLocks noGrp="1"/>
          </p:cNvSpPr>
          <p:nvPr>
            <p:ph type="body" sz="quarter" idx="19"/>
          </p:nvPr>
        </p:nvSpPr>
        <p:spPr>
          <a:xfrm>
            <a:off x="6303400" y="4036041"/>
            <a:ext cx="2351446" cy="1704547"/>
          </a:xfrm>
        </p:spPr>
        <p:txBody>
          <a:bodyPr/>
          <a:lstStyle/>
          <a:p>
            <a:r>
              <a:rPr lang="en-ZA" dirty="0"/>
              <a:t>Conducted testing with young farmers in the area</a:t>
            </a:r>
            <a:endParaRPr lang="en-US" dirty="0"/>
          </a:p>
        </p:txBody>
      </p:sp>
      <p:sp>
        <p:nvSpPr>
          <p:cNvPr id="79" name="Text Placeholder 78">
            <a:extLst>
              <a:ext uri="{FF2B5EF4-FFF2-40B4-BE49-F238E27FC236}">
                <a16:creationId xmlns:a16="http://schemas.microsoft.com/office/drawing/2014/main" id="{3ECFAB54-2FAE-44AC-A18F-60ABE9A74175}"/>
              </a:ext>
            </a:extLst>
          </p:cNvPr>
          <p:cNvSpPr>
            <a:spLocks noGrp="1"/>
          </p:cNvSpPr>
          <p:nvPr>
            <p:ph type="body" sz="quarter" idx="22"/>
          </p:nvPr>
        </p:nvSpPr>
        <p:spPr>
          <a:xfrm>
            <a:off x="9071180" y="3608439"/>
            <a:ext cx="2351446" cy="491509"/>
          </a:xfrm>
        </p:spPr>
        <p:txBody>
          <a:bodyPr/>
          <a:lstStyle/>
          <a:p>
            <a:r>
              <a:rPr lang="en-ZA" dirty="0"/>
              <a:t>Authentic</a:t>
            </a:r>
            <a:endParaRPr lang="en-US" dirty="0"/>
          </a:p>
        </p:txBody>
      </p:sp>
      <p:sp>
        <p:nvSpPr>
          <p:cNvPr id="78" name="Text Placeholder 77">
            <a:extLst>
              <a:ext uri="{FF2B5EF4-FFF2-40B4-BE49-F238E27FC236}">
                <a16:creationId xmlns:a16="http://schemas.microsoft.com/office/drawing/2014/main" id="{DF2F3071-377B-4538-8351-AE48F52BD1CC}"/>
              </a:ext>
            </a:extLst>
          </p:cNvPr>
          <p:cNvSpPr>
            <a:spLocks noGrp="1"/>
          </p:cNvSpPr>
          <p:nvPr>
            <p:ph type="body" sz="quarter" idx="21"/>
          </p:nvPr>
        </p:nvSpPr>
        <p:spPr>
          <a:xfrm>
            <a:off x="9071180" y="4036041"/>
            <a:ext cx="2351446" cy="1704547"/>
          </a:xfrm>
        </p:spPr>
        <p:txBody>
          <a:bodyPr/>
          <a:lstStyle/>
          <a:p>
            <a:r>
              <a:rPr lang="en-ZA" dirty="0"/>
              <a:t>Designed with the help and input of agricultural experts in the field </a:t>
            </a:r>
            <a:endParaRPr lang="en-US" dirty="0"/>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20XX</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13</a:t>
            </a:fld>
            <a:endParaRPr lang="en-US" dirty="0"/>
          </a:p>
        </p:txBody>
      </p:sp>
    </p:spTree>
    <p:extLst>
      <p:ext uri="{BB962C8B-B14F-4D97-AF65-F5344CB8AC3E}">
        <p14:creationId xmlns:p14="http://schemas.microsoft.com/office/powerpoint/2010/main" val="288355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134980" y="848536"/>
            <a:ext cx="1929607" cy="640698"/>
          </a:xfrm>
        </p:spPr>
        <p:txBody>
          <a:bodyPr/>
          <a:lstStyle/>
          <a:p>
            <a:r>
              <a:rPr lang="en-US" noProof="0" dirty="0"/>
              <a:t>solution</a:t>
            </a:r>
            <a:endParaRPr lang="en-US" dirty="0"/>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5024359" y="2046233"/>
            <a:ext cx="3126583" cy="426393"/>
          </a:xfrm>
        </p:spPr>
        <p:txBody>
          <a:bodyPr/>
          <a:lstStyle/>
          <a:p>
            <a:r>
              <a:rPr lang="en-US" dirty="0"/>
              <a:t>Close the gap</a:t>
            </a:r>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5024359" y="2425736"/>
            <a:ext cx="3126583" cy="1306527"/>
          </a:xfrm>
        </p:spPr>
        <p:txBody>
          <a:bodyPr/>
          <a:lstStyle/>
          <a:p>
            <a:r>
              <a:rPr lang="en-US" dirty="0"/>
              <a:t>Our product makes organic farming easier, and no other product on the market offers the same benefits or yield.</a:t>
            </a:r>
          </a:p>
        </p:txBody>
      </p:sp>
      <p:sp>
        <p:nvSpPr>
          <p:cNvPr id="23" name="Text Placeholder 22">
            <a:extLst>
              <a:ext uri="{FF2B5EF4-FFF2-40B4-BE49-F238E27FC236}">
                <a16:creationId xmlns:a16="http://schemas.microsoft.com/office/drawing/2014/main" id="{D2EE4141-AD91-4E47-B788-C5EA3ACC61A0}"/>
              </a:ext>
            </a:extLst>
          </p:cNvPr>
          <p:cNvSpPr>
            <a:spLocks noGrp="1"/>
          </p:cNvSpPr>
          <p:nvPr>
            <p:ph type="body" sz="quarter" idx="17"/>
          </p:nvPr>
        </p:nvSpPr>
        <p:spPr>
          <a:xfrm>
            <a:off x="8526986" y="2046233"/>
            <a:ext cx="3281556" cy="426393"/>
          </a:xfrm>
        </p:spPr>
        <p:txBody>
          <a:bodyPr/>
          <a:lstStyle/>
          <a:p>
            <a:r>
              <a:rPr lang="en-US" dirty="0"/>
              <a:t>Target audience</a:t>
            </a: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8526986" y="2425736"/>
            <a:ext cx="3281556" cy="1306527"/>
          </a:xfrm>
        </p:spPr>
        <p:txBody>
          <a:bodyPr/>
          <a:lstStyle/>
          <a:p>
            <a:r>
              <a:rPr lang="en-US" dirty="0"/>
              <a:t>Gen Z (18-25 years old)</a:t>
            </a:r>
          </a:p>
        </p:txBody>
      </p:sp>
      <p:sp>
        <p:nvSpPr>
          <p:cNvPr id="24" name="Text Placeholder 23">
            <a:extLst>
              <a:ext uri="{FF2B5EF4-FFF2-40B4-BE49-F238E27FC236}">
                <a16:creationId xmlns:a16="http://schemas.microsoft.com/office/drawing/2014/main" id="{106F3974-4943-47E8-A433-5C64B36E9463}"/>
              </a:ext>
            </a:extLst>
          </p:cNvPr>
          <p:cNvSpPr>
            <a:spLocks noGrp="1"/>
          </p:cNvSpPr>
          <p:nvPr>
            <p:ph type="body" sz="quarter" idx="18"/>
          </p:nvPr>
        </p:nvSpPr>
        <p:spPr>
          <a:xfrm>
            <a:off x="5024359" y="4180976"/>
            <a:ext cx="3126583" cy="428891"/>
          </a:xfrm>
        </p:spPr>
        <p:txBody>
          <a:bodyPr/>
          <a:lstStyle/>
          <a:p>
            <a:r>
              <a:rPr lang="en-US" dirty="0"/>
              <a:t>Cost savings</a:t>
            </a: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5024359" y="4562976"/>
            <a:ext cx="3126583" cy="1258935"/>
          </a:xfrm>
        </p:spPr>
        <p:txBody>
          <a:bodyPr/>
          <a:lstStyle/>
          <a:p>
            <a:r>
              <a:rPr lang="en-US" dirty="0"/>
              <a:t>Reduce expenses for replacement products </a:t>
            </a:r>
          </a:p>
        </p:txBody>
      </p:sp>
      <p:sp>
        <p:nvSpPr>
          <p:cNvPr id="25" name="Text Placeholder 24">
            <a:extLst>
              <a:ext uri="{FF2B5EF4-FFF2-40B4-BE49-F238E27FC236}">
                <a16:creationId xmlns:a16="http://schemas.microsoft.com/office/drawing/2014/main" id="{28950946-2F58-45BE-8886-7AC0149D69EA}"/>
              </a:ext>
            </a:extLst>
          </p:cNvPr>
          <p:cNvSpPr>
            <a:spLocks noGrp="1"/>
          </p:cNvSpPr>
          <p:nvPr>
            <p:ph type="body" sz="quarter" idx="19"/>
          </p:nvPr>
        </p:nvSpPr>
        <p:spPr>
          <a:xfrm>
            <a:off x="8526986" y="4180976"/>
            <a:ext cx="3281556" cy="428891"/>
          </a:xfrm>
        </p:spPr>
        <p:txBody>
          <a:bodyPr/>
          <a:lstStyle/>
          <a:p>
            <a:r>
              <a:rPr lang="en-US" dirty="0"/>
              <a:t>Easy to use</a:t>
            </a:r>
          </a:p>
        </p:txBody>
      </p:sp>
      <p:sp>
        <p:nvSpPr>
          <p:cNvPr id="35" name="Text Placeholder 34">
            <a:extLst>
              <a:ext uri="{FF2B5EF4-FFF2-40B4-BE49-F238E27FC236}">
                <a16:creationId xmlns:a16="http://schemas.microsoft.com/office/drawing/2014/main" id="{B56B6F3A-5C12-4500-AD07-4FCE61526A57}"/>
              </a:ext>
            </a:extLst>
          </p:cNvPr>
          <p:cNvSpPr>
            <a:spLocks noGrp="1"/>
          </p:cNvSpPr>
          <p:nvPr>
            <p:ph type="body" sz="quarter" idx="15"/>
          </p:nvPr>
        </p:nvSpPr>
        <p:spPr>
          <a:xfrm>
            <a:off x="8526986" y="4562976"/>
            <a:ext cx="3281556" cy="1258935"/>
          </a:xfrm>
        </p:spPr>
        <p:txBody>
          <a:bodyPr/>
          <a:lstStyle/>
          <a:p>
            <a:r>
              <a:rPr lang="en-US" dirty="0"/>
              <a:t>A simple product that gives customers the information they need in order to produce an abundance of rich produce</a:t>
            </a:r>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20XX</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14</a:t>
            </a:fld>
            <a:endParaRPr lang="en-US" dirty="0"/>
          </a:p>
        </p:txBody>
      </p:sp>
    </p:spTree>
    <p:extLst>
      <p:ext uri="{BB962C8B-B14F-4D97-AF65-F5344CB8AC3E}">
        <p14:creationId xmlns:p14="http://schemas.microsoft.com/office/powerpoint/2010/main" val="109430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leaf with water drops on it">
            <a:extLst>
              <a:ext uri="{FF2B5EF4-FFF2-40B4-BE49-F238E27FC236}">
                <a16:creationId xmlns:a16="http://schemas.microsoft.com/office/drawing/2014/main" id="{218F3EFB-1B94-46C4-961E-9E4CCDFCA1B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0" y="0"/>
            <a:ext cx="12192000" cy="3429000"/>
          </a:xfrm>
        </p:spPr>
      </p:pic>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Product Benefits</a:t>
            </a:r>
          </a:p>
        </p:txBody>
      </p:sp>
      <p:sp>
        <p:nvSpPr>
          <p:cNvPr id="12" name="Date Placeholder 11">
            <a:extLst>
              <a:ext uri="{FF2B5EF4-FFF2-40B4-BE49-F238E27FC236}">
                <a16:creationId xmlns:a16="http://schemas.microsoft.com/office/drawing/2014/main" id="{F9D1E4F5-C5CC-4509-A364-CC20767557A7}"/>
              </a:ext>
            </a:extLst>
          </p:cNvPr>
          <p:cNvSpPr>
            <a:spLocks noGrp="1"/>
          </p:cNvSpPr>
          <p:nvPr>
            <p:ph type="dt" sz="half" idx="2"/>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106CB055-2C7B-4271-88ED-F5872EAF95F7}"/>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1C31DFE7-B40B-46F0-B411-4719122FE54E}"/>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15</a:t>
            </a:fld>
            <a:endParaRPr lang="en-US" dirty="0"/>
          </a:p>
        </p:txBody>
      </p:sp>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743575" y="3972253"/>
            <a:ext cx="5859420" cy="1769419"/>
          </a:xfrm>
        </p:spPr>
        <p:txBody>
          <a:bodyPr/>
          <a:lstStyle/>
          <a:p>
            <a:r>
              <a:rPr lang="en-US" dirty="0"/>
              <a:t>Cool and stylish product​</a:t>
            </a:r>
          </a:p>
          <a:p>
            <a:r>
              <a:rPr lang="en-US" dirty="0"/>
              <a:t>Areas for community connections ​</a:t>
            </a:r>
          </a:p>
          <a:p>
            <a:r>
              <a:rPr lang="en-US" dirty="0"/>
              <a:t>Online store and market swap</a:t>
            </a:r>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829486" y="4715995"/>
            <a:ext cx="3282916" cy="64069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444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picture containing grass, sky, outdoor, field">
            <a:extLst>
              <a:ext uri="{FF2B5EF4-FFF2-40B4-BE49-F238E27FC236}">
                <a16:creationId xmlns:a16="http://schemas.microsoft.com/office/drawing/2014/main" id="{C1B138FC-3C84-469E-A058-94102F777E5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5" name="Title 4">
            <a:extLst>
              <a:ext uri="{FF2B5EF4-FFF2-40B4-BE49-F238E27FC236}">
                <a16:creationId xmlns:a16="http://schemas.microsoft.com/office/drawing/2014/main" id="{0341AF6A-3D5A-4E1F-AF01-A82A15DA56A4}"/>
              </a:ext>
            </a:extLst>
          </p:cNvPr>
          <p:cNvSpPr>
            <a:spLocks noGrp="1"/>
          </p:cNvSpPr>
          <p:nvPr>
            <p:ph type="title"/>
          </p:nvPr>
        </p:nvSpPr>
        <p:spPr>
          <a:xfrm>
            <a:off x="0" y="2375848"/>
            <a:ext cx="12192000" cy="4491182"/>
          </a:xfrm>
        </p:spPr>
        <p:txBody>
          <a:bodyPr/>
          <a:lstStyle/>
          <a:p>
            <a:r>
              <a:rPr lang="en-US" dirty="0"/>
              <a:t>Company Overview</a:t>
            </a:r>
          </a:p>
        </p:txBody>
      </p:sp>
      <p:sp>
        <p:nvSpPr>
          <p:cNvPr id="10" name="Rectangle 9">
            <a:extLst>
              <a:ext uri="{FF2B5EF4-FFF2-40B4-BE49-F238E27FC236}">
                <a16:creationId xmlns:a16="http://schemas.microsoft.com/office/drawing/2014/main" id="{A8B3045B-F983-455A-805B-F6137A20774C}"/>
              </a:ext>
              <a:ext uri="{C183D7F6-B498-43B3-948B-1728B52AA6E4}">
                <adec:decorative xmlns:adec="http://schemas.microsoft.com/office/drawing/2017/decorative" val="1"/>
              </a:ext>
            </a:extLst>
          </p:cNvPr>
          <p:cNvSpPr/>
          <p:nvPr/>
        </p:nvSpPr>
        <p:spPr>
          <a:xfrm>
            <a:off x="0" y="9030"/>
            <a:ext cx="12192000" cy="2366818"/>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237E011-7540-4769-B01C-BBFC9632DD3A}"/>
              </a:ext>
              <a:ext uri="{C183D7F6-B498-43B3-948B-1728B52AA6E4}">
                <adec:decorative xmlns:adec="http://schemas.microsoft.com/office/drawing/2017/decorative" val="1"/>
              </a:ext>
            </a:extLst>
          </p:cNvPr>
          <p:cNvSpPr/>
          <p:nvPr/>
        </p:nvSpPr>
        <p:spPr>
          <a:xfrm>
            <a:off x="3258613" y="2199636"/>
            <a:ext cx="5674774" cy="2437461"/>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127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33" descr="A picture containing grass, outdoor, nature, field, sunset">
            <a:extLst>
              <a:ext uri="{FF2B5EF4-FFF2-40B4-BE49-F238E27FC236}">
                <a16:creationId xmlns:a16="http://schemas.microsoft.com/office/drawing/2014/main" id="{C4BDBB22-6AEB-49C9-9E42-0CA929FFB7A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861354" y="790901"/>
            <a:ext cx="3049568" cy="640698"/>
          </a:xfrm>
        </p:spPr>
        <p:txBody>
          <a:bodyPr/>
          <a:lstStyle/>
          <a:p>
            <a:r>
              <a:rPr lang="en-US" noProof="0" dirty="0"/>
              <a:t>Business model</a:t>
            </a:r>
            <a:endParaRPr lang="en-US" dirty="0"/>
          </a:p>
        </p:txBody>
      </p:sp>
      <p:sp>
        <p:nvSpPr>
          <p:cNvPr id="80" name="Text Placeholder 79">
            <a:extLst>
              <a:ext uri="{FF2B5EF4-FFF2-40B4-BE49-F238E27FC236}">
                <a16:creationId xmlns:a16="http://schemas.microsoft.com/office/drawing/2014/main" id="{1E23B707-4619-411F-BCA9-9F153721B295}"/>
              </a:ext>
            </a:extLst>
          </p:cNvPr>
          <p:cNvSpPr>
            <a:spLocks noGrp="1"/>
          </p:cNvSpPr>
          <p:nvPr>
            <p:ph type="body" sz="quarter" idx="16"/>
          </p:nvPr>
        </p:nvSpPr>
        <p:spPr>
          <a:xfrm>
            <a:off x="7822086" y="826720"/>
            <a:ext cx="3421103" cy="426393"/>
          </a:xfrm>
        </p:spPr>
        <p:txBody>
          <a:bodyPr/>
          <a:lstStyle/>
          <a:p>
            <a:r>
              <a:rPr lang="en-US" dirty="0"/>
              <a:t>research</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7822086" y="1206225"/>
            <a:ext cx="3421103" cy="1017102"/>
          </a:xfrm>
        </p:spPr>
        <p:txBody>
          <a:bodyPr/>
          <a:lstStyle/>
          <a:p>
            <a:r>
              <a:rPr lang="en-US" dirty="0"/>
              <a:t>We based our research on market trends and social media​</a:t>
            </a:r>
          </a:p>
        </p:txBody>
      </p:sp>
      <p:sp>
        <p:nvSpPr>
          <p:cNvPr id="82" name="Text Placeholder 81">
            <a:extLst>
              <a:ext uri="{FF2B5EF4-FFF2-40B4-BE49-F238E27FC236}">
                <a16:creationId xmlns:a16="http://schemas.microsoft.com/office/drawing/2014/main" id="{3F5597E2-E045-4B3D-8F17-983390E18BE1}"/>
              </a:ext>
            </a:extLst>
          </p:cNvPr>
          <p:cNvSpPr>
            <a:spLocks noGrp="1"/>
          </p:cNvSpPr>
          <p:nvPr>
            <p:ph type="body" sz="quarter" idx="18"/>
          </p:nvPr>
        </p:nvSpPr>
        <p:spPr>
          <a:xfrm>
            <a:off x="7822086" y="2666702"/>
            <a:ext cx="3421103" cy="426393"/>
          </a:xfrm>
        </p:spPr>
        <p:txBody>
          <a:bodyPr/>
          <a:lstStyle/>
          <a:p>
            <a:r>
              <a:rPr lang="en-US" dirty="0"/>
              <a:t>abstract</a:t>
            </a:r>
          </a:p>
        </p:txBody>
      </p:sp>
      <p:sp>
        <p:nvSpPr>
          <p:cNvPr id="81" name="Text Placeholder 80">
            <a:extLst>
              <a:ext uri="{FF2B5EF4-FFF2-40B4-BE49-F238E27FC236}">
                <a16:creationId xmlns:a16="http://schemas.microsoft.com/office/drawing/2014/main" id="{A64F1920-095B-403C-80E1-A2F024F58071}"/>
              </a:ext>
            </a:extLst>
          </p:cNvPr>
          <p:cNvSpPr>
            <a:spLocks noGrp="1"/>
          </p:cNvSpPr>
          <p:nvPr>
            <p:ph type="body" sz="quarter" idx="17"/>
          </p:nvPr>
        </p:nvSpPr>
        <p:spPr>
          <a:xfrm>
            <a:off x="7822086" y="3046207"/>
            <a:ext cx="3421103" cy="1017102"/>
          </a:xfrm>
        </p:spPr>
        <p:txBody>
          <a:bodyPr/>
          <a:lstStyle/>
          <a:p>
            <a:r>
              <a:rPr lang="en-US" dirty="0"/>
              <a:t>We believe people need more products specifically dedicated to this niche market​</a:t>
            </a:r>
          </a:p>
        </p:txBody>
      </p:sp>
      <p:sp>
        <p:nvSpPr>
          <p:cNvPr id="84" name="Text Placeholder 83">
            <a:extLst>
              <a:ext uri="{FF2B5EF4-FFF2-40B4-BE49-F238E27FC236}">
                <a16:creationId xmlns:a16="http://schemas.microsoft.com/office/drawing/2014/main" id="{60D23A3B-7061-4A85-9612-37B1F1EFF97E}"/>
              </a:ext>
            </a:extLst>
          </p:cNvPr>
          <p:cNvSpPr>
            <a:spLocks noGrp="1"/>
          </p:cNvSpPr>
          <p:nvPr>
            <p:ph type="body" sz="quarter" idx="20"/>
          </p:nvPr>
        </p:nvSpPr>
        <p:spPr>
          <a:xfrm>
            <a:off x="7822086" y="4536575"/>
            <a:ext cx="3421103" cy="426393"/>
          </a:xfrm>
        </p:spPr>
        <p:txBody>
          <a:bodyPr/>
          <a:lstStyle/>
          <a:p>
            <a:r>
              <a:rPr lang="en-US" dirty="0"/>
              <a:t>design</a:t>
            </a:r>
          </a:p>
        </p:txBody>
      </p:sp>
      <p:sp>
        <p:nvSpPr>
          <p:cNvPr id="83" name="Text Placeholder 82">
            <a:extLst>
              <a:ext uri="{FF2B5EF4-FFF2-40B4-BE49-F238E27FC236}">
                <a16:creationId xmlns:a16="http://schemas.microsoft.com/office/drawing/2014/main" id="{CC67F132-FEAB-45AE-BAFB-DCA57F360572}"/>
              </a:ext>
            </a:extLst>
          </p:cNvPr>
          <p:cNvSpPr>
            <a:spLocks noGrp="1"/>
          </p:cNvSpPr>
          <p:nvPr>
            <p:ph type="body" sz="quarter" idx="19"/>
          </p:nvPr>
        </p:nvSpPr>
        <p:spPr>
          <a:xfrm>
            <a:off x="7822086" y="4916080"/>
            <a:ext cx="3421103" cy="1017102"/>
          </a:xfrm>
        </p:spPr>
        <p:txBody>
          <a:bodyPr/>
          <a:lstStyle/>
          <a:p>
            <a:r>
              <a:rPr lang="en-US" dirty="0"/>
              <a:t>Minimalist and easy to use ​</a:t>
            </a:r>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20XX</a:t>
            </a:r>
          </a:p>
        </p:txBody>
      </p:sp>
      <p:sp>
        <p:nvSpPr>
          <p:cNvPr id="27" name="Footer Placeholder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17</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3383071" y="0"/>
            <a:ext cx="3376958"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075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noProof="0" dirty="0"/>
              <a:t>Market overview</a:t>
            </a:r>
            <a:endParaRPr lang="en-US" dirty="0"/>
          </a:p>
        </p:txBody>
      </p:sp>
      <p:sp>
        <p:nvSpPr>
          <p:cNvPr id="63" name="Text Placeholder 62">
            <a:extLst>
              <a:ext uri="{FF2B5EF4-FFF2-40B4-BE49-F238E27FC236}">
                <a16:creationId xmlns:a16="http://schemas.microsoft.com/office/drawing/2014/main" id="{9F219F7A-AA8D-44E8-85C6-7B9E43B2FEA2}"/>
              </a:ext>
            </a:extLst>
          </p:cNvPr>
          <p:cNvSpPr>
            <a:spLocks noGrp="1"/>
          </p:cNvSpPr>
          <p:nvPr>
            <p:ph type="body" sz="quarter" idx="16"/>
          </p:nvPr>
        </p:nvSpPr>
        <p:spPr>
          <a:xfrm>
            <a:off x="920003" y="1617548"/>
            <a:ext cx="876929" cy="720399"/>
          </a:xfrm>
        </p:spPr>
        <p:txBody>
          <a:bodyPr/>
          <a:lstStyle/>
          <a:p>
            <a:r>
              <a:rPr lang="en-ZA" dirty="0"/>
              <a:t>$3B</a:t>
            </a:r>
            <a:r>
              <a:rPr lang="en-US" dirty="0"/>
              <a:t>​</a:t>
            </a:r>
          </a:p>
        </p:txBody>
      </p:sp>
      <p:sp>
        <p:nvSpPr>
          <p:cNvPr id="100" name="Text Placeholder 99">
            <a:extLst>
              <a:ext uri="{FF2B5EF4-FFF2-40B4-BE49-F238E27FC236}">
                <a16:creationId xmlns:a16="http://schemas.microsoft.com/office/drawing/2014/main" id="{20C05462-50C1-47AC-B864-6331DA480340}"/>
              </a:ext>
            </a:extLst>
          </p:cNvPr>
          <p:cNvSpPr>
            <a:spLocks noGrp="1"/>
          </p:cNvSpPr>
          <p:nvPr>
            <p:ph type="body" sz="quarter" idx="18"/>
          </p:nvPr>
        </p:nvSpPr>
        <p:spPr>
          <a:xfrm>
            <a:off x="920003" y="3180036"/>
            <a:ext cx="876930" cy="720400"/>
          </a:xfrm>
        </p:spPr>
        <p:txBody>
          <a:bodyPr/>
          <a:lstStyle/>
          <a:p>
            <a:r>
              <a:rPr lang="en-US" dirty="0"/>
              <a:t>$2B</a:t>
            </a:r>
          </a:p>
        </p:txBody>
      </p:sp>
      <p:sp>
        <p:nvSpPr>
          <p:cNvPr id="102" name="Text Placeholder 101">
            <a:extLst>
              <a:ext uri="{FF2B5EF4-FFF2-40B4-BE49-F238E27FC236}">
                <a16:creationId xmlns:a16="http://schemas.microsoft.com/office/drawing/2014/main" id="{26F75E59-B08F-4122-977F-72EEC91E5B7F}"/>
              </a:ext>
            </a:extLst>
          </p:cNvPr>
          <p:cNvSpPr>
            <a:spLocks noGrp="1"/>
          </p:cNvSpPr>
          <p:nvPr>
            <p:ph type="body" sz="quarter" idx="20"/>
          </p:nvPr>
        </p:nvSpPr>
        <p:spPr>
          <a:xfrm>
            <a:off x="920003" y="4760985"/>
            <a:ext cx="876930" cy="720400"/>
          </a:xfrm>
        </p:spPr>
        <p:txBody>
          <a:bodyPr/>
          <a:lstStyle/>
          <a:p>
            <a:r>
              <a:rPr lang="en-US" dirty="0"/>
              <a:t>$1B</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2102977" y="1456753"/>
            <a:ext cx="3365003" cy="1017102"/>
          </a:xfrm>
        </p:spPr>
        <p:txBody>
          <a:bodyPr/>
          <a:lstStyle/>
          <a:p>
            <a:r>
              <a:rPr lang="en-ZA" dirty="0"/>
              <a:t>Opportunity to build</a:t>
            </a:r>
            <a:r>
              <a:rPr lang="en-US" dirty="0"/>
              <a:t>​</a:t>
            </a:r>
          </a:p>
          <a:p>
            <a:r>
              <a:rPr lang="en-ZA" dirty="0"/>
              <a:t>Fully inclusive market</a:t>
            </a:r>
            <a:endParaRPr lang="en-US" dirty="0"/>
          </a:p>
          <a:p>
            <a:r>
              <a:rPr lang="en-ZA" dirty="0"/>
              <a:t>Total addressable market</a:t>
            </a:r>
            <a:r>
              <a:rPr lang="en-US" dirty="0"/>
              <a:t>​</a:t>
            </a:r>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2102977" y="3031685"/>
            <a:ext cx="3365003" cy="1017102"/>
          </a:xfrm>
        </p:spPr>
        <p:txBody>
          <a:bodyPr/>
          <a:lstStyle/>
          <a:p>
            <a:r>
              <a:rPr lang="en-US" dirty="0"/>
              <a:t>Freedom to invent​</a:t>
            </a:r>
          </a:p>
          <a:p>
            <a:r>
              <a:rPr lang="en-ZA" dirty="0"/>
              <a:t>Selectively inclusive market</a:t>
            </a:r>
            <a:r>
              <a:rPr lang="en-US" dirty="0"/>
              <a:t>​</a:t>
            </a:r>
          </a:p>
          <a:p>
            <a:r>
              <a:rPr lang="en-ZA" dirty="0"/>
              <a:t>Serviceable available market</a:t>
            </a:r>
            <a:r>
              <a:rPr lang="en-US" dirty="0"/>
              <a:t>​</a:t>
            </a:r>
          </a:p>
        </p:txBody>
      </p:sp>
      <p:sp>
        <p:nvSpPr>
          <p:cNvPr id="101" name="Text Placeholder 100">
            <a:extLst>
              <a:ext uri="{FF2B5EF4-FFF2-40B4-BE49-F238E27FC236}">
                <a16:creationId xmlns:a16="http://schemas.microsoft.com/office/drawing/2014/main" id="{E67B7AF0-52AF-488F-990C-DB132A565BAD}"/>
              </a:ext>
            </a:extLst>
          </p:cNvPr>
          <p:cNvSpPr>
            <a:spLocks noGrp="1"/>
          </p:cNvSpPr>
          <p:nvPr>
            <p:ph type="body" sz="quarter" idx="19"/>
          </p:nvPr>
        </p:nvSpPr>
        <p:spPr>
          <a:xfrm>
            <a:off x="2102977" y="4612634"/>
            <a:ext cx="3365003" cy="1017102"/>
          </a:xfrm>
        </p:spPr>
        <p:txBody>
          <a:bodyPr/>
          <a:lstStyle/>
          <a:p>
            <a:r>
              <a:rPr lang="en-ZA" dirty="0"/>
              <a:t>Few competitors​</a:t>
            </a:r>
          </a:p>
          <a:p>
            <a:r>
              <a:rPr lang="en-ZA" dirty="0"/>
              <a:t>Specifically targeted market</a:t>
            </a:r>
            <a:r>
              <a:rPr lang="en-US" dirty="0"/>
              <a:t>​</a:t>
            </a:r>
          </a:p>
          <a:p>
            <a:r>
              <a:rPr lang="en-ZA" dirty="0"/>
              <a:t>Serviceable obtainable market​</a:t>
            </a:r>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20XX</a:t>
            </a:r>
          </a:p>
        </p:txBody>
      </p:sp>
      <p:pic>
        <p:nvPicPr>
          <p:cNvPr id="18" name="Picture Placeholder 17" descr="A picture containing plant, vegetable&#10;">
            <a:extLst>
              <a:ext uri="{FF2B5EF4-FFF2-40B4-BE49-F238E27FC236}">
                <a16:creationId xmlns:a16="http://schemas.microsoft.com/office/drawing/2014/main" id="{A5E3392C-C6EB-4B0C-B644-CBD1E6A3442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6384174" y="0"/>
            <a:ext cx="5807825" cy="6858000"/>
          </a:xfrm>
        </p:spPr>
      </p:pic>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Pitch deck</a:t>
            </a:r>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18</a:t>
            </a:fld>
            <a:endParaRPr lang="en-US" dirty="0"/>
          </a:p>
        </p:txBody>
      </p:sp>
    </p:spTree>
    <p:extLst>
      <p:ext uri="{BB962C8B-B14F-4D97-AF65-F5344CB8AC3E}">
        <p14:creationId xmlns:p14="http://schemas.microsoft.com/office/powerpoint/2010/main" val="231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3233057" y="698523"/>
            <a:ext cx="5715000" cy="469089"/>
          </a:xfrm>
        </p:spPr>
        <p:txBody>
          <a:bodyPr/>
          <a:lstStyle/>
          <a:p>
            <a:r>
              <a:rPr lang="en-US" noProof="0" dirty="0"/>
              <a:t>Market comparison</a:t>
            </a:r>
            <a:endParaRPr lang="en-US" dirty="0"/>
          </a:p>
        </p:txBody>
      </p:sp>
      <p:sp>
        <p:nvSpPr>
          <p:cNvPr id="39" name="Text Placeholder 38">
            <a:extLst>
              <a:ext uri="{FF2B5EF4-FFF2-40B4-BE49-F238E27FC236}">
                <a16:creationId xmlns:a16="http://schemas.microsoft.com/office/drawing/2014/main" id="{527B65DB-B329-4F74-8E21-BB9F010D9221}"/>
              </a:ext>
            </a:extLst>
          </p:cNvPr>
          <p:cNvSpPr>
            <a:spLocks noGrp="1"/>
          </p:cNvSpPr>
          <p:nvPr>
            <p:ph type="body" sz="quarter" idx="16"/>
          </p:nvPr>
        </p:nvSpPr>
        <p:spPr>
          <a:xfrm>
            <a:off x="1681078" y="1853427"/>
            <a:ext cx="1252367" cy="863490"/>
          </a:xfrm>
        </p:spPr>
        <p:txBody>
          <a:bodyPr/>
          <a:lstStyle/>
          <a:p>
            <a:r>
              <a:rPr lang="en-US" dirty="0"/>
              <a:t>$3b</a:t>
            </a:r>
          </a:p>
        </p:txBody>
      </p:sp>
      <p:sp>
        <p:nvSpPr>
          <p:cNvPr id="37" name="Text Placeholder 36">
            <a:extLst>
              <a:ext uri="{FF2B5EF4-FFF2-40B4-BE49-F238E27FC236}">
                <a16:creationId xmlns:a16="http://schemas.microsoft.com/office/drawing/2014/main" id="{71CDE1A5-3814-4B55-93C4-8A6EA3982E73}"/>
              </a:ext>
            </a:extLst>
          </p:cNvPr>
          <p:cNvSpPr>
            <a:spLocks noGrp="1"/>
          </p:cNvSpPr>
          <p:nvPr>
            <p:ph type="body" sz="quarter" idx="12"/>
          </p:nvPr>
        </p:nvSpPr>
        <p:spPr>
          <a:xfrm>
            <a:off x="838200" y="2883704"/>
            <a:ext cx="2939143" cy="469089"/>
          </a:xfrm>
        </p:spPr>
        <p:txBody>
          <a:bodyPr/>
          <a:lstStyle/>
          <a:p>
            <a:r>
              <a:rPr lang="en-ZA" dirty="0"/>
              <a:t>Opportunity to build</a:t>
            </a:r>
            <a:endParaRPr lang="en-US" dirty="0"/>
          </a:p>
        </p:txBody>
      </p:sp>
      <p:sp>
        <p:nvSpPr>
          <p:cNvPr id="54" name="Text Placeholder 53">
            <a:extLst>
              <a:ext uri="{FF2B5EF4-FFF2-40B4-BE49-F238E27FC236}">
                <a16:creationId xmlns:a16="http://schemas.microsoft.com/office/drawing/2014/main" id="{D3FA2EF4-DF81-4FEC-82B7-E032CFC41EB6}"/>
              </a:ext>
            </a:extLst>
          </p:cNvPr>
          <p:cNvSpPr>
            <a:spLocks noGrp="1"/>
          </p:cNvSpPr>
          <p:nvPr>
            <p:ph type="body" sz="quarter" idx="17"/>
          </p:nvPr>
        </p:nvSpPr>
        <p:spPr>
          <a:xfrm>
            <a:off x="838200" y="3253816"/>
            <a:ext cx="2939143" cy="469089"/>
          </a:xfrm>
        </p:spPr>
        <p:txBody>
          <a:bodyPr/>
          <a:lstStyle/>
          <a:p>
            <a:r>
              <a:rPr lang="en-ZA" dirty="0"/>
              <a:t>Addressable market</a:t>
            </a:r>
            <a:r>
              <a:rPr lang="en-US" dirty="0"/>
              <a:t>​</a:t>
            </a:r>
          </a:p>
        </p:txBody>
      </p:sp>
      <p:sp>
        <p:nvSpPr>
          <p:cNvPr id="90" name="Text Placeholder 89">
            <a:extLst>
              <a:ext uri="{FF2B5EF4-FFF2-40B4-BE49-F238E27FC236}">
                <a16:creationId xmlns:a16="http://schemas.microsoft.com/office/drawing/2014/main" id="{F6CA8238-A816-473B-A76E-0EF3D09360C6}"/>
              </a:ext>
            </a:extLst>
          </p:cNvPr>
          <p:cNvSpPr>
            <a:spLocks noGrp="1"/>
          </p:cNvSpPr>
          <p:nvPr>
            <p:ph type="body" sz="quarter" idx="19"/>
          </p:nvPr>
        </p:nvSpPr>
        <p:spPr>
          <a:xfrm>
            <a:off x="5469646" y="1853426"/>
            <a:ext cx="1252367" cy="863491"/>
          </a:xfrm>
        </p:spPr>
        <p:txBody>
          <a:bodyPr/>
          <a:lstStyle/>
          <a:p>
            <a:r>
              <a:rPr lang="en-US" dirty="0"/>
              <a:t>$2b</a:t>
            </a:r>
          </a:p>
        </p:txBody>
      </p:sp>
      <p:sp>
        <p:nvSpPr>
          <p:cNvPr id="89" name="Text Placeholder 88">
            <a:extLst>
              <a:ext uri="{FF2B5EF4-FFF2-40B4-BE49-F238E27FC236}">
                <a16:creationId xmlns:a16="http://schemas.microsoft.com/office/drawing/2014/main" id="{E5A46631-16AA-4D6B-9733-48F9BFBDE600}"/>
              </a:ext>
            </a:extLst>
          </p:cNvPr>
          <p:cNvSpPr>
            <a:spLocks noGrp="1"/>
          </p:cNvSpPr>
          <p:nvPr>
            <p:ph type="body" sz="quarter" idx="18"/>
          </p:nvPr>
        </p:nvSpPr>
        <p:spPr>
          <a:xfrm>
            <a:off x="4626428" y="2883704"/>
            <a:ext cx="2939143" cy="469089"/>
          </a:xfrm>
        </p:spPr>
        <p:txBody>
          <a:bodyPr/>
          <a:lstStyle/>
          <a:p>
            <a:r>
              <a:rPr lang="en-ZA" dirty="0"/>
              <a:t>Freedom to invent</a:t>
            </a:r>
            <a:endParaRPr lang="en-US" dirty="0"/>
          </a:p>
        </p:txBody>
      </p:sp>
      <p:sp>
        <p:nvSpPr>
          <p:cNvPr id="125" name="Text Placeholder 124">
            <a:extLst>
              <a:ext uri="{FF2B5EF4-FFF2-40B4-BE49-F238E27FC236}">
                <a16:creationId xmlns:a16="http://schemas.microsoft.com/office/drawing/2014/main" id="{100BF894-75A1-44C5-868C-04E7E1B4480C}"/>
              </a:ext>
            </a:extLst>
          </p:cNvPr>
          <p:cNvSpPr>
            <a:spLocks noGrp="1"/>
          </p:cNvSpPr>
          <p:nvPr>
            <p:ph type="body" sz="quarter" idx="20"/>
          </p:nvPr>
        </p:nvSpPr>
        <p:spPr>
          <a:xfrm>
            <a:off x="4626428" y="3253816"/>
            <a:ext cx="2939143" cy="469089"/>
          </a:xfrm>
        </p:spPr>
        <p:txBody>
          <a:bodyPr/>
          <a:lstStyle/>
          <a:p>
            <a:r>
              <a:rPr lang="en-US" dirty="0"/>
              <a:t>Serviceable market​</a:t>
            </a:r>
          </a:p>
        </p:txBody>
      </p:sp>
      <p:sp>
        <p:nvSpPr>
          <p:cNvPr id="93" name="Text Placeholder 92">
            <a:extLst>
              <a:ext uri="{FF2B5EF4-FFF2-40B4-BE49-F238E27FC236}">
                <a16:creationId xmlns:a16="http://schemas.microsoft.com/office/drawing/2014/main" id="{69309BE5-1D43-41CC-AF4E-0764CB38AFC7}"/>
              </a:ext>
            </a:extLst>
          </p:cNvPr>
          <p:cNvSpPr>
            <a:spLocks noGrp="1"/>
          </p:cNvSpPr>
          <p:nvPr>
            <p:ph type="body" sz="quarter" idx="22"/>
          </p:nvPr>
        </p:nvSpPr>
        <p:spPr/>
        <p:txBody>
          <a:bodyPr/>
          <a:lstStyle/>
          <a:p>
            <a:r>
              <a:rPr lang="en-US" dirty="0"/>
              <a:t>$1B</a:t>
            </a:r>
          </a:p>
        </p:txBody>
      </p:sp>
      <p:sp>
        <p:nvSpPr>
          <p:cNvPr id="111" name="Text Placeholder 110">
            <a:extLst>
              <a:ext uri="{FF2B5EF4-FFF2-40B4-BE49-F238E27FC236}">
                <a16:creationId xmlns:a16="http://schemas.microsoft.com/office/drawing/2014/main" id="{E1D1694F-C738-4BCD-9E96-EE9975000D4C}"/>
              </a:ext>
            </a:extLst>
          </p:cNvPr>
          <p:cNvSpPr>
            <a:spLocks noGrp="1"/>
          </p:cNvSpPr>
          <p:nvPr>
            <p:ph type="body" sz="quarter" idx="21"/>
          </p:nvPr>
        </p:nvSpPr>
        <p:spPr>
          <a:xfrm>
            <a:off x="8414657" y="2883704"/>
            <a:ext cx="2939143" cy="469089"/>
          </a:xfrm>
        </p:spPr>
        <p:txBody>
          <a:bodyPr/>
          <a:lstStyle/>
          <a:p>
            <a:r>
              <a:rPr lang="en-ZA" dirty="0"/>
              <a:t>Few competitors</a:t>
            </a:r>
            <a:endParaRPr lang="en-US" dirty="0"/>
          </a:p>
        </p:txBody>
      </p:sp>
      <p:sp>
        <p:nvSpPr>
          <p:cNvPr id="126" name="Text Placeholder 125">
            <a:extLst>
              <a:ext uri="{FF2B5EF4-FFF2-40B4-BE49-F238E27FC236}">
                <a16:creationId xmlns:a16="http://schemas.microsoft.com/office/drawing/2014/main" id="{7E940100-DD26-429A-A83D-A44DA41E65D5}"/>
              </a:ext>
            </a:extLst>
          </p:cNvPr>
          <p:cNvSpPr>
            <a:spLocks noGrp="1"/>
          </p:cNvSpPr>
          <p:nvPr>
            <p:ph type="body" sz="quarter" idx="23"/>
          </p:nvPr>
        </p:nvSpPr>
        <p:spPr>
          <a:xfrm>
            <a:off x="8414657" y="3253816"/>
            <a:ext cx="2939143" cy="469089"/>
          </a:xfrm>
        </p:spPr>
        <p:txBody>
          <a:bodyPr/>
          <a:lstStyle/>
          <a:p>
            <a:r>
              <a:rPr lang="en-ZA" dirty="0"/>
              <a:t>Obtainable market</a:t>
            </a:r>
            <a:r>
              <a:rPr lang="en-US" dirty="0"/>
              <a:t>​</a:t>
            </a:r>
          </a:p>
        </p:txBody>
      </p:sp>
      <p:pic>
        <p:nvPicPr>
          <p:cNvPr id="23" name="Picture Placeholder 22" descr="A picture containing plant, grass">
            <a:extLst>
              <a:ext uri="{FF2B5EF4-FFF2-40B4-BE49-F238E27FC236}">
                <a16:creationId xmlns:a16="http://schemas.microsoft.com/office/drawing/2014/main" id="{2C4E5530-CABD-4A85-83DA-8368360A3E1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0" y="4234542"/>
            <a:ext cx="12191999" cy="2623457"/>
          </a:xfrm>
        </p:spPr>
      </p:pic>
      <p:sp>
        <p:nvSpPr>
          <p:cNvPr id="14" name="Date Placeholder 13">
            <a:extLst>
              <a:ext uri="{FF2B5EF4-FFF2-40B4-BE49-F238E27FC236}">
                <a16:creationId xmlns:a16="http://schemas.microsoft.com/office/drawing/2014/main" id="{4FDD6906-1C24-4943-96AE-3D921C54A365}"/>
              </a:ext>
            </a:extLst>
          </p:cNvPr>
          <p:cNvSpPr>
            <a:spLocks noGrp="1"/>
          </p:cNvSpPr>
          <p:nvPr>
            <p:ph type="dt" sz="half" idx="2"/>
          </p:nvPr>
        </p:nvSpPr>
        <p:spPr>
          <a:xfrm>
            <a:off x="838200" y="6356350"/>
            <a:ext cx="2743200" cy="365125"/>
          </a:xfrm>
        </p:spPr>
        <p:txBody>
          <a:bodyPr/>
          <a:lstStyle/>
          <a:p>
            <a:r>
              <a:rPr lang="en-US" dirty="0"/>
              <a:t>20XX</a:t>
            </a:r>
          </a:p>
        </p:txBody>
      </p:sp>
      <p:sp>
        <p:nvSpPr>
          <p:cNvPr id="15" name="Footer Placeholder 14">
            <a:extLst>
              <a:ext uri="{FF2B5EF4-FFF2-40B4-BE49-F238E27FC236}">
                <a16:creationId xmlns:a16="http://schemas.microsoft.com/office/drawing/2014/main" id="{7E994A2C-DB38-4747-8F1D-41BA60924831}"/>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19</a:t>
            </a:fld>
            <a:endParaRPr lang="en-US" dirty="0"/>
          </a:p>
        </p:txBody>
      </p:sp>
    </p:spTree>
    <p:extLst>
      <p:ext uri="{BB962C8B-B14F-4D97-AF65-F5344CB8AC3E}">
        <p14:creationId xmlns:p14="http://schemas.microsoft.com/office/powerpoint/2010/main" val="79010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a:extLst>
              <a:ext uri="{FF2B5EF4-FFF2-40B4-BE49-F238E27FC236}">
                <a16:creationId xmlns:a16="http://schemas.microsoft.com/office/drawing/2014/main" id="{AEF7B0B2-2880-7FF3-239E-65B25CAC8AE3}"/>
              </a:ext>
            </a:extLst>
          </p:cNvPr>
          <p:cNvSpPr txBox="1">
            <a:spLocks/>
          </p:cNvSpPr>
          <p:nvPr/>
        </p:nvSpPr>
        <p:spPr>
          <a:xfrm>
            <a:off x="0" y="2375848"/>
            <a:ext cx="12192000" cy="4491182"/>
          </a:xfrm>
          <a:prstGeom prst="rect">
            <a:avLst/>
          </a:prstGeom>
          <a:solidFill>
            <a:schemeClr val="accent4">
              <a:lumMod val="40000"/>
              <a:lumOff val="60000"/>
            </a:schemeClr>
          </a:solidFill>
          <a:ln w="28575">
            <a:solidFill>
              <a:schemeClr val="accent4">
                <a:lumMod val="40000"/>
                <a:lumOff val="60000"/>
              </a:schemeClr>
            </a:solidFill>
          </a:ln>
        </p:spPr>
        <p:txBody>
          <a:bodyPr anchor="ctr"/>
          <a:lstStyle>
            <a:lvl1pPr algn="ctr" defTabSz="914400" rtl="0" eaLnBrk="1" latinLnBrk="0" hangingPunct="1">
              <a:lnSpc>
                <a:spcPct val="100000"/>
              </a:lnSpc>
              <a:spcBef>
                <a:spcPct val="0"/>
              </a:spcBef>
              <a:buNone/>
              <a:defRPr sz="2400" kern="1200" cap="all" spc="100" baseline="0">
                <a:solidFill>
                  <a:schemeClr val="accent2"/>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544127" y="950271"/>
            <a:ext cx="2043713" cy="640698"/>
          </a:xfrm>
        </p:spPr>
        <p:txBody>
          <a:bodyPr/>
          <a:lstStyle/>
          <a:p>
            <a:r>
              <a:rPr lang="en-US" dirty="0"/>
              <a:t>About us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601323"/>
            <a:ext cx="6341212" cy="1682433"/>
          </a:xfrm>
        </p:spPr>
        <p:txBody>
          <a:bodyPr/>
          <a:lstStyle/>
          <a:p>
            <a:r>
              <a:rPr lang="en-US" dirty="0"/>
              <a:t>We focus on real estate investing strategies with in the US looking at trends across property value, property sales, population sizes, job markets, crime, schools, and other factors our clients find key to their situation</a:t>
            </a:r>
          </a:p>
          <a:p>
            <a:endParaRPr lang="en-US" dirty="0"/>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grpSp>
        <p:nvGrpSpPr>
          <p:cNvPr id="23" name="Group 22">
            <a:extLst>
              <a:ext uri="{FF2B5EF4-FFF2-40B4-BE49-F238E27FC236}">
                <a16:creationId xmlns:a16="http://schemas.microsoft.com/office/drawing/2014/main" id="{E0BB4430-8A81-F98D-2F08-0B07A125B4C4}"/>
              </a:ext>
            </a:extLst>
          </p:cNvPr>
          <p:cNvGrpSpPr/>
          <p:nvPr/>
        </p:nvGrpSpPr>
        <p:grpSpPr>
          <a:xfrm>
            <a:off x="3179530" y="3134019"/>
            <a:ext cx="5774635" cy="3549356"/>
            <a:chOff x="403915" y="1590969"/>
            <a:chExt cx="5774635" cy="3549356"/>
          </a:xfrm>
        </p:grpSpPr>
        <p:pic>
          <p:nvPicPr>
            <p:cNvPr id="18" name="Picture 17">
              <a:extLst>
                <a:ext uri="{FF2B5EF4-FFF2-40B4-BE49-F238E27FC236}">
                  <a16:creationId xmlns:a16="http://schemas.microsoft.com/office/drawing/2014/main" id="{443C154E-0988-868E-9BF9-4D86456B260D}"/>
                </a:ext>
              </a:extLst>
            </p:cNvPr>
            <p:cNvPicPr>
              <a:picLocks noChangeAspect="1"/>
            </p:cNvPicPr>
            <p:nvPr/>
          </p:nvPicPr>
          <p:blipFill rotWithShape="1">
            <a:blip r:embed="rId2"/>
            <a:srcRect r="15801" b="15060"/>
            <a:stretch/>
          </p:blipFill>
          <p:spPr>
            <a:xfrm>
              <a:off x="403915" y="1590969"/>
              <a:ext cx="5774635" cy="3387431"/>
            </a:xfrm>
            <a:prstGeom prst="rect">
              <a:avLst/>
            </a:prstGeom>
          </p:spPr>
        </p:pic>
        <p:pic>
          <p:nvPicPr>
            <p:cNvPr id="20" name="Picture 19">
              <a:extLst>
                <a:ext uri="{FF2B5EF4-FFF2-40B4-BE49-F238E27FC236}">
                  <a16:creationId xmlns:a16="http://schemas.microsoft.com/office/drawing/2014/main" id="{76525524-BA85-0385-E274-F4929F27A34C}"/>
                </a:ext>
              </a:extLst>
            </p:cNvPr>
            <p:cNvPicPr>
              <a:picLocks noChangeAspect="1"/>
            </p:cNvPicPr>
            <p:nvPr/>
          </p:nvPicPr>
          <p:blipFill rotWithShape="1">
            <a:blip r:embed="rId2"/>
            <a:srcRect l="1888" t="93272" r="15802" b="121"/>
            <a:stretch/>
          </p:blipFill>
          <p:spPr>
            <a:xfrm>
              <a:off x="533399" y="4876799"/>
              <a:ext cx="5645151" cy="263526"/>
            </a:xfrm>
            <a:prstGeom prst="rect">
              <a:avLst/>
            </a:prstGeom>
          </p:spPr>
        </p:pic>
      </p:grpSp>
      <p:pic>
        <p:nvPicPr>
          <p:cNvPr id="22" name="Picture 21">
            <a:extLst>
              <a:ext uri="{FF2B5EF4-FFF2-40B4-BE49-F238E27FC236}">
                <a16:creationId xmlns:a16="http://schemas.microsoft.com/office/drawing/2014/main" id="{4C8B569B-6156-4BE3-B57F-D1E20C9ABF7C}"/>
              </a:ext>
            </a:extLst>
          </p:cNvPr>
          <p:cNvPicPr>
            <a:picLocks noChangeAspect="1"/>
          </p:cNvPicPr>
          <p:nvPr/>
        </p:nvPicPr>
        <p:blipFill rotWithShape="1">
          <a:blip r:embed="rId2"/>
          <a:srcRect l="84642" t="34075" b="5896"/>
          <a:stretch/>
        </p:blipFill>
        <p:spPr>
          <a:xfrm>
            <a:off x="9054973" y="3498906"/>
            <a:ext cx="1196610" cy="2719671"/>
          </a:xfrm>
          <a:prstGeom prst="rect">
            <a:avLst/>
          </a:prstGeom>
        </p:spPr>
      </p:pic>
    </p:spTree>
    <p:extLst>
      <p:ext uri="{BB962C8B-B14F-4D97-AF65-F5344CB8AC3E}">
        <p14:creationId xmlns:p14="http://schemas.microsoft.com/office/powerpoint/2010/main" val="281533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1D9B171E-A37E-4DB5-A2AC-F8C4778DB6C6}"/>
              </a:ext>
            </a:extLst>
          </p:cNvPr>
          <p:cNvSpPr>
            <a:spLocks noGrp="1"/>
          </p:cNvSpPr>
          <p:nvPr>
            <p:ph type="title"/>
          </p:nvPr>
        </p:nvSpPr>
        <p:spPr>
          <a:xfrm>
            <a:off x="809568" y="2450440"/>
            <a:ext cx="4143432" cy="548711"/>
          </a:xfrm>
        </p:spPr>
        <p:txBody>
          <a:bodyPr/>
          <a:lstStyle/>
          <a:p>
            <a:r>
              <a:rPr lang="en-US" noProof="0" dirty="0"/>
              <a:t>Our competition</a:t>
            </a:r>
            <a:endParaRPr lang="en-US" dirty="0"/>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4837756" y="0"/>
            <a:ext cx="7354243" cy="2862470"/>
          </a:xfrm>
        </p:spPr>
      </p:pic>
      <p:sp>
        <p:nvSpPr>
          <p:cNvPr id="5" name="Text Placeholder 4">
            <a:extLst>
              <a:ext uri="{FF2B5EF4-FFF2-40B4-BE49-F238E27FC236}">
                <a16:creationId xmlns:a16="http://schemas.microsoft.com/office/drawing/2014/main" id="{7A5259B6-9592-490D-9692-23A6DD900E14}"/>
              </a:ext>
            </a:extLst>
          </p:cNvPr>
          <p:cNvSpPr>
            <a:spLocks noGrp="1"/>
          </p:cNvSpPr>
          <p:nvPr>
            <p:ph type="body" sz="quarter" idx="16"/>
          </p:nvPr>
        </p:nvSpPr>
        <p:spPr>
          <a:xfrm>
            <a:off x="819728" y="3365446"/>
            <a:ext cx="4953000" cy="426393"/>
          </a:xfrm>
        </p:spPr>
        <p:txBody>
          <a:bodyPr/>
          <a:lstStyle/>
          <a:p>
            <a:r>
              <a:rPr lang="en-US" dirty="0"/>
              <a:t>contoso</a:t>
            </a:r>
          </a:p>
        </p:txBody>
      </p:sp>
      <p:sp>
        <p:nvSpPr>
          <p:cNvPr id="3" name="Text Placeholder 2">
            <a:extLst>
              <a:ext uri="{FF2B5EF4-FFF2-40B4-BE49-F238E27FC236}">
                <a16:creationId xmlns:a16="http://schemas.microsoft.com/office/drawing/2014/main" id="{2640E91D-18E5-4731-B64D-89FA6D338F8D}"/>
              </a:ext>
            </a:extLst>
          </p:cNvPr>
          <p:cNvSpPr>
            <a:spLocks noGrp="1"/>
          </p:cNvSpPr>
          <p:nvPr>
            <p:ph type="body" sz="quarter" idx="12"/>
          </p:nvPr>
        </p:nvSpPr>
        <p:spPr>
          <a:xfrm>
            <a:off x="819728" y="3744950"/>
            <a:ext cx="4953000" cy="2046251"/>
          </a:xfrm>
        </p:spPr>
        <p:txBody>
          <a:bodyPr/>
          <a:lstStyle/>
          <a:p>
            <a:r>
              <a:rPr lang="en-ZA" dirty="0"/>
              <a:t>Our product is priced below that of other companies on the market</a:t>
            </a:r>
            <a:r>
              <a:rPr lang="en-US" dirty="0"/>
              <a:t>​</a:t>
            </a:r>
          </a:p>
          <a:p>
            <a:endParaRPr lang="en-US" dirty="0"/>
          </a:p>
          <a:p>
            <a:r>
              <a:rPr lang="en-ZA" dirty="0"/>
              <a:t>Design is simple and easy to use, compared to the complex designs of the competitors</a:t>
            </a:r>
            <a:r>
              <a:rPr lang="en-US" dirty="0"/>
              <a:t>​</a:t>
            </a:r>
          </a:p>
          <a:p>
            <a:endParaRPr lang="en-US" dirty="0"/>
          </a:p>
          <a:p>
            <a:r>
              <a:rPr lang="en-ZA" dirty="0"/>
              <a:t>Affordability is the main draw for our consumers to our product</a:t>
            </a:r>
            <a:r>
              <a:rPr lang="en-US" dirty="0"/>
              <a:t>​</a:t>
            </a:r>
          </a:p>
        </p:txBody>
      </p:sp>
      <p:sp>
        <p:nvSpPr>
          <p:cNvPr id="7" name="Text Placeholder 6">
            <a:extLst>
              <a:ext uri="{FF2B5EF4-FFF2-40B4-BE49-F238E27FC236}">
                <a16:creationId xmlns:a16="http://schemas.microsoft.com/office/drawing/2014/main" id="{0507607F-9E24-4250-8615-A5CB61BA54C6}"/>
              </a:ext>
            </a:extLst>
          </p:cNvPr>
          <p:cNvSpPr>
            <a:spLocks noGrp="1"/>
          </p:cNvSpPr>
          <p:nvPr>
            <p:ph type="body" sz="quarter" idx="18"/>
          </p:nvPr>
        </p:nvSpPr>
        <p:spPr>
          <a:xfrm>
            <a:off x="6400800" y="3365446"/>
            <a:ext cx="4953000" cy="426393"/>
          </a:xfrm>
        </p:spPr>
        <p:txBody>
          <a:bodyPr/>
          <a:lstStyle/>
          <a:p>
            <a:r>
              <a:rPr lang="en-US" dirty="0"/>
              <a:t>Competitors</a:t>
            </a:r>
          </a:p>
        </p:txBody>
      </p:sp>
      <p:sp>
        <p:nvSpPr>
          <p:cNvPr id="6" name="Text Placeholder 5">
            <a:extLst>
              <a:ext uri="{FF2B5EF4-FFF2-40B4-BE49-F238E27FC236}">
                <a16:creationId xmlns:a16="http://schemas.microsoft.com/office/drawing/2014/main" id="{653FA3EF-7124-4E69-8D7C-68B2154F6E6F}"/>
              </a:ext>
            </a:extLst>
          </p:cNvPr>
          <p:cNvSpPr>
            <a:spLocks noGrp="1"/>
          </p:cNvSpPr>
          <p:nvPr>
            <p:ph type="body" sz="quarter" idx="17"/>
          </p:nvPr>
        </p:nvSpPr>
        <p:spPr>
          <a:xfrm>
            <a:off x="6400800" y="3744950"/>
            <a:ext cx="4953000" cy="2046251"/>
          </a:xfrm>
        </p:spPr>
        <p:txBody>
          <a:bodyPr/>
          <a:lstStyle/>
          <a:p>
            <a:r>
              <a:rPr lang="en-ZA" dirty="0"/>
              <a:t>Company A</a:t>
            </a:r>
            <a:r>
              <a:rPr lang="en-US" dirty="0"/>
              <a:t>​</a:t>
            </a:r>
            <a:br>
              <a:rPr lang="en-US" dirty="0"/>
            </a:br>
            <a:r>
              <a:rPr lang="en-ZA" dirty="0"/>
              <a:t>Product is more expensive</a:t>
            </a:r>
            <a:r>
              <a:rPr lang="en-US" dirty="0"/>
              <a:t>​</a:t>
            </a:r>
          </a:p>
          <a:p>
            <a:endParaRPr lang="en-US" dirty="0"/>
          </a:p>
          <a:p>
            <a:r>
              <a:rPr lang="en-ZA" dirty="0"/>
              <a:t>Companies B &amp; C </a:t>
            </a:r>
            <a:r>
              <a:rPr lang="en-US" dirty="0"/>
              <a:t>​</a:t>
            </a:r>
            <a:br>
              <a:rPr lang="en-US" dirty="0"/>
            </a:br>
            <a:r>
              <a:rPr lang="en-ZA" dirty="0"/>
              <a:t>Product is expensive and inconvenient to use</a:t>
            </a:r>
            <a:r>
              <a:rPr lang="en-US" dirty="0"/>
              <a:t>​</a:t>
            </a:r>
          </a:p>
          <a:p>
            <a:endParaRPr lang="en-US" dirty="0"/>
          </a:p>
          <a:p>
            <a:r>
              <a:rPr lang="en-ZA" dirty="0"/>
              <a:t>Companies D &amp; E</a:t>
            </a:r>
            <a:r>
              <a:rPr lang="en-US" dirty="0"/>
              <a:t>​</a:t>
            </a:r>
            <a:br>
              <a:rPr lang="en-US" dirty="0"/>
            </a:br>
            <a:r>
              <a:rPr lang="en-ZA" dirty="0"/>
              <a:t>Product is affordable, but inconvenient to use</a:t>
            </a:r>
            <a:endParaRPr lang="en-US" dirty="0"/>
          </a:p>
        </p:txBody>
      </p:sp>
      <p:sp>
        <p:nvSpPr>
          <p:cNvPr id="34" name="Date Placeholder 33">
            <a:extLst>
              <a:ext uri="{FF2B5EF4-FFF2-40B4-BE49-F238E27FC236}">
                <a16:creationId xmlns:a16="http://schemas.microsoft.com/office/drawing/2014/main" id="{CE5FA933-8959-4B54-AC99-11D1045822E8}"/>
              </a:ext>
            </a:extLst>
          </p:cNvPr>
          <p:cNvSpPr>
            <a:spLocks noGrp="1"/>
          </p:cNvSpPr>
          <p:nvPr>
            <p:ph type="dt" sz="half" idx="2"/>
          </p:nvPr>
        </p:nvSpPr>
        <p:spPr>
          <a:xfrm>
            <a:off x="838200" y="6356350"/>
            <a:ext cx="2743200" cy="365125"/>
          </a:xfrm>
        </p:spPr>
        <p:txBody>
          <a:bodyPr/>
          <a:lstStyle/>
          <a:p>
            <a:r>
              <a:rPr lang="en-US" dirty="0"/>
              <a:t>20XX</a:t>
            </a:r>
          </a:p>
        </p:txBody>
      </p:sp>
      <p:sp>
        <p:nvSpPr>
          <p:cNvPr id="35" name="Footer Placeholder 34">
            <a:extLst>
              <a:ext uri="{FF2B5EF4-FFF2-40B4-BE49-F238E27FC236}">
                <a16:creationId xmlns:a16="http://schemas.microsoft.com/office/drawing/2014/main" id="{359ECB67-53CE-46F0-8F4C-CF75ABD549B6}"/>
              </a:ext>
            </a:extLst>
          </p:cNvPr>
          <p:cNvSpPr>
            <a:spLocks noGrp="1"/>
          </p:cNvSpPr>
          <p:nvPr>
            <p:ph type="ftr" sz="quarter" idx="3"/>
          </p:nvPr>
        </p:nvSpPr>
        <p:spPr>
          <a:xfrm>
            <a:off x="4038600" y="6356350"/>
            <a:ext cx="4114800" cy="365125"/>
          </a:xfrm>
        </p:spPr>
        <p:txBody>
          <a:bodyPr/>
          <a:lstStyle/>
          <a:p>
            <a:r>
              <a:rPr lang="en-US" dirty="0"/>
              <a:t>Pitch deck</a:t>
            </a:r>
          </a:p>
        </p:txBody>
      </p:sp>
      <p:sp>
        <p:nvSpPr>
          <p:cNvPr id="36" name="Slide Number Placeholder 35">
            <a:extLst>
              <a:ext uri="{FF2B5EF4-FFF2-40B4-BE49-F238E27FC236}">
                <a16:creationId xmlns:a16="http://schemas.microsoft.com/office/drawing/2014/main" id="{4224E8B4-C6BD-4998-8E02-7B2861BBB464}"/>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20</a:t>
            </a:fld>
            <a:endParaRPr lang="en-US" dirty="0"/>
          </a:p>
        </p:txBody>
      </p:sp>
      <p:sp>
        <p:nvSpPr>
          <p:cNvPr id="56" name="Rectangle 55">
            <a:extLst>
              <a:ext uri="{FF2B5EF4-FFF2-40B4-BE49-F238E27FC236}">
                <a16:creationId xmlns:a16="http://schemas.microsoft.com/office/drawing/2014/main" id="{B1A47241-52E5-4D60-BFBB-CDEA5AE2B29A}"/>
              </a:ext>
              <a:ext uri="{C183D7F6-B498-43B3-948B-1728B52AA6E4}">
                <adec:decorative xmlns:adec="http://schemas.microsoft.com/office/drawing/2017/decorative" val="1"/>
              </a:ext>
            </a:extLst>
          </p:cNvPr>
          <p:cNvSpPr/>
          <p:nvPr/>
        </p:nvSpPr>
        <p:spPr>
          <a:xfrm>
            <a:off x="0" y="-1"/>
            <a:ext cx="6095999" cy="2139951"/>
          </a:xfrm>
          <a:prstGeom prst="rect">
            <a:avLst/>
          </a:prstGeom>
          <a:solidFill>
            <a:schemeClr val="accent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26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C4CD6F5-95D8-45E8-B793-B1E0D78C95F7}"/>
              </a:ext>
            </a:extLst>
          </p:cNvPr>
          <p:cNvSpPr>
            <a:spLocks noGrp="1"/>
          </p:cNvSpPr>
          <p:nvPr>
            <p:ph type="title"/>
          </p:nvPr>
        </p:nvSpPr>
        <p:spPr>
          <a:xfrm>
            <a:off x="740427" y="571145"/>
            <a:ext cx="5355570" cy="438144"/>
          </a:xfrm>
        </p:spPr>
        <p:txBody>
          <a:bodyPr/>
          <a:lstStyle/>
          <a:p>
            <a:r>
              <a:rPr lang="en-US" noProof="0" dirty="0"/>
              <a:t>Competitive layout</a:t>
            </a:r>
            <a:endParaRPr lang="en-US" dirty="0"/>
          </a:p>
        </p:txBody>
      </p:sp>
      <p:sp>
        <p:nvSpPr>
          <p:cNvPr id="33" name="Text Placeholder 32">
            <a:extLst>
              <a:ext uri="{FF2B5EF4-FFF2-40B4-BE49-F238E27FC236}">
                <a16:creationId xmlns:a16="http://schemas.microsoft.com/office/drawing/2014/main" id="{77A19CB6-7EA1-4846-BA43-DADCACE60322}"/>
              </a:ext>
            </a:extLst>
          </p:cNvPr>
          <p:cNvSpPr>
            <a:spLocks noGrp="1"/>
          </p:cNvSpPr>
          <p:nvPr>
            <p:ph type="body" sz="quarter" idx="16"/>
          </p:nvPr>
        </p:nvSpPr>
        <p:spPr>
          <a:xfrm>
            <a:off x="6463262" y="311795"/>
            <a:ext cx="1706966" cy="426393"/>
          </a:xfrm>
        </p:spPr>
        <p:txBody>
          <a:bodyPr/>
          <a:lstStyle/>
          <a:p>
            <a:r>
              <a:rPr lang="en-US" dirty="0"/>
              <a:t>convenient</a:t>
            </a:r>
          </a:p>
        </p:txBody>
      </p:sp>
      <p:sp>
        <p:nvSpPr>
          <p:cNvPr id="37" name="Text Placeholder 36">
            <a:extLst>
              <a:ext uri="{FF2B5EF4-FFF2-40B4-BE49-F238E27FC236}">
                <a16:creationId xmlns:a16="http://schemas.microsoft.com/office/drawing/2014/main" id="{A3B8002E-960A-4D35-8AB9-E0DE71A28AB9}"/>
              </a:ext>
            </a:extLst>
          </p:cNvPr>
          <p:cNvSpPr>
            <a:spLocks noGrp="1"/>
          </p:cNvSpPr>
          <p:nvPr>
            <p:ph type="body" sz="quarter" idx="20"/>
          </p:nvPr>
        </p:nvSpPr>
        <p:spPr>
          <a:xfrm>
            <a:off x="8026762" y="1774346"/>
            <a:ext cx="1929792" cy="426393"/>
          </a:xfrm>
        </p:spPr>
        <p:txBody>
          <a:bodyPr anchor="ctr"/>
          <a:lstStyle/>
          <a:p>
            <a:r>
              <a:rPr lang="en-US" dirty="0"/>
              <a:t>contoso</a:t>
            </a:r>
          </a:p>
        </p:txBody>
      </p:sp>
      <p:sp>
        <p:nvSpPr>
          <p:cNvPr id="87" name="Text Placeholder 86">
            <a:extLst>
              <a:ext uri="{FF2B5EF4-FFF2-40B4-BE49-F238E27FC236}">
                <a16:creationId xmlns:a16="http://schemas.microsoft.com/office/drawing/2014/main" id="{3A86C768-908B-4AA6-AFE5-AEA1D9CD1AC8}"/>
              </a:ext>
            </a:extLst>
          </p:cNvPr>
          <p:cNvSpPr>
            <a:spLocks noGrp="1"/>
          </p:cNvSpPr>
          <p:nvPr>
            <p:ph type="body" sz="quarter" idx="25"/>
          </p:nvPr>
        </p:nvSpPr>
        <p:spPr>
          <a:xfrm>
            <a:off x="6083673" y="2261070"/>
            <a:ext cx="913553" cy="426393"/>
          </a:xfrm>
        </p:spPr>
        <p:txBody>
          <a:bodyPr/>
          <a:lstStyle/>
          <a:p>
            <a:r>
              <a:rPr lang="en-US" dirty="0"/>
              <a:t>A</a:t>
            </a:r>
          </a:p>
        </p:txBody>
      </p:sp>
      <p:sp>
        <p:nvSpPr>
          <p:cNvPr id="35" name="Text Placeholder 34">
            <a:extLst>
              <a:ext uri="{FF2B5EF4-FFF2-40B4-BE49-F238E27FC236}">
                <a16:creationId xmlns:a16="http://schemas.microsoft.com/office/drawing/2014/main" id="{419224EA-4B21-4626-8AF4-E21AA43A2EE0}"/>
              </a:ext>
            </a:extLst>
          </p:cNvPr>
          <p:cNvSpPr>
            <a:spLocks noGrp="1"/>
          </p:cNvSpPr>
          <p:nvPr>
            <p:ph type="body" sz="quarter" idx="18"/>
          </p:nvPr>
        </p:nvSpPr>
        <p:spPr>
          <a:xfrm>
            <a:off x="3149242" y="3061800"/>
            <a:ext cx="1706966" cy="426393"/>
          </a:xfrm>
        </p:spPr>
        <p:txBody>
          <a:bodyPr/>
          <a:lstStyle/>
          <a:p>
            <a:r>
              <a:rPr lang="en-US" dirty="0"/>
              <a:t>Expensive​</a:t>
            </a:r>
          </a:p>
        </p:txBody>
      </p:sp>
      <p:sp>
        <p:nvSpPr>
          <p:cNvPr id="36" name="Text Placeholder 35">
            <a:extLst>
              <a:ext uri="{FF2B5EF4-FFF2-40B4-BE49-F238E27FC236}">
                <a16:creationId xmlns:a16="http://schemas.microsoft.com/office/drawing/2014/main" id="{AA6CEF7D-A869-47A8-8A5D-98CF9A5F8934}"/>
              </a:ext>
            </a:extLst>
          </p:cNvPr>
          <p:cNvSpPr>
            <a:spLocks noGrp="1"/>
          </p:cNvSpPr>
          <p:nvPr>
            <p:ph type="body" sz="quarter" idx="19"/>
          </p:nvPr>
        </p:nvSpPr>
        <p:spPr>
          <a:xfrm>
            <a:off x="9795826" y="3061800"/>
            <a:ext cx="1706966" cy="426393"/>
          </a:xfrm>
        </p:spPr>
        <p:txBody>
          <a:bodyPr/>
          <a:lstStyle/>
          <a:p>
            <a:r>
              <a:rPr lang="en-US" dirty="0"/>
              <a:t>affordable</a:t>
            </a:r>
          </a:p>
        </p:txBody>
      </p:sp>
      <p:sp>
        <p:nvSpPr>
          <p:cNvPr id="85" name="Text Placeholder 84">
            <a:extLst>
              <a:ext uri="{FF2B5EF4-FFF2-40B4-BE49-F238E27FC236}">
                <a16:creationId xmlns:a16="http://schemas.microsoft.com/office/drawing/2014/main" id="{AE18E477-2C5C-4571-96B3-503E72EF4DC2}"/>
              </a:ext>
            </a:extLst>
          </p:cNvPr>
          <p:cNvSpPr>
            <a:spLocks noGrp="1"/>
          </p:cNvSpPr>
          <p:nvPr>
            <p:ph type="body" sz="quarter" idx="23"/>
          </p:nvPr>
        </p:nvSpPr>
        <p:spPr>
          <a:xfrm>
            <a:off x="7713450" y="3671475"/>
            <a:ext cx="913553" cy="426393"/>
          </a:xfrm>
        </p:spPr>
        <p:txBody>
          <a:bodyPr/>
          <a:lstStyle/>
          <a:p>
            <a:r>
              <a:rPr lang="en-US" dirty="0"/>
              <a:t>B</a:t>
            </a:r>
          </a:p>
        </p:txBody>
      </p:sp>
      <p:sp>
        <p:nvSpPr>
          <p:cNvPr id="83" name="Text Placeholder 82">
            <a:extLst>
              <a:ext uri="{FF2B5EF4-FFF2-40B4-BE49-F238E27FC236}">
                <a16:creationId xmlns:a16="http://schemas.microsoft.com/office/drawing/2014/main" id="{62F3E2A5-E5C6-4624-A138-5E06608FB931}"/>
              </a:ext>
            </a:extLst>
          </p:cNvPr>
          <p:cNvSpPr>
            <a:spLocks noGrp="1"/>
          </p:cNvSpPr>
          <p:nvPr>
            <p:ph type="body" sz="quarter" idx="21"/>
          </p:nvPr>
        </p:nvSpPr>
        <p:spPr>
          <a:xfrm>
            <a:off x="4418984" y="4145197"/>
            <a:ext cx="913553" cy="426393"/>
          </a:xfrm>
        </p:spPr>
        <p:txBody>
          <a:bodyPr/>
          <a:lstStyle/>
          <a:p>
            <a:r>
              <a:rPr lang="en-US" dirty="0"/>
              <a:t>D</a:t>
            </a:r>
          </a:p>
        </p:txBody>
      </p:sp>
      <p:sp>
        <p:nvSpPr>
          <p:cNvPr id="84" name="Text Placeholder 83">
            <a:extLst>
              <a:ext uri="{FF2B5EF4-FFF2-40B4-BE49-F238E27FC236}">
                <a16:creationId xmlns:a16="http://schemas.microsoft.com/office/drawing/2014/main" id="{D7382F8F-7AA1-4709-9477-1BFDB3F2BF02}"/>
              </a:ext>
            </a:extLst>
          </p:cNvPr>
          <p:cNvSpPr>
            <a:spLocks noGrp="1"/>
          </p:cNvSpPr>
          <p:nvPr>
            <p:ph type="body" sz="quarter" idx="22"/>
          </p:nvPr>
        </p:nvSpPr>
        <p:spPr>
          <a:xfrm>
            <a:off x="5685509" y="4584197"/>
            <a:ext cx="913553" cy="426393"/>
          </a:xfrm>
        </p:spPr>
        <p:txBody>
          <a:bodyPr/>
          <a:lstStyle/>
          <a:p>
            <a:r>
              <a:rPr lang="en-US" dirty="0"/>
              <a:t>E</a:t>
            </a:r>
          </a:p>
        </p:txBody>
      </p:sp>
      <p:sp>
        <p:nvSpPr>
          <p:cNvPr id="86" name="Text Placeholder 85">
            <a:extLst>
              <a:ext uri="{FF2B5EF4-FFF2-40B4-BE49-F238E27FC236}">
                <a16:creationId xmlns:a16="http://schemas.microsoft.com/office/drawing/2014/main" id="{FE7F44BE-BE5E-49C9-8F98-329311F2ABE9}"/>
              </a:ext>
            </a:extLst>
          </p:cNvPr>
          <p:cNvSpPr>
            <a:spLocks noGrp="1"/>
          </p:cNvSpPr>
          <p:nvPr>
            <p:ph type="body" sz="quarter" idx="24"/>
          </p:nvPr>
        </p:nvSpPr>
        <p:spPr>
          <a:xfrm>
            <a:off x="9650168" y="4298971"/>
            <a:ext cx="913553" cy="426393"/>
          </a:xfrm>
        </p:spPr>
        <p:txBody>
          <a:bodyPr/>
          <a:lstStyle/>
          <a:p>
            <a:r>
              <a:rPr lang="en-US" dirty="0"/>
              <a:t>C</a:t>
            </a:r>
          </a:p>
        </p:txBody>
      </p:sp>
      <p:sp>
        <p:nvSpPr>
          <p:cNvPr id="34" name="Text Placeholder 33">
            <a:extLst>
              <a:ext uri="{FF2B5EF4-FFF2-40B4-BE49-F238E27FC236}">
                <a16:creationId xmlns:a16="http://schemas.microsoft.com/office/drawing/2014/main" id="{2A4E14BF-E159-4BBD-B32F-775933F241DD}"/>
              </a:ext>
            </a:extLst>
          </p:cNvPr>
          <p:cNvSpPr>
            <a:spLocks noGrp="1"/>
          </p:cNvSpPr>
          <p:nvPr>
            <p:ph type="body" sz="quarter" idx="17"/>
          </p:nvPr>
        </p:nvSpPr>
        <p:spPr>
          <a:xfrm>
            <a:off x="6463261" y="5683895"/>
            <a:ext cx="1706966" cy="426393"/>
          </a:xfrm>
        </p:spPr>
        <p:txBody>
          <a:bodyPr/>
          <a:lstStyle/>
          <a:p>
            <a:r>
              <a:rPr lang="en-US" dirty="0"/>
              <a:t>Inconvenient​</a:t>
            </a:r>
          </a:p>
        </p:txBody>
      </p:sp>
      <p:sp>
        <p:nvSpPr>
          <p:cNvPr id="3" name="Date Placeholder 2">
            <a:extLst>
              <a:ext uri="{FF2B5EF4-FFF2-40B4-BE49-F238E27FC236}">
                <a16:creationId xmlns:a16="http://schemas.microsoft.com/office/drawing/2014/main" id="{ECD789C9-A8D3-405A-923E-DCF8CBB72209}"/>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1453CC1F-4953-4CF6-935A-455B90D91A0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B14FF064-6A5C-40FF-A678-6A79023E0956}"/>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21</a:t>
            </a:fld>
            <a:endParaRPr lang="en-US" dirty="0"/>
          </a:p>
        </p:txBody>
      </p:sp>
    </p:spTree>
    <p:extLst>
      <p:ext uri="{BB962C8B-B14F-4D97-AF65-F5344CB8AC3E}">
        <p14:creationId xmlns:p14="http://schemas.microsoft.com/office/powerpoint/2010/main" val="337248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827314" y="627486"/>
            <a:ext cx="5268686" cy="568896"/>
          </a:xfrm>
        </p:spPr>
        <p:txBody>
          <a:bodyPr/>
          <a:lstStyle/>
          <a:p>
            <a:r>
              <a:rPr lang="en-US" noProof="0" dirty="0"/>
              <a:t>Growth strategy</a:t>
            </a:r>
            <a:endParaRPr lang="en-US" dirty="0"/>
          </a:p>
        </p:txBody>
      </p:sp>
      <p:sp>
        <p:nvSpPr>
          <p:cNvPr id="36" name="Text Placeholder 35">
            <a:extLst>
              <a:ext uri="{FF2B5EF4-FFF2-40B4-BE49-F238E27FC236}">
                <a16:creationId xmlns:a16="http://schemas.microsoft.com/office/drawing/2014/main" id="{961EE219-B131-4C25-AE31-AD3B197A4B72}"/>
              </a:ext>
            </a:extLst>
          </p:cNvPr>
          <p:cNvSpPr>
            <a:spLocks noGrp="1"/>
          </p:cNvSpPr>
          <p:nvPr>
            <p:ph type="body" sz="quarter" idx="33"/>
          </p:nvPr>
        </p:nvSpPr>
        <p:spPr>
          <a:xfrm>
            <a:off x="820438" y="1011439"/>
            <a:ext cx="4989233" cy="568896"/>
          </a:xfrm>
        </p:spPr>
        <p:txBody>
          <a:bodyPr/>
          <a:lstStyle/>
          <a:p>
            <a:r>
              <a:rPr lang="en-ZA" dirty="0"/>
              <a:t>How we’ll scale in the future</a:t>
            </a:r>
            <a:r>
              <a:rPr lang="en-US" dirty="0"/>
              <a:t>​</a:t>
            </a:r>
          </a:p>
        </p:txBody>
      </p:sp>
      <p:sp>
        <p:nvSpPr>
          <p:cNvPr id="66" name="Text Placeholder 65">
            <a:extLst>
              <a:ext uri="{FF2B5EF4-FFF2-40B4-BE49-F238E27FC236}">
                <a16:creationId xmlns:a16="http://schemas.microsoft.com/office/drawing/2014/main" id="{09C30599-76A8-4BC6-94F7-A80189E48464}"/>
              </a:ext>
            </a:extLst>
          </p:cNvPr>
          <p:cNvSpPr>
            <a:spLocks noGrp="1"/>
          </p:cNvSpPr>
          <p:nvPr>
            <p:ph type="body" sz="quarter" idx="26"/>
          </p:nvPr>
        </p:nvSpPr>
        <p:spPr/>
        <p:txBody>
          <a:bodyPr/>
          <a:lstStyle/>
          <a:p>
            <a:r>
              <a:rPr lang="en-US" dirty="0"/>
              <a:t>Feb 20xx</a:t>
            </a:r>
          </a:p>
        </p:txBody>
      </p:sp>
      <p:sp>
        <p:nvSpPr>
          <p:cNvPr id="82" name="Text Placeholder 81">
            <a:extLst>
              <a:ext uri="{FF2B5EF4-FFF2-40B4-BE49-F238E27FC236}">
                <a16:creationId xmlns:a16="http://schemas.microsoft.com/office/drawing/2014/main" id="{47CF6540-6A1C-4A70-8BA0-6A13694F1AE2}"/>
              </a:ext>
            </a:extLst>
          </p:cNvPr>
          <p:cNvSpPr>
            <a:spLocks noGrp="1"/>
          </p:cNvSpPr>
          <p:nvPr>
            <p:ph type="body" sz="quarter" idx="13"/>
          </p:nvPr>
        </p:nvSpPr>
        <p:spPr>
          <a:xfrm>
            <a:off x="2727695" y="2044485"/>
            <a:ext cx="3081975" cy="1121230"/>
          </a:xfrm>
        </p:spPr>
        <p:txBody>
          <a:bodyPr/>
          <a:lstStyle/>
          <a:p>
            <a:r>
              <a:rPr lang="en-US" dirty="0"/>
              <a:t>Roll out product to local farms in the region to help establish the product​</a:t>
            </a:r>
          </a:p>
        </p:txBody>
      </p:sp>
      <p:sp>
        <p:nvSpPr>
          <p:cNvPr id="147" name="Text Placeholder 146">
            <a:extLst>
              <a:ext uri="{FF2B5EF4-FFF2-40B4-BE49-F238E27FC236}">
                <a16:creationId xmlns:a16="http://schemas.microsoft.com/office/drawing/2014/main" id="{85278DC3-7465-427B-9DD5-7E46CE00FFC1}"/>
              </a:ext>
            </a:extLst>
          </p:cNvPr>
          <p:cNvSpPr>
            <a:spLocks noGrp="1"/>
          </p:cNvSpPr>
          <p:nvPr>
            <p:ph type="body" sz="quarter" idx="34"/>
          </p:nvPr>
        </p:nvSpPr>
        <p:spPr>
          <a:xfrm>
            <a:off x="920666" y="3428263"/>
            <a:ext cx="1584471" cy="1121230"/>
          </a:xfrm>
        </p:spPr>
        <p:txBody>
          <a:bodyPr/>
          <a:lstStyle/>
          <a:p>
            <a:r>
              <a:rPr lang="en-US" dirty="0"/>
              <a:t>May 20xx</a:t>
            </a:r>
          </a:p>
        </p:txBody>
      </p:sp>
      <p:sp>
        <p:nvSpPr>
          <p:cNvPr id="173" name="Text Placeholder 172">
            <a:extLst>
              <a:ext uri="{FF2B5EF4-FFF2-40B4-BE49-F238E27FC236}">
                <a16:creationId xmlns:a16="http://schemas.microsoft.com/office/drawing/2014/main" id="{1B5D0D81-8352-40FD-B232-D587379A48F6}"/>
              </a:ext>
            </a:extLst>
          </p:cNvPr>
          <p:cNvSpPr>
            <a:spLocks noGrp="1"/>
          </p:cNvSpPr>
          <p:nvPr>
            <p:ph type="body" sz="quarter" idx="35"/>
          </p:nvPr>
        </p:nvSpPr>
        <p:spPr>
          <a:xfrm>
            <a:off x="2727695" y="3428263"/>
            <a:ext cx="3081975" cy="1121230"/>
          </a:xfrm>
        </p:spPr>
        <p:txBody>
          <a:bodyPr/>
          <a:lstStyle/>
          <a:p>
            <a:r>
              <a:rPr lang="en-US" dirty="0"/>
              <a:t>Release the product to the general public and monitor press and regional market trends​</a:t>
            </a:r>
          </a:p>
        </p:txBody>
      </p:sp>
      <p:sp>
        <p:nvSpPr>
          <p:cNvPr id="149" name="Text Placeholder 148">
            <a:extLst>
              <a:ext uri="{FF2B5EF4-FFF2-40B4-BE49-F238E27FC236}">
                <a16:creationId xmlns:a16="http://schemas.microsoft.com/office/drawing/2014/main" id="{9D611317-439A-40F5-AA3E-CF88472F54C4}"/>
              </a:ext>
            </a:extLst>
          </p:cNvPr>
          <p:cNvSpPr>
            <a:spLocks noGrp="1"/>
          </p:cNvSpPr>
          <p:nvPr>
            <p:ph type="body" sz="quarter" idx="36"/>
          </p:nvPr>
        </p:nvSpPr>
        <p:spPr>
          <a:xfrm>
            <a:off x="920666" y="4812041"/>
            <a:ext cx="1584471" cy="1121230"/>
          </a:xfrm>
        </p:spPr>
        <p:txBody>
          <a:bodyPr/>
          <a:lstStyle/>
          <a:p>
            <a:r>
              <a:rPr lang="en-US" dirty="0"/>
              <a:t>Oct 20xx</a:t>
            </a:r>
          </a:p>
        </p:txBody>
      </p:sp>
      <p:sp>
        <p:nvSpPr>
          <p:cNvPr id="174" name="Text Placeholder 173">
            <a:extLst>
              <a:ext uri="{FF2B5EF4-FFF2-40B4-BE49-F238E27FC236}">
                <a16:creationId xmlns:a16="http://schemas.microsoft.com/office/drawing/2014/main" id="{AFFA4C3C-8D8D-4DAB-A3FC-6ACD990091D0}"/>
              </a:ext>
            </a:extLst>
          </p:cNvPr>
          <p:cNvSpPr>
            <a:spLocks noGrp="1"/>
          </p:cNvSpPr>
          <p:nvPr>
            <p:ph type="body" sz="quarter" idx="37"/>
          </p:nvPr>
        </p:nvSpPr>
        <p:spPr>
          <a:xfrm>
            <a:off x="2727695" y="4812041"/>
            <a:ext cx="3081975" cy="1121230"/>
          </a:xfrm>
        </p:spPr>
        <p:txBody>
          <a:bodyPr/>
          <a:lstStyle/>
          <a:p>
            <a:r>
              <a:rPr lang="en-US" dirty="0"/>
              <a:t>Gather feedback from the agriculture and farming community to expand availability of the product​</a:t>
            </a:r>
          </a:p>
        </p:txBody>
      </p:sp>
      <p:sp>
        <p:nvSpPr>
          <p:cNvPr id="2" name="Date Placeholder 1">
            <a:extLst>
              <a:ext uri="{FF2B5EF4-FFF2-40B4-BE49-F238E27FC236}">
                <a16:creationId xmlns:a16="http://schemas.microsoft.com/office/drawing/2014/main" id="{295CFB4A-6359-4A5C-B94D-1A54B544E3D0}"/>
              </a:ext>
            </a:extLst>
          </p:cNvPr>
          <p:cNvSpPr>
            <a:spLocks noGrp="1"/>
          </p:cNvSpPr>
          <p:nvPr>
            <p:ph type="dt" sz="half" idx="2"/>
          </p:nvPr>
        </p:nvSpPr>
        <p:spPr>
          <a:xfrm>
            <a:off x="838200" y="6356350"/>
            <a:ext cx="1590675" cy="365125"/>
          </a:xfrm>
        </p:spPr>
        <p:txBody>
          <a:bodyPr/>
          <a:lstStyle/>
          <a:p>
            <a:r>
              <a:rPr lang="en-US" dirty="0"/>
              <a:t>20XX</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683831" y="0"/>
            <a:ext cx="5508168"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22</a:t>
            </a:fld>
            <a:endParaRPr lang="en-US" dirty="0"/>
          </a:p>
        </p:txBody>
      </p:sp>
    </p:spTree>
    <p:extLst>
      <p:ext uri="{BB962C8B-B14F-4D97-AF65-F5344CB8AC3E}">
        <p14:creationId xmlns:p14="http://schemas.microsoft.com/office/powerpoint/2010/main" val="1604891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83F2686-1393-4DFB-98E8-91B2C1C8BA4C}"/>
              </a:ext>
            </a:extLst>
          </p:cNvPr>
          <p:cNvSpPr>
            <a:spLocks noGrp="1"/>
          </p:cNvSpPr>
          <p:nvPr>
            <p:ph type="title"/>
          </p:nvPr>
        </p:nvSpPr>
        <p:spPr>
          <a:xfrm>
            <a:off x="4038600" y="599301"/>
            <a:ext cx="4114800" cy="607969"/>
          </a:xfrm>
        </p:spPr>
        <p:txBody>
          <a:bodyPr/>
          <a:lstStyle/>
          <a:p>
            <a:r>
              <a:rPr lang="en-US" noProof="0" dirty="0"/>
              <a:t>Traction</a:t>
            </a:r>
            <a:endParaRPr lang="en-US" dirty="0"/>
          </a:p>
        </p:txBody>
      </p:sp>
      <p:sp>
        <p:nvSpPr>
          <p:cNvPr id="199" name="Text Placeholder 198">
            <a:extLst>
              <a:ext uri="{FF2B5EF4-FFF2-40B4-BE49-F238E27FC236}">
                <a16:creationId xmlns:a16="http://schemas.microsoft.com/office/drawing/2014/main" id="{AE2BEFCD-CE33-41A5-B305-37261A133B7F}"/>
              </a:ext>
            </a:extLst>
          </p:cNvPr>
          <p:cNvSpPr>
            <a:spLocks noGrp="1"/>
          </p:cNvSpPr>
          <p:nvPr>
            <p:ph type="body" sz="quarter" idx="33"/>
          </p:nvPr>
        </p:nvSpPr>
        <p:spPr>
          <a:xfrm>
            <a:off x="4362186" y="1011441"/>
            <a:ext cx="3467628" cy="568896"/>
          </a:xfrm>
        </p:spPr>
        <p:txBody>
          <a:bodyPr/>
          <a:lstStyle/>
          <a:p>
            <a:r>
              <a:rPr lang="en-ZA" dirty="0"/>
              <a:t>Forecasting for success</a:t>
            </a:r>
            <a:r>
              <a:rPr lang="en-US" dirty="0"/>
              <a:t>​</a:t>
            </a:r>
          </a:p>
        </p:txBody>
      </p:sp>
      <p:sp>
        <p:nvSpPr>
          <p:cNvPr id="234" name="Text Placeholder 233">
            <a:extLst>
              <a:ext uri="{FF2B5EF4-FFF2-40B4-BE49-F238E27FC236}">
                <a16:creationId xmlns:a16="http://schemas.microsoft.com/office/drawing/2014/main" id="{37AADAF6-D8CA-408B-9297-EDE3ED23EAC4}"/>
              </a:ext>
            </a:extLst>
          </p:cNvPr>
          <p:cNvSpPr>
            <a:spLocks noGrp="1"/>
          </p:cNvSpPr>
          <p:nvPr>
            <p:ph type="body" sz="quarter" idx="34"/>
          </p:nvPr>
        </p:nvSpPr>
        <p:spPr>
          <a:xfrm>
            <a:off x="910838" y="2564313"/>
            <a:ext cx="4750631" cy="448769"/>
          </a:xfrm>
        </p:spPr>
        <p:txBody>
          <a:bodyPr/>
          <a:lstStyle/>
          <a:p>
            <a:r>
              <a:rPr lang="en-US" dirty="0"/>
              <a:t>Metrics</a:t>
            </a:r>
          </a:p>
        </p:txBody>
      </p:sp>
      <p:sp>
        <p:nvSpPr>
          <p:cNvPr id="13" name="Text Placeholder 12">
            <a:extLst>
              <a:ext uri="{FF2B5EF4-FFF2-40B4-BE49-F238E27FC236}">
                <a16:creationId xmlns:a16="http://schemas.microsoft.com/office/drawing/2014/main" id="{6F1B78D3-73E9-4E4A-A547-F0B4C23F1526}"/>
              </a:ext>
            </a:extLst>
          </p:cNvPr>
          <p:cNvSpPr>
            <a:spLocks noGrp="1"/>
          </p:cNvSpPr>
          <p:nvPr>
            <p:ph type="body" sz="quarter" idx="25"/>
          </p:nvPr>
        </p:nvSpPr>
        <p:spPr>
          <a:xfrm>
            <a:off x="7739877" y="2564313"/>
            <a:ext cx="3532840" cy="448769"/>
          </a:xfrm>
        </p:spPr>
        <p:txBody>
          <a:bodyPr/>
          <a:lstStyle/>
          <a:p>
            <a:r>
              <a:rPr lang="en-US" dirty="0"/>
              <a:t>Revenue by year</a:t>
            </a:r>
          </a:p>
        </p:txBody>
      </p:sp>
      <p:graphicFrame>
        <p:nvGraphicFramePr>
          <p:cNvPr id="85" name="Content Placeholder 84">
            <a:extLst>
              <a:ext uri="{FF2B5EF4-FFF2-40B4-BE49-F238E27FC236}">
                <a16:creationId xmlns:a16="http://schemas.microsoft.com/office/drawing/2014/main" id="{ECFF9EF6-2F82-4FB5-9F16-8D424467528B}"/>
              </a:ext>
            </a:extLst>
          </p:cNvPr>
          <p:cNvGraphicFramePr>
            <a:graphicFrameLocks noGrp="1"/>
          </p:cNvGraphicFramePr>
          <p:nvPr>
            <p:ph sz="quarter" idx="35"/>
            <p:extLst>
              <p:ext uri="{D42A27DB-BD31-4B8C-83A1-F6EECF244321}">
                <p14:modId xmlns:p14="http://schemas.microsoft.com/office/powerpoint/2010/main" val="2554705572"/>
              </p:ext>
            </p:extLst>
          </p:nvPr>
        </p:nvGraphicFramePr>
        <p:xfrm>
          <a:off x="911225" y="3187700"/>
          <a:ext cx="4750632" cy="2771481"/>
        </p:xfrm>
        <a:graphic>
          <a:graphicData uri="http://schemas.openxmlformats.org/drawingml/2006/table">
            <a:tbl>
              <a:tblPr firstRow="1" bandRow="1">
                <a:tableStyleId>{D27102A9-8310-4765-A935-A1911B00CA55}</a:tableStyleId>
              </a:tblPr>
              <a:tblGrid>
                <a:gridCol w="771481">
                  <a:extLst>
                    <a:ext uri="{9D8B030D-6E8A-4147-A177-3AD203B41FA5}">
                      <a16:colId xmlns:a16="http://schemas.microsoft.com/office/drawing/2014/main" val="1517755082"/>
                    </a:ext>
                  </a:extLst>
                </a:gridCol>
                <a:gridCol w="985625">
                  <a:extLst>
                    <a:ext uri="{9D8B030D-6E8A-4147-A177-3AD203B41FA5}">
                      <a16:colId xmlns:a16="http://schemas.microsoft.com/office/drawing/2014/main" val="2446386500"/>
                    </a:ext>
                  </a:extLst>
                </a:gridCol>
                <a:gridCol w="915234">
                  <a:extLst>
                    <a:ext uri="{9D8B030D-6E8A-4147-A177-3AD203B41FA5}">
                      <a16:colId xmlns:a16="http://schemas.microsoft.com/office/drawing/2014/main" val="3308918160"/>
                    </a:ext>
                  </a:extLst>
                </a:gridCol>
                <a:gridCol w="1014655">
                  <a:extLst>
                    <a:ext uri="{9D8B030D-6E8A-4147-A177-3AD203B41FA5}">
                      <a16:colId xmlns:a16="http://schemas.microsoft.com/office/drawing/2014/main" val="1854486728"/>
                    </a:ext>
                  </a:extLst>
                </a:gridCol>
                <a:gridCol w="1063637">
                  <a:extLst>
                    <a:ext uri="{9D8B030D-6E8A-4147-A177-3AD203B41FA5}">
                      <a16:colId xmlns:a16="http://schemas.microsoft.com/office/drawing/2014/main" val="1808496511"/>
                    </a:ext>
                  </a:extLst>
                </a:gridCol>
              </a:tblGrid>
              <a:tr h="720585">
                <a:tc>
                  <a:txBody>
                    <a:bodyPr/>
                    <a:lstStyle/>
                    <a:p>
                      <a:pPr algn="r"/>
                      <a:endParaRPr lang="en-US" sz="1700" cap="all" spc="400" baseline="0" dirty="0">
                        <a:solidFill>
                          <a:schemeClr val="accent6"/>
                        </a:solidFill>
                        <a:latin typeface="+mj-lt"/>
                      </a:endParaRPr>
                    </a:p>
                  </a:txBody>
                  <a:tcPr marL="78782" marR="78782" marT="39391" marB="39391" anchor="ctr"/>
                </a:tc>
                <a:tc>
                  <a:txBody>
                    <a:bodyPr/>
                    <a:lstStyle/>
                    <a:p>
                      <a:pPr algn="ctr"/>
                      <a:r>
                        <a:rPr lang="en-US" sz="1200" b="0" cap="all" spc="200" baseline="0" dirty="0">
                          <a:solidFill>
                            <a:schemeClr val="tx2">
                              <a:lumMod val="75000"/>
                            </a:schemeClr>
                          </a:solidFill>
                          <a:latin typeface="+mj-lt"/>
                        </a:rPr>
                        <a:t>clients</a:t>
                      </a:r>
                    </a:p>
                  </a:txBody>
                  <a:tcPr marL="78782" marR="78782" marT="39391" marB="39391" anchor="ctr"/>
                </a:tc>
                <a:tc>
                  <a:txBody>
                    <a:bodyPr/>
                    <a:lstStyle/>
                    <a:p>
                      <a:pPr algn="ctr"/>
                      <a:r>
                        <a:rPr lang="en-US" sz="1200" b="0" cap="all" spc="200" baseline="0" dirty="0">
                          <a:solidFill>
                            <a:schemeClr val="tx2">
                              <a:lumMod val="75000"/>
                            </a:schemeClr>
                          </a:solidFill>
                          <a:latin typeface="+mj-lt"/>
                        </a:rPr>
                        <a:t>orders</a:t>
                      </a:r>
                    </a:p>
                  </a:txBody>
                  <a:tcPr marL="78782" marR="78782" marT="39391" marB="39391" anchor="ctr"/>
                </a:tc>
                <a:tc>
                  <a:txBody>
                    <a:bodyPr/>
                    <a:lstStyle/>
                    <a:p>
                      <a:pPr algn="ctr"/>
                      <a:r>
                        <a:rPr lang="en-US" sz="1200" b="0" cap="all" spc="200" baseline="0" dirty="0">
                          <a:solidFill>
                            <a:schemeClr val="tx2">
                              <a:lumMod val="75000"/>
                            </a:schemeClr>
                          </a:solidFill>
                          <a:latin typeface="+mj-lt"/>
                        </a:rPr>
                        <a:t>Gross avenue</a:t>
                      </a:r>
                    </a:p>
                  </a:txBody>
                  <a:tcPr marL="78782" marR="78782" marT="39391" marB="39391" anchor="ctr"/>
                </a:tc>
                <a:tc>
                  <a:txBody>
                    <a:bodyPr/>
                    <a:lstStyle/>
                    <a:p>
                      <a:pPr algn="ctr"/>
                      <a:r>
                        <a:rPr lang="en-US" sz="1200" b="0" cap="all" spc="200" baseline="0" dirty="0">
                          <a:solidFill>
                            <a:schemeClr val="tx2">
                              <a:lumMod val="75000"/>
                            </a:schemeClr>
                          </a:solidFill>
                          <a:latin typeface="+mj-lt"/>
                        </a:rPr>
                        <a:t>Net revenue</a:t>
                      </a:r>
                    </a:p>
                  </a:txBody>
                  <a:tcPr marL="78782" marR="78782" marT="39391" marB="39391" anchor="ctr"/>
                </a:tc>
                <a:extLst>
                  <a:ext uri="{0D108BD9-81ED-4DB2-BD59-A6C34878D82A}">
                    <a16:rowId xmlns:a16="http://schemas.microsoft.com/office/drawing/2014/main" val="3100351803"/>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10​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1,100​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$10,000​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$7,000​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801628125"/>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tc>
                <a:tc>
                  <a:txBody>
                    <a:bodyPr/>
                    <a:lstStyle/>
                    <a:p>
                      <a:pPr algn="ctr" rtl="0" fontAlgn="base"/>
                      <a:r>
                        <a:rPr lang="en-US" sz="1200" b="0" spc="100" baseline="0" dirty="0">
                          <a:solidFill>
                            <a:schemeClr val="accent5">
                              <a:lumMod val="50000"/>
                            </a:schemeClr>
                          </a:solidFill>
                          <a:effectLst/>
                        </a:rPr>
                        <a:t>20​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200​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$20,000​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$16,000​</a:t>
                      </a:r>
                      <a:endParaRPr lang="en-US" sz="1200" b="0" i="0" spc="100" baseline="0" dirty="0">
                        <a:solidFill>
                          <a:schemeClr val="accent5">
                            <a:lumMod val="50000"/>
                          </a:schemeClr>
                        </a:solidFill>
                        <a:effectLst/>
                        <a:latin typeface="+mn-lt"/>
                      </a:endParaRPr>
                    </a:p>
                  </a:txBody>
                  <a:tcPr anchor="ctr"/>
                </a:tc>
                <a:extLst>
                  <a:ext uri="{0D108BD9-81ED-4DB2-BD59-A6C34878D82A}">
                    <a16:rowId xmlns:a16="http://schemas.microsoft.com/office/drawing/2014/main" val="3635382780"/>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30​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300​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$30,000​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tc>
                  <a:txBody>
                    <a:bodyPr/>
                    <a:lstStyle/>
                    <a:p>
                      <a:pPr algn="ctr" rtl="0" fontAlgn="base"/>
                      <a:r>
                        <a:rPr lang="en-US" sz="1200" b="0" spc="100" baseline="0" dirty="0">
                          <a:solidFill>
                            <a:schemeClr val="accent5">
                              <a:lumMod val="50000"/>
                            </a:schemeClr>
                          </a:solidFill>
                          <a:effectLst/>
                        </a:rPr>
                        <a:t>$25,000​</a:t>
                      </a:r>
                      <a:endParaRPr lang="en-US" sz="1200" b="0" i="0" spc="100" baseline="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282084003"/>
                  </a:ext>
                </a:extLst>
              </a:tr>
              <a:tr h="512724">
                <a:tc>
                  <a:txBody>
                    <a:bodyPr/>
                    <a:lstStyle/>
                    <a:p>
                      <a:pPr algn="ctr" rtl="0" fontAlgn="base"/>
                      <a:r>
                        <a:rPr lang="en-US" sz="1200" b="0" spc="100" baseline="0" dirty="0">
                          <a:solidFill>
                            <a:schemeClr val="tx2">
                              <a:lumMod val="75000"/>
                            </a:schemeClr>
                          </a:solidFill>
                          <a:effectLst/>
                          <a:latin typeface="+mj-lt"/>
                        </a:rPr>
                        <a:t>20XX​</a:t>
                      </a:r>
                      <a:endParaRPr lang="en-US" sz="1200" b="0" i="0" spc="100" baseline="0" dirty="0">
                        <a:solidFill>
                          <a:schemeClr val="tx2">
                            <a:lumMod val="75000"/>
                          </a:schemeClr>
                        </a:solidFill>
                        <a:effectLst/>
                        <a:latin typeface="+mj-lt"/>
                      </a:endParaRPr>
                    </a:p>
                  </a:txBody>
                  <a:tcPr marL="78782" marR="78782" marT="39391" marB="39391" anchor="ctr"/>
                </a:tc>
                <a:tc>
                  <a:txBody>
                    <a:bodyPr/>
                    <a:lstStyle/>
                    <a:p>
                      <a:pPr algn="ctr" rtl="0" fontAlgn="base"/>
                      <a:r>
                        <a:rPr lang="en-US" sz="1200" b="0" spc="100" baseline="0" dirty="0">
                          <a:solidFill>
                            <a:schemeClr val="accent5">
                              <a:lumMod val="50000"/>
                            </a:schemeClr>
                          </a:solidFill>
                          <a:effectLst/>
                        </a:rPr>
                        <a:t>40​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400​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$40,000​</a:t>
                      </a:r>
                      <a:endParaRPr lang="en-US" sz="1200" b="0" i="0" spc="100" baseline="0" dirty="0">
                        <a:solidFill>
                          <a:schemeClr val="accent5">
                            <a:lumMod val="50000"/>
                          </a:schemeClr>
                        </a:solidFill>
                        <a:effectLst/>
                        <a:latin typeface="+mn-lt"/>
                      </a:endParaRPr>
                    </a:p>
                  </a:txBody>
                  <a:tcPr anchor="ctr"/>
                </a:tc>
                <a:tc>
                  <a:txBody>
                    <a:bodyPr/>
                    <a:lstStyle/>
                    <a:p>
                      <a:pPr algn="ctr" rtl="0" fontAlgn="base"/>
                      <a:r>
                        <a:rPr lang="en-US" sz="1200" b="0" spc="100" baseline="0" dirty="0">
                          <a:solidFill>
                            <a:schemeClr val="accent5">
                              <a:lumMod val="50000"/>
                            </a:schemeClr>
                          </a:solidFill>
                          <a:effectLst/>
                        </a:rPr>
                        <a:t>$30,000​</a:t>
                      </a:r>
                      <a:endParaRPr lang="en-US" sz="1200" b="0" i="0" spc="100" baseline="0" dirty="0">
                        <a:solidFill>
                          <a:schemeClr val="accent5">
                            <a:lumMod val="50000"/>
                          </a:schemeClr>
                        </a:solidFill>
                        <a:effectLst/>
                        <a:latin typeface="+mn-lt"/>
                      </a:endParaRPr>
                    </a:p>
                  </a:txBody>
                  <a:tcPr anchor="ctr"/>
                </a:tc>
                <a:extLst>
                  <a:ext uri="{0D108BD9-81ED-4DB2-BD59-A6C34878D82A}">
                    <a16:rowId xmlns:a16="http://schemas.microsoft.com/office/drawing/2014/main" val="1849756459"/>
                  </a:ext>
                </a:extLst>
              </a:tr>
            </a:tbl>
          </a:graphicData>
        </a:graphic>
      </p:graphicFrame>
      <p:graphicFrame>
        <p:nvGraphicFramePr>
          <p:cNvPr id="87" name="Content Placeholder 86" descr="Chart Placeholder">
            <a:extLst>
              <a:ext uri="{FF2B5EF4-FFF2-40B4-BE49-F238E27FC236}">
                <a16:creationId xmlns:a16="http://schemas.microsoft.com/office/drawing/2014/main" id="{B24A253B-8CBC-4BE8-90BF-7006A0DC66E1}"/>
              </a:ext>
            </a:extLst>
          </p:cNvPr>
          <p:cNvGraphicFramePr>
            <a:graphicFrameLocks noGrp="1"/>
          </p:cNvGraphicFramePr>
          <p:nvPr>
            <p:ph sz="quarter" idx="36"/>
            <p:extLst>
              <p:ext uri="{D42A27DB-BD31-4B8C-83A1-F6EECF244321}">
                <p14:modId xmlns:p14="http://schemas.microsoft.com/office/powerpoint/2010/main" val="2993324706"/>
              </p:ext>
            </p:extLst>
          </p:nvPr>
        </p:nvGraphicFramePr>
        <p:xfrm>
          <a:off x="7027863" y="3106738"/>
          <a:ext cx="4252912" cy="288290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FDFD7703-126A-48E3-A3B0-C2CD623BDE5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FE5A6E0A-0360-464C-B6EB-6A88D503FA0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651D04C2-233E-415F-8309-2906D8AB28FB}"/>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23</a:t>
            </a:fld>
            <a:endParaRPr lang="en-US" dirty="0"/>
          </a:p>
        </p:txBody>
      </p:sp>
    </p:spTree>
    <p:extLst>
      <p:ext uri="{BB962C8B-B14F-4D97-AF65-F5344CB8AC3E}">
        <p14:creationId xmlns:p14="http://schemas.microsoft.com/office/powerpoint/2010/main" val="187687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a:extLst>
              <a:ext uri="{FF2B5EF4-FFF2-40B4-BE49-F238E27FC236}">
                <a16:creationId xmlns:a16="http://schemas.microsoft.com/office/drawing/2014/main" id="{08558695-BE35-4EE0-BB6E-13295A197464}"/>
              </a:ext>
            </a:extLst>
          </p:cNvPr>
          <p:cNvSpPr>
            <a:spLocks noGrp="1"/>
          </p:cNvSpPr>
          <p:nvPr>
            <p:ph type="title"/>
          </p:nvPr>
        </p:nvSpPr>
        <p:spPr>
          <a:xfrm>
            <a:off x="4292600" y="693738"/>
            <a:ext cx="3606800" cy="633412"/>
          </a:xfrm>
        </p:spPr>
        <p:txBody>
          <a:bodyPr/>
          <a:lstStyle/>
          <a:p>
            <a:r>
              <a:rPr lang="en-US" noProof="0" dirty="0"/>
              <a:t>2-year action plan</a:t>
            </a:r>
            <a:endParaRPr lang="en-US" dirty="0"/>
          </a:p>
        </p:txBody>
      </p:sp>
      <p:sp>
        <p:nvSpPr>
          <p:cNvPr id="34" name="Text Placeholder 33">
            <a:extLst>
              <a:ext uri="{FF2B5EF4-FFF2-40B4-BE49-F238E27FC236}">
                <a16:creationId xmlns:a16="http://schemas.microsoft.com/office/drawing/2014/main" id="{1C53C72A-647D-4F5E-A586-3DC1C8259188}"/>
              </a:ext>
            </a:extLst>
          </p:cNvPr>
          <p:cNvSpPr>
            <a:spLocks noGrp="1"/>
          </p:cNvSpPr>
          <p:nvPr>
            <p:ph type="body" sz="quarter" idx="43"/>
          </p:nvPr>
        </p:nvSpPr>
        <p:spPr>
          <a:xfrm>
            <a:off x="2029367" y="2200550"/>
            <a:ext cx="1440088" cy="469597"/>
          </a:xfrm>
        </p:spPr>
        <p:txBody>
          <a:bodyPr/>
          <a:lstStyle/>
          <a:p>
            <a:r>
              <a:rPr lang="en-ZA" dirty="0"/>
              <a:t>Get volunteers​</a:t>
            </a:r>
          </a:p>
        </p:txBody>
      </p:sp>
      <p:sp>
        <p:nvSpPr>
          <p:cNvPr id="35" name="Text Placeholder 34">
            <a:extLst>
              <a:ext uri="{FF2B5EF4-FFF2-40B4-BE49-F238E27FC236}">
                <a16:creationId xmlns:a16="http://schemas.microsoft.com/office/drawing/2014/main" id="{399BB46D-0770-445F-A0CD-68BD0B34BD3E}"/>
              </a:ext>
            </a:extLst>
          </p:cNvPr>
          <p:cNvSpPr>
            <a:spLocks noGrp="1"/>
          </p:cNvSpPr>
          <p:nvPr>
            <p:ph type="body" sz="quarter" idx="44"/>
          </p:nvPr>
        </p:nvSpPr>
        <p:spPr>
          <a:xfrm>
            <a:off x="4397612" y="2200550"/>
            <a:ext cx="1440088" cy="469597"/>
          </a:xfrm>
        </p:spPr>
        <p:txBody>
          <a:bodyPr/>
          <a:lstStyle/>
          <a:p>
            <a:r>
              <a:rPr lang="en-ZA" dirty="0"/>
              <a:t>Gather feedback​</a:t>
            </a:r>
          </a:p>
        </p:txBody>
      </p:sp>
      <p:sp>
        <p:nvSpPr>
          <p:cNvPr id="36" name="Text Placeholder 35">
            <a:extLst>
              <a:ext uri="{FF2B5EF4-FFF2-40B4-BE49-F238E27FC236}">
                <a16:creationId xmlns:a16="http://schemas.microsoft.com/office/drawing/2014/main" id="{6A6B1C4D-B409-4AE3-88DC-D6338DE965F6}"/>
              </a:ext>
            </a:extLst>
          </p:cNvPr>
          <p:cNvSpPr>
            <a:spLocks noGrp="1"/>
          </p:cNvSpPr>
          <p:nvPr>
            <p:ph type="body" sz="quarter" idx="45"/>
          </p:nvPr>
        </p:nvSpPr>
        <p:spPr>
          <a:xfrm>
            <a:off x="8344687" y="2200550"/>
            <a:ext cx="1440088" cy="469597"/>
          </a:xfrm>
        </p:spPr>
        <p:txBody>
          <a:bodyPr/>
          <a:lstStyle/>
          <a:p>
            <a:r>
              <a:rPr lang="en-ZA" dirty="0"/>
              <a:t>Deliver to consumers​</a:t>
            </a:r>
          </a:p>
        </p:txBody>
      </p:sp>
      <p:sp>
        <p:nvSpPr>
          <p:cNvPr id="32" name="Text Placeholder 31">
            <a:extLst>
              <a:ext uri="{FF2B5EF4-FFF2-40B4-BE49-F238E27FC236}">
                <a16:creationId xmlns:a16="http://schemas.microsoft.com/office/drawing/2014/main" id="{348FDA6F-3429-4031-8FFE-6F210904C213}"/>
              </a:ext>
            </a:extLst>
          </p:cNvPr>
          <p:cNvSpPr>
            <a:spLocks noGrp="1"/>
          </p:cNvSpPr>
          <p:nvPr>
            <p:ph type="body" sz="quarter" idx="41"/>
          </p:nvPr>
        </p:nvSpPr>
        <p:spPr>
          <a:xfrm>
            <a:off x="696804" y="2739533"/>
            <a:ext cx="1021001" cy="501726"/>
          </a:xfrm>
        </p:spPr>
        <p:txBody>
          <a:bodyPr/>
          <a:lstStyle/>
          <a:p>
            <a:r>
              <a:rPr lang="en-US" dirty="0"/>
              <a:t>20XX</a:t>
            </a:r>
          </a:p>
        </p:txBody>
      </p:sp>
      <p:sp>
        <p:nvSpPr>
          <p:cNvPr id="174" name="Text Placeholder 173">
            <a:extLst>
              <a:ext uri="{FF2B5EF4-FFF2-40B4-BE49-F238E27FC236}">
                <a16:creationId xmlns:a16="http://schemas.microsoft.com/office/drawing/2014/main" id="{A0CC0882-5516-4483-B475-5B6F1E8CF7C5}"/>
              </a:ext>
            </a:extLst>
          </p:cNvPr>
          <p:cNvSpPr>
            <a:spLocks noGrp="1"/>
          </p:cNvSpPr>
          <p:nvPr>
            <p:ph type="body" sz="quarter" idx="17"/>
          </p:nvPr>
        </p:nvSpPr>
        <p:spPr>
          <a:xfrm>
            <a:off x="1712346" y="3170170"/>
            <a:ext cx="495300" cy="652276"/>
          </a:xfrm>
        </p:spPr>
        <p:txBody>
          <a:bodyPr/>
          <a:lstStyle/>
          <a:p>
            <a:r>
              <a:rPr lang="en-US" dirty="0"/>
              <a:t>Jan</a:t>
            </a:r>
          </a:p>
        </p:txBody>
      </p:sp>
      <p:sp>
        <p:nvSpPr>
          <p:cNvPr id="175" name="Text Placeholder 174">
            <a:extLst>
              <a:ext uri="{FF2B5EF4-FFF2-40B4-BE49-F238E27FC236}">
                <a16:creationId xmlns:a16="http://schemas.microsoft.com/office/drawing/2014/main" id="{EF15278C-ABAD-426D-B35B-69B713F8199B}"/>
              </a:ext>
            </a:extLst>
          </p:cNvPr>
          <p:cNvSpPr>
            <a:spLocks noGrp="1"/>
          </p:cNvSpPr>
          <p:nvPr>
            <p:ph type="body" sz="quarter" idx="18"/>
          </p:nvPr>
        </p:nvSpPr>
        <p:spPr>
          <a:xfrm>
            <a:off x="2501761" y="3170170"/>
            <a:ext cx="495300" cy="652276"/>
          </a:xfrm>
        </p:spPr>
        <p:txBody>
          <a:bodyPr/>
          <a:lstStyle/>
          <a:p>
            <a:r>
              <a:rPr lang="en-US" dirty="0"/>
              <a:t>Feb</a:t>
            </a:r>
          </a:p>
        </p:txBody>
      </p:sp>
      <p:sp>
        <p:nvSpPr>
          <p:cNvPr id="176" name="Text Placeholder 175">
            <a:extLst>
              <a:ext uri="{FF2B5EF4-FFF2-40B4-BE49-F238E27FC236}">
                <a16:creationId xmlns:a16="http://schemas.microsoft.com/office/drawing/2014/main" id="{796AF702-9970-40C9-8EE9-94B414AA6326}"/>
              </a:ext>
            </a:extLst>
          </p:cNvPr>
          <p:cNvSpPr>
            <a:spLocks noGrp="1"/>
          </p:cNvSpPr>
          <p:nvPr>
            <p:ph type="body" sz="quarter" idx="19"/>
          </p:nvPr>
        </p:nvSpPr>
        <p:spPr>
          <a:xfrm>
            <a:off x="3291176" y="3170170"/>
            <a:ext cx="495300" cy="652276"/>
          </a:xfrm>
        </p:spPr>
        <p:txBody>
          <a:bodyPr/>
          <a:lstStyle/>
          <a:p>
            <a:r>
              <a:rPr lang="en-US" dirty="0"/>
              <a:t>Mar</a:t>
            </a:r>
          </a:p>
        </p:txBody>
      </p:sp>
      <p:sp>
        <p:nvSpPr>
          <p:cNvPr id="177" name="Text Placeholder 176">
            <a:extLst>
              <a:ext uri="{FF2B5EF4-FFF2-40B4-BE49-F238E27FC236}">
                <a16:creationId xmlns:a16="http://schemas.microsoft.com/office/drawing/2014/main" id="{06869098-68A6-480F-ADF8-A7E3E7E4F772}"/>
              </a:ext>
            </a:extLst>
          </p:cNvPr>
          <p:cNvSpPr>
            <a:spLocks noGrp="1"/>
          </p:cNvSpPr>
          <p:nvPr>
            <p:ph type="body" sz="quarter" idx="20"/>
          </p:nvPr>
        </p:nvSpPr>
        <p:spPr>
          <a:xfrm>
            <a:off x="4080591" y="3170170"/>
            <a:ext cx="495300" cy="652276"/>
          </a:xfrm>
        </p:spPr>
        <p:txBody>
          <a:bodyPr/>
          <a:lstStyle/>
          <a:p>
            <a:r>
              <a:rPr lang="en-US" dirty="0"/>
              <a:t>Apr</a:t>
            </a:r>
          </a:p>
        </p:txBody>
      </p:sp>
      <p:sp>
        <p:nvSpPr>
          <p:cNvPr id="178" name="Text Placeholder 177">
            <a:extLst>
              <a:ext uri="{FF2B5EF4-FFF2-40B4-BE49-F238E27FC236}">
                <a16:creationId xmlns:a16="http://schemas.microsoft.com/office/drawing/2014/main" id="{AD021D45-FAF7-4D66-B9C2-A81E1B5E864E}"/>
              </a:ext>
            </a:extLst>
          </p:cNvPr>
          <p:cNvSpPr>
            <a:spLocks noGrp="1"/>
          </p:cNvSpPr>
          <p:nvPr>
            <p:ph type="body" sz="quarter" idx="21"/>
          </p:nvPr>
        </p:nvSpPr>
        <p:spPr>
          <a:xfrm>
            <a:off x="4810807" y="3170170"/>
            <a:ext cx="615310" cy="652276"/>
          </a:xfrm>
        </p:spPr>
        <p:txBody>
          <a:bodyPr/>
          <a:lstStyle/>
          <a:p>
            <a:r>
              <a:rPr lang="en-US" dirty="0"/>
              <a:t>May</a:t>
            </a:r>
          </a:p>
        </p:txBody>
      </p:sp>
      <p:sp>
        <p:nvSpPr>
          <p:cNvPr id="179" name="Text Placeholder 178">
            <a:extLst>
              <a:ext uri="{FF2B5EF4-FFF2-40B4-BE49-F238E27FC236}">
                <a16:creationId xmlns:a16="http://schemas.microsoft.com/office/drawing/2014/main" id="{71A5A1BE-92CF-4557-94F8-E986C6827715}"/>
              </a:ext>
            </a:extLst>
          </p:cNvPr>
          <p:cNvSpPr>
            <a:spLocks noGrp="1"/>
          </p:cNvSpPr>
          <p:nvPr>
            <p:ph type="body" sz="quarter" idx="22"/>
          </p:nvPr>
        </p:nvSpPr>
        <p:spPr>
          <a:xfrm>
            <a:off x="5659421" y="3170170"/>
            <a:ext cx="495300" cy="652276"/>
          </a:xfrm>
        </p:spPr>
        <p:txBody>
          <a:bodyPr/>
          <a:lstStyle/>
          <a:p>
            <a:r>
              <a:rPr lang="en-US" dirty="0"/>
              <a:t>Jun</a:t>
            </a:r>
          </a:p>
        </p:txBody>
      </p:sp>
      <p:sp>
        <p:nvSpPr>
          <p:cNvPr id="180" name="Text Placeholder 179">
            <a:extLst>
              <a:ext uri="{FF2B5EF4-FFF2-40B4-BE49-F238E27FC236}">
                <a16:creationId xmlns:a16="http://schemas.microsoft.com/office/drawing/2014/main" id="{5C5DF15A-133A-468A-AC39-E25A57532AD6}"/>
              </a:ext>
            </a:extLst>
          </p:cNvPr>
          <p:cNvSpPr>
            <a:spLocks noGrp="1"/>
          </p:cNvSpPr>
          <p:nvPr>
            <p:ph type="body" sz="quarter" idx="23"/>
          </p:nvPr>
        </p:nvSpPr>
        <p:spPr>
          <a:xfrm>
            <a:off x="6448836" y="3170170"/>
            <a:ext cx="495300" cy="652276"/>
          </a:xfrm>
        </p:spPr>
        <p:txBody>
          <a:bodyPr/>
          <a:lstStyle/>
          <a:p>
            <a:r>
              <a:rPr lang="en-US" dirty="0"/>
              <a:t>Jul</a:t>
            </a:r>
          </a:p>
        </p:txBody>
      </p:sp>
      <p:sp>
        <p:nvSpPr>
          <p:cNvPr id="181" name="Text Placeholder 180">
            <a:extLst>
              <a:ext uri="{FF2B5EF4-FFF2-40B4-BE49-F238E27FC236}">
                <a16:creationId xmlns:a16="http://schemas.microsoft.com/office/drawing/2014/main" id="{FE61BD45-DE02-4EB3-BAEF-2EDF1746E6F4}"/>
              </a:ext>
            </a:extLst>
          </p:cNvPr>
          <p:cNvSpPr>
            <a:spLocks noGrp="1"/>
          </p:cNvSpPr>
          <p:nvPr>
            <p:ph type="body" sz="quarter" idx="24"/>
          </p:nvPr>
        </p:nvSpPr>
        <p:spPr>
          <a:xfrm>
            <a:off x="7238251" y="3170170"/>
            <a:ext cx="495300" cy="652276"/>
          </a:xfrm>
        </p:spPr>
        <p:txBody>
          <a:bodyPr/>
          <a:lstStyle/>
          <a:p>
            <a:r>
              <a:rPr lang="en-US" dirty="0"/>
              <a:t>Aug</a:t>
            </a:r>
          </a:p>
        </p:txBody>
      </p:sp>
      <p:sp>
        <p:nvSpPr>
          <p:cNvPr id="182" name="Text Placeholder 181">
            <a:extLst>
              <a:ext uri="{FF2B5EF4-FFF2-40B4-BE49-F238E27FC236}">
                <a16:creationId xmlns:a16="http://schemas.microsoft.com/office/drawing/2014/main" id="{C36E6F40-B4B8-41ED-B6CE-8C2174836BDA}"/>
              </a:ext>
            </a:extLst>
          </p:cNvPr>
          <p:cNvSpPr>
            <a:spLocks noGrp="1"/>
          </p:cNvSpPr>
          <p:nvPr>
            <p:ph type="body" sz="quarter" idx="25"/>
          </p:nvPr>
        </p:nvSpPr>
        <p:spPr>
          <a:xfrm>
            <a:off x="8027666" y="3170170"/>
            <a:ext cx="495300" cy="652276"/>
          </a:xfrm>
        </p:spPr>
        <p:txBody>
          <a:bodyPr/>
          <a:lstStyle/>
          <a:p>
            <a:r>
              <a:rPr lang="en-US" dirty="0"/>
              <a:t>Sep</a:t>
            </a:r>
          </a:p>
        </p:txBody>
      </p:sp>
      <p:sp>
        <p:nvSpPr>
          <p:cNvPr id="183" name="Text Placeholder 182">
            <a:extLst>
              <a:ext uri="{FF2B5EF4-FFF2-40B4-BE49-F238E27FC236}">
                <a16:creationId xmlns:a16="http://schemas.microsoft.com/office/drawing/2014/main" id="{0DCB6313-C2E3-48EF-9C72-0C51FAF7B3E8}"/>
              </a:ext>
            </a:extLst>
          </p:cNvPr>
          <p:cNvSpPr>
            <a:spLocks noGrp="1"/>
          </p:cNvSpPr>
          <p:nvPr>
            <p:ph type="body" sz="quarter" idx="26"/>
          </p:nvPr>
        </p:nvSpPr>
        <p:spPr>
          <a:xfrm>
            <a:off x="8817081" y="3170170"/>
            <a:ext cx="495300" cy="652276"/>
          </a:xfrm>
        </p:spPr>
        <p:txBody>
          <a:bodyPr/>
          <a:lstStyle/>
          <a:p>
            <a:r>
              <a:rPr lang="en-US" dirty="0"/>
              <a:t>Oct</a:t>
            </a:r>
          </a:p>
        </p:txBody>
      </p:sp>
      <p:sp>
        <p:nvSpPr>
          <p:cNvPr id="184" name="Text Placeholder 183">
            <a:extLst>
              <a:ext uri="{FF2B5EF4-FFF2-40B4-BE49-F238E27FC236}">
                <a16:creationId xmlns:a16="http://schemas.microsoft.com/office/drawing/2014/main" id="{CD7D8B11-19D6-4D60-A8D8-D13FAEE6D5FE}"/>
              </a:ext>
            </a:extLst>
          </p:cNvPr>
          <p:cNvSpPr>
            <a:spLocks noGrp="1"/>
          </p:cNvSpPr>
          <p:nvPr>
            <p:ph type="body" sz="quarter" idx="27"/>
          </p:nvPr>
        </p:nvSpPr>
        <p:spPr>
          <a:xfrm>
            <a:off x="9606496" y="3170170"/>
            <a:ext cx="495300" cy="652276"/>
          </a:xfrm>
        </p:spPr>
        <p:txBody>
          <a:bodyPr/>
          <a:lstStyle/>
          <a:p>
            <a:r>
              <a:rPr lang="en-US" dirty="0"/>
              <a:t>Nov</a:t>
            </a:r>
          </a:p>
        </p:txBody>
      </p:sp>
      <p:sp>
        <p:nvSpPr>
          <p:cNvPr id="185" name="Text Placeholder 184">
            <a:extLst>
              <a:ext uri="{FF2B5EF4-FFF2-40B4-BE49-F238E27FC236}">
                <a16:creationId xmlns:a16="http://schemas.microsoft.com/office/drawing/2014/main" id="{53B80567-58CE-47E3-9593-B9031A7C3D87}"/>
              </a:ext>
            </a:extLst>
          </p:cNvPr>
          <p:cNvSpPr>
            <a:spLocks noGrp="1"/>
          </p:cNvSpPr>
          <p:nvPr>
            <p:ph type="body" sz="quarter" idx="28"/>
          </p:nvPr>
        </p:nvSpPr>
        <p:spPr>
          <a:xfrm>
            <a:off x="10395907" y="3170170"/>
            <a:ext cx="495300" cy="652276"/>
          </a:xfrm>
        </p:spPr>
        <p:txBody>
          <a:bodyPr/>
          <a:lstStyle/>
          <a:p>
            <a:r>
              <a:rPr lang="en-US" dirty="0"/>
              <a:t>Dec</a:t>
            </a:r>
          </a:p>
        </p:txBody>
      </p:sp>
      <p:sp>
        <p:nvSpPr>
          <p:cNvPr id="37" name="Text Placeholder 36">
            <a:extLst>
              <a:ext uri="{FF2B5EF4-FFF2-40B4-BE49-F238E27FC236}">
                <a16:creationId xmlns:a16="http://schemas.microsoft.com/office/drawing/2014/main" id="{18950EEF-964E-4B62-8DC0-45C212800A8A}"/>
              </a:ext>
            </a:extLst>
          </p:cNvPr>
          <p:cNvSpPr>
            <a:spLocks noGrp="1"/>
          </p:cNvSpPr>
          <p:nvPr>
            <p:ph type="body" sz="quarter" idx="46"/>
          </p:nvPr>
        </p:nvSpPr>
        <p:spPr>
          <a:xfrm>
            <a:off x="2029367" y="4003137"/>
            <a:ext cx="1440088" cy="408780"/>
          </a:xfrm>
        </p:spPr>
        <p:txBody>
          <a:bodyPr/>
          <a:lstStyle/>
          <a:p>
            <a:r>
              <a:rPr lang="en-ZA" dirty="0"/>
              <a:t>Run focus groups</a:t>
            </a:r>
            <a:r>
              <a:rPr lang="en-US" dirty="0"/>
              <a:t>​</a:t>
            </a:r>
          </a:p>
        </p:txBody>
      </p:sp>
      <p:sp>
        <p:nvSpPr>
          <p:cNvPr id="38" name="Text Placeholder 37">
            <a:extLst>
              <a:ext uri="{FF2B5EF4-FFF2-40B4-BE49-F238E27FC236}">
                <a16:creationId xmlns:a16="http://schemas.microsoft.com/office/drawing/2014/main" id="{FED129B9-5854-4218-9D5D-707D3B34DCE7}"/>
              </a:ext>
            </a:extLst>
          </p:cNvPr>
          <p:cNvSpPr>
            <a:spLocks noGrp="1"/>
          </p:cNvSpPr>
          <p:nvPr>
            <p:ph type="body" sz="quarter" idx="47"/>
          </p:nvPr>
        </p:nvSpPr>
        <p:spPr>
          <a:xfrm>
            <a:off x="5976442" y="4003137"/>
            <a:ext cx="1440088" cy="408780"/>
          </a:xfrm>
        </p:spPr>
        <p:txBody>
          <a:bodyPr/>
          <a:lstStyle/>
          <a:p>
            <a:r>
              <a:rPr lang="en-ZA" dirty="0"/>
              <a:t>Test with farms​</a:t>
            </a:r>
          </a:p>
        </p:txBody>
      </p:sp>
      <p:sp>
        <p:nvSpPr>
          <p:cNvPr id="39" name="Text Placeholder 38">
            <a:extLst>
              <a:ext uri="{FF2B5EF4-FFF2-40B4-BE49-F238E27FC236}">
                <a16:creationId xmlns:a16="http://schemas.microsoft.com/office/drawing/2014/main" id="{B64E57FA-5797-49C7-9000-5C5DC208BBC9}"/>
              </a:ext>
            </a:extLst>
          </p:cNvPr>
          <p:cNvSpPr>
            <a:spLocks noGrp="1"/>
          </p:cNvSpPr>
          <p:nvPr>
            <p:ph type="body" sz="quarter" idx="48"/>
          </p:nvPr>
        </p:nvSpPr>
        <p:spPr>
          <a:xfrm>
            <a:off x="9923517" y="4003137"/>
            <a:ext cx="1440088" cy="408780"/>
          </a:xfrm>
        </p:spPr>
        <p:txBody>
          <a:bodyPr/>
          <a:lstStyle/>
          <a:p>
            <a:r>
              <a:rPr lang="en-ZA" dirty="0"/>
              <a:t>Regional launch</a:t>
            </a:r>
            <a:r>
              <a:rPr lang="en-US" dirty="0"/>
              <a:t>​</a:t>
            </a:r>
          </a:p>
        </p:txBody>
      </p:sp>
      <p:sp>
        <p:nvSpPr>
          <p:cNvPr id="33" name="Text Placeholder 32">
            <a:extLst>
              <a:ext uri="{FF2B5EF4-FFF2-40B4-BE49-F238E27FC236}">
                <a16:creationId xmlns:a16="http://schemas.microsoft.com/office/drawing/2014/main" id="{A0A66611-D318-48C9-9B6F-303CDFF9CC5A}"/>
              </a:ext>
            </a:extLst>
          </p:cNvPr>
          <p:cNvSpPr>
            <a:spLocks noGrp="1"/>
          </p:cNvSpPr>
          <p:nvPr>
            <p:ph type="body" sz="quarter" idx="42"/>
          </p:nvPr>
        </p:nvSpPr>
        <p:spPr>
          <a:xfrm>
            <a:off x="696804" y="4437609"/>
            <a:ext cx="1021001" cy="501726"/>
          </a:xfrm>
        </p:spPr>
        <p:txBody>
          <a:bodyPr/>
          <a:lstStyle/>
          <a:p>
            <a:r>
              <a:rPr lang="en-US" dirty="0"/>
              <a:t>20XX</a:t>
            </a:r>
          </a:p>
        </p:txBody>
      </p:sp>
      <p:sp>
        <p:nvSpPr>
          <p:cNvPr id="186" name="Text Placeholder 185">
            <a:extLst>
              <a:ext uri="{FF2B5EF4-FFF2-40B4-BE49-F238E27FC236}">
                <a16:creationId xmlns:a16="http://schemas.microsoft.com/office/drawing/2014/main" id="{5ED1F34E-1F11-4DBB-AF35-C69FFFD24786}"/>
              </a:ext>
            </a:extLst>
          </p:cNvPr>
          <p:cNvSpPr>
            <a:spLocks noGrp="1"/>
          </p:cNvSpPr>
          <p:nvPr>
            <p:ph type="body" sz="quarter" idx="29"/>
          </p:nvPr>
        </p:nvSpPr>
        <p:spPr>
          <a:xfrm>
            <a:off x="1712346" y="4871997"/>
            <a:ext cx="495300" cy="652272"/>
          </a:xfrm>
        </p:spPr>
        <p:txBody>
          <a:bodyPr/>
          <a:lstStyle/>
          <a:p>
            <a:r>
              <a:rPr lang="en-US" dirty="0"/>
              <a:t>Jan</a:t>
            </a:r>
          </a:p>
        </p:txBody>
      </p:sp>
      <p:sp>
        <p:nvSpPr>
          <p:cNvPr id="187" name="Text Placeholder 186">
            <a:extLst>
              <a:ext uri="{FF2B5EF4-FFF2-40B4-BE49-F238E27FC236}">
                <a16:creationId xmlns:a16="http://schemas.microsoft.com/office/drawing/2014/main" id="{FFF65FE3-CB9E-46B4-B21D-B9A2C18447F6}"/>
              </a:ext>
            </a:extLst>
          </p:cNvPr>
          <p:cNvSpPr>
            <a:spLocks noGrp="1"/>
          </p:cNvSpPr>
          <p:nvPr>
            <p:ph type="body" sz="quarter" idx="30"/>
          </p:nvPr>
        </p:nvSpPr>
        <p:spPr>
          <a:xfrm>
            <a:off x="2501761" y="4871997"/>
            <a:ext cx="495300" cy="652272"/>
          </a:xfrm>
        </p:spPr>
        <p:txBody>
          <a:bodyPr/>
          <a:lstStyle/>
          <a:p>
            <a:r>
              <a:rPr lang="en-US" dirty="0"/>
              <a:t>Feb</a:t>
            </a:r>
          </a:p>
        </p:txBody>
      </p:sp>
      <p:sp>
        <p:nvSpPr>
          <p:cNvPr id="188" name="Text Placeholder 187">
            <a:extLst>
              <a:ext uri="{FF2B5EF4-FFF2-40B4-BE49-F238E27FC236}">
                <a16:creationId xmlns:a16="http://schemas.microsoft.com/office/drawing/2014/main" id="{859F86C1-A2CC-4166-B4E2-F04250C693BC}"/>
              </a:ext>
            </a:extLst>
          </p:cNvPr>
          <p:cNvSpPr>
            <a:spLocks noGrp="1"/>
          </p:cNvSpPr>
          <p:nvPr>
            <p:ph type="body" sz="quarter" idx="31"/>
          </p:nvPr>
        </p:nvSpPr>
        <p:spPr>
          <a:xfrm>
            <a:off x="3291176" y="4871997"/>
            <a:ext cx="495300" cy="652272"/>
          </a:xfrm>
        </p:spPr>
        <p:txBody>
          <a:bodyPr/>
          <a:lstStyle/>
          <a:p>
            <a:r>
              <a:rPr lang="en-US" dirty="0"/>
              <a:t>Mar</a:t>
            </a:r>
          </a:p>
        </p:txBody>
      </p:sp>
      <p:sp>
        <p:nvSpPr>
          <p:cNvPr id="189" name="Text Placeholder 188">
            <a:extLst>
              <a:ext uri="{FF2B5EF4-FFF2-40B4-BE49-F238E27FC236}">
                <a16:creationId xmlns:a16="http://schemas.microsoft.com/office/drawing/2014/main" id="{E37B2B2B-AEA5-429C-A352-B3A35D9714B9}"/>
              </a:ext>
            </a:extLst>
          </p:cNvPr>
          <p:cNvSpPr>
            <a:spLocks noGrp="1"/>
          </p:cNvSpPr>
          <p:nvPr>
            <p:ph type="body" sz="quarter" idx="32"/>
          </p:nvPr>
        </p:nvSpPr>
        <p:spPr>
          <a:xfrm>
            <a:off x="4080591" y="4871997"/>
            <a:ext cx="495300" cy="652272"/>
          </a:xfrm>
        </p:spPr>
        <p:txBody>
          <a:bodyPr/>
          <a:lstStyle/>
          <a:p>
            <a:r>
              <a:rPr lang="en-US" dirty="0"/>
              <a:t>Apr</a:t>
            </a:r>
          </a:p>
        </p:txBody>
      </p:sp>
      <p:sp>
        <p:nvSpPr>
          <p:cNvPr id="190" name="Text Placeholder 189">
            <a:extLst>
              <a:ext uri="{FF2B5EF4-FFF2-40B4-BE49-F238E27FC236}">
                <a16:creationId xmlns:a16="http://schemas.microsoft.com/office/drawing/2014/main" id="{8039BE05-7838-42F5-B60C-C825A8E058BA}"/>
              </a:ext>
            </a:extLst>
          </p:cNvPr>
          <p:cNvSpPr>
            <a:spLocks noGrp="1"/>
          </p:cNvSpPr>
          <p:nvPr>
            <p:ph type="body" sz="quarter" idx="33"/>
          </p:nvPr>
        </p:nvSpPr>
        <p:spPr>
          <a:xfrm>
            <a:off x="4810807" y="4871997"/>
            <a:ext cx="615310" cy="652272"/>
          </a:xfrm>
        </p:spPr>
        <p:txBody>
          <a:bodyPr/>
          <a:lstStyle/>
          <a:p>
            <a:r>
              <a:rPr lang="en-US" dirty="0"/>
              <a:t>May</a:t>
            </a:r>
          </a:p>
        </p:txBody>
      </p:sp>
      <p:sp>
        <p:nvSpPr>
          <p:cNvPr id="191" name="Text Placeholder 190">
            <a:extLst>
              <a:ext uri="{FF2B5EF4-FFF2-40B4-BE49-F238E27FC236}">
                <a16:creationId xmlns:a16="http://schemas.microsoft.com/office/drawing/2014/main" id="{06401AC3-502F-4C74-92E7-F2E70BDC2CB0}"/>
              </a:ext>
            </a:extLst>
          </p:cNvPr>
          <p:cNvSpPr>
            <a:spLocks noGrp="1"/>
          </p:cNvSpPr>
          <p:nvPr>
            <p:ph type="body" sz="quarter" idx="34"/>
          </p:nvPr>
        </p:nvSpPr>
        <p:spPr>
          <a:xfrm>
            <a:off x="5659421" y="4871997"/>
            <a:ext cx="495300" cy="652272"/>
          </a:xfrm>
        </p:spPr>
        <p:txBody>
          <a:bodyPr/>
          <a:lstStyle/>
          <a:p>
            <a:r>
              <a:rPr lang="en-US" dirty="0"/>
              <a:t>Jun</a:t>
            </a:r>
          </a:p>
        </p:txBody>
      </p:sp>
      <p:sp>
        <p:nvSpPr>
          <p:cNvPr id="192" name="Text Placeholder 191">
            <a:extLst>
              <a:ext uri="{FF2B5EF4-FFF2-40B4-BE49-F238E27FC236}">
                <a16:creationId xmlns:a16="http://schemas.microsoft.com/office/drawing/2014/main" id="{38BFD19C-89D5-406C-BB24-C94A97196ED3}"/>
              </a:ext>
            </a:extLst>
          </p:cNvPr>
          <p:cNvSpPr>
            <a:spLocks noGrp="1"/>
          </p:cNvSpPr>
          <p:nvPr>
            <p:ph type="body" sz="quarter" idx="35"/>
          </p:nvPr>
        </p:nvSpPr>
        <p:spPr>
          <a:xfrm>
            <a:off x="6448836" y="4871997"/>
            <a:ext cx="495300" cy="652272"/>
          </a:xfrm>
        </p:spPr>
        <p:txBody>
          <a:bodyPr/>
          <a:lstStyle/>
          <a:p>
            <a:r>
              <a:rPr lang="en-US" dirty="0"/>
              <a:t>Jul</a:t>
            </a:r>
          </a:p>
        </p:txBody>
      </p:sp>
      <p:sp>
        <p:nvSpPr>
          <p:cNvPr id="193" name="Text Placeholder 192">
            <a:extLst>
              <a:ext uri="{FF2B5EF4-FFF2-40B4-BE49-F238E27FC236}">
                <a16:creationId xmlns:a16="http://schemas.microsoft.com/office/drawing/2014/main" id="{7C1B8E44-55D2-4DBF-8C2D-88B09E9FD341}"/>
              </a:ext>
            </a:extLst>
          </p:cNvPr>
          <p:cNvSpPr>
            <a:spLocks noGrp="1"/>
          </p:cNvSpPr>
          <p:nvPr>
            <p:ph type="body" sz="quarter" idx="36"/>
          </p:nvPr>
        </p:nvSpPr>
        <p:spPr>
          <a:xfrm>
            <a:off x="7238251" y="4871997"/>
            <a:ext cx="495300" cy="652272"/>
          </a:xfrm>
        </p:spPr>
        <p:txBody>
          <a:bodyPr/>
          <a:lstStyle/>
          <a:p>
            <a:r>
              <a:rPr lang="en-US" dirty="0"/>
              <a:t>Aug</a:t>
            </a:r>
          </a:p>
        </p:txBody>
      </p:sp>
      <p:sp>
        <p:nvSpPr>
          <p:cNvPr id="194" name="Text Placeholder 193">
            <a:extLst>
              <a:ext uri="{FF2B5EF4-FFF2-40B4-BE49-F238E27FC236}">
                <a16:creationId xmlns:a16="http://schemas.microsoft.com/office/drawing/2014/main" id="{DBECA04A-1653-459B-B8F0-6AEDC2BF4D25}"/>
              </a:ext>
            </a:extLst>
          </p:cNvPr>
          <p:cNvSpPr>
            <a:spLocks noGrp="1"/>
          </p:cNvSpPr>
          <p:nvPr>
            <p:ph type="body" sz="quarter" idx="37"/>
          </p:nvPr>
        </p:nvSpPr>
        <p:spPr>
          <a:xfrm>
            <a:off x="8027666" y="4871997"/>
            <a:ext cx="495300" cy="652272"/>
          </a:xfrm>
        </p:spPr>
        <p:txBody>
          <a:bodyPr/>
          <a:lstStyle/>
          <a:p>
            <a:r>
              <a:rPr lang="en-US" dirty="0"/>
              <a:t>Sep</a:t>
            </a:r>
          </a:p>
        </p:txBody>
      </p:sp>
      <p:sp>
        <p:nvSpPr>
          <p:cNvPr id="195" name="Text Placeholder 194">
            <a:extLst>
              <a:ext uri="{FF2B5EF4-FFF2-40B4-BE49-F238E27FC236}">
                <a16:creationId xmlns:a16="http://schemas.microsoft.com/office/drawing/2014/main" id="{DB02768E-4179-4DE8-A4EE-AD064756CF77}"/>
              </a:ext>
            </a:extLst>
          </p:cNvPr>
          <p:cNvSpPr>
            <a:spLocks noGrp="1"/>
          </p:cNvSpPr>
          <p:nvPr>
            <p:ph type="body" sz="quarter" idx="38"/>
          </p:nvPr>
        </p:nvSpPr>
        <p:spPr>
          <a:xfrm>
            <a:off x="8817081" y="4871997"/>
            <a:ext cx="495300" cy="652272"/>
          </a:xfrm>
        </p:spPr>
        <p:txBody>
          <a:bodyPr/>
          <a:lstStyle/>
          <a:p>
            <a:r>
              <a:rPr lang="en-US" dirty="0"/>
              <a:t>Oct</a:t>
            </a:r>
          </a:p>
        </p:txBody>
      </p:sp>
      <p:sp>
        <p:nvSpPr>
          <p:cNvPr id="196" name="Text Placeholder 195">
            <a:extLst>
              <a:ext uri="{FF2B5EF4-FFF2-40B4-BE49-F238E27FC236}">
                <a16:creationId xmlns:a16="http://schemas.microsoft.com/office/drawing/2014/main" id="{6D9C5969-EDF7-4B76-8E3D-AA396353A26F}"/>
              </a:ext>
            </a:extLst>
          </p:cNvPr>
          <p:cNvSpPr>
            <a:spLocks noGrp="1"/>
          </p:cNvSpPr>
          <p:nvPr>
            <p:ph type="body" sz="quarter" idx="39"/>
          </p:nvPr>
        </p:nvSpPr>
        <p:spPr>
          <a:xfrm>
            <a:off x="9606496" y="4871997"/>
            <a:ext cx="495300" cy="652272"/>
          </a:xfrm>
        </p:spPr>
        <p:txBody>
          <a:bodyPr/>
          <a:lstStyle/>
          <a:p>
            <a:r>
              <a:rPr lang="en-US" dirty="0"/>
              <a:t>Nov</a:t>
            </a:r>
          </a:p>
        </p:txBody>
      </p:sp>
      <p:sp>
        <p:nvSpPr>
          <p:cNvPr id="197" name="Text Placeholder 196">
            <a:extLst>
              <a:ext uri="{FF2B5EF4-FFF2-40B4-BE49-F238E27FC236}">
                <a16:creationId xmlns:a16="http://schemas.microsoft.com/office/drawing/2014/main" id="{E7E45E00-A135-42C9-869E-325892100B40}"/>
              </a:ext>
            </a:extLst>
          </p:cNvPr>
          <p:cNvSpPr>
            <a:spLocks noGrp="1"/>
          </p:cNvSpPr>
          <p:nvPr>
            <p:ph type="body" sz="quarter" idx="40"/>
          </p:nvPr>
        </p:nvSpPr>
        <p:spPr>
          <a:xfrm>
            <a:off x="10395907" y="4871997"/>
            <a:ext cx="495300" cy="652272"/>
          </a:xfrm>
        </p:spPr>
        <p:txBody>
          <a:bodyPr/>
          <a:lstStyle/>
          <a:p>
            <a:r>
              <a:rPr lang="en-US" dirty="0"/>
              <a:t>Dec</a:t>
            </a:r>
          </a:p>
        </p:txBody>
      </p:sp>
      <p:sp>
        <p:nvSpPr>
          <p:cNvPr id="2" name="Date Placeholder 1">
            <a:extLst>
              <a:ext uri="{FF2B5EF4-FFF2-40B4-BE49-F238E27FC236}">
                <a16:creationId xmlns:a16="http://schemas.microsoft.com/office/drawing/2014/main" id="{6BD00DFF-6831-44EB-A148-4F18A57B6FC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3BF24E-D9E1-45E9-9A99-5CDCDA5968B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5AFDB61-395F-4E72-B3B9-A6C9C081B576}"/>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24</a:t>
            </a:fld>
            <a:endParaRPr lang="en-US" dirty="0"/>
          </a:p>
        </p:txBody>
      </p:sp>
    </p:spTree>
    <p:extLst>
      <p:ext uri="{BB962C8B-B14F-4D97-AF65-F5344CB8AC3E}">
        <p14:creationId xmlns:p14="http://schemas.microsoft.com/office/powerpoint/2010/main" val="3849563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32F9891-B6E7-4529-9D22-D1F252613D9A}"/>
              </a:ext>
            </a:extLst>
          </p:cNvPr>
          <p:cNvSpPr>
            <a:spLocks noGrp="1"/>
          </p:cNvSpPr>
          <p:nvPr>
            <p:ph type="title"/>
          </p:nvPr>
        </p:nvSpPr>
        <p:spPr>
          <a:xfrm>
            <a:off x="819728" y="317739"/>
            <a:ext cx="4114800" cy="623923"/>
          </a:xfrm>
        </p:spPr>
        <p:txBody>
          <a:bodyPr/>
          <a:lstStyle/>
          <a:p>
            <a:r>
              <a:rPr lang="en-US" noProof="0" dirty="0"/>
              <a:t>financials</a:t>
            </a:r>
            <a:endParaRPr lang="en-US" dirty="0"/>
          </a:p>
        </p:txBody>
      </p:sp>
      <p:graphicFrame>
        <p:nvGraphicFramePr>
          <p:cNvPr id="31" name="Content Placeholder 30">
            <a:extLst>
              <a:ext uri="{FF2B5EF4-FFF2-40B4-BE49-F238E27FC236}">
                <a16:creationId xmlns:a16="http://schemas.microsoft.com/office/drawing/2014/main" id="{B0373CDF-8D7B-473F-83D5-9DB08615A46D}"/>
              </a:ext>
            </a:extLst>
          </p:cNvPr>
          <p:cNvGraphicFramePr>
            <a:graphicFrameLocks noGrp="1"/>
          </p:cNvGraphicFramePr>
          <p:nvPr>
            <p:ph sz="quarter" idx="15"/>
            <p:extLst>
              <p:ext uri="{D42A27DB-BD31-4B8C-83A1-F6EECF244321}">
                <p14:modId xmlns:p14="http://schemas.microsoft.com/office/powerpoint/2010/main" val="530290330"/>
              </p:ext>
            </p:extLst>
          </p:nvPr>
        </p:nvGraphicFramePr>
        <p:xfrm>
          <a:off x="914400" y="906463"/>
          <a:ext cx="5758665" cy="5069041"/>
        </p:xfrm>
        <a:graphic>
          <a:graphicData uri="http://schemas.openxmlformats.org/drawingml/2006/table">
            <a:tbl>
              <a:tblPr firstRow="1" bandRow="1">
                <a:tableStyleId>{D27102A9-8310-4765-A935-A1911B00CA55}</a:tableStyleId>
              </a:tblPr>
              <a:tblGrid>
                <a:gridCol w="1946927">
                  <a:extLst>
                    <a:ext uri="{9D8B030D-6E8A-4147-A177-3AD203B41FA5}">
                      <a16:colId xmlns:a16="http://schemas.microsoft.com/office/drawing/2014/main" val="1517755082"/>
                    </a:ext>
                  </a:extLst>
                </a:gridCol>
                <a:gridCol w="1150238">
                  <a:extLst>
                    <a:ext uri="{9D8B030D-6E8A-4147-A177-3AD203B41FA5}">
                      <a16:colId xmlns:a16="http://schemas.microsoft.com/office/drawing/2014/main" val="2446386500"/>
                    </a:ext>
                  </a:extLst>
                </a:gridCol>
                <a:gridCol w="1032696">
                  <a:extLst>
                    <a:ext uri="{9D8B030D-6E8A-4147-A177-3AD203B41FA5}">
                      <a16:colId xmlns:a16="http://schemas.microsoft.com/office/drawing/2014/main" val="3308918160"/>
                    </a:ext>
                  </a:extLst>
                </a:gridCol>
                <a:gridCol w="1074674">
                  <a:extLst>
                    <a:ext uri="{9D8B030D-6E8A-4147-A177-3AD203B41FA5}">
                      <a16:colId xmlns:a16="http://schemas.microsoft.com/office/drawing/2014/main" val="1854486728"/>
                    </a:ext>
                  </a:extLst>
                </a:gridCol>
                <a:gridCol w="554130">
                  <a:extLst>
                    <a:ext uri="{9D8B030D-6E8A-4147-A177-3AD203B41FA5}">
                      <a16:colId xmlns:a16="http://schemas.microsoft.com/office/drawing/2014/main" val="1808496511"/>
                    </a:ext>
                  </a:extLst>
                </a:gridCol>
              </a:tblGrid>
              <a:tr h="412269">
                <a:tc>
                  <a:txBody>
                    <a:bodyPr/>
                    <a:lstStyle/>
                    <a:p>
                      <a:pPr algn="r"/>
                      <a:endParaRPr lang="en-US" sz="1800" cap="all" spc="400" baseline="0" dirty="0">
                        <a:solidFill>
                          <a:schemeClr val="accent6"/>
                        </a:solidFill>
                        <a:latin typeface="+mj-lt"/>
                      </a:endParaRPr>
                    </a:p>
                  </a:txBody>
                  <a:tcPr anchor="ctr"/>
                </a:tc>
                <a:tc>
                  <a:txBody>
                    <a:bodyPr/>
                    <a:lstStyle/>
                    <a:p>
                      <a:pPr algn="r"/>
                      <a:r>
                        <a:rPr lang="en-US" sz="1400" b="0" cap="all" spc="200" baseline="0" dirty="0">
                          <a:solidFill>
                            <a:schemeClr val="accent5">
                              <a:lumMod val="50000"/>
                            </a:schemeClr>
                          </a:solidFill>
                          <a:latin typeface="+mj-lt"/>
                        </a:rPr>
                        <a:t>Year 1</a:t>
                      </a:r>
                    </a:p>
                  </a:txBody>
                  <a:tcPr anchor="ctr"/>
                </a:tc>
                <a:tc>
                  <a:txBody>
                    <a:bodyPr/>
                    <a:lstStyle/>
                    <a:p>
                      <a:pPr algn="r"/>
                      <a:r>
                        <a:rPr lang="en-US" sz="1400" b="0" cap="all" spc="200" baseline="0" dirty="0">
                          <a:solidFill>
                            <a:schemeClr val="accent5">
                              <a:lumMod val="50000"/>
                            </a:schemeClr>
                          </a:solidFill>
                          <a:latin typeface="+mj-lt"/>
                        </a:rPr>
                        <a:t>Year 2</a:t>
                      </a:r>
                    </a:p>
                  </a:txBody>
                  <a:tcPr anchor="ctr"/>
                </a:tc>
                <a:tc>
                  <a:txBody>
                    <a:bodyPr/>
                    <a:lstStyle/>
                    <a:p>
                      <a:pPr algn="r"/>
                      <a:r>
                        <a:rPr lang="en-US" sz="1400" b="0" cap="all" spc="200" baseline="0" dirty="0">
                          <a:solidFill>
                            <a:schemeClr val="accent5">
                              <a:lumMod val="50000"/>
                            </a:schemeClr>
                          </a:solidFill>
                          <a:latin typeface="+mj-lt"/>
                        </a:rPr>
                        <a:t>year 3</a:t>
                      </a:r>
                    </a:p>
                  </a:txBody>
                  <a:tcPr anchor="ctr"/>
                </a:tc>
                <a:tc>
                  <a:txBody>
                    <a:bodyPr/>
                    <a:lstStyle/>
                    <a:p>
                      <a:pPr algn="r"/>
                      <a:endParaRPr lang="en-US" sz="1400" b="0" cap="all" spc="400" baseline="0" dirty="0">
                        <a:solidFill>
                          <a:schemeClr val="accent6"/>
                        </a:solidFill>
                        <a:latin typeface="+mj-lt"/>
                      </a:endParaRPr>
                    </a:p>
                  </a:txBody>
                  <a:tcPr anchor="ctr"/>
                </a:tc>
                <a:extLst>
                  <a:ext uri="{0D108BD9-81ED-4DB2-BD59-A6C34878D82A}">
                    <a16:rowId xmlns:a16="http://schemas.microsoft.com/office/drawing/2014/main" val="3100351803"/>
                  </a:ext>
                </a:extLst>
              </a:tr>
              <a:tr h="355174">
                <a:tc>
                  <a:txBody>
                    <a:bodyPr/>
                    <a:lstStyle/>
                    <a:p>
                      <a:pPr algn="l" rtl="0" fontAlgn="base"/>
                      <a:r>
                        <a:rPr lang="en-US" sz="1200" b="0" u="none" strike="noStrike" dirty="0">
                          <a:solidFill>
                            <a:schemeClr val="accent5">
                              <a:lumMod val="50000"/>
                            </a:schemeClr>
                          </a:solidFill>
                          <a:effectLst/>
                        </a:rPr>
                        <a:t>Detailers</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5,000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40,000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160,000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801628125"/>
                  </a:ext>
                </a:extLst>
              </a:tr>
              <a:tr h="357188">
                <a:tc>
                  <a:txBody>
                    <a:bodyPr/>
                    <a:lstStyle/>
                    <a:p>
                      <a:pPr algn="l" rtl="0" fontAlgn="base"/>
                      <a:r>
                        <a:rPr lang="en-US" sz="1200" b="0" u="none" strike="noStrike" dirty="0">
                          <a:solidFill>
                            <a:schemeClr val="accent5">
                              <a:lumMod val="50000"/>
                            </a:schemeClr>
                          </a:solidFill>
                          <a:effectLst/>
                        </a:rPr>
                        <a:t>Users</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50,000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400,000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1,600,000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tc>
                <a:extLst>
                  <a:ext uri="{0D108BD9-81ED-4DB2-BD59-A6C34878D82A}">
                    <a16:rowId xmlns:a16="http://schemas.microsoft.com/office/drawing/2014/main" val="3635382780"/>
                  </a:ext>
                </a:extLst>
              </a:tr>
              <a:tr h="357187">
                <a:tc>
                  <a:txBody>
                    <a:bodyPr/>
                    <a:lstStyle/>
                    <a:p>
                      <a:pPr algn="l" rtl="0" fontAlgn="base"/>
                      <a:r>
                        <a:rPr lang="en-US" sz="1200" b="0" u="none" strike="noStrike" dirty="0">
                          <a:solidFill>
                            <a:schemeClr val="accent5">
                              <a:lumMod val="50000"/>
                            </a:schemeClr>
                          </a:solidFill>
                          <a:effectLst/>
                        </a:rPr>
                        <a:t>Sales</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500,000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4,000,000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16,000,000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282084003"/>
                  </a:ext>
                </a:extLst>
              </a:tr>
              <a:tr h="357188">
                <a:tc>
                  <a:txBody>
                    <a:bodyPr/>
                    <a:lstStyle/>
                    <a:p>
                      <a:pPr algn="l" rtl="0" fontAlgn="base"/>
                      <a:r>
                        <a:rPr lang="en-US" sz="1200" b="0" u="none" strike="noStrike" dirty="0">
                          <a:solidFill>
                            <a:schemeClr val="accent5">
                              <a:lumMod val="50000"/>
                            </a:schemeClr>
                          </a:solidFill>
                          <a:effectLst/>
                        </a:rPr>
                        <a:t>Average Price per Sale</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75</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80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90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tc>
                <a:extLst>
                  <a:ext uri="{0D108BD9-81ED-4DB2-BD59-A6C34878D82A}">
                    <a16:rowId xmlns:a16="http://schemas.microsoft.com/office/drawing/2014/main" val="1849756459"/>
                  </a:ext>
                </a:extLst>
              </a:tr>
              <a:tr h="377357">
                <a:tc>
                  <a:txBody>
                    <a:bodyPr/>
                    <a:lstStyle/>
                    <a:p>
                      <a:pPr algn="l" rtl="0" fontAlgn="base"/>
                      <a:r>
                        <a:rPr lang="en-US" sz="1200" b="0" u="none" strike="noStrike" dirty="0">
                          <a:solidFill>
                            <a:schemeClr val="accent5">
                              <a:lumMod val="50000"/>
                            </a:schemeClr>
                          </a:solidFill>
                          <a:effectLst/>
                        </a:rPr>
                        <a:t>Revenue @ 15%</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5,625,000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48,000,000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216,000,000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4151575269"/>
                  </a:ext>
                </a:extLst>
              </a:tr>
              <a:tr h="356068">
                <a:tc>
                  <a:txBody>
                    <a:bodyPr/>
                    <a:lstStyle/>
                    <a:p>
                      <a:pPr algn="l" rtl="0" fontAlgn="base"/>
                      <a:r>
                        <a:rPr lang="en-US" sz="1200" b="1" u="none" strike="noStrike" cap="all" spc="200" baseline="0" dirty="0">
                          <a:solidFill>
                            <a:schemeClr val="accent5">
                              <a:lumMod val="50000"/>
                            </a:schemeClr>
                          </a:solidFill>
                          <a:effectLst/>
                        </a:rPr>
                        <a:t>Gross Profit</a:t>
                      </a:r>
                      <a:r>
                        <a:rPr lang="en-US" sz="1200" b="0" cap="all" spc="200" baseline="0" dirty="0">
                          <a:solidFill>
                            <a:schemeClr val="accent5">
                              <a:lumMod val="50000"/>
                            </a:schemeClr>
                          </a:solidFill>
                          <a:effectLst/>
                        </a:rPr>
                        <a:t>​</a:t>
                      </a:r>
                      <a:endParaRPr lang="en-US" sz="1200" b="0" i="0" cap="all" spc="200" baseline="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5,625,000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48,000,000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216,000,000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j-lt"/>
                      </a:endParaRPr>
                    </a:p>
                  </a:txBody>
                  <a:tcPr anchor="ctr"/>
                </a:tc>
                <a:extLst>
                  <a:ext uri="{0D108BD9-81ED-4DB2-BD59-A6C34878D82A}">
                    <a16:rowId xmlns:a16="http://schemas.microsoft.com/office/drawing/2014/main" val="3550227705"/>
                  </a:ext>
                </a:extLst>
              </a:tr>
              <a:tr h="363010">
                <a:tc>
                  <a:txBody>
                    <a:bodyPr/>
                    <a:lstStyle/>
                    <a:p>
                      <a:pPr algn="l" rtl="0" fontAlgn="base"/>
                      <a:r>
                        <a:rPr lang="en-US" sz="1200" b="0" u="none" strike="noStrike" dirty="0">
                          <a:solidFill>
                            <a:schemeClr val="accent5">
                              <a:lumMod val="50000"/>
                            </a:schemeClr>
                          </a:solidFill>
                          <a:effectLst/>
                        </a:rPr>
                        <a:t>Expenses</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110867358"/>
                  </a:ext>
                </a:extLst>
              </a:tr>
              <a:tr h="367649">
                <a:tc>
                  <a:txBody>
                    <a:bodyPr/>
                    <a:lstStyle/>
                    <a:p>
                      <a:pPr algn="l" rtl="0" fontAlgn="base">
                        <a:buFont typeface="Arial" panose="020B0604020202020204" pitchFamily="34" charset="0"/>
                        <a:buNone/>
                      </a:pPr>
                      <a:r>
                        <a:rPr lang="en-US" sz="1200" b="0" u="none" strike="noStrike" dirty="0">
                          <a:solidFill>
                            <a:schemeClr val="accent5">
                              <a:lumMod val="50000"/>
                            </a:schemeClr>
                          </a:solidFill>
                          <a:effectLst/>
                        </a:rPr>
                        <a:t>   Sales &amp; Marketing</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5,062,500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38,400,000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151,200,000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tc>
                <a:extLst>
                  <a:ext uri="{0D108BD9-81ED-4DB2-BD59-A6C34878D82A}">
                    <a16:rowId xmlns:a16="http://schemas.microsoft.com/office/drawing/2014/main" val="4268114081"/>
                  </a:ext>
                </a:extLst>
              </a:tr>
              <a:tr h="360261">
                <a:tc>
                  <a:txBody>
                    <a:bodyPr/>
                    <a:lstStyle/>
                    <a:p>
                      <a:pPr algn="l" rtl="0" fontAlgn="base">
                        <a:buFont typeface="Arial" panose="020B0604020202020204" pitchFamily="34" charset="0"/>
                        <a:buNone/>
                      </a:pPr>
                      <a:r>
                        <a:rPr lang="en-US" sz="1200" b="0" u="none" strike="noStrike" dirty="0">
                          <a:solidFill>
                            <a:schemeClr val="accent5">
                              <a:lumMod val="50000"/>
                            </a:schemeClr>
                          </a:solidFill>
                          <a:effectLst/>
                        </a:rPr>
                        <a:t>   Customer Service</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1,687,500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9,600,000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21,600,000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base"/>
                      <a:r>
                        <a:rPr lang="en-US" sz="1200" b="0" u="none" strike="noStrike" dirty="0">
                          <a:solidFill>
                            <a:schemeClr val="accent5">
                              <a:lumMod val="50000"/>
                            </a:schemeClr>
                          </a:solidFill>
                          <a:effectLst/>
                        </a:rPr>
                        <a:t>70%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1537267748"/>
                  </a:ext>
                </a:extLst>
              </a:tr>
              <a:tr h="345153">
                <a:tc>
                  <a:txBody>
                    <a:bodyPr/>
                    <a:lstStyle/>
                    <a:p>
                      <a:pPr algn="l" rtl="0" fontAlgn="base">
                        <a:buFont typeface="Arial" panose="020B0604020202020204" pitchFamily="34" charset="0"/>
                        <a:buNone/>
                      </a:pPr>
                      <a:r>
                        <a:rPr lang="en-US" sz="1200" b="0" u="none" strike="noStrike" dirty="0">
                          <a:solidFill>
                            <a:schemeClr val="accent5">
                              <a:lumMod val="50000"/>
                            </a:schemeClr>
                          </a:solidFill>
                          <a:effectLst/>
                        </a:rPr>
                        <a:t>   Product Development</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562,500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2,400,000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r" rtl="0" fontAlgn="base"/>
                      <a:r>
                        <a:rPr lang="en-US" sz="1200" b="0" u="none" strike="noStrike" dirty="0">
                          <a:solidFill>
                            <a:schemeClr val="accent5">
                              <a:lumMod val="50000"/>
                            </a:schemeClr>
                          </a:solidFill>
                          <a:effectLst/>
                        </a:rPr>
                        <a:t>10,800,000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tc>
                  <a:txBody>
                    <a:bodyPr/>
                    <a:lstStyle/>
                    <a:p>
                      <a:pPr algn="l" rtl="0" fontAlgn="base"/>
                      <a:r>
                        <a:rPr lang="en-US" sz="1200" b="0" u="none" strike="noStrike" dirty="0">
                          <a:solidFill>
                            <a:schemeClr val="accent5">
                              <a:lumMod val="50000"/>
                            </a:schemeClr>
                          </a:solidFill>
                          <a:effectLst/>
                        </a:rPr>
                        <a:t>10%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tc>
                <a:extLst>
                  <a:ext uri="{0D108BD9-81ED-4DB2-BD59-A6C34878D82A}">
                    <a16:rowId xmlns:a16="http://schemas.microsoft.com/office/drawing/2014/main" val="1691341114"/>
                  </a:ext>
                </a:extLst>
              </a:tr>
              <a:tr h="350729">
                <a:tc>
                  <a:txBody>
                    <a:bodyPr/>
                    <a:lstStyle/>
                    <a:p>
                      <a:pPr algn="l" rtl="0" fontAlgn="base">
                        <a:buFont typeface="Arial" panose="020B0604020202020204" pitchFamily="34" charset="0"/>
                        <a:buNone/>
                      </a:pPr>
                      <a:r>
                        <a:rPr lang="en-US" sz="1200" b="0" u="none" strike="noStrike" dirty="0">
                          <a:solidFill>
                            <a:schemeClr val="accent5">
                              <a:lumMod val="50000"/>
                            </a:schemeClr>
                          </a:solidFill>
                          <a:effectLst/>
                        </a:rPr>
                        <a:t>   Research</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281,250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2,400,000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0" u="none" strike="noStrike" dirty="0">
                          <a:solidFill>
                            <a:schemeClr val="accent5">
                              <a:lumMod val="50000"/>
                            </a:schemeClr>
                          </a:solidFill>
                          <a:effectLst/>
                        </a:rPr>
                        <a:t>4,320,000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base"/>
                      <a:r>
                        <a:rPr lang="en-US" sz="1200" b="0" u="none" strike="noStrike" dirty="0">
                          <a:solidFill>
                            <a:schemeClr val="accent5">
                              <a:lumMod val="50000"/>
                            </a:schemeClr>
                          </a:solidFill>
                          <a:effectLst/>
                        </a:rPr>
                        <a:t>5%</a:t>
                      </a:r>
                      <a:r>
                        <a:rPr lang="en-US" sz="1200" b="0" dirty="0">
                          <a:solidFill>
                            <a:schemeClr val="accent5">
                              <a:lumMod val="50000"/>
                            </a:schemeClr>
                          </a:solidFill>
                          <a:effectLst/>
                        </a:rPr>
                        <a:t>​</a:t>
                      </a:r>
                      <a:endParaRPr lang="en-US" sz="1200" b="0" i="0"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280917110"/>
                  </a:ext>
                </a:extLst>
              </a:tr>
              <a:tr h="354904">
                <a:tc>
                  <a:txBody>
                    <a:bodyPr/>
                    <a:lstStyle/>
                    <a:p>
                      <a:pPr algn="l" rtl="0" fontAlgn="base"/>
                      <a:r>
                        <a:rPr lang="en-US" sz="1200" b="1" u="none" strike="noStrike" cap="all" spc="200" baseline="0" dirty="0">
                          <a:solidFill>
                            <a:schemeClr val="accent5">
                              <a:lumMod val="50000"/>
                            </a:schemeClr>
                          </a:solidFill>
                          <a:effectLst/>
                        </a:rPr>
                        <a:t>Total Expenses</a:t>
                      </a:r>
                      <a:r>
                        <a:rPr lang="en-US" sz="1200" b="0" cap="all" spc="200" baseline="0" dirty="0">
                          <a:solidFill>
                            <a:schemeClr val="accent5">
                              <a:lumMod val="50000"/>
                            </a:schemeClr>
                          </a:solidFill>
                          <a:effectLst/>
                        </a:rPr>
                        <a:t>​</a:t>
                      </a:r>
                      <a:endParaRPr lang="en-US" sz="1200" b="0" i="0" cap="all" spc="200" baseline="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7,593,750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52,800,000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r" rtl="0" fontAlgn="base"/>
                      <a:r>
                        <a:rPr lang="en-US" sz="1200" b="1" u="none" strike="noStrike" dirty="0">
                          <a:solidFill>
                            <a:schemeClr val="accent5">
                              <a:lumMod val="50000"/>
                            </a:schemeClr>
                          </a:solidFill>
                          <a:effectLst/>
                        </a:rPr>
                        <a:t>187,920,000</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tc>
                  <a:txBody>
                    <a:bodyPr/>
                    <a:lstStyle/>
                    <a:p>
                      <a:pPr algn="l" rtl="0" fontAlgn="base"/>
                      <a:r>
                        <a:rPr lang="en-US" sz="1200" b="0" u="none" strike="noStrike" dirty="0">
                          <a:solidFill>
                            <a:schemeClr val="accent5">
                              <a:lumMod val="50000"/>
                            </a:schemeClr>
                          </a:solidFill>
                          <a:effectLst/>
                        </a:rPr>
                        <a:t>2%</a:t>
                      </a:r>
                      <a:r>
                        <a:rPr lang="en-US" sz="1200" b="0" dirty="0">
                          <a:solidFill>
                            <a:schemeClr val="accent5">
                              <a:lumMod val="50000"/>
                            </a:schemeClr>
                          </a:solidFill>
                          <a:effectLst/>
                        </a:rPr>
                        <a:t>​</a:t>
                      </a:r>
                      <a:endParaRPr lang="en-US" sz="1200" b="0" i="0" dirty="0">
                        <a:solidFill>
                          <a:schemeClr val="accent5">
                            <a:lumMod val="50000"/>
                          </a:schemeClr>
                        </a:solidFill>
                        <a:effectLst/>
                        <a:latin typeface="+mj-lt"/>
                      </a:endParaRPr>
                    </a:p>
                  </a:txBody>
                  <a:tcPr anchor="ctr"/>
                </a:tc>
                <a:extLst>
                  <a:ext uri="{0D108BD9-81ED-4DB2-BD59-A6C34878D82A}">
                    <a16:rowId xmlns:a16="http://schemas.microsoft.com/office/drawing/2014/main" val="3098074008"/>
                  </a:ext>
                </a:extLst>
              </a:tr>
              <a:tr h="354904">
                <a:tc>
                  <a:txBody>
                    <a:bodyPr/>
                    <a:lstStyle/>
                    <a:p>
                      <a:pPr algn="l" rtl="0" fontAlgn="base"/>
                      <a:r>
                        <a:rPr lang="en-US" sz="1200" b="0" u="none" strike="noStrike" dirty="0">
                          <a:solidFill>
                            <a:schemeClr val="accent5">
                              <a:lumMod val="50000"/>
                            </a:schemeClr>
                          </a:solidFill>
                          <a:effectLst/>
                        </a:rPr>
                        <a:t>EBIT</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1" u="none" strike="noStrike" dirty="0">
                          <a:solidFill>
                            <a:schemeClr val="accent5">
                              <a:lumMod val="50000"/>
                            </a:schemeClr>
                          </a:solidFill>
                          <a:effectLst/>
                        </a:rPr>
                        <a:t>-1,968,750</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1" u="none" strike="noStrike" dirty="0">
                          <a:solidFill>
                            <a:schemeClr val="accent5">
                              <a:lumMod val="50000"/>
                            </a:schemeClr>
                          </a:solidFill>
                          <a:effectLst/>
                        </a:rPr>
                        <a:t>-4,800,000</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r" rtl="0" fontAlgn="base"/>
                      <a:r>
                        <a:rPr lang="en-US" sz="1200" b="1" u="none" strike="noStrike" dirty="0">
                          <a:solidFill>
                            <a:schemeClr val="accent5">
                              <a:lumMod val="50000"/>
                            </a:schemeClr>
                          </a:solidFill>
                          <a:effectLst/>
                        </a:rPr>
                        <a:t>28,080,000</a:t>
                      </a:r>
                      <a:endParaRPr lang="en-US" sz="1200" b="0" i="0" dirty="0">
                        <a:solidFill>
                          <a:schemeClr val="accent5">
                            <a:lumMod val="50000"/>
                          </a:schemeClr>
                        </a:solidFill>
                        <a:effectLst/>
                        <a:latin typeface="+mn-lt"/>
                      </a:endParaRPr>
                    </a:p>
                  </a:txBody>
                  <a:tcPr anchor="ctr">
                    <a:solidFill>
                      <a:schemeClr val="accent6">
                        <a:alpha val="20000"/>
                      </a:schemeClr>
                    </a:solidFill>
                  </a:tcPr>
                </a:tc>
                <a:tc>
                  <a:txBody>
                    <a:bodyPr/>
                    <a:lstStyle/>
                    <a:p>
                      <a:pPr algn="l" rtl="0" fontAlgn="auto"/>
                      <a:r>
                        <a:rPr lang="en-US" sz="1200" b="0" u="none" strike="noStrike" dirty="0">
                          <a:solidFill>
                            <a:schemeClr val="accent5">
                              <a:lumMod val="50000"/>
                            </a:schemeClr>
                          </a:solidFill>
                          <a:effectLst/>
                        </a:rPr>
                        <a:t>​</a:t>
                      </a:r>
                      <a:endParaRPr lang="en-US" sz="1200" b="0" i="0" u="none" strike="noStrike" dirty="0">
                        <a:solidFill>
                          <a:schemeClr val="accent5">
                            <a:lumMod val="50000"/>
                          </a:schemeClr>
                        </a:solidFill>
                        <a:effectLst/>
                        <a:latin typeface="+mn-lt"/>
                      </a:endParaRPr>
                    </a:p>
                  </a:txBody>
                  <a:tcPr anchor="ctr">
                    <a:solidFill>
                      <a:schemeClr val="accent6">
                        <a:alpha val="20000"/>
                      </a:schemeClr>
                    </a:solidFill>
                  </a:tcPr>
                </a:tc>
                <a:extLst>
                  <a:ext uri="{0D108BD9-81ED-4DB2-BD59-A6C34878D82A}">
                    <a16:rowId xmlns:a16="http://schemas.microsoft.com/office/drawing/2014/main" val="3161353374"/>
                  </a:ext>
                </a:extLst>
              </a:tr>
            </a:tbl>
          </a:graphicData>
        </a:graphic>
      </p:graphicFrame>
      <p:sp>
        <p:nvSpPr>
          <p:cNvPr id="2" name="Date Placeholder 1">
            <a:extLst>
              <a:ext uri="{FF2B5EF4-FFF2-40B4-BE49-F238E27FC236}">
                <a16:creationId xmlns:a16="http://schemas.microsoft.com/office/drawing/2014/main" id="{F57712EE-CE28-402F-903B-90AEE8D3925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FC4F485F-FC54-4C73-ADD3-B309E9E79F82}"/>
              </a:ext>
            </a:extLst>
          </p:cNvPr>
          <p:cNvSpPr>
            <a:spLocks noGrp="1"/>
          </p:cNvSpPr>
          <p:nvPr>
            <p:ph type="ftr" sz="quarter" idx="11"/>
          </p:nvPr>
        </p:nvSpPr>
        <p:spPr>
          <a:xfrm>
            <a:off x="4038600" y="6356350"/>
            <a:ext cx="4114800" cy="365125"/>
          </a:xfrm>
        </p:spPr>
        <p:txBody>
          <a:bodyPr/>
          <a:lstStyle/>
          <a:p>
            <a:r>
              <a:rPr lang="en-US" dirty="0"/>
              <a:t>Pitch deck</a:t>
            </a:r>
          </a:p>
        </p:txBody>
      </p:sp>
      <p:pic>
        <p:nvPicPr>
          <p:cNvPr id="13" name="Picture Placeholder 12" descr="A picture containing grass sprouting">
            <a:extLst>
              <a:ext uri="{FF2B5EF4-FFF2-40B4-BE49-F238E27FC236}">
                <a16:creationId xmlns:a16="http://schemas.microsoft.com/office/drawing/2014/main" id="{326D0768-880D-4BBA-B290-B3245B6F3935}"/>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7598229" y="0"/>
            <a:ext cx="4593770" cy="6858000"/>
          </a:xfrm>
        </p:spPr>
      </p:pic>
      <p:sp>
        <p:nvSpPr>
          <p:cNvPr id="4" name="Slide Number Placeholder 3">
            <a:extLst>
              <a:ext uri="{FF2B5EF4-FFF2-40B4-BE49-F238E27FC236}">
                <a16:creationId xmlns:a16="http://schemas.microsoft.com/office/drawing/2014/main" id="{A198B42E-E615-4755-9FB3-CA80590F7A27}"/>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25</a:t>
            </a:fld>
            <a:endParaRPr lang="en-US" dirty="0"/>
          </a:p>
        </p:txBody>
      </p:sp>
    </p:spTree>
    <p:extLst>
      <p:ext uri="{BB962C8B-B14F-4D97-AF65-F5344CB8AC3E}">
        <p14:creationId xmlns:p14="http://schemas.microsoft.com/office/powerpoint/2010/main" val="1404125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75F1FCDA-B020-4B89-81B7-9FDDDA7A3B00}"/>
              </a:ext>
            </a:extLst>
          </p:cNvPr>
          <p:cNvSpPr>
            <a:spLocks noGrp="1"/>
          </p:cNvSpPr>
          <p:nvPr>
            <p:ph type="title"/>
          </p:nvPr>
        </p:nvSpPr>
        <p:spPr>
          <a:xfrm>
            <a:off x="4038600" y="544286"/>
            <a:ext cx="4114800" cy="747929"/>
          </a:xfrm>
        </p:spPr>
        <p:txBody>
          <a:bodyPr/>
          <a:lstStyle/>
          <a:p>
            <a:r>
              <a:rPr lang="en-US" noProof="0" dirty="0"/>
              <a:t>Meet the team</a:t>
            </a:r>
            <a:endParaRPr lang="en-US" dirty="0"/>
          </a:p>
        </p:txBody>
      </p:sp>
      <p:pic>
        <p:nvPicPr>
          <p:cNvPr id="25" name="Picture Placeholder 24" descr="Team member headshot">
            <a:extLst>
              <a:ext uri="{FF2B5EF4-FFF2-40B4-BE49-F238E27FC236}">
                <a16:creationId xmlns:a16="http://schemas.microsoft.com/office/drawing/2014/main" id="{A7E5585A-6A9C-4D8F-AAC0-F1BDF44F204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7731" y="2427897"/>
            <a:ext cx="2099702" cy="2115227"/>
          </a:xfrm>
        </p:spPr>
      </p:pic>
      <p:sp>
        <p:nvSpPr>
          <p:cNvPr id="27" name="Text Placeholder 26">
            <a:extLst>
              <a:ext uri="{FF2B5EF4-FFF2-40B4-BE49-F238E27FC236}">
                <a16:creationId xmlns:a16="http://schemas.microsoft.com/office/drawing/2014/main" id="{601E960A-7E3D-4F8D-9D62-A555536F8EDC}"/>
              </a:ext>
            </a:extLst>
          </p:cNvPr>
          <p:cNvSpPr>
            <a:spLocks noGrp="1"/>
          </p:cNvSpPr>
          <p:nvPr>
            <p:ph type="body" sz="quarter" idx="18"/>
          </p:nvPr>
        </p:nvSpPr>
        <p:spPr>
          <a:xfrm>
            <a:off x="703729" y="4731112"/>
            <a:ext cx="2487705" cy="531393"/>
          </a:xfrm>
        </p:spPr>
        <p:txBody>
          <a:bodyPr/>
          <a:lstStyle/>
          <a:p>
            <a:r>
              <a:rPr lang="en-US" dirty="0"/>
              <a:t>Takuma Hayashi​​</a:t>
            </a:r>
          </a:p>
        </p:txBody>
      </p:sp>
      <p:sp>
        <p:nvSpPr>
          <p:cNvPr id="28" name="Text Placeholder 27">
            <a:extLst>
              <a:ext uri="{FF2B5EF4-FFF2-40B4-BE49-F238E27FC236}">
                <a16:creationId xmlns:a16="http://schemas.microsoft.com/office/drawing/2014/main" id="{2E49AD40-AE90-4EBE-841C-B62FD3552796}"/>
              </a:ext>
            </a:extLst>
          </p:cNvPr>
          <p:cNvSpPr>
            <a:spLocks noGrp="1"/>
          </p:cNvSpPr>
          <p:nvPr>
            <p:ph type="body" sz="quarter" idx="19"/>
          </p:nvPr>
        </p:nvSpPr>
        <p:spPr>
          <a:xfrm>
            <a:off x="703728" y="5199750"/>
            <a:ext cx="2487705" cy="531393"/>
          </a:xfrm>
        </p:spPr>
        <p:txBody>
          <a:bodyPr/>
          <a:lstStyle/>
          <a:p>
            <a:r>
              <a:rPr lang="en-US" dirty="0"/>
              <a:t>President</a:t>
            </a:r>
          </a:p>
        </p:txBody>
      </p:sp>
      <p:pic>
        <p:nvPicPr>
          <p:cNvPr id="31" name="Picture Placeholder 30" descr="Team member headshot">
            <a:extLst>
              <a:ext uri="{FF2B5EF4-FFF2-40B4-BE49-F238E27FC236}">
                <a16:creationId xmlns:a16="http://schemas.microsoft.com/office/drawing/2014/main" id="{74E87BED-9FDA-470B-8A0C-B2CA96C06B35}"/>
              </a:ext>
            </a:extLst>
          </p:cNvPr>
          <p:cNvPicPr>
            <a:picLocks noGrp="1" noChangeAspect="1"/>
          </p:cNvPicPr>
          <p:nvPr>
            <p:ph type="pic" sz="quarter" idx="20"/>
          </p:nvPr>
        </p:nvPicPr>
        <p:blipFill rotWithShape="1">
          <a:blip r:embed="rId3" cstate="screen">
            <a:extLst>
              <a:ext uri="{28A0092B-C50C-407E-A947-70E740481C1C}">
                <a14:useLocalDpi xmlns:a14="http://schemas.microsoft.com/office/drawing/2010/main" val="0"/>
              </a:ext>
            </a:extLst>
          </a:blip>
          <a:srcRect/>
          <a:stretch/>
        </p:blipFill>
        <p:spPr>
          <a:xfrm>
            <a:off x="3667826" y="2427897"/>
            <a:ext cx="2099702" cy="2115227"/>
          </a:xfrm>
        </p:spPr>
      </p:pic>
      <p:sp>
        <p:nvSpPr>
          <p:cNvPr id="87" name="Text Placeholder 86">
            <a:extLst>
              <a:ext uri="{FF2B5EF4-FFF2-40B4-BE49-F238E27FC236}">
                <a16:creationId xmlns:a16="http://schemas.microsoft.com/office/drawing/2014/main" id="{003C108A-A3A2-4E65-A46C-D9DB58BC1AF2}"/>
              </a:ext>
            </a:extLst>
          </p:cNvPr>
          <p:cNvSpPr>
            <a:spLocks noGrp="1"/>
          </p:cNvSpPr>
          <p:nvPr>
            <p:ph type="body" sz="quarter" idx="23"/>
          </p:nvPr>
        </p:nvSpPr>
        <p:spPr>
          <a:xfrm>
            <a:off x="3473826" y="4731112"/>
            <a:ext cx="2487705" cy="531393"/>
          </a:xfrm>
        </p:spPr>
        <p:txBody>
          <a:bodyPr/>
          <a:lstStyle/>
          <a:p>
            <a:r>
              <a:rPr lang="en-US" dirty="0"/>
              <a:t>Mirjam Nilsson​​</a:t>
            </a:r>
          </a:p>
        </p:txBody>
      </p:sp>
      <p:sp>
        <p:nvSpPr>
          <p:cNvPr id="88" name="Text Placeholder 87">
            <a:extLst>
              <a:ext uri="{FF2B5EF4-FFF2-40B4-BE49-F238E27FC236}">
                <a16:creationId xmlns:a16="http://schemas.microsoft.com/office/drawing/2014/main" id="{22C4EEEB-8921-42F3-A225-77BFB9490847}"/>
              </a:ext>
            </a:extLst>
          </p:cNvPr>
          <p:cNvSpPr>
            <a:spLocks noGrp="1"/>
          </p:cNvSpPr>
          <p:nvPr>
            <p:ph type="body" sz="quarter" idx="24"/>
          </p:nvPr>
        </p:nvSpPr>
        <p:spPr>
          <a:xfrm>
            <a:off x="3473825" y="5199750"/>
            <a:ext cx="2487705" cy="531393"/>
          </a:xfrm>
        </p:spPr>
        <p:txBody>
          <a:bodyPr/>
          <a:lstStyle/>
          <a:p>
            <a:r>
              <a:rPr lang="en-US" dirty="0"/>
              <a:t>Chief Executive Officer​</a:t>
            </a:r>
          </a:p>
        </p:txBody>
      </p:sp>
      <p:pic>
        <p:nvPicPr>
          <p:cNvPr id="35" name="Picture Placeholder 34" descr="Team member headshot">
            <a:extLst>
              <a:ext uri="{FF2B5EF4-FFF2-40B4-BE49-F238E27FC236}">
                <a16:creationId xmlns:a16="http://schemas.microsoft.com/office/drawing/2014/main" id="{6D6429CD-8CD3-4A8B-A591-6193B9A46A09}"/>
              </a:ext>
            </a:extLst>
          </p:cNvPr>
          <p:cNvPicPr>
            <a:picLocks noGrp="1" noChangeAspect="1"/>
          </p:cNvPicPr>
          <p:nvPr>
            <p:ph type="pic" sz="quarter" idx="21"/>
          </p:nvPr>
        </p:nvPicPr>
        <p:blipFill rotWithShape="1">
          <a:blip r:embed="rId4" cstate="screen">
            <a:extLst>
              <a:ext uri="{28A0092B-C50C-407E-A947-70E740481C1C}">
                <a14:useLocalDpi xmlns:a14="http://schemas.microsoft.com/office/drawing/2010/main" val="0"/>
              </a:ext>
            </a:extLst>
          </a:blip>
          <a:srcRect/>
          <a:stretch/>
        </p:blipFill>
        <p:spPr>
          <a:xfrm>
            <a:off x="6437921" y="2427897"/>
            <a:ext cx="2099702" cy="2115227"/>
          </a:xfrm>
        </p:spPr>
      </p:pic>
      <p:sp>
        <p:nvSpPr>
          <p:cNvPr id="89" name="Text Placeholder 88">
            <a:extLst>
              <a:ext uri="{FF2B5EF4-FFF2-40B4-BE49-F238E27FC236}">
                <a16:creationId xmlns:a16="http://schemas.microsoft.com/office/drawing/2014/main" id="{6A6CACEE-8BA3-47C7-ADC6-38D445EC186E}"/>
              </a:ext>
            </a:extLst>
          </p:cNvPr>
          <p:cNvSpPr>
            <a:spLocks noGrp="1"/>
          </p:cNvSpPr>
          <p:nvPr>
            <p:ph type="body" sz="quarter" idx="25"/>
          </p:nvPr>
        </p:nvSpPr>
        <p:spPr>
          <a:xfrm>
            <a:off x="6243921" y="4731112"/>
            <a:ext cx="2487705" cy="531393"/>
          </a:xfrm>
        </p:spPr>
        <p:txBody>
          <a:bodyPr/>
          <a:lstStyle/>
          <a:p>
            <a:r>
              <a:rPr lang="en-US" dirty="0"/>
              <a:t>Flora Berggren​​</a:t>
            </a:r>
          </a:p>
        </p:txBody>
      </p:sp>
      <p:sp>
        <p:nvSpPr>
          <p:cNvPr id="90" name="Text Placeholder 89">
            <a:extLst>
              <a:ext uri="{FF2B5EF4-FFF2-40B4-BE49-F238E27FC236}">
                <a16:creationId xmlns:a16="http://schemas.microsoft.com/office/drawing/2014/main" id="{DF9A17E8-323B-4E69-8593-CF9343A33015}"/>
              </a:ext>
            </a:extLst>
          </p:cNvPr>
          <p:cNvSpPr>
            <a:spLocks noGrp="1"/>
          </p:cNvSpPr>
          <p:nvPr>
            <p:ph type="body" sz="quarter" idx="26"/>
          </p:nvPr>
        </p:nvSpPr>
        <p:spPr>
          <a:xfrm>
            <a:off x="6243920" y="5199750"/>
            <a:ext cx="2487705" cy="531393"/>
          </a:xfrm>
        </p:spPr>
        <p:txBody>
          <a:bodyPr/>
          <a:lstStyle/>
          <a:p>
            <a:r>
              <a:rPr lang="en-US" dirty="0"/>
              <a:t>Chief Operations Officer​</a:t>
            </a:r>
          </a:p>
        </p:txBody>
      </p:sp>
      <p:pic>
        <p:nvPicPr>
          <p:cNvPr id="39" name="Picture Placeholder 38" descr="Team member headshot">
            <a:extLst>
              <a:ext uri="{FF2B5EF4-FFF2-40B4-BE49-F238E27FC236}">
                <a16:creationId xmlns:a16="http://schemas.microsoft.com/office/drawing/2014/main" id="{CEAF01C6-D536-48A7-A6A7-1A2E692E410C}"/>
              </a:ext>
            </a:extLst>
          </p:cNvPr>
          <p:cNvPicPr>
            <a:picLocks noGrp="1" noChangeAspect="1"/>
          </p:cNvPicPr>
          <p:nvPr>
            <p:ph type="pic" sz="quarter" idx="22"/>
          </p:nvPr>
        </p:nvPicPr>
        <p:blipFill rotWithShape="1">
          <a:blip r:embed="rId5" cstate="screen">
            <a:extLst>
              <a:ext uri="{28A0092B-C50C-407E-A947-70E740481C1C}">
                <a14:useLocalDpi xmlns:a14="http://schemas.microsoft.com/office/drawing/2010/main" val="0"/>
              </a:ext>
            </a:extLst>
          </a:blip>
          <a:srcRect/>
          <a:stretch/>
        </p:blipFill>
        <p:spPr>
          <a:xfrm>
            <a:off x="9208016" y="2427897"/>
            <a:ext cx="2099702" cy="2115227"/>
          </a:xfrm>
        </p:spPr>
      </p:pic>
      <p:sp>
        <p:nvSpPr>
          <p:cNvPr id="91" name="Text Placeholder 90">
            <a:extLst>
              <a:ext uri="{FF2B5EF4-FFF2-40B4-BE49-F238E27FC236}">
                <a16:creationId xmlns:a16="http://schemas.microsoft.com/office/drawing/2014/main" id="{2E75F4E0-B4BA-4612-9927-C5D1F40375AA}"/>
              </a:ext>
            </a:extLst>
          </p:cNvPr>
          <p:cNvSpPr>
            <a:spLocks noGrp="1"/>
          </p:cNvSpPr>
          <p:nvPr>
            <p:ph type="body" sz="quarter" idx="27"/>
          </p:nvPr>
        </p:nvSpPr>
        <p:spPr>
          <a:xfrm>
            <a:off x="9014015" y="4731112"/>
            <a:ext cx="2487705" cy="531393"/>
          </a:xfrm>
        </p:spPr>
        <p:txBody>
          <a:bodyPr/>
          <a:lstStyle/>
          <a:p>
            <a:r>
              <a:rPr lang="en-US" dirty="0"/>
              <a:t>Rajesh Santoshi​​</a:t>
            </a:r>
          </a:p>
        </p:txBody>
      </p:sp>
      <p:sp>
        <p:nvSpPr>
          <p:cNvPr id="92" name="Text Placeholder 91">
            <a:extLst>
              <a:ext uri="{FF2B5EF4-FFF2-40B4-BE49-F238E27FC236}">
                <a16:creationId xmlns:a16="http://schemas.microsoft.com/office/drawing/2014/main" id="{810168AB-103E-4451-ACA1-C71EED8C7C4F}"/>
              </a:ext>
            </a:extLst>
          </p:cNvPr>
          <p:cNvSpPr>
            <a:spLocks noGrp="1"/>
          </p:cNvSpPr>
          <p:nvPr>
            <p:ph type="body" sz="quarter" idx="28"/>
          </p:nvPr>
        </p:nvSpPr>
        <p:spPr>
          <a:xfrm>
            <a:off x="9014014" y="5199750"/>
            <a:ext cx="2487705" cy="531393"/>
          </a:xfrm>
        </p:spPr>
        <p:txBody>
          <a:bodyPr/>
          <a:lstStyle/>
          <a:p>
            <a:r>
              <a:rPr lang="en-US" dirty="0"/>
              <a:t>VP Marketing​</a:t>
            </a:r>
          </a:p>
        </p:txBody>
      </p:sp>
      <p:sp>
        <p:nvSpPr>
          <p:cNvPr id="2" name="Date Placeholder 1">
            <a:extLst>
              <a:ext uri="{FF2B5EF4-FFF2-40B4-BE49-F238E27FC236}">
                <a16:creationId xmlns:a16="http://schemas.microsoft.com/office/drawing/2014/main" id="{38EEF5BD-0EB0-42A2-8523-F389FB13469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8ED04B58-DFBF-4018-89AD-4BEBB5E95392}"/>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EEF69C9E-F651-4E5E-BB4B-08239BEE2674}"/>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26</a:t>
            </a:fld>
            <a:endParaRPr lang="en-US" dirty="0"/>
          </a:p>
        </p:txBody>
      </p:sp>
    </p:spTree>
    <p:extLst>
      <p:ext uri="{BB962C8B-B14F-4D97-AF65-F5344CB8AC3E}">
        <p14:creationId xmlns:p14="http://schemas.microsoft.com/office/powerpoint/2010/main" val="2732533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24">
            <a:extLst>
              <a:ext uri="{FF2B5EF4-FFF2-40B4-BE49-F238E27FC236}">
                <a16:creationId xmlns:a16="http://schemas.microsoft.com/office/drawing/2014/main" id="{7CA5BE4B-CAA7-40A1-91F5-23EC1B6E038A}"/>
              </a:ext>
            </a:extLst>
          </p:cNvPr>
          <p:cNvSpPr>
            <a:spLocks noGrp="1"/>
          </p:cNvSpPr>
          <p:nvPr>
            <p:ph type="title"/>
          </p:nvPr>
        </p:nvSpPr>
        <p:spPr>
          <a:xfrm>
            <a:off x="4097106" y="589720"/>
            <a:ext cx="4006114" cy="657784"/>
          </a:xfrm>
        </p:spPr>
        <p:txBody>
          <a:bodyPr/>
          <a:lstStyle/>
          <a:p>
            <a:r>
              <a:rPr lang="en-US" noProof="0" dirty="0"/>
              <a:t>Meet </a:t>
            </a:r>
            <a:r>
              <a:rPr lang="en-US" noProof="0"/>
              <a:t>the team </a:t>
            </a:r>
            <a:endParaRPr lang="en-US" dirty="0"/>
          </a:p>
        </p:txBody>
      </p:sp>
      <p:pic>
        <p:nvPicPr>
          <p:cNvPr id="37" name="Picture Placeholder 36" descr="Team member headshot">
            <a:extLst>
              <a:ext uri="{FF2B5EF4-FFF2-40B4-BE49-F238E27FC236}">
                <a16:creationId xmlns:a16="http://schemas.microsoft.com/office/drawing/2014/main" id="{2A323BF2-9CDA-492C-B78C-E413A6776D00}"/>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564029" y="1862038"/>
            <a:ext cx="1243292" cy="1144666"/>
          </a:xfrm>
        </p:spPr>
      </p:pic>
      <p:sp>
        <p:nvSpPr>
          <p:cNvPr id="80" name="Text Placeholder 79">
            <a:extLst>
              <a:ext uri="{FF2B5EF4-FFF2-40B4-BE49-F238E27FC236}">
                <a16:creationId xmlns:a16="http://schemas.microsoft.com/office/drawing/2014/main" id="{F93E34AA-E834-4165-8664-4A1105D2FDE3}"/>
              </a:ext>
            </a:extLst>
          </p:cNvPr>
          <p:cNvSpPr>
            <a:spLocks noGrp="1"/>
          </p:cNvSpPr>
          <p:nvPr>
            <p:ph type="body" sz="quarter" idx="22"/>
          </p:nvPr>
        </p:nvSpPr>
        <p:spPr>
          <a:xfrm>
            <a:off x="1028073" y="3212687"/>
            <a:ext cx="2315205" cy="348421"/>
          </a:xfrm>
        </p:spPr>
        <p:txBody>
          <a:bodyPr/>
          <a:lstStyle/>
          <a:p>
            <a:r>
              <a:rPr lang="en-US" dirty="0"/>
              <a:t>Takuma Hayashi​</a:t>
            </a:r>
          </a:p>
        </p:txBody>
      </p:sp>
      <p:sp>
        <p:nvSpPr>
          <p:cNvPr id="109" name="Text Placeholder 108">
            <a:extLst>
              <a:ext uri="{FF2B5EF4-FFF2-40B4-BE49-F238E27FC236}">
                <a16:creationId xmlns:a16="http://schemas.microsoft.com/office/drawing/2014/main" id="{D058823F-D078-44BF-88C7-BB898079D9B7}"/>
              </a:ext>
            </a:extLst>
          </p:cNvPr>
          <p:cNvSpPr>
            <a:spLocks noGrp="1"/>
          </p:cNvSpPr>
          <p:nvPr>
            <p:ph type="body" sz="quarter" idx="23"/>
          </p:nvPr>
        </p:nvSpPr>
        <p:spPr>
          <a:xfrm>
            <a:off x="1028073" y="3496277"/>
            <a:ext cx="2315205" cy="287066"/>
          </a:xfrm>
        </p:spPr>
        <p:txBody>
          <a:bodyPr/>
          <a:lstStyle/>
          <a:p>
            <a:r>
              <a:rPr lang="en-US" dirty="0"/>
              <a:t>President</a:t>
            </a:r>
          </a:p>
        </p:txBody>
      </p:sp>
      <p:pic>
        <p:nvPicPr>
          <p:cNvPr id="41" name="Picture Placeholder 40" descr="Team member headshot">
            <a:extLst>
              <a:ext uri="{FF2B5EF4-FFF2-40B4-BE49-F238E27FC236}">
                <a16:creationId xmlns:a16="http://schemas.microsoft.com/office/drawing/2014/main" id="{1FF325C1-7184-47D1-A294-49963BF4D422}"/>
              </a:ext>
            </a:extLst>
          </p:cNvPr>
          <p:cNvPicPr>
            <a:picLocks noGrp="1" noChangeAspect="1"/>
          </p:cNvPicPr>
          <p:nvPr>
            <p:ph type="pic" sz="quarter" idx="24"/>
          </p:nvPr>
        </p:nvPicPr>
        <p:blipFill rotWithShape="1">
          <a:blip r:embed="rId3" cstate="screen">
            <a:extLst>
              <a:ext uri="{28A0092B-C50C-407E-A947-70E740481C1C}">
                <a14:useLocalDpi xmlns:a14="http://schemas.microsoft.com/office/drawing/2010/main" val="0"/>
              </a:ext>
            </a:extLst>
          </a:blip>
          <a:srcRect/>
          <a:stretch/>
        </p:blipFill>
        <p:spPr>
          <a:xfrm>
            <a:off x="4211979" y="1862038"/>
            <a:ext cx="1243292" cy="1144666"/>
          </a:xfrm>
        </p:spPr>
      </p:pic>
      <p:sp>
        <p:nvSpPr>
          <p:cNvPr id="246" name="Text Placeholder 245">
            <a:extLst>
              <a:ext uri="{FF2B5EF4-FFF2-40B4-BE49-F238E27FC236}">
                <a16:creationId xmlns:a16="http://schemas.microsoft.com/office/drawing/2014/main" id="{7F74CAB7-DDB2-4B46-8488-05A476A69038}"/>
              </a:ext>
            </a:extLst>
          </p:cNvPr>
          <p:cNvSpPr>
            <a:spLocks noGrp="1"/>
          </p:cNvSpPr>
          <p:nvPr>
            <p:ph type="body" sz="quarter" idx="25"/>
          </p:nvPr>
        </p:nvSpPr>
        <p:spPr>
          <a:xfrm>
            <a:off x="3676023" y="3212687"/>
            <a:ext cx="2315205" cy="348421"/>
          </a:xfrm>
        </p:spPr>
        <p:txBody>
          <a:bodyPr/>
          <a:lstStyle/>
          <a:p>
            <a:r>
              <a:rPr lang="en-US" dirty="0"/>
              <a:t>Mirjam Nilsson​</a:t>
            </a:r>
          </a:p>
        </p:txBody>
      </p:sp>
      <p:sp>
        <p:nvSpPr>
          <p:cNvPr id="247" name="Text Placeholder 246">
            <a:extLst>
              <a:ext uri="{FF2B5EF4-FFF2-40B4-BE49-F238E27FC236}">
                <a16:creationId xmlns:a16="http://schemas.microsoft.com/office/drawing/2014/main" id="{D0FC0A1F-5BA1-4C16-A855-8223AAA9B87D}"/>
              </a:ext>
            </a:extLst>
          </p:cNvPr>
          <p:cNvSpPr>
            <a:spLocks noGrp="1"/>
          </p:cNvSpPr>
          <p:nvPr>
            <p:ph type="body" sz="quarter" idx="26"/>
          </p:nvPr>
        </p:nvSpPr>
        <p:spPr>
          <a:xfrm>
            <a:off x="3676023" y="3496277"/>
            <a:ext cx="2315205" cy="287066"/>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03AA6BE3-0807-46B8-9E75-2311D924D86D}"/>
              </a:ext>
            </a:extLst>
          </p:cNvPr>
          <p:cNvPicPr>
            <a:picLocks noGrp="1" noChangeAspect="1"/>
          </p:cNvPicPr>
          <p:nvPr>
            <p:ph type="pic" sz="quarter" idx="27"/>
          </p:nvPr>
        </p:nvPicPr>
        <p:blipFill rotWithShape="1">
          <a:blip r:embed="rId4" cstate="screen">
            <a:extLst>
              <a:ext uri="{28A0092B-C50C-407E-A947-70E740481C1C}">
                <a14:useLocalDpi xmlns:a14="http://schemas.microsoft.com/office/drawing/2010/main" val="0"/>
              </a:ext>
            </a:extLst>
          </a:blip>
          <a:srcRect/>
          <a:stretch/>
        </p:blipFill>
        <p:spPr>
          <a:xfrm>
            <a:off x="6859928" y="1862038"/>
            <a:ext cx="1243292" cy="1144666"/>
          </a:xfrm>
        </p:spPr>
      </p:pic>
      <p:sp>
        <p:nvSpPr>
          <p:cNvPr id="249" name="Text Placeholder 248">
            <a:extLst>
              <a:ext uri="{FF2B5EF4-FFF2-40B4-BE49-F238E27FC236}">
                <a16:creationId xmlns:a16="http://schemas.microsoft.com/office/drawing/2014/main" id="{55D87A9A-5F42-4329-944B-8C1A3998F2FB}"/>
              </a:ext>
            </a:extLst>
          </p:cNvPr>
          <p:cNvSpPr>
            <a:spLocks noGrp="1"/>
          </p:cNvSpPr>
          <p:nvPr>
            <p:ph type="body" sz="quarter" idx="28"/>
          </p:nvPr>
        </p:nvSpPr>
        <p:spPr>
          <a:xfrm>
            <a:off x="6323972" y="3212687"/>
            <a:ext cx="2315205" cy="348421"/>
          </a:xfrm>
        </p:spPr>
        <p:txBody>
          <a:bodyPr/>
          <a:lstStyle/>
          <a:p>
            <a:r>
              <a:rPr lang="en-US" dirty="0"/>
              <a:t>Flora Berggren​</a:t>
            </a:r>
          </a:p>
        </p:txBody>
      </p:sp>
      <p:sp>
        <p:nvSpPr>
          <p:cNvPr id="250" name="Text Placeholder 249">
            <a:extLst>
              <a:ext uri="{FF2B5EF4-FFF2-40B4-BE49-F238E27FC236}">
                <a16:creationId xmlns:a16="http://schemas.microsoft.com/office/drawing/2014/main" id="{62B7F99D-73D8-4174-AE8A-CD5BCB4E5CD4}"/>
              </a:ext>
            </a:extLst>
          </p:cNvPr>
          <p:cNvSpPr>
            <a:spLocks noGrp="1"/>
          </p:cNvSpPr>
          <p:nvPr>
            <p:ph type="body" sz="quarter" idx="29"/>
          </p:nvPr>
        </p:nvSpPr>
        <p:spPr>
          <a:xfrm>
            <a:off x="6323972" y="3496277"/>
            <a:ext cx="2315205" cy="287066"/>
          </a:xfrm>
        </p:spPr>
        <p:txBody>
          <a:bodyPr/>
          <a:lstStyle/>
          <a:p>
            <a:r>
              <a:rPr lang="en-US" dirty="0"/>
              <a:t>Chief Operations Officer</a:t>
            </a:r>
          </a:p>
        </p:txBody>
      </p:sp>
      <p:pic>
        <p:nvPicPr>
          <p:cNvPr id="49" name="Picture Placeholder 48" descr="Team member headshot">
            <a:extLst>
              <a:ext uri="{FF2B5EF4-FFF2-40B4-BE49-F238E27FC236}">
                <a16:creationId xmlns:a16="http://schemas.microsoft.com/office/drawing/2014/main" id="{F8EA863E-00A1-4EAE-BCA3-8573E0F0F759}"/>
              </a:ext>
            </a:extLst>
          </p:cNvPr>
          <p:cNvPicPr>
            <a:picLocks noGrp="1" noChangeAspect="1"/>
          </p:cNvPicPr>
          <p:nvPr>
            <p:ph type="pic" sz="quarter" idx="30"/>
          </p:nvPr>
        </p:nvPicPr>
        <p:blipFill rotWithShape="1">
          <a:blip r:embed="rId5" cstate="screen">
            <a:extLst>
              <a:ext uri="{28A0092B-C50C-407E-A947-70E740481C1C}">
                <a14:useLocalDpi xmlns:a14="http://schemas.microsoft.com/office/drawing/2010/main" val="0"/>
              </a:ext>
            </a:extLst>
          </a:blip>
          <a:srcRect/>
          <a:stretch/>
        </p:blipFill>
        <p:spPr>
          <a:xfrm>
            <a:off x="9507876" y="1858432"/>
            <a:ext cx="1243292" cy="1144666"/>
          </a:xfrm>
        </p:spPr>
      </p:pic>
      <p:sp>
        <p:nvSpPr>
          <p:cNvPr id="252" name="Text Placeholder 251">
            <a:extLst>
              <a:ext uri="{FF2B5EF4-FFF2-40B4-BE49-F238E27FC236}">
                <a16:creationId xmlns:a16="http://schemas.microsoft.com/office/drawing/2014/main" id="{0E052902-F4C3-4352-AADB-906867951009}"/>
              </a:ext>
            </a:extLst>
          </p:cNvPr>
          <p:cNvSpPr>
            <a:spLocks noGrp="1"/>
          </p:cNvSpPr>
          <p:nvPr>
            <p:ph type="body" sz="quarter" idx="31"/>
          </p:nvPr>
        </p:nvSpPr>
        <p:spPr>
          <a:xfrm>
            <a:off x="8971920" y="3209081"/>
            <a:ext cx="2315205" cy="348421"/>
          </a:xfrm>
        </p:spPr>
        <p:txBody>
          <a:bodyPr/>
          <a:lstStyle/>
          <a:p>
            <a:r>
              <a:rPr lang="en-US" dirty="0"/>
              <a:t>Rajesh Santoshi​</a:t>
            </a:r>
          </a:p>
        </p:txBody>
      </p:sp>
      <p:sp>
        <p:nvSpPr>
          <p:cNvPr id="253" name="Text Placeholder 252">
            <a:extLst>
              <a:ext uri="{FF2B5EF4-FFF2-40B4-BE49-F238E27FC236}">
                <a16:creationId xmlns:a16="http://schemas.microsoft.com/office/drawing/2014/main" id="{169E8040-26EF-479E-A9BF-D18F30ACF1A4}"/>
              </a:ext>
            </a:extLst>
          </p:cNvPr>
          <p:cNvSpPr>
            <a:spLocks noGrp="1"/>
          </p:cNvSpPr>
          <p:nvPr>
            <p:ph type="body" sz="quarter" idx="32"/>
          </p:nvPr>
        </p:nvSpPr>
        <p:spPr>
          <a:xfrm>
            <a:off x="8971920" y="3492671"/>
            <a:ext cx="2315205" cy="287066"/>
          </a:xfrm>
        </p:spPr>
        <p:txBody>
          <a:bodyPr/>
          <a:lstStyle/>
          <a:p>
            <a:r>
              <a:rPr lang="en-US" dirty="0"/>
              <a:t>VP Marketing</a:t>
            </a:r>
          </a:p>
        </p:txBody>
      </p:sp>
      <p:pic>
        <p:nvPicPr>
          <p:cNvPr id="53" name="Picture Placeholder 52" descr="Team member headshot">
            <a:extLst>
              <a:ext uri="{FF2B5EF4-FFF2-40B4-BE49-F238E27FC236}">
                <a16:creationId xmlns:a16="http://schemas.microsoft.com/office/drawing/2014/main" id="{D1B15D4D-1700-451B-A9FA-EF5D437270E8}"/>
              </a:ext>
            </a:extLst>
          </p:cNvPr>
          <p:cNvPicPr>
            <a:picLocks noGrp="1" noChangeAspect="1"/>
          </p:cNvPicPr>
          <p:nvPr>
            <p:ph type="pic" sz="quarter" idx="33"/>
          </p:nvPr>
        </p:nvPicPr>
        <p:blipFill rotWithShape="1">
          <a:blip r:embed="rId6" cstate="screen">
            <a:extLst>
              <a:ext uri="{28A0092B-C50C-407E-A947-70E740481C1C}">
                <a14:useLocalDpi xmlns:a14="http://schemas.microsoft.com/office/drawing/2010/main" val="0"/>
              </a:ext>
            </a:extLst>
          </a:blip>
          <a:srcRect/>
          <a:stretch/>
        </p:blipFill>
        <p:spPr>
          <a:xfrm>
            <a:off x="1564029" y="4129478"/>
            <a:ext cx="1243292" cy="1144666"/>
          </a:xfrm>
        </p:spPr>
      </p:pic>
      <p:sp>
        <p:nvSpPr>
          <p:cNvPr id="141" name="Text Placeholder 140">
            <a:extLst>
              <a:ext uri="{FF2B5EF4-FFF2-40B4-BE49-F238E27FC236}">
                <a16:creationId xmlns:a16="http://schemas.microsoft.com/office/drawing/2014/main" id="{5D3712DF-6BDD-409B-9837-BCACD5F0D4BE}"/>
              </a:ext>
            </a:extLst>
          </p:cNvPr>
          <p:cNvSpPr>
            <a:spLocks noGrp="1"/>
          </p:cNvSpPr>
          <p:nvPr>
            <p:ph type="body" sz="quarter" idx="34"/>
          </p:nvPr>
        </p:nvSpPr>
        <p:spPr>
          <a:xfrm>
            <a:off x="1028073" y="5480127"/>
            <a:ext cx="2315205" cy="348421"/>
          </a:xfrm>
        </p:spPr>
        <p:txBody>
          <a:bodyPr/>
          <a:lstStyle/>
          <a:p>
            <a:r>
              <a:rPr lang="en-US" dirty="0"/>
              <a:t>Graham Barnes</a:t>
            </a:r>
          </a:p>
        </p:txBody>
      </p:sp>
      <p:sp>
        <p:nvSpPr>
          <p:cNvPr id="142" name="Text Placeholder 141">
            <a:extLst>
              <a:ext uri="{FF2B5EF4-FFF2-40B4-BE49-F238E27FC236}">
                <a16:creationId xmlns:a16="http://schemas.microsoft.com/office/drawing/2014/main" id="{0BB53DAA-7223-447D-ACEE-F4EAB39EF81A}"/>
              </a:ext>
            </a:extLst>
          </p:cNvPr>
          <p:cNvSpPr>
            <a:spLocks noGrp="1"/>
          </p:cNvSpPr>
          <p:nvPr>
            <p:ph type="body" sz="quarter" idx="35"/>
          </p:nvPr>
        </p:nvSpPr>
        <p:spPr>
          <a:xfrm>
            <a:off x="1028073" y="5763717"/>
            <a:ext cx="2315205" cy="287066"/>
          </a:xfrm>
        </p:spPr>
        <p:txBody>
          <a:bodyPr/>
          <a:lstStyle/>
          <a:p>
            <a:r>
              <a:rPr lang="en-US" dirty="0"/>
              <a:t>VP Product</a:t>
            </a:r>
          </a:p>
        </p:txBody>
      </p:sp>
      <p:pic>
        <p:nvPicPr>
          <p:cNvPr id="57" name="Picture Placeholder 56" descr="Team member headshot">
            <a:extLst>
              <a:ext uri="{FF2B5EF4-FFF2-40B4-BE49-F238E27FC236}">
                <a16:creationId xmlns:a16="http://schemas.microsoft.com/office/drawing/2014/main" id="{D853FBC7-A1BB-468D-929B-B9AD94C4E7A5}"/>
              </a:ext>
            </a:extLst>
          </p:cNvPr>
          <p:cNvPicPr>
            <a:picLocks noGrp="1" noChangeAspect="1"/>
          </p:cNvPicPr>
          <p:nvPr>
            <p:ph type="pic" sz="quarter" idx="36"/>
          </p:nvPr>
        </p:nvPicPr>
        <p:blipFill rotWithShape="1">
          <a:blip r:embed="rId7" cstate="screen">
            <a:extLst>
              <a:ext uri="{28A0092B-C50C-407E-A947-70E740481C1C}">
                <a14:useLocalDpi xmlns:a14="http://schemas.microsoft.com/office/drawing/2010/main" val="0"/>
              </a:ext>
            </a:extLst>
          </a:blip>
          <a:srcRect/>
          <a:stretch/>
        </p:blipFill>
        <p:spPr>
          <a:xfrm>
            <a:off x="4211979" y="4129478"/>
            <a:ext cx="1243292" cy="1144666"/>
          </a:xfrm>
        </p:spPr>
      </p:pic>
      <p:sp>
        <p:nvSpPr>
          <p:cNvPr id="256" name="Text Placeholder 255">
            <a:extLst>
              <a:ext uri="{FF2B5EF4-FFF2-40B4-BE49-F238E27FC236}">
                <a16:creationId xmlns:a16="http://schemas.microsoft.com/office/drawing/2014/main" id="{56DF08B9-89F4-44B3-8236-63644992A8FC}"/>
              </a:ext>
            </a:extLst>
          </p:cNvPr>
          <p:cNvSpPr>
            <a:spLocks noGrp="1"/>
          </p:cNvSpPr>
          <p:nvPr>
            <p:ph type="body" sz="quarter" idx="37"/>
          </p:nvPr>
        </p:nvSpPr>
        <p:spPr>
          <a:xfrm>
            <a:off x="3676023" y="5480127"/>
            <a:ext cx="2315205" cy="348421"/>
          </a:xfrm>
        </p:spPr>
        <p:txBody>
          <a:bodyPr/>
          <a:lstStyle/>
          <a:p>
            <a:r>
              <a:rPr lang="en-US" dirty="0"/>
              <a:t>Rowan Murphy</a:t>
            </a:r>
          </a:p>
        </p:txBody>
      </p:sp>
      <p:sp>
        <p:nvSpPr>
          <p:cNvPr id="257" name="Text Placeholder 256">
            <a:extLst>
              <a:ext uri="{FF2B5EF4-FFF2-40B4-BE49-F238E27FC236}">
                <a16:creationId xmlns:a16="http://schemas.microsoft.com/office/drawing/2014/main" id="{EAC326D8-CB48-4C51-9E38-28DA2835C020}"/>
              </a:ext>
            </a:extLst>
          </p:cNvPr>
          <p:cNvSpPr>
            <a:spLocks noGrp="1"/>
          </p:cNvSpPr>
          <p:nvPr>
            <p:ph type="body" sz="quarter" idx="38"/>
          </p:nvPr>
        </p:nvSpPr>
        <p:spPr>
          <a:xfrm>
            <a:off x="3676023" y="5763717"/>
            <a:ext cx="2315205" cy="287066"/>
          </a:xfrm>
        </p:spPr>
        <p:txBody>
          <a:bodyPr/>
          <a:lstStyle/>
          <a:p>
            <a:r>
              <a:rPr lang="en-US" dirty="0"/>
              <a:t>SEO Strategist</a:t>
            </a:r>
          </a:p>
        </p:txBody>
      </p:sp>
      <p:pic>
        <p:nvPicPr>
          <p:cNvPr id="61" name="Picture Placeholder 60" descr="Team member headshot">
            <a:extLst>
              <a:ext uri="{FF2B5EF4-FFF2-40B4-BE49-F238E27FC236}">
                <a16:creationId xmlns:a16="http://schemas.microsoft.com/office/drawing/2014/main" id="{D68FAAAA-A833-4BB0-97FE-1C44D926F806}"/>
              </a:ext>
            </a:extLst>
          </p:cNvPr>
          <p:cNvPicPr>
            <a:picLocks noGrp="1" noChangeAspect="1"/>
          </p:cNvPicPr>
          <p:nvPr>
            <p:ph type="pic" sz="quarter" idx="39"/>
          </p:nvPr>
        </p:nvPicPr>
        <p:blipFill rotWithShape="1">
          <a:blip r:embed="rId8" cstate="screen">
            <a:extLst>
              <a:ext uri="{28A0092B-C50C-407E-A947-70E740481C1C}">
                <a14:useLocalDpi xmlns:a14="http://schemas.microsoft.com/office/drawing/2010/main" val="0"/>
              </a:ext>
            </a:extLst>
          </a:blip>
          <a:srcRect/>
          <a:stretch/>
        </p:blipFill>
        <p:spPr>
          <a:xfrm>
            <a:off x="6859928" y="4129478"/>
            <a:ext cx="1243292" cy="1144666"/>
          </a:xfrm>
        </p:spPr>
      </p:pic>
      <p:sp>
        <p:nvSpPr>
          <p:cNvPr id="259" name="Text Placeholder 258">
            <a:extLst>
              <a:ext uri="{FF2B5EF4-FFF2-40B4-BE49-F238E27FC236}">
                <a16:creationId xmlns:a16="http://schemas.microsoft.com/office/drawing/2014/main" id="{ECFA1DEF-A469-4E45-A6B4-F488B2FDB379}"/>
              </a:ext>
            </a:extLst>
          </p:cNvPr>
          <p:cNvSpPr>
            <a:spLocks noGrp="1"/>
          </p:cNvSpPr>
          <p:nvPr>
            <p:ph type="body" sz="quarter" idx="40"/>
          </p:nvPr>
        </p:nvSpPr>
        <p:spPr>
          <a:xfrm>
            <a:off x="6323972" y="5480127"/>
            <a:ext cx="2315205" cy="348421"/>
          </a:xfrm>
        </p:spPr>
        <p:txBody>
          <a:bodyPr/>
          <a:lstStyle/>
          <a:p>
            <a:r>
              <a:rPr lang="en-US" dirty="0"/>
              <a:t>Elizabeth Moore</a:t>
            </a:r>
          </a:p>
        </p:txBody>
      </p:sp>
      <p:sp>
        <p:nvSpPr>
          <p:cNvPr id="260" name="Text Placeholder 259">
            <a:extLst>
              <a:ext uri="{FF2B5EF4-FFF2-40B4-BE49-F238E27FC236}">
                <a16:creationId xmlns:a16="http://schemas.microsoft.com/office/drawing/2014/main" id="{690CA58B-0F46-4237-AF89-6FF34ED8C772}"/>
              </a:ext>
            </a:extLst>
          </p:cNvPr>
          <p:cNvSpPr>
            <a:spLocks noGrp="1"/>
          </p:cNvSpPr>
          <p:nvPr>
            <p:ph type="body" sz="quarter" idx="41"/>
          </p:nvPr>
        </p:nvSpPr>
        <p:spPr>
          <a:xfrm>
            <a:off x="6323972" y="5763717"/>
            <a:ext cx="2315205" cy="287066"/>
          </a:xfrm>
        </p:spPr>
        <p:txBody>
          <a:bodyPr/>
          <a:lstStyle/>
          <a:p>
            <a:r>
              <a:rPr lang="en-US" dirty="0"/>
              <a:t>Product Designer</a:t>
            </a:r>
          </a:p>
        </p:txBody>
      </p:sp>
      <p:pic>
        <p:nvPicPr>
          <p:cNvPr id="65" name="Picture Placeholder 64" descr="Team member headshot">
            <a:extLst>
              <a:ext uri="{FF2B5EF4-FFF2-40B4-BE49-F238E27FC236}">
                <a16:creationId xmlns:a16="http://schemas.microsoft.com/office/drawing/2014/main" id="{EC97216F-F151-44D3-B8BA-5DB09B44B9D2}"/>
              </a:ext>
            </a:extLst>
          </p:cNvPr>
          <p:cNvPicPr>
            <a:picLocks noGrp="1" noChangeAspect="1"/>
          </p:cNvPicPr>
          <p:nvPr>
            <p:ph type="pic" sz="quarter" idx="42"/>
          </p:nvPr>
        </p:nvPicPr>
        <p:blipFill rotWithShape="1">
          <a:blip r:embed="rId9" cstate="screen">
            <a:extLst>
              <a:ext uri="{28A0092B-C50C-407E-A947-70E740481C1C}">
                <a14:useLocalDpi xmlns:a14="http://schemas.microsoft.com/office/drawing/2010/main" val="0"/>
              </a:ext>
            </a:extLst>
          </a:blip>
          <a:srcRect/>
          <a:stretch/>
        </p:blipFill>
        <p:spPr>
          <a:xfrm>
            <a:off x="9507876" y="4125872"/>
            <a:ext cx="1243292" cy="1144666"/>
          </a:xfrm>
        </p:spPr>
      </p:pic>
      <p:sp>
        <p:nvSpPr>
          <p:cNvPr id="262" name="Text Placeholder 261">
            <a:extLst>
              <a:ext uri="{FF2B5EF4-FFF2-40B4-BE49-F238E27FC236}">
                <a16:creationId xmlns:a16="http://schemas.microsoft.com/office/drawing/2014/main" id="{E9D3D470-5E4C-4263-8545-CCBA41D4BF36}"/>
              </a:ext>
            </a:extLst>
          </p:cNvPr>
          <p:cNvSpPr>
            <a:spLocks noGrp="1"/>
          </p:cNvSpPr>
          <p:nvPr>
            <p:ph type="body" sz="quarter" idx="43"/>
          </p:nvPr>
        </p:nvSpPr>
        <p:spPr>
          <a:xfrm>
            <a:off x="8971920" y="5476521"/>
            <a:ext cx="2315205" cy="348421"/>
          </a:xfrm>
        </p:spPr>
        <p:txBody>
          <a:bodyPr/>
          <a:lstStyle/>
          <a:p>
            <a:r>
              <a:rPr lang="en-US" dirty="0"/>
              <a:t>Robin Kline</a:t>
            </a:r>
          </a:p>
        </p:txBody>
      </p:sp>
      <p:sp>
        <p:nvSpPr>
          <p:cNvPr id="263" name="Text Placeholder 262">
            <a:extLst>
              <a:ext uri="{FF2B5EF4-FFF2-40B4-BE49-F238E27FC236}">
                <a16:creationId xmlns:a16="http://schemas.microsoft.com/office/drawing/2014/main" id="{36993412-59F1-48AB-B148-B34B9FE3DD6C}"/>
              </a:ext>
            </a:extLst>
          </p:cNvPr>
          <p:cNvSpPr>
            <a:spLocks noGrp="1"/>
          </p:cNvSpPr>
          <p:nvPr>
            <p:ph type="body" sz="quarter" idx="44"/>
          </p:nvPr>
        </p:nvSpPr>
        <p:spPr>
          <a:xfrm>
            <a:off x="8971920" y="5760111"/>
            <a:ext cx="2315205" cy="287066"/>
          </a:xfrm>
        </p:spPr>
        <p:txBody>
          <a:bodyPr/>
          <a:lstStyle/>
          <a:p>
            <a:r>
              <a:rPr lang="en-US" dirty="0"/>
              <a:t>Content Developer</a:t>
            </a:r>
          </a:p>
        </p:txBody>
      </p:sp>
      <p:sp>
        <p:nvSpPr>
          <p:cNvPr id="2" name="Date Placeholder 1">
            <a:extLst>
              <a:ext uri="{FF2B5EF4-FFF2-40B4-BE49-F238E27FC236}">
                <a16:creationId xmlns:a16="http://schemas.microsoft.com/office/drawing/2014/main" id="{B1C51A93-FA25-4E10-A598-696194FE806E}"/>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0731503D-0BF2-4D11-924C-074E89D214D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1A79DE11-0BE6-4400-9668-411A9B0AB114}"/>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27</a:t>
            </a:fld>
            <a:endParaRPr lang="en-US" dirty="0"/>
          </a:p>
        </p:txBody>
      </p:sp>
    </p:spTree>
    <p:extLst>
      <p:ext uri="{BB962C8B-B14F-4D97-AF65-F5344CB8AC3E}">
        <p14:creationId xmlns:p14="http://schemas.microsoft.com/office/powerpoint/2010/main" val="341152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3394C86-3678-4767-9BA9-039380E06078}"/>
              </a:ext>
              <a:ext uri="{C183D7F6-B498-43B3-948B-1728B52AA6E4}">
                <adec:decorative xmlns:adec="http://schemas.microsoft.com/office/drawing/2017/decorative" val="1"/>
              </a:ext>
            </a:extLst>
          </p:cNvPr>
          <p:cNvGrpSpPr/>
          <p:nvPr/>
        </p:nvGrpSpPr>
        <p:grpSpPr>
          <a:xfrm>
            <a:off x="896928" y="2828424"/>
            <a:ext cx="10392644" cy="1608635"/>
            <a:chOff x="896928" y="2828424"/>
            <a:chExt cx="10392644" cy="1608635"/>
          </a:xfrm>
        </p:grpSpPr>
        <p:grpSp>
          <p:nvGrpSpPr>
            <p:cNvPr id="34" name="Group 33">
              <a:extLst>
                <a:ext uri="{FF2B5EF4-FFF2-40B4-BE49-F238E27FC236}">
                  <a16:creationId xmlns:a16="http://schemas.microsoft.com/office/drawing/2014/main" id="{F179F5EC-E9A8-486A-B033-89646A3066D2}"/>
                </a:ext>
                <a:ext uri="{C183D7F6-B498-43B3-948B-1728B52AA6E4}">
                  <adec:decorative xmlns:adec="http://schemas.microsoft.com/office/drawing/2017/decorative" val="1"/>
                </a:ext>
              </a:extLst>
            </p:cNvPr>
            <p:cNvGrpSpPr/>
            <p:nvPr/>
          </p:nvGrpSpPr>
          <p:grpSpPr>
            <a:xfrm>
              <a:off x="2505563" y="3632741"/>
              <a:ext cx="7257471" cy="21"/>
              <a:chOff x="2505563" y="4875337"/>
              <a:chExt cx="7257471" cy="21"/>
            </a:xfrm>
          </p:grpSpPr>
          <p:cxnSp>
            <p:nvCxnSpPr>
              <p:cNvPr id="35" name="Straight Connector 34">
                <a:extLst>
                  <a:ext uri="{FF2B5EF4-FFF2-40B4-BE49-F238E27FC236}">
                    <a16:creationId xmlns:a16="http://schemas.microsoft.com/office/drawing/2014/main" id="{FE12F95C-B51E-4D4A-8268-671616826F3A}"/>
                  </a:ext>
                </a:extLst>
              </p:cNvPr>
              <p:cNvCxnSpPr>
                <a:cxnSpLocks/>
              </p:cNvCxnSpPr>
              <p:nvPr userDrawn="1"/>
            </p:nvCxnSpPr>
            <p:spPr>
              <a:xfrm>
                <a:off x="8346225" y="4875338"/>
                <a:ext cx="1416809" cy="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F91B3C1-0B67-4152-BF76-D512D700B6A6}"/>
                  </a:ext>
                </a:extLst>
              </p:cNvPr>
              <p:cNvCxnSpPr>
                <a:cxnSpLocks/>
              </p:cNvCxnSpPr>
              <p:nvPr userDrawn="1"/>
            </p:nvCxnSpPr>
            <p:spPr>
              <a:xfrm flipV="1">
                <a:off x="5400761" y="4875337"/>
                <a:ext cx="1472831" cy="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C1410C5-14A1-416E-BB83-F2669D823D6E}"/>
                  </a:ext>
                </a:extLst>
              </p:cNvPr>
              <p:cNvCxnSpPr>
                <a:cxnSpLocks/>
                <a:stCxn id="42" idx="17"/>
                <a:endCxn id="46" idx="21"/>
              </p:cNvCxnSpPr>
              <p:nvPr userDrawn="1"/>
            </p:nvCxnSpPr>
            <p:spPr>
              <a:xfrm>
                <a:off x="2505563" y="4875338"/>
                <a:ext cx="131293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8" name="Graphic 17">
              <a:extLst>
                <a:ext uri="{FF2B5EF4-FFF2-40B4-BE49-F238E27FC236}">
                  <a16:creationId xmlns:a16="http://schemas.microsoft.com/office/drawing/2014/main" id="{736196DD-20EE-42D2-BD8D-A7B8ED200255}"/>
                </a:ext>
                <a:ext uri="{C183D7F6-B498-43B3-948B-1728B52AA6E4}">
                  <adec:decorative xmlns:adec="http://schemas.microsoft.com/office/drawing/2017/decorative" val="1"/>
                </a:ext>
              </a:extLst>
            </p:cNvPr>
            <p:cNvGrpSpPr/>
            <p:nvPr/>
          </p:nvGrpSpPr>
          <p:grpSpPr>
            <a:xfrm flipH="1">
              <a:off x="896928" y="2828424"/>
              <a:ext cx="1608635" cy="1608635"/>
              <a:chOff x="545026" y="3295434"/>
              <a:chExt cx="2382386" cy="2382385"/>
            </a:xfrm>
          </p:grpSpPr>
          <p:sp>
            <p:nvSpPr>
              <p:cNvPr id="42" name="Graphic 17">
                <a:extLst>
                  <a:ext uri="{FF2B5EF4-FFF2-40B4-BE49-F238E27FC236}">
                    <a16:creationId xmlns:a16="http://schemas.microsoft.com/office/drawing/2014/main" id="{348CAE1E-2FF9-4C33-8537-A7A476279F8C}"/>
                  </a:ext>
                </a:extLst>
              </p:cNvPr>
              <p:cNvSpPr/>
              <p:nvPr/>
            </p:nvSpPr>
            <p:spPr>
              <a:xfrm>
                <a:off x="545026" y="3372572"/>
                <a:ext cx="2382386" cy="2305247"/>
              </a:xfrm>
              <a:custGeom>
                <a:avLst/>
                <a:gdLst>
                  <a:gd name="connsiteX0" fmla="*/ 1613719 w 2382386"/>
                  <a:gd name="connsiteY0" fmla="*/ 0 h 2305247"/>
                  <a:gd name="connsiteX1" fmla="*/ 1613719 w 2382386"/>
                  <a:gd name="connsiteY1" fmla="*/ 196239 h 2305247"/>
                  <a:gd name="connsiteX2" fmla="*/ 1905469 w 2382386"/>
                  <a:gd name="connsiteY2" fmla="*/ 399749 h 2305247"/>
                  <a:gd name="connsiteX3" fmla="*/ 2122041 w 2382386"/>
                  <a:gd name="connsiteY3" fmla="*/ 720912 h 2305247"/>
                  <a:gd name="connsiteX4" fmla="*/ 2201351 w 2382386"/>
                  <a:gd name="connsiteY4" fmla="*/ 1114055 h 2305247"/>
                  <a:gd name="connsiteX5" fmla="*/ 2122041 w 2382386"/>
                  <a:gd name="connsiteY5" fmla="*/ 1507198 h 2305247"/>
                  <a:gd name="connsiteX6" fmla="*/ 1905469 w 2382386"/>
                  <a:gd name="connsiteY6" fmla="*/ 1828361 h 2305247"/>
                  <a:gd name="connsiteX7" fmla="*/ 1584306 w 2382386"/>
                  <a:gd name="connsiteY7" fmla="*/ 2044933 h 2305247"/>
                  <a:gd name="connsiteX8" fmla="*/ 1191163 w 2382386"/>
                  <a:gd name="connsiteY8" fmla="*/ 2124243 h 2305247"/>
                  <a:gd name="connsiteX9" fmla="*/ 798020 w 2382386"/>
                  <a:gd name="connsiteY9" fmla="*/ 2044933 h 2305247"/>
                  <a:gd name="connsiteX10" fmla="*/ 476857 w 2382386"/>
                  <a:gd name="connsiteY10" fmla="*/ 1828361 h 2305247"/>
                  <a:gd name="connsiteX11" fmla="*/ 260285 w 2382386"/>
                  <a:gd name="connsiteY11" fmla="*/ 1507198 h 2305247"/>
                  <a:gd name="connsiteX12" fmla="*/ 181005 w 2382386"/>
                  <a:gd name="connsiteY12" fmla="*/ 1114055 h 2305247"/>
                  <a:gd name="connsiteX13" fmla="*/ 260315 w 2382386"/>
                  <a:gd name="connsiteY13" fmla="*/ 720912 h 2305247"/>
                  <a:gd name="connsiteX14" fmla="*/ 476888 w 2382386"/>
                  <a:gd name="connsiteY14" fmla="*/ 399749 h 2305247"/>
                  <a:gd name="connsiteX15" fmla="*/ 768637 w 2382386"/>
                  <a:gd name="connsiteY15" fmla="*/ 196239 h 2305247"/>
                  <a:gd name="connsiteX16" fmla="*/ 768637 w 2382386"/>
                  <a:gd name="connsiteY16" fmla="*/ 0 h 2305247"/>
                  <a:gd name="connsiteX17" fmla="*/ 0 w 2382386"/>
                  <a:gd name="connsiteY17" fmla="*/ 1114055 h 2305247"/>
                  <a:gd name="connsiteX18" fmla="*/ 1191193 w 2382386"/>
                  <a:gd name="connsiteY18" fmla="*/ 2305248 h 2305247"/>
                  <a:gd name="connsiteX19" fmla="*/ 2382386 w 2382386"/>
                  <a:gd name="connsiteY19" fmla="*/ 1114055 h 2305247"/>
                  <a:gd name="connsiteX20" fmla="*/ 1613719 w 2382386"/>
                  <a:gd name="connsiteY20" fmla="*/ 0 h 230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2386" h="2305247">
                    <a:moveTo>
                      <a:pt x="1613719" y="0"/>
                    </a:moveTo>
                    <a:lnTo>
                      <a:pt x="1613719" y="196239"/>
                    </a:lnTo>
                    <a:cubicBezTo>
                      <a:pt x="1722231" y="246227"/>
                      <a:pt x="1820276" y="314556"/>
                      <a:pt x="1905469" y="399749"/>
                    </a:cubicBezTo>
                    <a:cubicBezTo>
                      <a:pt x="1998294" y="492575"/>
                      <a:pt x="2071148" y="600635"/>
                      <a:pt x="2122041" y="720912"/>
                    </a:cubicBezTo>
                    <a:cubicBezTo>
                      <a:pt x="2174683" y="845323"/>
                      <a:pt x="2201351" y="977607"/>
                      <a:pt x="2201351" y="1114055"/>
                    </a:cubicBezTo>
                    <a:cubicBezTo>
                      <a:pt x="2201351" y="1250502"/>
                      <a:pt x="2174683" y="1382787"/>
                      <a:pt x="2122041" y="1507198"/>
                    </a:cubicBezTo>
                    <a:cubicBezTo>
                      <a:pt x="2071179" y="1627475"/>
                      <a:pt x="1998324" y="1735505"/>
                      <a:pt x="1905469" y="1828361"/>
                    </a:cubicBezTo>
                    <a:cubicBezTo>
                      <a:pt x="1812643" y="1921186"/>
                      <a:pt x="1704583" y="1994040"/>
                      <a:pt x="1584306" y="2044933"/>
                    </a:cubicBezTo>
                    <a:cubicBezTo>
                      <a:pt x="1459895" y="2097545"/>
                      <a:pt x="1327611" y="2124243"/>
                      <a:pt x="1191163" y="2124243"/>
                    </a:cubicBezTo>
                    <a:cubicBezTo>
                      <a:pt x="1054716" y="2124243"/>
                      <a:pt x="922431" y="2097545"/>
                      <a:pt x="798020" y="2044933"/>
                    </a:cubicBezTo>
                    <a:cubicBezTo>
                      <a:pt x="677743" y="1994071"/>
                      <a:pt x="569713" y="1921186"/>
                      <a:pt x="476857" y="1828361"/>
                    </a:cubicBezTo>
                    <a:cubicBezTo>
                      <a:pt x="384032" y="1735535"/>
                      <a:pt x="311178" y="1627475"/>
                      <a:pt x="260285" y="1507198"/>
                    </a:cubicBezTo>
                    <a:cubicBezTo>
                      <a:pt x="207673" y="1382787"/>
                      <a:pt x="181005" y="1250502"/>
                      <a:pt x="181005" y="1114055"/>
                    </a:cubicBezTo>
                    <a:cubicBezTo>
                      <a:pt x="181005" y="977607"/>
                      <a:pt x="207673" y="845323"/>
                      <a:pt x="260315" y="720912"/>
                    </a:cubicBezTo>
                    <a:cubicBezTo>
                      <a:pt x="311178" y="600635"/>
                      <a:pt x="384032" y="492605"/>
                      <a:pt x="476888" y="399749"/>
                    </a:cubicBezTo>
                    <a:cubicBezTo>
                      <a:pt x="562081" y="314556"/>
                      <a:pt x="660125" y="246227"/>
                      <a:pt x="768637" y="196239"/>
                    </a:cubicBezTo>
                    <a:lnTo>
                      <a:pt x="768637" y="0"/>
                    </a:lnTo>
                    <a:cubicBezTo>
                      <a:pt x="319353" y="170476"/>
                      <a:pt x="0" y="604979"/>
                      <a:pt x="0" y="1114055"/>
                    </a:cubicBezTo>
                    <a:cubicBezTo>
                      <a:pt x="0" y="1771917"/>
                      <a:pt x="533301" y="2305248"/>
                      <a:pt x="1191193" y="2305248"/>
                    </a:cubicBezTo>
                    <a:cubicBezTo>
                      <a:pt x="1849055" y="2305248"/>
                      <a:pt x="2382386" y="1771947"/>
                      <a:pt x="2382386" y="1114055"/>
                    </a:cubicBezTo>
                    <a:cubicBezTo>
                      <a:pt x="2382356" y="604979"/>
                      <a:pt x="2063033" y="170476"/>
                      <a:pt x="1613719" y="0"/>
                    </a:cubicBezTo>
                    <a:close/>
                  </a:path>
                </a:pathLst>
              </a:custGeom>
              <a:solidFill>
                <a:schemeClr val="bg2"/>
              </a:solidFill>
              <a:ln w="3014" cap="flat">
                <a:noFill/>
                <a:prstDash val="solid"/>
                <a:miter/>
              </a:ln>
            </p:spPr>
            <p:txBody>
              <a:bodyPr rtlCol="0" anchor="ctr"/>
              <a:lstStyle/>
              <a:p>
                <a:endParaRPr lang="en-US" dirty="0"/>
              </a:p>
            </p:txBody>
          </p:sp>
          <p:sp>
            <p:nvSpPr>
              <p:cNvPr id="44" name="Graphic 17">
                <a:extLst>
                  <a:ext uri="{FF2B5EF4-FFF2-40B4-BE49-F238E27FC236}">
                    <a16:creationId xmlns:a16="http://schemas.microsoft.com/office/drawing/2014/main" id="{1B21FB91-B8AB-4D21-B084-E5494559E3E3}"/>
                  </a:ext>
                </a:extLst>
              </p:cNvPr>
              <p:cNvSpPr/>
              <p:nvPr/>
            </p:nvSpPr>
            <p:spPr>
              <a:xfrm>
                <a:off x="1302327" y="3295434"/>
                <a:ext cx="861065" cy="273377"/>
              </a:xfrm>
              <a:custGeom>
                <a:avLst/>
                <a:gdLst>
                  <a:gd name="connsiteX0" fmla="*/ 29383 w 845111"/>
                  <a:gd name="connsiteY0" fmla="*/ 260315 h 273377"/>
                  <a:gd name="connsiteX1" fmla="*/ 422556 w 845111"/>
                  <a:gd name="connsiteY1" fmla="*/ 181005 h 273377"/>
                  <a:gd name="connsiteX2" fmla="*/ 815699 w 845111"/>
                  <a:gd name="connsiteY2" fmla="*/ 260315 h 273377"/>
                  <a:gd name="connsiteX3" fmla="*/ 845112 w 845111"/>
                  <a:gd name="connsiteY3" fmla="*/ 273378 h 273377"/>
                  <a:gd name="connsiteX4" fmla="*/ 845112 w 845111"/>
                  <a:gd name="connsiteY4" fmla="*/ 77138 h 273377"/>
                  <a:gd name="connsiteX5" fmla="*/ 422556 w 845111"/>
                  <a:gd name="connsiteY5" fmla="*/ 0 h 273377"/>
                  <a:gd name="connsiteX6" fmla="*/ 0 w 845111"/>
                  <a:gd name="connsiteY6" fmla="*/ 77138 h 273377"/>
                  <a:gd name="connsiteX7" fmla="*/ 0 w 845111"/>
                  <a:gd name="connsiteY7" fmla="*/ 273378 h 273377"/>
                  <a:gd name="connsiteX8" fmla="*/ 29383 w 845111"/>
                  <a:gd name="connsiteY8" fmla="*/ 260315 h 27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111" h="273377">
                    <a:moveTo>
                      <a:pt x="29383" y="260315"/>
                    </a:moveTo>
                    <a:cubicBezTo>
                      <a:pt x="153824" y="207703"/>
                      <a:pt x="286078" y="181005"/>
                      <a:pt x="422556" y="181005"/>
                    </a:cubicBezTo>
                    <a:cubicBezTo>
                      <a:pt x="559003" y="181005"/>
                      <a:pt x="691288" y="207703"/>
                      <a:pt x="815699" y="260315"/>
                    </a:cubicBezTo>
                    <a:cubicBezTo>
                      <a:pt x="825594" y="264508"/>
                      <a:pt x="835368" y="268883"/>
                      <a:pt x="845112" y="273378"/>
                    </a:cubicBezTo>
                    <a:lnTo>
                      <a:pt x="845112" y="77138"/>
                    </a:lnTo>
                    <a:cubicBezTo>
                      <a:pt x="713763" y="27302"/>
                      <a:pt x="571342" y="0"/>
                      <a:pt x="422556" y="0"/>
                    </a:cubicBezTo>
                    <a:cubicBezTo>
                      <a:pt x="273770" y="0"/>
                      <a:pt x="131319" y="27302"/>
                      <a:pt x="0" y="77138"/>
                    </a:cubicBezTo>
                    <a:lnTo>
                      <a:pt x="0" y="273378"/>
                    </a:lnTo>
                    <a:cubicBezTo>
                      <a:pt x="9714" y="268883"/>
                      <a:pt x="19488" y="264508"/>
                      <a:pt x="29383" y="260315"/>
                    </a:cubicBezTo>
                    <a:close/>
                  </a:path>
                </a:pathLst>
              </a:custGeom>
              <a:solidFill>
                <a:schemeClr val="tx2"/>
              </a:solidFill>
              <a:ln w="3014" cap="flat">
                <a:noFill/>
                <a:prstDash val="solid"/>
                <a:miter/>
              </a:ln>
            </p:spPr>
            <p:txBody>
              <a:bodyPr rtlCol="0" anchor="ctr"/>
              <a:lstStyle/>
              <a:p>
                <a:endParaRPr lang="en-US" dirty="0"/>
              </a:p>
            </p:txBody>
          </p:sp>
        </p:grpSp>
        <p:grpSp>
          <p:nvGrpSpPr>
            <p:cNvPr id="45" name="Graphic 19">
              <a:extLst>
                <a:ext uri="{FF2B5EF4-FFF2-40B4-BE49-F238E27FC236}">
                  <a16:creationId xmlns:a16="http://schemas.microsoft.com/office/drawing/2014/main" id="{FBB261CB-53CF-4BB5-B429-FE3D00924DE4}"/>
                </a:ext>
                <a:ext uri="{C183D7F6-B498-43B3-948B-1728B52AA6E4}">
                  <adec:decorative xmlns:adec="http://schemas.microsoft.com/office/drawing/2017/decorative" val="1"/>
                </a:ext>
              </a:extLst>
            </p:cNvPr>
            <p:cNvGrpSpPr/>
            <p:nvPr/>
          </p:nvGrpSpPr>
          <p:grpSpPr>
            <a:xfrm flipH="1">
              <a:off x="3818502" y="2828424"/>
              <a:ext cx="1608635" cy="1608635"/>
              <a:chOff x="3228554" y="3295434"/>
              <a:chExt cx="2382386" cy="2382386"/>
            </a:xfrm>
          </p:grpSpPr>
          <p:sp>
            <p:nvSpPr>
              <p:cNvPr id="46" name="Graphic 19">
                <a:extLst>
                  <a:ext uri="{FF2B5EF4-FFF2-40B4-BE49-F238E27FC236}">
                    <a16:creationId xmlns:a16="http://schemas.microsoft.com/office/drawing/2014/main" id="{BC2EB5BD-BC81-458F-A170-A9C9D469CA8F}"/>
                  </a:ext>
                </a:extLst>
              </p:cNvPr>
              <p:cNvSpPr/>
              <p:nvPr/>
            </p:nvSpPr>
            <p:spPr>
              <a:xfrm>
                <a:off x="3228554" y="3295434"/>
                <a:ext cx="2382386" cy="2382386"/>
              </a:xfrm>
              <a:custGeom>
                <a:avLst/>
                <a:gdLst>
                  <a:gd name="connsiteX0" fmla="*/ 2201351 w 2382386"/>
                  <a:gd name="connsiteY0" fmla="*/ 1191193 h 2382386"/>
                  <a:gd name="connsiteX1" fmla="*/ 2122041 w 2382386"/>
                  <a:gd name="connsiteY1" fmla="*/ 1584336 h 2382386"/>
                  <a:gd name="connsiteX2" fmla="*/ 1905469 w 2382386"/>
                  <a:gd name="connsiteY2" fmla="*/ 1905499 h 2382386"/>
                  <a:gd name="connsiteX3" fmla="*/ 1584306 w 2382386"/>
                  <a:gd name="connsiteY3" fmla="*/ 2122071 h 2382386"/>
                  <a:gd name="connsiteX4" fmla="*/ 1191163 w 2382386"/>
                  <a:gd name="connsiteY4" fmla="*/ 2201381 h 2382386"/>
                  <a:gd name="connsiteX5" fmla="*/ 798020 w 2382386"/>
                  <a:gd name="connsiteY5" fmla="*/ 2122071 h 2382386"/>
                  <a:gd name="connsiteX6" fmla="*/ 476857 w 2382386"/>
                  <a:gd name="connsiteY6" fmla="*/ 1905499 h 2382386"/>
                  <a:gd name="connsiteX7" fmla="*/ 260285 w 2382386"/>
                  <a:gd name="connsiteY7" fmla="*/ 1584336 h 2382386"/>
                  <a:gd name="connsiteX8" fmla="*/ 181005 w 2382386"/>
                  <a:gd name="connsiteY8" fmla="*/ 1191193 h 2382386"/>
                  <a:gd name="connsiteX9" fmla="*/ 260315 w 2382386"/>
                  <a:gd name="connsiteY9" fmla="*/ 798051 h 2382386"/>
                  <a:gd name="connsiteX10" fmla="*/ 476888 w 2382386"/>
                  <a:gd name="connsiteY10" fmla="*/ 476888 h 2382386"/>
                  <a:gd name="connsiteX11" fmla="*/ 768637 w 2382386"/>
                  <a:gd name="connsiteY11" fmla="*/ 273378 h 2382386"/>
                  <a:gd name="connsiteX12" fmla="*/ 798051 w 2382386"/>
                  <a:gd name="connsiteY12" fmla="*/ 260315 h 2382386"/>
                  <a:gd name="connsiteX13" fmla="*/ 1191193 w 2382386"/>
                  <a:gd name="connsiteY13" fmla="*/ 181005 h 2382386"/>
                  <a:gd name="connsiteX14" fmla="*/ 1584336 w 2382386"/>
                  <a:gd name="connsiteY14" fmla="*/ 260315 h 2382386"/>
                  <a:gd name="connsiteX15" fmla="*/ 1613749 w 2382386"/>
                  <a:gd name="connsiteY15" fmla="*/ 273378 h 2382386"/>
                  <a:gd name="connsiteX16" fmla="*/ 1613749 w 2382386"/>
                  <a:gd name="connsiteY16" fmla="*/ 77138 h 2382386"/>
                  <a:gd name="connsiteX17" fmla="*/ 1191193 w 2382386"/>
                  <a:gd name="connsiteY17" fmla="*/ 0 h 2382386"/>
                  <a:gd name="connsiteX18" fmla="*/ 768637 w 2382386"/>
                  <a:gd name="connsiteY18" fmla="*/ 77138 h 2382386"/>
                  <a:gd name="connsiteX19" fmla="*/ 0 w 2382386"/>
                  <a:gd name="connsiteY19" fmla="*/ 1191193 h 2382386"/>
                  <a:gd name="connsiteX20" fmla="*/ 1191193 w 2382386"/>
                  <a:gd name="connsiteY20" fmla="*/ 2382386 h 2382386"/>
                  <a:gd name="connsiteX21" fmla="*/ 2382386 w 2382386"/>
                  <a:gd name="connsiteY21" fmla="*/ 1191193 h 2382386"/>
                  <a:gd name="connsiteX22" fmla="*/ 2376534 w 2382386"/>
                  <a:gd name="connsiteY22" fmla="*/ 1072454 h 2382386"/>
                  <a:gd name="connsiteX23" fmla="*/ 2194473 w 2382386"/>
                  <a:gd name="connsiteY23" fmla="*/ 1072454 h 2382386"/>
                  <a:gd name="connsiteX24" fmla="*/ 2201351 w 2382386"/>
                  <a:gd name="connsiteY24" fmla="*/ 1191193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82386" h="2382386">
                    <a:moveTo>
                      <a:pt x="2201351" y="1191193"/>
                    </a:moveTo>
                    <a:cubicBezTo>
                      <a:pt x="2201351" y="1327641"/>
                      <a:pt x="2174683" y="1459925"/>
                      <a:pt x="2122041" y="1584336"/>
                    </a:cubicBezTo>
                    <a:cubicBezTo>
                      <a:pt x="2071179" y="1704614"/>
                      <a:pt x="1998324" y="1812643"/>
                      <a:pt x="1905469" y="1905499"/>
                    </a:cubicBezTo>
                    <a:cubicBezTo>
                      <a:pt x="1812643" y="1998324"/>
                      <a:pt x="1704583" y="2071179"/>
                      <a:pt x="1584306" y="2122071"/>
                    </a:cubicBezTo>
                    <a:cubicBezTo>
                      <a:pt x="1459895" y="2174683"/>
                      <a:pt x="1327611" y="2201381"/>
                      <a:pt x="1191163" y="2201381"/>
                    </a:cubicBezTo>
                    <a:cubicBezTo>
                      <a:pt x="1054716" y="2201381"/>
                      <a:pt x="922431" y="2174683"/>
                      <a:pt x="798020" y="2122071"/>
                    </a:cubicBezTo>
                    <a:cubicBezTo>
                      <a:pt x="677743" y="2071209"/>
                      <a:pt x="569713" y="1998324"/>
                      <a:pt x="476857" y="1905499"/>
                    </a:cubicBezTo>
                    <a:cubicBezTo>
                      <a:pt x="384032" y="1812673"/>
                      <a:pt x="311178" y="1704614"/>
                      <a:pt x="260285" y="158433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327641" y="181005"/>
                      <a:pt x="1459925" y="207703"/>
                      <a:pt x="1584336" y="260315"/>
                    </a:cubicBezTo>
                    <a:cubicBezTo>
                      <a:pt x="1594231" y="264508"/>
                      <a:pt x="1604005" y="268883"/>
                      <a:pt x="1613749" y="273378"/>
                    </a:cubicBezTo>
                    <a:lnTo>
                      <a:pt x="1613749" y="77138"/>
                    </a:lnTo>
                    <a:cubicBezTo>
                      <a:pt x="1482400" y="27302"/>
                      <a:pt x="1339979"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849055" y="2382386"/>
                      <a:pt x="2382386" y="1849086"/>
                      <a:pt x="2382386" y="1191193"/>
                    </a:cubicBezTo>
                    <a:cubicBezTo>
                      <a:pt x="2382386" y="1151131"/>
                      <a:pt x="2380395" y="1111521"/>
                      <a:pt x="2376534" y="1072454"/>
                    </a:cubicBezTo>
                    <a:lnTo>
                      <a:pt x="2194473" y="1072454"/>
                    </a:lnTo>
                    <a:cubicBezTo>
                      <a:pt x="2198998" y="1111611"/>
                      <a:pt x="2201351" y="1151221"/>
                      <a:pt x="2201351" y="1191193"/>
                    </a:cubicBezTo>
                    <a:close/>
                  </a:path>
                </a:pathLst>
              </a:custGeom>
              <a:solidFill>
                <a:schemeClr val="bg2"/>
              </a:solidFill>
              <a:ln w="3014" cap="flat">
                <a:noFill/>
                <a:prstDash val="solid"/>
                <a:miter/>
              </a:ln>
            </p:spPr>
            <p:txBody>
              <a:bodyPr rtlCol="0" anchor="ctr"/>
              <a:lstStyle/>
              <a:p>
                <a:endParaRPr lang="en-US" dirty="0"/>
              </a:p>
            </p:txBody>
          </p:sp>
          <p:sp>
            <p:nvSpPr>
              <p:cNvPr id="47" name="Graphic 19">
                <a:extLst>
                  <a:ext uri="{FF2B5EF4-FFF2-40B4-BE49-F238E27FC236}">
                    <a16:creationId xmlns:a16="http://schemas.microsoft.com/office/drawing/2014/main" id="{0977FA8C-A2E1-4DB6-A031-BDD7B0B80BE7}"/>
                  </a:ext>
                </a:extLst>
              </p:cNvPr>
              <p:cNvSpPr/>
              <p:nvPr/>
            </p:nvSpPr>
            <p:spPr>
              <a:xfrm>
                <a:off x="4836606" y="3371529"/>
                <a:ext cx="760584" cy="995315"/>
              </a:xfrm>
              <a:custGeom>
                <a:avLst/>
                <a:gdLst>
                  <a:gd name="connsiteX0" fmla="*/ 0 w 762784"/>
                  <a:gd name="connsiteY0" fmla="*/ 0 h 995315"/>
                  <a:gd name="connsiteX1" fmla="*/ 0 w 762784"/>
                  <a:gd name="connsiteY1" fmla="*/ 0 h 995315"/>
                  <a:gd name="connsiteX2" fmla="*/ 0 w 762784"/>
                  <a:gd name="connsiteY2" fmla="*/ 196239 h 995315"/>
                  <a:gd name="connsiteX3" fmla="*/ 0 w 762784"/>
                  <a:gd name="connsiteY3" fmla="*/ 196239 h 995315"/>
                  <a:gd name="connsiteX4" fmla="*/ 291750 w 762784"/>
                  <a:gd name="connsiteY4" fmla="*/ 399749 h 995315"/>
                  <a:gd name="connsiteX5" fmla="*/ 508322 w 762784"/>
                  <a:gd name="connsiteY5" fmla="*/ 720912 h 995315"/>
                  <a:gd name="connsiteX6" fmla="*/ 580724 w 762784"/>
                  <a:gd name="connsiteY6" fmla="*/ 995316 h 995315"/>
                  <a:gd name="connsiteX7" fmla="*/ 762785 w 762784"/>
                  <a:gd name="connsiteY7" fmla="*/ 995316 h 995315"/>
                  <a:gd name="connsiteX8" fmla="*/ 0 w 762784"/>
                  <a:gd name="connsiteY8" fmla="*/ 0 h 99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784" h="995315">
                    <a:moveTo>
                      <a:pt x="0" y="0"/>
                    </a:moveTo>
                    <a:lnTo>
                      <a:pt x="0" y="0"/>
                    </a:lnTo>
                    <a:lnTo>
                      <a:pt x="0" y="196239"/>
                    </a:lnTo>
                    <a:lnTo>
                      <a:pt x="0" y="196239"/>
                    </a:lnTo>
                    <a:cubicBezTo>
                      <a:pt x="108513" y="246227"/>
                      <a:pt x="206557" y="314556"/>
                      <a:pt x="291750" y="399749"/>
                    </a:cubicBezTo>
                    <a:cubicBezTo>
                      <a:pt x="384575" y="492575"/>
                      <a:pt x="457430" y="600635"/>
                      <a:pt x="508322" y="720912"/>
                    </a:cubicBezTo>
                    <a:cubicBezTo>
                      <a:pt x="545519" y="808881"/>
                      <a:pt x="569713" y="900801"/>
                      <a:pt x="580724" y="995316"/>
                    </a:cubicBezTo>
                    <a:lnTo>
                      <a:pt x="762785" y="995316"/>
                    </a:lnTo>
                    <a:cubicBezTo>
                      <a:pt x="717564" y="538218"/>
                      <a:pt x="413928" y="157082"/>
                      <a:pt x="0" y="0"/>
                    </a:cubicBezTo>
                    <a:close/>
                  </a:path>
                </a:pathLst>
              </a:custGeom>
              <a:solidFill>
                <a:schemeClr val="tx2"/>
              </a:solidFill>
              <a:ln w="3014" cap="flat">
                <a:noFill/>
                <a:prstDash val="solid"/>
                <a:miter/>
              </a:ln>
            </p:spPr>
            <p:txBody>
              <a:bodyPr rtlCol="0" anchor="ctr"/>
              <a:lstStyle/>
              <a:p>
                <a:endParaRPr lang="en-US" dirty="0"/>
              </a:p>
            </p:txBody>
          </p:sp>
        </p:grpSp>
        <p:grpSp>
          <p:nvGrpSpPr>
            <p:cNvPr id="48" name="Graphic 21">
              <a:extLst>
                <a:ext uri="{FF2B5EF4-FFF2-40B4-BE49-F238E27FC236}">
                  <a16:creationId xmlns:a16="http://schemas.microsoft.com/office/drawing/2014/main" id="{CAA38FCB-FD73-463F-8842-CB59848F4844}"/>
                </a:ext>
                <a:ext uri="{C183D7F6-B498-43B3-948B-1728B52AA6E4}">
                  <adec:decorative xmlns:adec="http://schemas.microsoft.com/office/drawing/2017/decorative" val="1"/>
                </a:ext>
              </a:extLst>
            </p:cNvPr>
            <p:cNvGrpSpPr/>
            <p:nvPr/>
          </p:nvGrpSpPr>
          <p:grpSpPr>
            <a:xfrm flipH="1">
              <a:off x="6777750" y="2828424"/>
              <a:ext cx="1608615" cy="1608635"/>
              <a:chOff x="5912082" y="3295434"/>
              <a:chExt cx="2382356" cy="2382386"/>
            </a:xfrm>
          </p:grpSpPr>
          <p:sp>
            <p:nvSpPr>
              <p:cNvPr id="49" name="Graphic 21">
                <a:extLst>
                  <a:ext uri="{FF2B5EF4-FFF2-40B4-BE49-F238E27FC236}">
                    <a16:creationId xmlns:a16="http://schemas.microsoft.com/office/drawing/2014/main" id="{E21C76FD-0D7D-4026-8FFE-EC1CD493AB8F}"/>
                  </a:ext>
                </a:extLst>
              </p:cNvPr>
              <p:cNvSpPr/>
              <p:nvPr/>
            </p:nvSpPr>
            <p:spPr>
              <a:xfrm>
                <a:off x="5912082" y="3295434"/>
                <a:ext cx="2376533" cy="2382386"/>
              </a:xfrm>
              <a:custGeom>
                <a:avLst/>
                <a:gdLst>
                  <a:gd name="connsiteX0" fmla="*/ 1191193 w 2376533"/>
                  <a:gd name="connsiteY0" fmla="*/ 2201351 h 2382386"/>
                  <a:gd name="connsiteX1" fmla="*/ 798051 w 2376533"/>
                  <a:gd name="connsiteY1" fmla="*/ 2122041 h 2382386"/>
                  <a:gd name="connsiteX2" fmla="*/ 476888 w 2376533"/>
                  <a:gd name="connsiteY2" fmla="*/ 1905469 h 2382386"/>
                  <a:gd name="connsiteX3" fmla="*/ 260315 w 2376533"/>
                  <a:gd name="connsiteY3" fmla="*/ 1584306 h 2382386"/>
                  <a:gd name="connsiteX4" fmla="*/ 181005 w 2376533"/>
                  <a:gd name="connsiteY4" fmla="*/ 1191193 h 2382386"/>
                  <a:gd name="connsiteX5" fmla="*/ 260315 w 2376533"/>
                  <a:gd name="connsiteY5" fmla="*/ 798051 h 2382386"/>
                  <a:gd name="connsiteX6" fmla="*/ 476888 w 2376533"/>
                  <a:gd name="connsiteY6" fmla="*/ 476888 h 2382386"/>
                  <a:gd name="connsiteX7" fmla="*/ 768637 w 2376533"/>
                  <a:gd name="connsiteY7" fmla="*/ 273378 h 2382386"/>
                  <a:gd name="connsiteX8" fmla="*/ 798051 w 2376533"/>
                  <a:gd name="connsiteY8" fmla="*/ 260315 h 2382386"/>
                  <a:gd name="connsiteX9" fmla="*/ 1191193 w 2376533"/>
                  <a:gd name="connsiteY9" fmla="*/ 181005 h 2382386"/>
                  <a:gd name="connsiteX10" fmla="*/ 1584336 w 2376533"/>
                  <a:gd name="connsiteY10" fmla="*/ 260315 h 2382386"/>
                  <a:gd name="connsiteX11" fmla="*/ 1613749 w 2376533"/>
                  <a:gd name="connsiteY11" fmla="*/ 273378 h 2382386"/>
                  <a:gd name="connsiteX12" fmla="*/ 1905499 w 2376533"/>
                  <a:gd name="connsiteY12" fmla="*/ 476888 h 2382386"/>
                  <a:gd name="connsiteX13" fmla="*/ 2122071 w 2376533"/>
                  <a:gd name="connsiteY13" fmla="*/ 798051 h 2382386"/>
                  <a:gd name="connsiteX14" fmla="*/ 2194473 w 2376533"/>
                  <a:gd name="connsiteY14" fmla="*/ 1072454 h 2382386"/>
                  <a:gd name="connsiteX15" fmla="*/ 2376534 w 2376533"/>
                  <a:gd name="connsiteY15" fmla="*/ 1072454 h 2382386"/>
                  <a:gd name="connsiteX16" fmla="*/ 1613749 w 2376533"/>
                  <a:gd name="connsiteY16" fmla="*/ 77138 h 2382386"/>
                  <a:gd name="connsiteX17" fmla="*/ 1191193 w 2376533"/>
                  <a:gd name="connsiteY17" fmla="*/ 0 h 2382386"/>
                  <a:gd name="connsiteX18" fmla="*/ 768637 w 2376533"/>
                  <a:gd name="connsiteY18" fmla="*/ 77138 h 2382386"/>
                  <a:gd name="connsiteX19" fmla="*/ 0 w 2376533"/>
                  <a:gd name="connsiteY19" fmla="*/ 1191193 h 2382386"/>
                  <a:gd name="connsiteX20" fmla="*/ 1191193 w 2376533"/>
                  <a:gd name="connsiteY20" fmla="*/ 2382386 h 2382386"/>
                  <a:gd name="connsiteX21" fmla="*/ 1395668 w 2376533"/>
                  <a:gd name="connsiteY21" fmla="*/ 2364889 h 2382386"/>
                  <a:gd name="connsiteX22" fmla="*/ 1395668 w 2376533"/>
                  <a:gd name="connsiteY22" fmla="*/ 2180747 h 2382386"/>
                  <a:gd name="connsiteX23" fmla="*/ 1191193 w 2376533"/>
                  <a:gd name="connsiteY23" fmla="*/ 2201351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76533" h="2382386">
                    <a:moveTo>
                      <a:pt x="1191193" y="2201351"/>
                    </a:moveTo>
                    <a:cubicBezTo>
                      <a:pt x="1054746" y="2201351"/>
                      <a:pt x="922461" y="2174683"/>
                      <a:pt x="798051" y="2122041"/>
                    </a:cubicBezTo>
                    <a:cubicBezTo>
                      <a:pt x="677773" y="2071179"/>
                      <a:pt x="569743" y="1998324"/>
                      <a:pt x="476888" y="1905469"/>
                    </a:cubicBezTo>
                    <a:cubicBezTo>
                      <a:pt x="384062" y="1812643"/>
                      <a:pt x="311208" y="1704583"/>
                      <a:pt x="260315" y="158430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327641" y="181005"/>
                      <a:pt x="1459925" y="207703"/>
                      <a:pt x="1584336" y="260315"/>
                    </a:cubicBezTo>
                    <a:cubicBezTo>
                      <a:pt x="1594231" y="264508"/>
                      <a:pt x="1604005" y="268883"/>
                      <a:pt x="1613749" y="273378"/>
                    </a:cubicBezTo>
                    <a:cubicBezTo>
                      <a:pt x="1722262" y="323365"/>
                      <a:pt x="1820306" y="391695"/>
                      <a:pt x="1905499" y="476888"/>
                    </a:cubicBezTo>
                    <a:cubicBezTo>
                      <a:pt x="1998324" y="569713"/>
                      <a:pt x="2071179" y="677773"/>
                      <a:pt x="2122071" y="798051"/>
                    </a:cubicBezTo>
                    <a:cubicBezTo>
                      <a:pt x="2159268" y="886019"/>
                      <a:pt x="2183462" y="977939"/>
                      <a:pt x="2194473" y="1072454"/>
                    </a:cubicBezTo>
                    <a:lnTo>
                      <a:pt x="2376534" y="1072454"/>
                    </a:lnTo>
                    <a:cubicBezTo>
                      <a:pt x="2331283" y="615356"/>
                      <a:pt x="2027677" y="234220"/>
                      <a:pt x="1613749" y="77138"/>
                    </a:cubicBezTo>
                    <a:cubicBezTo>
                      <a:pt x="1482400" y="27302"/>
                      <a:pt x="1339979"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260910" y="2382386"/>
                      <a:pt x="1329240" y="2376383"/>
                      <a:pt x="1395668" y="2364889"/>
                    </a:cubicBezTo>
                    <a:lnTo>
                      <a:pt x="1395668" y="2180747"/>
                    </a:lnTo>
                    <a:cubicBezTo>
                      <a:pt x="1328908" y="2194413"/>
                      <a:pt x="1260578" y="2201351"/>
                      <a:pt x="1191193" y="2201351"/>
                    </a:cubicBezTo>
                    <a:close/>
                  </a:path>
                </a:pathLst>
              </a:custGeom>
              <a:solidFill>
                <a:schemeClr val="bg2"/>
              </a:solidFill>
              <a:ln w="3014" cap="flat">
                <a:noFill/>
                <a:prstDash val="solid"/>
                <a:miter/>
              </a:ln>
            </p:spPr>
            <p:txBody>
              <a:bodyPr rtlCol="0" anchor="ctr"/>
              <a:lstStyle/>
              <a:p>
                <a:endParaRPr lang="en-US" dirty="0"/>
              </a:p>
            </p:txBody>
          </p:sp>
          <p:sp>
            <p:nvSpPr>
              <p:cNvPr id="50" name="Graphic 21">
                <a:extLst>
                  <a:ext uri="{FF2B5EF4-FFF2-40B4-BE49-F238E27FC236}">
                    <a16:creationId xmlns:a16="http://schemas.microsoft.com/office/drawing/2014/main" id="{872D6634-F2AA-4589-BFD2-34B155527AE5}"/>
                  </a:ext>
                </a:extLst>
              </p:cNvPr>
              <p:cNvSpPr/>
              <p:nvPr/>
            </p:nvSpPr>
            <p:spPr>
              <a:xfrm>
                <a:off x="7307720" y="4367887"/>
                <a:ext cx="986718" cy="1292435"/>
              </a:xfrm>
              <a:custGeom>
                <a:avLst/>
                <a:gdLst>
                  <a:gd name="connsiteX0" fmla="*/ 986718 w 986718"/>
                  <a:gd name="connsiteY0" fmla="*/ 118739 h 1292435"/>
                  <a:gd name="connsiteX1" fmla="*/ 980866 w 986718"/>
                  <a:gd name="connsiteY1" fmla="*/ 0 h 1292435"/>
                  <a:gd name="connsiteX2" fmla="*/ 798805 w 986718"/>
                  <a:gd name="connsiteY2" fmla="*/ 0 h 1292435"/>
                  <a:gd name="connsiteX3" fmla="*/ 805713 w 986718"/>
                  <a:gd name="connsiteY3" fmla="*/ 118739 h 1292435"/>
                  <a:gd name="connsiteX4" fmla="*/ 726403 w 986718"/>
                  <a:gd name="connsiteY4" fmla="*/ 511882 h 1292435"/>
                  <a:gd name="connsiteX5" fmla="*/ 509830 w 986718"/>
                  <a:gd name="connsiteY5" fmla="*/ 833045 h 1292435"/>
                  <a:gd name="connsiteX6" fmla="*/ 188667 w 986718"/>
                  <a:gd name="connsiteY6" fmla="*/ 1049617 h 1292435"/>
                  <a:gd name="connsiteX7" fmla="*/ 0 w 986718"/>
                  <a:gd name="connsiteY7" fmla="*/ 1108293 h 1292435"/>
                  <a:gd name="connsiteX8" fmla="*/ 0 w 986718"/>
                  <a:gd name="connsiteY8" fmla="*/ 1292435 h 1292435"/>
                  <a:gd name="connsiteX9" fmla="*/ 986718 w 986718"/>
                  <a:gd name="connsiteY9" fmla="*/ 118739 h 129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6718" h="1292435">
                    <a:moveTo>
                      <a:pt x="986718" y="118739"/>
                    </a:moveTo>
                    <a:cubicBezTo>
                      <a:pt x="986718" y="78677"/>
                      <a:pt x="984727" y="39067"/>
                      <a:pt x="980866" y="0"/>
                    </a:cubicBezTo>
                    <a:lnTo>
                      <a:pt x="798805" y="0"/>
                    </a:lnTo>
                    <a:cubicBezTo>
                      <a:pt x="803360" y="39157"/>
                      <a:pt x="805713" y="78767"/>
                      <a:pt x="805713" y="118739"/>
                    </a:cubicBezTo>
                    <a:cubicBezTo>
                      <a:pt x="805713" y="255187"/>
                      <a:pt x="779045" y="387471"/>
                      <a:pt x="726403" y="511882"/>
                    </a:cubicBezTo>
                    <a:cubicBezTo>
                      <a:pt x="675540" y="632160"/>
                      <a:pt x="602686" y="740189"/>
                      <a:pt x="509830" y="833045"/>
                    </a:cubicBezTo>
                    <a:cubicBezTo>
                      <a:pt x="417005" y="925870"/>
                      <a:pt x="308945" y="998725"/>
                      <a:pt x="188667" y="1049617"/>
                    </a:cubicBezTo>
                    <a:cubicBezTo>
                      <a:pt x="127518" y="1075471"/>
                      <a:pt x="64498" y="1095049"/>
                      <a:pt x="0" y="1108293"/>
                    </a:cubicBezTo>
                    <a:lnTo>
                      <a:pt x="0" y="1292435"/>
                    </a:lnTo>
                    <a:cubicBezTo>
                      <a:pt x="560451" y="1195447"/>
                      <a:pt x="986718" y="706884"/>
                      <a:pt x="986718" y="118739"/>
                    </a:cubicBezTo>
                    <a:close/>
                  </a:path>
                </a:pathLst>
              </a:custGeom>
              <a:solidFill>
                <a:schemeClr val="tx2"/>
              </a:solidFill>
              <a:ln w="3014" cap="flat">
                <a:noFill/>
                <a:prstDash val="solid"/>
                <a:miter/>
              </a:ln>
            </p:spPr>
            <p:txBody>
              <a:bodyPr rtlCol="0" anchor="ctr"/>
              <a:lstStyle/>
              <a:p>
                <a:endParaRPr lang="en-US" dirty="0"/>
              </a:p>
            </p:txBody>
          </p:sp>
        </p:grpSp>
        <p:grpSp>
          <p:nvGrpSpPr>
            <p:cNvPr id="51" name="Graphic 23">
              <a:extLst>
                <a:ext uri="{FF2B5EF4-FFF2-40B4-BE49-F238E27FC236}">
                  <a16:creationId xmlns:a16="http://schemas.microsoft.com/office/drawing/2014/main" id="{2A84DE45-FE99-4B43-85A1-083C504CF0B8}"/>
                </a:ext>
                <a:ext uri="{C183D7F6-B498-43B3-948B-1728B52AA6E4}">
                  <adec:decorative xmlns:adec="http://schemas.microsoft.com/office/drawing/2017/decorative" val="1"/>
                </a:ext>
              </a:extLst>
            </p:cNvPr>
            <p:cNvGrpSpPr/>
            <p:nvPr/>
          </p:nvGrpSpPr>
          <p:grpSpPr>
            <a:xfrm flipH="1">
              <a:off x="9680976" y="2828424"/>
              <a:ext cx="1608596" cy="1608635"/>
              <a:chOff x="8595609" y="3295434"/>
              <a:chExt cx="2382326" cy="2382386"/>
            </a:xfrm>
          </p:grpSpPr>
          <p:sp>
            <p:nvSpPr>
              <p:cNvPr id="52" name="Graphic 23">
                <a:extLst>
                  <a:ext uri="{FF2B5EF4-FFF2-40B4-BE49-F238E27FC236}">
                    <a16:creationId xmlns:a16="http://schemas.microsoft.com/office/drawing/2014/main" id="{E73FD1F4-0193-49F6-B119-8DD02E4F4F8D}"/>
                  </a:ext>
                </a:extLst>
              </p:cNvPr>
              <p:cNvSpPr/>
              <p:nvPr/>
            </p:nvSpPr>
            <p:spPr>
              <a:xfrm>
                <a:off x="9991247" y="3313021"/>
                <a:ext cx="986688" cy="2347331"/>
              </a:xfrm>
              <a:custGeom>
                <a:avLst/>
                <a:gdLst>
                  <a:gd name="connsiteX0" fmla="*/ 980866 w 986688"/>
                  <a:gd name="connsiteY0" fmla="*/ 1054866 h 2347331"/>
                  <a:gd name="connsiteX1" fmla="*/ 218081 w 986688"/>
                  <a:gd name="connsiteY1" fmla="*/ 59551 h 2347331"/>
                  <a:gd name="connsiteX2" fmla="*/ 0 w 986688"/>
                  <a:gd name="connsiteY2" fmla="*/ 0 h 2347331"/>
                  <a:gd name="connsiteX3" fmla="*/ 0 w 986688"/>
                  <a:gd name="connsiteY3" fmla="*/ 184082 h 2347331"/>
                  <a:gd name="connsiteX4" fmla="*/ 188667 w 986688"/>
                  <a:gd name="connsiteY4" fmla="*/ 242758 h 2347331"/>
                  <a:gd name="connsiteX5" fmla="*/ 218081 w 986688"/>
                  <a:gd name="connsiteY5" fmla="*/ 255820 h 2347331"/>
                  <a:gd name="connsiteX6" fmla="*/ 509830 w 986688"/>
                  <a:gd name="connsiteY6" fmla="*/ 459330 h 2347331"/>
                  <a:gd name="connsiteX7" fmla="*/ 726403 w 986688"/>
                  <a:gd name="connsiteY7" fmla="*/ 780493 h 2347331"/>
                  <a:gd name="connsiteX8" fmla="*/ 798805 w 986688"/>
                  <a:gd name="connsiteY8" fmla="*/ 1054897 h 2347331"/>
                  <a:gd name="connsiteX9" fmla="*/ 805713 w 986688"/>
                  <a:gd name="connsiteY9" fmla="*/ 1173636 h 2347331"/>
                  <a:gd name="connsiteX10" fmla="*/ 726403 w 986688"/>
                  <a:gd name="connsiteY10" fmla="*/ 1566778 h 2347331"/>
                  <a:gd name="connsiteX11" fmla="*/ 509830 w 986688"/>
                  <a:gd name="connsiteY11" fmla="*/ 1887941 h 2347331"/>
                  <a:gd name="connsiteX12" fmla="*/ 188667 w 986688"/>
                  <a:gd name="connsiteY12" fmla="*/ 2104514 h 2347331"/>
                  <a:gd name="connsiteX13" fmla="*/ 0 w 986688"/>
                  <a:gd name="connsiteY13" fmla="*/ 2163190 h 2347331"/>
                  <a:gd name="connsiteX14" fmla="*/ 0 w 986688"/>
                  <a:gd name="connsiteY14" fmla="*/ 2347332 h 2347331"/>
                  <a:gd name="connsiteX15" fmla="*/ 986688 w 986688"/>
                  <a:gd name="connsiteY15" fmla="*/ 1173666 h 2347331"/>
                  <a:gd name="connsiteX16" fmla="*/ 980866 w 986688"/>
                  <a:gd name="connsiteY16" fmla="*/ 1054866 h 234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6688" h="2347331">
                    <a:moveTo>
                      <a:pt x="980866" y="1054866"/>
                    </a:moveTo>
                    <a:cubicBezTo>
                      <a:pt x="935614" y="597769"/>
                      <a:pt x="632009" y="216633"/>
                      <a:pt x="218081" y="59551"/>
                    </a:cubicBezTo>
                    <a:cubicBezTo>
                      <a:pt x="148303" y="33064"/>
                      <a:pt x="75358" y="13032"/>
                      <a:pt x="0" y="0"/>
                    </a:cubicBezTo>
                    <a:lnTo>
                      <a:pt x="0" y="184082"/>
                    </a:lnTo>
                    <a:cubicBezTo>
                      <a:pt x="64498" y="197325"/>
                      <a:pt x="127548" y="216874"/>
                      <a:pt x="188667" y="242758"/>
                    </a:cubicBezTo>
                    <a:cubicBezTo>
                      <a:pt x="198562" y="246951"/>
                      <a:pt x="208337" y="251325"/>
                      <a:pt x="218081" y="255820"/>
                    </a:cubicBezTo>
                    <a:cubicBezTo>
                      <a:pt x="326593" y="305808"/>
                      <a:pt x="424638" y="374137"/>
                      <a:pt x="509830" y="459330"/>
                    </a:cubicBezTo>
                    <a:cubicBezTo>
                      <a:pt x="602656" y="552155"/>
                      <a:pt x="675510" y="660215"/>
                      <a:pt x="726403" y="780493"/>
                    </a:cubicBezTo>
                    <a:cubicBezTo>
                      <a:pt x="763599" y="868461"/>
                      <a:pt x="787794" y="960382"/>
                      <a:pt x="798805" y="1054897"/>
                    </a:cubicBezTo>
                    <a:cubicBezTo>
                      <a:pt x="803360" y="1094054"/>
                      <a:pt x="805713" y="1133664"/>
                      <a:pt x="805713" y="1173636"/>
                    </a:cubicBezTo>
                    <a:cubicBezTo>
                      <a:pt x="805713" y="1310083"/>
                      <a:pt x="779045" y="1442368"/>
                      <a:pt x="726403" y="1566778"/>
                    </a:cubicBezTo>
                    <a:cubicBezTo>
                      <a:pt x="675540" y="1687056"/>
                      <a:pt x="602686" y="1795086"/>
                      <a:pt x="509830" y="1887941"/>
                    </a:cubicBezTo>
                    <a:cubicBezTo>
                      <a:pt x="417005" y="1980767"/>
                      <a:pt x="308945" y="2053621"/>
                      <a:pt x="188667" y="2104514"/>
                    </a:cubicBezTo>
                    <a:cubicBezTo>
                      <a:pt x="127518" y="2130367"/>
                      <a:pt x="64498" y="2149946"/>
                      <a:pt x="0" y="2163190"/>
                    </a:cubicBezTo>
                    <a:lnTo>
                      <a:pt x="0" y="2347332"/>
                    </a:lnTo>
                    <a:cubicBezTo>
                      <a:pt x="560451" y="2250373"/>
                      <a:pt x="986688" y="1761811"/>
                      <a:pt x="986688" y="1173666"/>
                    </a:cubicBezTo>
                    <a:cubicBezTo>
                      <a:pt x="986718" y="1133513"/>
                      <a:pt x="984727" y="1093903"/>
                      <a:pt x="980866" y="1054866"/>
                    </a:cubicBezTo>
                    <a:close/>
                  </a:path>
                </a:pathLst>
              </a:custGeom>
              <a:solidFill>
                <a:schemeClr val="bg2"/>
              </a:solidFill>
              <a:ln w="3014" cap="flat">
                <a:noFill/>
                <a:prstDash val="solid"/>
                <a:miter/>
              </a:ln>
            </p:spPr>
            <p:txBody>
              <a:bodyPr rtlCol="0" anchor="ctr"/>
              <a:lstStyle/>
              <a:p>
                <a:endParaRPr lang="en-US" dirty="0"/>
              </a:p>
            </p:txBody>
          </p:sp>
          <p:sp>
            <p:nvSpPr>
              <p:cNvPr id="53" name="Graphic 23">
                <a:extLst>
                  <a:ext uri="{FF2B5EF4-FFF2-40B4-BE49-F238E27FC236}">
                    <a16:creationId xmlns:a16="http://schemas.microsoft.com/office/drawing/2014/main" id="{F02E66A0-94A1-465E-A9AF-2337EFD016FF}"/>
                  </a:ext>
                </a:extLst>
              </p:cNvPr>
              <p:cNvSpPr/>
              <p:nvPr/>
            </p:nvSpPr>
            <p:spPr>
              <a:xfrm>
                <a:off x="8595609" y="3295434"/>
                <a:ext cx="1395668" cy="2382386"/>
              </a:xfrm>
              <a:custGeom>
                <a:avLst/>
                <a:gdLst>
                  <a:gd name="connsiteX0" fmla="*/ 1191193 w 1395668"/>
                  <a:gd name="connsiteY0" fmla="*/ 2201351 h 2382386"/>
                  <a:gd name="connsiteX1" fmla="*/ 798051 w 1395668"/>
                  <a:gd name="connsiteY1" fmla="*/ 2122041 h 2382386"/>
                  <a:gd name="connsiteX2" fmla="*/ 476888 w 1395668"/>
                  <a:gd name="connsiteY2" fmla="*/ 1905469 h 2382386"/>
                  <a:gd name="connsiteX3" fmla="*/ 260315 w 1395668"/>
                  <a:gd name="connsiteY3" fmla="*/ 1584306 h 2382386"/>
                  <a:gd name="connsiteX4" fmla="*/ 181005 w 1395668"/>
                  <a:gd name="connsiteY4" fmla="*/ 1191193 h 2382386"/>
                  <a:gd name="connsiteX5" fmla="*/ 260315 w 1395668"/>
                  <a:gd name="connsiteY5" fmla="*/ 798051 h 2382386"/>
                  <a:gd name="connsiteX6" fmla="*/ 476888 w 1395668"/>
                  <a:gd name="connsiteY6" fmla="*/ 476888 h 2382386"/>
                  <a:gd name="connsiteX7" fmla="*/ 768637 w 1395668"/>
                  <a:gd name="connsiteY7" fmla="*/ 273378 h 2382386"/>
                  <a:gd name="connsiteX8" fmla="*/ 798051 w 1395668"/>
                  <a:gd name="connsiteY8" fmla="*/ 260315 h 2382386"/>
                  <a:gd name="connsiteX9" fmla="*/ 1191193 w 1395668"/>
                  <a:gd name="connsiteY9" fmla="*/ 181005 h 2382386"/>
                  <a:gd name="connsiteX10" fmla="*/ 1395668 w 1395668"/>
                  <a:gd name="connsiteY10" fmla="*/ 201639 h 2382386"/>
                  <a:gd name="connsiteX11" fmla="*/ 1395668 w 1395668"/>
                  <a:gd name="connsiteY11" fmla="*/ 17557 h 2382386"/>
                  <a:gd name="connsiteX12" fmla="*/ 1191193 w 1395668"/>
                  <a:gd name="connsiteY12" fmla="*/ 0 h 2382386"/>
                  <a:gd name="connsiteX13" fmla="*/ 768637 w 1395668"/>
                  <a:gd name="connsiteY13" fmla="*/ 77138 h 2382386"/>
                  <a:gd name="connsiteX14" fmla="*/ 0 w 1395668"/>
                  <a:gd name="connsiteY14" fmla="*/ 1191193 h 2382386"/>
                  <a:gd name="connsiteX15" fmla="*/ 1191193 w 1395668"/>
                  <a:gd name="connsiteY15" fmla="*/ 2382386 h 2382386"/>
                  <a:gd name="connsiteX16" fmla="*/ 1395668 w 1395668"/>
                  <a:gd name="connsiteY16" fmla="*/ 2364889 h 2382386"/>
                  <a:gd name="connsiteX17" fmla="*/ 1395668 w 1395668"/>
                  <a:gd name="connsiteY17" fmla="*/ 2180747 h 2382386"/>
                  <a:gd name="connsiteX18" fmla="*/ 1191193 w 1395668"/>
                  <a:gd name="connsiteY18" fmla="*/ 2201351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95668" h="2382386">
                    <a:moveTo>
                      <a:pt x="1191193" y="2201351"/>
                    </a:moveTo>
                    <a:cubicBezTo>
                      <a:pt x="1054746" y="2201351"/>
                      <a:pt x="922461" y="2174683"/>
                      <a:pt x="798051" y="2122041"/>
                    </a:cubicBezTo>
                    <a:cubicBezTo>
                      <a:pt x="677773" y="2071179"/>
                      <a:pt x="569743" y="1998324"/>
                      <a:pt x="476888" y="1905469"/>
                    </a:cubicBezTo>
                    <a:cubicBezTo>
                      <a:pt x="384062" y="1812643"/>
                      <a:pt x="311208" y="1704583"/>
                      <a:pt x="260315" y="158430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260609" y="181005"/>
                      <a:pt x="1328908" y="187943"/>
                      <a:pt x="1395668" y="201639"/>
                    </a:cubicBezTo>
                    <a:lnTo>
                      <a:pt x="1395668" y="17557"/>
                    </a:lnTo>
                    <a:cubicBezTo>
                      <a:pt x="1329209" y="6064"/>
                      <a:pt x="1260910"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260910" y="2382386"/>
                      <a:pt x="1329240" y="2376383"/>
                      <a:pt x="1395668" y="2364889"/>
                    </a:cubicBezTo>
                    <a:lnTo>
                      <a:pt x="1395668" y="2180747"/>
                    </a:lnTo>
                    <a:cubicBezTo>
                      <a:pt x="1328908" y="2194413"/>
                      <a:pt x="1260578" y="2201351"/>
                      <a:pt x="1191193" y="2201351"/>
                    </a:cubicBezTo>
                    <a:close/>
                  </a:path>
                </a:pathLst>
              </a:custGeom>
              <a:solidFill>
                <a:schemeClr val="tx2"/>
              </a:solidFill>
              <a:ln w="3014" cap="flat">
                <a:noFill/>
                <a:prstDash val="solid"/>
                <a:miter/>
              </a:ln>
            </p:spPr>
            <p:txBody>
              <a:bodyPr rtlCol="0" anchor="ctr"/>
              <a:lstStyle/>
              <a:p>
                <a:endParaRPr lang="en-US" dirty="0"/>
              </a:p>
            </p:txBody>
          </p:sp>
        </p:grpSp>
      </p:grpSp>
      <p:sp>
        <p:nvSpPr>
          <p:cNvPr id="43" name="Title 42">
            <a:extLst>
              <a:ext uri="{FF2B5EF4-FFF2-40B4-BE49-F238E27FC236}">
                <a16:creationId xmlns:a16="http://schemas.microsoft.com/office/drawing/2014/main" id="{7919B8D7-7BC4-471E-A5D6-68CEFB69F3C8}"/>
              </a:ext>
            </a:extLst>
          </p:cNvPr>
          <p:cNvSpPr>
            <a:spLocks noGrp="1"/>
          </p:cNvSpPr>
          <p:nvPr>
            <p:ph type="title"/>
          </p:nvPr>
        </p:nvSpPr>
        <p:spPr>
          <a:xfrm>
            <a:off x="4038600" y="615940"/>
            <a:ext cx="4137262" cy="938778"/>
          </a:xfrm>
        </p:spPr>
        <p:txBody>
          <a:bodyPr/>
          <a:lstStyle/>
          <a:p>
            <a:r>
              <a:rPr lang="en-US" noProof="0" dirty="0"/>
              <a:t>Funding</a:t>
            </a:r>
            <a:endParaRPr lang="en-US" dirty="0"/>
          </a:p>
        </p:txBody>
      </p:sp>
      <p:sp>
        <p:nvSpPr>
          <p:cNvPr id="12" name="Text Placeholder 11">
            <a:extLst>
              <a:ext uri="{FF2B5EF4-FFF2-40B4-BE49-F238E27FC236}">
                <a16:creationId xmlns:a16="http://schemas.microsoft.com/office/drawing/2014/main" id="{D8AA6DF9-C0BD-4398-AE4D-694E20340FDA}"/>
              </a:ext>
            </a:extLst>
          </p:cNvPr>
          <p:cNvSpPr>
            <a:spLocks noGrp="1"/>
          </p:cNvSpPr>
          <p:nvPr>
            <p:ph type="body" sz="quarter" idx="21"/>
          </p:nvPr>
        </p:nvSpPr>
        <p:spPr>
          <a:xfrm>
            <a:off x="1101170" y="3079567"/>
            <a:ext cx="1200150" cy="1151632"/>
          </a:xfrm>
        </p:spPr>
        <p:txBody>
          <a:bodyPr/>
          <a:lstStyle/>
          <a:p>
            <a:r>
              <a:rPr lang="en-US" dirty="0"/>
              <a:t>12K</a:t>
            </a:r>
          </a:p>
        </p:txBody>
      </p:sp>
      <p:sp>
        <p:nvSpPr>
          <p:cNvPr id="39" name="Text Placeholder 38">
            <a:extLst>
              <a:ext uri="{FF2B5EF4-FFF2-40B4-BE49-F238E27FC236}">
                <a16:creationId xmlns:a16="http://schemas.microsoft.com/office/drawing/2014/main" id="{7BEC3CBF-D4C4-41EA-89B6-14BFFC46BFC2}"/>
              </a:ext>
            </a:extLst>
          </p:cNvPr>
          <p:cNvSpPr>
            <a:spLocks noGrp="1"/>
          </p:cNvSpPr>
          <p:nvPr>
            <p:ph type="body" sz="quarter" idx="27"/>
          </p:nvPr>
        </p:nvSpPr>
        <p:spPr>
          <a:xfrm>
            <a:off x="4010890" y="3079567"/>
            <a:ext cx="1223858" cy="1151632"/>
          </a:xfrm>
        </p:spPr>
        <p:txBody>
          <a:bodyPr/>
          <a:lstStyle/>
          <a:p>
            <a:r>
              <a:rPr lang="en-US" dirty="0"/>
              <a:t>32K</a:t>
            </a:r>
          </a:p>
        </p:txBody>
      </p:sp>
      <p:sp>
        <p:nvSpPr>
          <p:cNvPr id="40" name="Text Placeholder 39">
            <a:extLst>
              <a:ext uri="{FF2B5EF4-FFF2-40B4-BE49-F238E27FC236}">
                <a16:creationId xmlns:a16="http://schemas.microsoft.com/office/drawing/2014/main" id="{000229AD-941F-484C-83A3-4C77A6C94E24}"/>
              </a:ext>
            </a:extLst>
          </p:cNvPr>
          <p:cNvSpPr>
            <a:spLocks noGrp="1"/>
          </p:cNvSpPr>
          <p:nvPr>
            <p:ph type="body" sz="quarter" idx="28"/>
          </p:nvPr>
        </p:nvSpPr>
        <p:spPr>
          <a:xfrm>
            <a:off x="6988252" y="3079567"/>
            <a:ext cx="1187610" cy="1151632"/>
          </a:xfrm>
        </p:spPr>
        <p:txBody>
          <a:bodyPr/>
          <a:lstStyle/>
          <a:p>
            <a:r>
              <a:rPr lang="en-US" dirty="0"/>
              <a:t>14K</a:t>
            </a:r>
          </a:p>
        </p:txBody>
      </p:sp>
      <p:sp>
        <p:nvSpPr>
          <p:cNvPr id="41" name="Text Placeholder 40">
            <a:extLst>
              <a:ext uri="{FF2B5EF4-FFF2-40B4-BE49-F238E27FC236}">
                <a16:creationId xmlns:a16="http://schemas.microsoft.com/office/drawing/2014/main" id="{B9C9BDF3-EB4B-4EAD-A073-2797175399A8}"/>
              </a:ext>
            </a:extLst>
          </p:cNvPr>
          <p:cNvSpPr>
            <a:spLocks noGrp="1"/>
          </p:cNvSpPr>
          <p:nvPr>
            <p:ph type="body" sz="quarter" idx="29"/>
          </p:nvPr>
        </p:nvSpPr>
        <p:spPr>
          <a:xfrm>
            <a:off x="9879382" y="3079567"/>
            <a:ext cx="1211785" cy="1151632"/>
          </a:xfrm>
        </p:spPr>
        <p:txBody>
          <a:bodyPr/>
          <a:lstStyle/>
          <a:p>
            <a:r>
              <a:rPr lang="en-US" dirty="0"/>
              <a:t>82K</a:t>
            </a:r>
          </a:p>
        </p:txBody>
      </p:sp>
      <p:sp>
        <p:nvSpPr>
          <p:cNvPr id="59" name="Text Placeholder 58">
            <a:extLst>
              <a:ext uri="{FF2B5EF4-FFF2-40B4-BE49-F238E27FC236}">
                <a16:creationId xmlns:a16="http://schemas.microsoft.com/office/drawing/2014/main" id="{A54F40EB-5C30-4E2E-B7B6-59FF654C3061}"/>
              </a:ext>
            </a:extLst>
          </p:cNvPr>
          <p:cNvSpPr>
            <a:spLocks noGrp="1"/>
          </p:cNvSpPr>
          <p:nvPr>
            <p:ph type="body" sz="quarter" idx="16"/>
          </p:nvPr>
        </p:nvSpPr>
        <p:spPr>
          <a:xfrm>
            <a:off x="510458" y="4524194"/>
            <a:ext cx="2381574" cy="632643"/>
          </a:xfrm>
        </p:spPr>
        <p:txBody>
          <a:bodyPr/>
          <a:lstStyle/>
          <a:p>
            <a:r>
              <a:rPr lang="en-ZA" dirty="0"/>
              <a:t>Campaigns​</a:t>
            </a:r>
          </a:p>
        </p:txBody>
      </p:sp>
      <p:sp>
        <p:nvSpPr>
          <p:cNvPr id="60" name="Text Placeholder 59">
            <a:extLst>
              <a:ext uri="{FF2B5EF4-FFF2-40B4-BE49-F238E27FC236}">
                <a16:creationId xmlns:a16="http://schemas.microsoft.com/office/drawing/2014/main" id="{540AC221-87EA-4804-BF53-F5136A0A106C}"/>
              </a:ext>
            </a:extLst>
          </p:cNvPr>
          <p:cNvSpPr>
            <a:spLocks noGrp="1"/>
          </p:cNvSpPr>
          <p:nvPr>
            <p:ph type="body" sz="quarter" idx="26"/>
          </p:nvPr>
        </p:nvSpPr>
        <p:spPr>
          <a:xfrm>
            <a:off x="510458" y="5156838"/>
            <a:ext cx="2381574" cy="905378"/>
          </a:xfrm>
        </p:spPr>
        <p:txBody>
          <a:bodyPr/>
          <a:lstStyle/>
          <a:p>
            <a:r>
              <a:rPr lang="en-ZA" dirty="0"/>
              <a:t>Revenue obtained from online campaigns and door-to-door sales</a:t>
            </a:r>
            <a:r>
              <a:rPr lang="en-US" dirty="0"/>
              <a:t>​</a:t>
            </a:r>
          </a:p>
        </p:txBody>
      </p:sp>
      <p:sp>
        <p:nvSpPr>
          <p:cNvPr id="174" name="Text Placeholder 173">
            <a:extLst>
              <a:ext uri="{FF2B5EF4-FFF2-40B4-BE49-F238E27FC236}">
                <a16:creationId xmlns:a16="http://schemas.microsoft.com/office/drawing/2014/main" id="{7921C900-A73D-4B17-B068-19F174312EB2}"/>
              </a:ext>
            </a:extLst>
          </p:cNvPr>
          <p:cNvSpPr>
            <a:spLocks noGrp="1"/>
          </p:cNvSpPr>
          <p:nvPr>
            <p:ph type="body" sz="quarter" idx="31"/>
          </p:nvPr>
        </p:nvSpPr>
        <p:spPr>
          <a:xfrm>
            <a:off x="3432032" y="4524194"/>
            <a:ext cx="2381574" cy="632643"/>
          </a:xfrm>
        </p:spPr>
        <p:txBody>
          <a:bodyPr/>
          <a:lstStyle/>
          <a:p>
            <a:r>
              <a:rPr lang="en-ZA" dirty="0"/>
              <a:t>Angel investments</a:t>
            </a:r>
            <a:r>
              <a:rPr lang="en-US" dirty="0"/>
              <a:t>​</a:t>
            </a:r>
          </a:p>
        </p:txBody>
      </p:sp>
      <p:sp>
        <p:nvSpPr>
          <p:cNvPr id="173" name="Text Placeholder 172">
            <a:extLst>
              <a:ext uri="{FF2B5EF4-FFF2-40B4-BE49-F238E27FC236}">
                <a16:creationId xmlns:a16="http://schemas.microsoft.com/office/drawing/2014/main" id="{EFE741DC-71C6-4244-BA95-4778F605A2F2}"/>
              </a:ext>
            </a:extLst>
          </p:cNvPr>
          <p:cNvSpPr>
            <a:spLocks noGrp="1"/>
          </p:cNvSpPr>
          <p:nvPr>
            <p:ph type="body" sz="quarter" idx="30"/>
          </p:nvPr>
        </p:nvSpPr>
        <p:spPr>
          <a:xfrm>
            <a:off x="3432032" y="5156837"/>
            <a:ext cx="2381574" cy="905378"/>
          </a:xfrm>
        </p:spPr>
        <p:txBody>
          <a:bodyPr/>
          <a:lstStyle/>
          <a:p>
            <a:r>
              <a:rPr lang="en-ZA" dirty="0"/>
              <a:t>Amount obtained through other investors</a:t>
            </a:r>
          </a:p>
        </p:txBody>
      </p:sp>
      <p:sp>
        <p:nvSpPr>
          <p:cNvPr id="176" name="Text Placeholder 175">
            <a:extLst>
              <a:ext uri="{FF2B5EF4-FFF2-40B4-BE49-F238E27FC236}">
                <a16:creationId xmlns:a16="http://schemas.microsoft.com/office/drawing/2014/main" id="{1709800F-4CBF-40EB-9D83-D03CDBD5A449}"/>
              </a:ext>
            </a:extLst>
          </p:cNvPr>
          <p:cNvSpPr>
            <a:spLocks noGrp="1"/>
          </p:cNvSpPr>
          <p:nvPr>
            <p:ph type="body" sz="quarter" idx="33"/>
          </p:nvPr>
        </p:nvSpPr>
        <p:spPr>
          <a:xfrm>
            <a:off x="6391270" y="4524194"/>
            <a:ext cx="2381574" cy="632643"/>
          </a:xfrm>
        </p:spPr>
        <p:txBody>
          <a:bodyPr/>
          <a:lstStyle/>
          <a:p>
            <a:r>
              <a:rPr lang="en-US" dirty="0"/>
              <a:t>Cash</a:t>
            </a:r>
          </a:p>
        </p:txBody>
      </p:sp>
      <p:sp>
        <p:nvSpPr>
          <p:cNvPr id="175" name="Text Placeholder 174">
            <a:extLst>
              <a:ext uri="{FF2B5EF4-FFF2-40B4-BE49-F238E27FC236}">
                <a16:creationId xmlns:a16="http://schemas.microsoft.com/office/drawing/2014/main" id="{C3B61E0C-E17F-49AA-9B3E-3BA70A98EF7F}"/>
              </a:ext>
            </a:extLst>
          </p:cNvPr>
          <p:cNvSpPr>
            <a:spLocks noGrp="1"/>
          </p:cNvSpPr>
          <p:nvPr>
            <p:ph type="body" sz="quarter" idx="32"/>
          </p:nvPr>
        </p:nvSpPr>
        <p:spPr>
          <a:xfrm>
            <a:off x="6391270" y="5157592"/>
            <a:ext cx="2381574" cy="905378"/>
          </a:xfrm>
        </p:spPr>
        <p:txBody>
          <a:bodyPr/>
          <a:lstStyle/>
          <a:p>
            <a:r>
              <a:rPr lang="en-ZA" noProof="1"/>
              <a:t>Liquid cash we</a:t>
            </a:r>
          </a:p>
          <a:p>
            <a:r>
              <a:rPr lang="en-ZA" noProof="1"/>
              <a:t>have on hand</a:t>
            </a:r>
          </a:p>
        </p:txBody>
      </p:sp>
      <p:sp>
        <p:nvSpPr>
          <p:cNvPr id="178" name="Text Placeholder 177">
            <a:extLst>
              <a:ext uri="{FF2B5EF4-FFF2-40B4-BE49-F238E27FC236}">
                <a16:creationId xmlns:a16="http://schemas.microsoft.com/office/drawing/2014/main" id="{56677E9F-D78E-49FE-8D9A-9449AADABA65}"/>
              </a:ext>
            </a:extLst>
          </p:cNvPr>
          <p:cNvSpPr>
            <a:spLocks noGrp="1"/>
          </p:cNvSpPr>
          <p:nvPr>
            <p:ph type="body" sz="quarter" idx="35"/>
          </p:nvPr>
        </p:nvSpPr>
        <p:spPr>
          <a:xfrm>
            <a:off x="9294487" y="4524194"/>
            <a:ext cx="2381574" cy="632643"/>
          </a:xfrm>
        </p:spPr>
        <p:txBody>
          <a:bodyPr/>
          <a:lstStyle/>
          <a:p>
            <a:r>
              <a:rPr lang="en-US" dirty="0"/>
              <a:t>Shares</a:t>
            </a:r>
          </a:p>
        </p:txBody>
      </p:sp>
      <p:sp>
        <p:nvSpPr>
          <p:cNvPr id="177" name="Text Placeholder 176">
            <a:extLst>
              <a:ext uri="{FF2B5EF4-FFF2-40B4-BE49-F238E27FC236}">
                <a16:creationId xmlns:a16="http://schemas.microsoft.com/office/drawing/2014/main" id="{96D74C1D-F10E-4B71-A8A2-0D96DA897F52}"/>
              </a:ext>
            </a:extLst>
          </p:cNvPr>
          <p:cNvSpPr>
            <a:spLocks noGrp="1"/>
          </p:cNvSpPr>
          <p:nvPr>
            <p:ph type="body" sz="quarter" idx="34"/>
          </p:nvPr>
        </p:nvSpPr>
        <p:spPr>
          <a:xfrm>
            <a:off x="9294487" y="5166170"/>
            <a:ext cx="2381574" cy="905378"/>
          </a:xfrm>
        </p:spPr>
        <p:txBody>
          <a:bodyPr/>
          <a:lstStyle/>
          <a:p>
            <a:r>
              <a:rPr lang="en-ZA" dirty="0"/>
              <a:t>Number of shares converted into USD</a:t>
            </a:r>
          </a:p>
        </p:txBody>
      </p:sp>
      <p:sp>
        <p:nvSpPr>
          <p:cNvPr id="2" name="Date Placeholder 1">
            <a:extLst>
              <a:ext uri="{FF2B5EF4-FFF2-40B4-BE49-F238E27FC236}">
                <a16:creationId xmlns:a16="http://schemas.microsoft.com/office/drawing/2014/main" id="{2E3D7F3B-BFF0-4F68-B925-3A035F540F7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584CF1CC-73DC-4A58-B699-AD39463BDAC1}"/>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4DC126C4-6479-4242-A2D2-B70DD6972F1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28</a:t>
            </a:fld>
            <a:endParaRPr lang="en-US" dirty="0"/>
          </a:p>
        </p:txBody>
      </p:sp>
    </p:spTree>
    <p:extLst>
      <p:ext uri="{BB962C8B-B14F-4D97-AF65-F5344CB8AC3E}">
        <p14:creationId xmlns:p14="http://schemas.microsoft.com/office/powerpoint/2010/main" val="598063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1186544" y="-1"/>
            <a:ext cx="3944790" cy="1845127"/>
          </a:xfrm>
        </p:spPr>
        <p:txBody>
          <a:bodyPr/>
          <a:lstStyle/>
          <a:p>
            <a:r>
              <a:rPr lang="en-US" noProof="0" dirty="0"/>
              <a:t>summary</a:t>
            </a:r>
            <a:endParaRPr lang="en-US" dirty="0"/>
          </a:p>
        </p:txBody>
      </p:sp>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845128"/>
            <a:ext cx="12192000" cy="5012871"/>
          </a:xfrm>
        </p:spPr>
      </p:pic>
      <p:sp>
        <p:nvSpPr>
          <p:cNvPr id="2" name="Date Placeholder 1">
            <a:extLst>
              <a:ext uri="{FF2B5EF4-FFF2-40B4-BE49-F238E27FC236}">
                <a16:creationId xmlns:a16="http://schemas.microsoft.com/office/drawing/2014/main" id="{72D2BFB9-EF4C-43BD-82AF-44BB97E87417}"/>
              </a:ext>
            </a:extLst>
          </p:cNvPr>
          <p:cNvSpPr>
            <a:spLocks noGrp="1"/>
          </p:cNvSpPr>
          <p:nvPr>
            <p:ph type="dt" sz="half" idx="10"/>
          </p:nvPr>
        </p:nvSpPr>
        <p:spPr>
          <a:xfrm>
            <a:off x="838200" y="6356350"/>
            <a:ext cx="2743200" cy="365125"/>
          </a:xfrm>
        </p:spPr>
        <p:txBody>
          <a:bodyPr/>
          <a:lstStyle/>
          <a:p>
            <a:r>
              <a:rPr lang="en-US" dirty="0"/>
              <a:t>20XX</a:t>
            </a:r>
          </a:p>
        </p:txBody>
      </p:sp>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5627913" y="0"/>
            <a:ext cx="6564087" cy="3614737"/>
          </a:xfrm>
        </p:spPr>
        <p:txBody>
          <a:bodyPr/>
          <a:lstStyle/>
          <a:p>
            <a:r>
              <a:rPr lang="en-US" dirty="0"/>
              <a:t>At Contoso, we believe in giving 110%. By using ethical farming methods, we help farming communities grow organically and foster a consumer first mindset. We thrive because of our market knowledge and a great team behind our product. As our CEO says, "Efficiencies will come from proactively transforming how we do business."</a:t>
            </a:r>
          </a:p>
        </p:txBody>
      </p:sp>
      <p:sp>
        <p:nvSpPr>
          <p:cNvPr id="3" name="Footer Placeholder 2">
            <a:extLst>
              <a:ext uri="{FF2B5EF4-FFF2-40B4-BE49-F238E27FC236}">
                <a16:creationId xmlns:a16="http://schemas.microsoft.com/office/drawing/2014/main" id="{CEAB7E33-6C5A-49D2-AA9F-51E7DEA11D3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29</a:t>
            </a:fld>
            <a:endParaRPr lang="en-US" dirty="0"/>
          </a:p>
        </p:txBody>
      </p:sp>
    </p:spTree>
    <p:extLst>
      <p:ext uri="{BB962C8B-B14F-4D97-AF65-F5344CB8AC3E}">
        <p14:creationId xmlns:p14="http://schemas.microsoft.com/office/powerpoint/2010/main" val="20461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31913"/>
            <a:ext cx="1871663" cy="641350"/>
          </a:xfrm>
        </p:spPr>
        <p:txBody>
          <a:bodyPr/>
          <a:lstStyle/>
          <a:p>
            <a:r>
              <a:rPr lang="en-US" dirty="0"/>
              <a:t>Meet our client</a:t>
            </a:r>
          </a:p>
        </p:txBody>
      </p:sp>
      <p:sp>
        <p:nvSpPr>
          <p:cNvPr id="22" name="Text Placeholder 21">
            <a:extLst>
              <a:ext uri="{FF2B5EF4-FFF2-40B4-BE49-F238E27FC236}">
                <a16:creationId xmlns:a16="http://schemas.microsoft.com/office/drawing/2014/main" id="{322BD54C-AB8D-4B3B-836D-ABFFFE5D70BE}"/>
              </a:ext>
            </a:extLst>
          </p:cNvPr>
          <p:cNvSpPr>
            <a:spLocks noGrp="1"/>
          </p:cNvSpPr>
          <p:nvPr>
            <p:ph type="body" sz="quarter" idx="16"/>
          </p:nvPr>
        </p:nvSpPr>
        <p:spPr>
          <a:xfrm>
            <a:off x="4231042" y="549311"/>
            <a:ext cx="3433138" cy="426393"/>
          </a:xfrm>
        </p:spPr>
        <p:txBody>
          <a:bodyPr/>
          <a:lstStyle/>
          <a:p>
            <a:r>
              <a:rPr lang="en-US" dirty="0"/>
              <a:t>BIO</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231042" y="928814"/>
            <a:ext cx="7122758" cy="1588231"/>
          </a:xfrm>
        </p:spPr>
        <p:txBody>
          <a:bodyPr/>
          <a:lstStyle/>
          <a:p>
            <a:r>
              <a:rPr lang="en-US" dirty="0"/>
              <a:t>Couple in early 50s with 2 fully independent children located in suburbia Tampa, FL.</a:t>
            </a:r>
          </a:p>
          <a:p>
            <a:r>
              <a:rPr lang="en-US" dirty="0"/>
              <a:t>Looking to invest remotely in urban/suburban properties as another source of income. As beginners, they want to focus on starter family housing and have asked us to recommend where to focus in the US.</a:t>
            </a:r>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8203339" y="2623059"/>
            <a:ext cx="3433138" cy="426393"/>
          </a:xfrm>
        </p:spPr>
        <p:txBody>
          <a:bodyPr/>
          <a:lstStyle/>
          <a:p>
            <a:r>
              <a:rPr lang="en-US" dirty="0"/>
              <a:t>Target Cities</a:t>
            </a:r>
          </a:p>
        </p:txBody>
      </p:sp>
      <p:sp>
        <p:nvSpPr>
          <p:cNvPr id="19" name="Text Placeholder 18">
            <a:extLst>
              <a:ext uri="{FF2B5EF4-FFF2-40B4-BE49-F238E27FC236}">
                <a16:creationId xmlns:a16="http://schemas.microsoft.com/office/drawing/2014/main" id="{41F484C5-3EB9-4664-93EB-E81179E953BB}"/>
              </a:ext>
            </a:extLst>
          </p:cNvPr>
          <p:cNvSpPr>
            <a:spLocks noGrp="1"/>
          </p:cNvSpPr>
          <p:nvPr>
            <p:ph type="body" sz="quarter" idx="13"/>
          </p:nvPr>
        </p:nvSpPr>
        <p:spPr>
          <a:xfrm>
            <a:off x="8203339" y="3002562"/>
            <a:ext cx="3433138" cy="1071598"/>
          </a:xfrm>
        </p:spPr>
        <p:txBody>
          <a:bodyPr/>
          <a:lstStyle/>
          <a:p>
            <a:r>
              <a:rPr lang="en-US" dirty="0"/>
              <a:t>Austin, Chicago, Denver, Memphis, New York, San Francisco </a:t>
            </a:r>
          </a:p>
        </p:txBody>
      </p:sp>
      <p:sp>
        <p:nvSpPr>
          <p:cNvPr id="25" name="Text Placeholder 24">
            <a:extLst>
              <a:ext uri="{FF2B5EF4-FFF2-40B4-BE49-F238E27FC236}">
                <a16:creationId xmlns:a16="http://schemas.microsoft.com/office/drawing/2014/main" id="{FB26710D-F165-490A-A2CE-0A7D9FD8F9BA}"/>
              </a:ext>
            </a:extLst>
          </p:cNvPr>
          <p:cNvSpPr>
            <a:spLocks noGrp="1"/>
          </p:cNvSpPr>
          <p:nvPr>
            <p:ph type="body" sz="quarter" idx="19"/>
          </p:nvPr>
        </p:nvSpPr>
        <p:spPr>
          <a:xfrm>
            <a:off x="4231042" y="2620561"/>
            <a:ext cx="3433138" cy="428891"/>
          </a:xfrm>
        </p:spPr>
        <p:txBody>
          <a:bodyPr/>
          <a:lstStyle/>
          <a:p>
            <a:r>
              <a:rPr lang="en-US" dirty="0"/>
              <a:t>Key care abouts</a:t>
            </a:r>
          </a:p>
        </p:txBody>
      </p:sp>
      <p:sp>
        <p:nvSpPr>
          <p:cNvPr id="21" name="Text Placeholder 20">
            <a:extLst>
              <a:ext uri="{FF2B5EF4-FFF2-40B4-BE49-F238E27FC236}">
                <a16:creationId xmlns:a16="http://schemas.microsoft.com/office/drawing/2014/main" id="{D5F29795-F227-44BE-8FFE-BEDE82043BB8}"/>
              </a:ext>
            </a:extLst>
          </p:cNvPr>
          <p:cNvSpPr>
            <a:spLocks noGrp="1"/>
          </p:cNvSpPr>
          <p:nvPr>
            <p:ph type="body" sz="quarter" idx="23"/>
          </p:nvPr>
        </p:nvSpPr>
        <p:spPr>
          <a:xfrm>
            <a:off x="4231042" y="3002562"/>
            <a:ext cx="3433138" cy="3353788"/>
          </a:xfrm>
        </p:spPr>
        <p:txBody>
          <a:bodyPr/>
          <a:lstStyle/>
          <a:p>
            <a:pPr marL="285750" indent="-285750">
              <a:buFont typeface="Arial" panose="020B0604020202020204" pitchFamily="34" charset="0"/>
              <a:buChar char="•"/>
            </a:pPr>
            <a:r>
              <a:rPr lang="en-US" dirty="0"/>
              <a:t>Housing up to 1500 sq. ft.</a:t>
            </a:r>
          </a:p>
          <a:p>
            <a:pPr marL="285750" indent="-285750">
              <a:buFont typeface="Arial" panose="020B0604020202020204" pitchFamily="34" charset="0"/>
              <a:buChar char="•"/>
            </a:pPr>
            <a:r>
              <a:rPr lang="en-US" dirty="0"/>
              <a:t>Housing up to 3 bedrooms</a:t>
            </a:r>
          </a:p>
          <a:p>
            <a:pPr marL="285750" indent="-285750">
              <a:buFont typeface="Arial" panose="020B0604020202020204" pitchFamily="34" charset="0"/>
              <a:buChar char="•"/>
            </a:pPr>
            <a:r>
              <a:rPr lang="en-US" dirty="0"/>
              <a:t>Homes, Townhomes, Condos</a:t>
            </a:r>
          </a:p>
          <a:p>
            <a:pPr marL="285750" indent="-285750">
              <a:buFont typeface="Arial" panose="020B0604020202020204" pitchFamily="34" charset="0"/>
              <a:buChar char="•"/>
            </a:pPr>
            <a:r>
              <a:rPr lang="en-US" dirty="0"/>
              <a:t>Evidence of population growth</a:t>
            </a:r>
          </a:p>
          <a:p>
            <a:pPr marL="285750" indent="-285750">
              <a:buFont typeface="Arial" panose="020B0604020202020204" pitchFamily="34" charset="0"/>
              <a:buChar char="•"/>
            </a:pPr>
            <a:r>
              <a:rPr lang="en-US" dirty="0"/>
              <a:t>Evidence of property value growth</a:t>
            </a:r>
          </a:p>
          <a:p>
            <a:pPr marL="285750" indent="-285750">
              <a:buFont typeface="Arial" panose="020B0604020202020204" pitchFamily="34" charset="0"/>
              <a:buChar char="•"/>
            </a:pPr>
            <a:r>
              <a:rPr lang="en-US" dirty="0"/>
              <a:t>Evidence rental prices competitive to mortgage</a:t>
            </a:r>
          </a:p>
        </p:txBody>
      </p:sp>
      <p:sp>
        <p:nvSpPr>
          <p:cNvPr id="45" name="Text Placeholder 44">
            <a:extLst>
              <a:ext uri="{FF2B5EF4-FFF2-40B4-BE49-F238E27FC236}">
                <a16:creationId xmlns:a16="http://schemas.microsoft.com/office/drawing/2014/main" id="{DD180B3D-49E9-46B9-A20B-5BB4BD204605}"/>
              </a:ext>
            </a:extLst>
          </p:cNvPr>
          <p:cNvSpPr>
            <a:spLocks noGrp="1"/>
          </p:cNvSpPr>
          <p:nvPr>
            <p:ph type="body" sz="quarter" idx="21"/>
          </p:nvPr>
        </p:nvSpPr>
        <p:spPr>
          <a:xfrm>
            <a:off x="8203339" y="4093357"/>
            <a:ext cx="3433138" cy="428891"/>
          </a:xfrm>
        </p:spPr>
        <p:txBody>
          <a:bodyPr/>
          <a:lstStyle/>
          <a:p>
            <a:r>
              <a:rPr lang="en-US" dirty="0"/>
              <a:t>Other Considerations</a:t>
            </a:r>
          </a:p>
        </p:txBody>
      </p:sp>
      <p:sp>
        <p:nvSpPr>
          <p:cNvPr id="20" name="Text Placeholder 19">
            <a:extLst>
              <a:ext uri="{FF2B5EF4-FFF2-40B4-BE49-F238E27FC236}">
                <a16:creationId xmlns:a16="http://schemas.microsoft.com/office/drawing/2014/main" id="{B0C9F763-9E0D-4C82-9B80-0BC0FEBCD7FA}"/>
              </a:ext>
            </a:extLst>
          </p:cNvPr>
          <p:cNvSpPr>
            <a:spLocks noGrp="1"/>
          </p:cNvSpPr>
          <p:nvPr>
            <p:ph type="body" sz="quarter" idx="22"/>
          </p:nvPr>
        </p:nvSpPr>
        <p:spPr>
          <a:xfrm>
            <a:off x="8203339" y="4541445"/>
            <a:ext cx="3433138" cy="1403667"/>
          </a:xfrm>
        </p:spPr>
        <p:txBody>
          <a:bodyPr/>
          <a:lstStyle/>
          <a:p>
            <a:pPr marL="285750" indent="-285750">
              <a:buFont typeface="Arial" panose="020B0604020202020204" pitchFamily="34" charset="0"/>
              <a:buChar char="•"/>
            </a:pPr>
            <a:r>
              <a:rPr lang="en-US" dirty="0"/>
              <a:t>Good school districts</a:t>
            </a:r>
          </a:p>
          <a:p>
            <a:pPr marL="285750" indent="-285750">
              <a:buFont typeface="Arial" panose="020B0604020202020204" pitchFamily="34" charset="0"/>
              <a:buChar char="•"/>
            </a:pPr>
            <a:r>
              <a:rPr lang="en-US" dirty="0"/>
              <a:t>Low crime rates</a:t>
            </a:r>
          </a:p>
          <a:p>
            <a:pPr marL="285750" indent="-285750">
              <a:buFont typeface="Arial" panose="020B0604020202020204" pitchFamily="34" charset="0"/>
              <a:buChar char="•"/>
            </a:pPr>
            <a:r>
              <a:rPr lang="en-US" dirty="0"/>
              <a:t>Positive Job Market</a:t>
            </a:r>
          </a:p>
          <a:p>
            <a:pPr marL="285750" indent="-285750">
              <a:buFont typeface="Arial" panose="020B0604020202020204" pitchFamily="34" charset="0"/>
              <a:buChar char="•"/>
            </a:pPr>
            <a:r>
              <a:rPr lang="en-US" dirty="0"/>
              <a:t>Property tax implications</a:t>
            </a:r>
          </a:p>
        </p:txBody>
      </p:sp>
      <p:sp>
        <p:nvSpPr>
          <p:cNvPr id="323" name="Date Placeholder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a:lstStyle/>
          <a:p>
            <a:r>
              <a:rPr lang="en-US" dirty="0"/>
              <a:t>20XX</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pic>
        <p:nvPicPr>
          <p:cNvPr id="1026" name="Picture 2" descr="Premium Photo | 50-year-old couple smiling in a park">
            <a:extLst>
              <a:ext uri="{FF2B5EF4-FFF2-40B4-BE49-F238E27FC236}">
                <a16:creationId xmlns:a16="http://schemas.microsoft.com/office/drawing/2014/main" id="{7F81F136-F030-3C96-5F55-E3F3F008BC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385" r="1521"/>
          <a:stretch/>
        </p:blipFill>
        <p:spPr bwMode="auto">
          <a:xfrm>
            <a:off x="0" y="2403002"/>
            <a:ext cx="3682798" cy="445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86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1704805" y="3959761"/>
            <a:ext cx="2879477" cy="1790164"/>
          </a:xfrm>
        </p:spPr>
        <p:txBody>
          <a:bodyPr/>
          <a:lstStyle/>
          <a:p>
            <a:r>
              <a:rPr lang="pt-BR" dirty="0"/>
              <a:t>Mirjam Nilsson​​</a:t>
            </a:r>
          </a:p>
          <a:p>
            <a:endParaRPr lang="pt-BR" dirty="0"/>
          </a:p>
          <a:p>
            <a:r>
              <a:rPr lang="pt-BR" dirty="0"/>
              <a:t>206-555-0146​</a:t>
            </a:r>
          </a:p>
          <a:p>
            <a:endParaRPr lang="pt-BR" dirty="0"/>
          </a:p>
          <a:p>
            <a:r>
              <a:rPr lang="pt-BR" dirty="0"/>
              <a:t>mirjam@contoso.com​</a:t>
            </a:r>
          </a:p>
          <a:p>
            <a:endParaRPr lang="pt-BR" dirty="0"/>
          </a:p>
          <a:p>
            <a:r>
              <a:rPr lang="pt-BR" dirty="0"/>
              <a:t>www.contoso.com​</a:t>
            </a:r>
            <a:endParaRPr lang="en-US"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20XX</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30</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26212" y="627486"/>
            <a:ext cx="4877902" cy="568896"/>
          </a:xfrm>
        </p:spPr>
        <p:txBody>
          <a:bodyPr/>
          <a:lstStyle/>
          <a:p>
            <a:r>
              <a:rPr lang="en-US" noProof="0" dirty="0"/>
              <a:t>Job market trends</a:t>
            </a:r>
            <a:endParaRPr lang="en-US" dirty="0"/>
          </a:p>
        </p:txBody>
      </p:sp>
      <p:sp>
        <p:nvSpPr>
          <p:cNvPr id="36" name="Text Placeholder 35">
            <a:extLst>
              <a:ext uri="{FF2B5EF4-FFF2-40B4-BE49-F238E27FC236}">
                <a16:creationId xmlns:a16="http://schemas.microsoft.com/office/drawing/2014/main" id="{961EE219-B131-4C25-AE31-AD3B197A4B72}"/>
              </a:ext>
            </a:extLst>
          </p:cNvPr>
          <p:cNvSpPr>
            <a:spLocks noGrp="1"/>
          </p:cNvSpPr>
          <p:nvPr>
            <p:ph type="body" sz="quarter" idx="33"/>
          </p:nvPr>
        </p:nvSpPr>
        <p:spPr>
          <a:xfrm>
            <a:off x="556740" y="1011439"/>
            <a:ext cx="4877902" cy="568896"/>
          </a:xfrm>
        </p:spPr>
        <p:txBody>
          <a:bodyPr/>
          <a:lstStyle/>
          <a:p>
            <a:r>
              <a:rPr lang="en-US" dirty="0"/>
              <a:t>Source: U.S. Bureau of Labor Statistics</a:t>
            </a:r>
          </a:p>
        </p:txBody>
      </p:sp>
      <p:sp>
        <p:nvSpPr>
          <p:cNvPr id="66" name="Text Placeholder 65">
            <a:extLst>
              <a:ext uri="{FF2B5EF4-FFF2-40B4-BE49-F238E27FC236}">
                <a16:creationId xmlns:a16="http://schemas.microsoft.com/office/drawing/2014/main" id="{09C30599-76A8-4BC6-94F7-A80189E48464}"/>
              </a:ext>
            </a:extLst>
          </p:cNvPr>
          <p:cNvSpPr>
            <a:spLocks noGrp="1"/>
          </p:cNvSpPr>
          <p:nvPr>
            <p:ph type="body" sz="quarter" idx="26"/>
          </p:nvPr>
        </p:nvSpPr>
        <p:spPr>
          <a:xfrm>
            <a:off x="681486" y="2044485"/>
            <a:ext cx="4554748" cy="284647"/>
          </a:xfrm>
        </p:spPr>
        <p:txBody>
          <a:bodyPr/>
          <a:lstStyle/>
          <a:p>
            <a:pPr algn="l"/>
            <a:r>
              <a:rPr lang="en-US" sz="1600" dirty="0"/>
              <a:t>Austin, San Francisco, Denver</a:t>
            </a:r>
          </a:p>
        </p:txBody>
      </p:sp>
      <p:sp>
        <p:nvSpPr>
          <p:cNvPr id="82" name="Text Placeholder 81">
            <a:extLst>
              <a:ext uri="{FF2B5EF4-FFF2-40B4-BE49-F238E27FC236}">
                <a16:creationId xmlns:a16="http://schemas.microsoft.com/office/drawing/2014/main" id="{47CF6540-6A1C-4A70-8BA0-6A13694F1AE2}"/>
              </a:ext>
            </a:extLst>
          </p:cNvPr>
          <p:cNvSpPr>
            <a:spLocks noGrp="1"/>
          </p:cNvSpPr>
          <p:nvPr>
            <p:ph type="body" sz="quarter" idx="13"/>
          </p:nvPr>
        </p:nvSpPr>
        <p:spPr>
          <a:xfrm>
            <a:off x="681487" y="2329132"/>
            <a:ext cx="4554747" cy="547196"/>
          </a:xfrm>
        </p:spPr>
        <p:txBody>
          <a:bodyPr/>
          <a:lstStyle/>
          <a:p>
            <a:r>
              <a:rPr lang="en-US" dirty="0"/>
              <a:t>Have the lowest unemployment rates of the target cities.</a:t>
            </a:r>
          </a:p>
        </p:txBody>
      </p:sp>
      <p:sp>
        <p:nvSpPr>
          <p:cNvPr id="147" name="Text Placeholder 146">
            <a:extLst>
              <a:ext uri="{FF2B5EF4-FFF2-40B4-BE49-F238E27FC236}">
                <a16:creationId xmlns:a16="http://schemas.microsoft.com/office/drawing/2014/main" id="{85278DC3-7465-427B-9DD5-7E46CE00FFC1}"/>
              </a:ext>
            </a:extLst>
          </p:cNvPr>
          <p:cNvSpPr>
            <a:spLocks noGrp="1"/>
          </p:cNvSpPr>
          <p:nvPr>
            <p:ph type="body" sz="quarter" idx="34"/>
          </p:nvPr>
        </p:nvSpPr>
        <p:spPr>
          <a:xfrm>
            <a:off x="681486" y="3428263"/>
            <a:ext cx="4554747" cy="264024"/>
          </a:xfrm>
        </p:spPr>
        <p:txBody>
          <a:bodyPr/>
          <a:lstStyle/>
          <a:p>
            <a:pPr algn="l"/>
            <a:r>
              <a:rPr lang="en-US" sz="1600" dirty="0"/>
              <a:t>Tennessee, Colorado, Texas</a:t>
            </a:r>
          </a:p>
        </p:txBody>
      </p:sp>
      <p:sp>
        <p:nvSpPr>
          <p:cNvPr id="173" name="Text Placeholder 172">
            <a:extLst>
              <a:ext uri="{FF2B5EF4-FFF2-40B4-BE49-F238E27FC236}">
                <a16:creationId xmlns:a16="http://schemas.microsoft.com/office/drawing/2014/main" id="{1B5D0D81-8352-40FD-B232-D587379A48F6}"/>
              </a:ext>
            </a:extLst>
          </p:cNvPr>
          <p:cNvSpPr>
            <a:spLocks noGrp="1"/>
          </p:cNvSpPr>
          <p:nvPr>
            <p:ph type="body" sz="quarter" idx="35"/>
          </p:nvPr>
        </p:nvSpPr>
        <p:spPr>
          <a:xfrm>
            <a:off x="681487" y="3712910"/>
            <a:ext cx="4554746" cy="567820"/>
          </a:xfrm>
        </p:spPr>
        <p:txBody>
          <a:bodyPr/>
          <a:lstStyle/>
          <a:p>
            <a:r>
              <a:rPr lang="en-US" dirty="0"/>
              <a:t>Have the highest job opening rate trends of the target states.</a:t>
            </a:r>
          </a:p>
        </p:txBody>
      </p:sp>
      <p:sp>
        <p:nvSpPr>
          <p:cNvPr id="149" name="Text Placeholder 148">
            <a:extLst>
              <a:ext uri="{FF2B5EF4-FFF2-40B4-BE49-F238E27FC236}">
                <a16:creationId xmlns:a16="http://schemas.microsoft.com/office/drawing/2014/main" id="{9D611317-439A-40F5-AA3E-CF88472F54C4}"/>
              </a:ext>
            </a:extLst>
          </p:cNvPr>
          <p:cNvSpPr>
            <a:spLocks noGrp="1"/>
          </p:cNvSpPr>
          <p:nvPr>
            <p:ph type="body" sz="quarter" idx="36"/>
          </p:nvPr>
        </p:nvSpPr>
        <p:spPr>
          <a:xfrm>
            <a:off x="688578" y="4812041"/>
            <a:ext cx="4547655" cy="260291"/>
          </a:xfrm>
        </p:spPr>
        <p:txBody>
          <a:bodyPr/>
          <a:lstStyle/>
          <a:p>
            <a:pPr algn="l"/>
            <a:r>
              <a:rPr lang="en-US" sz="1600" dirty="0"/>
              <a:t>Denver, Colorado</a:t>
            </a:r>
          </a:p>
        </p:txBody>
      </p:sp>
      <p:sp>
        <p:nvSpPr>
          <p:cNvPr id="174" name="Text Placeholder 173">
            <a:extLst>
              <a:ext uri="{FF2B5EF4-FFF2-40B4-BE49-F238E27FC236}">
                <a16:creationId xmlns:a16="http://schemas.microsoft.com/office/drawing/2014/main" id="{AFFA4C3C-8D8D-4DAB-A3FC-6ACD990091D0}"/>
              </a:ext>
            </a:extLst>
          </p:cNvPr>
          <p:cNvSpPr>
            <a:spLocks noGrp="1"/>
          </p:cNvSpPr>
          <p:nvPr>
            <p:ph type="body" sz="quarter" idx="37"/>
          </p:nvPr>
        </p:nvSpPr>
        <p:spPr>
          <a:xfrm>
            <a:off x="688363" y="5096688"/>
            <a:ext cx="4554746" cy="749874"/>
          </a:xfrm>
        </p:spPr>
        <p:txBody>
          <a:bodyPr/>
          <a:lstStyle/>
          <a:p>
            <a:r>
              <a:rPr lang="en-US" dirty="0"/>
              <a:t>Has the best overall job trend helping attract more people to the area compared to other target cities</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434641" y="0"/>
            <a:ext cx="6757357"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4</a:t>
            </a:fld>
            <a:endParaRPr lang="en-US" dirty="0"/>
          </a:p>
        </p:txBody>
      </p:sp>
      <p:pic>
        <p:nvPicPr>
          <p:cNvPr id="11" name="Picture 10" descr="A graph of different colored dots&#10;&#10;Description automatically generated">
            <a:extLst>
              <a:ext uri="{FF2B5EF4-FFF2-40B4-BE49-F238E27FC236}">
                <a16:creationId xmlns:a16="http://schemas.microsoft.com/office/drawing/2014/main" id="{34153707-3812-9DE0-B40D-4BBDD4EBDFB4}"/>
              </a:ext>
            </a:extLst>
          </p:cNvPr>
          <p:cNvPicPr>
            <a:picLocks noChangeAspect="1"/>
          </p:cNvPicPr>
          <p:nvPr/>
        </p:nvPicPr>
        <p:blipFill>
          <a:blip r:embed="rId4"/>
          <a:stretch>
            <a:fillRect/>
          </a:stretch>
        </p:blipFill>
        <p:spPr>
          <a:xfrm>
            <a:off x="5898037" y="3265588"/>
            <a:ext cx="6095998" cy="3047999"/>
          </a:xfrm>
          <a:prstGeom prst="rect">
            <a:avLst/>
          </a:prstGeom>
        </p:spPr>
      </p:pic>
      <p:pic>
        <p:nvPicPr>
          <p:cNvPr id="13" name="Picture 12" descr="A graph of different colored lines&#10;&#10;Description automatically generated">
            <a:extLst>
              <a:ext uri="{FF2B5EF4-FFF2-40B4-BE49-F238E27FC236}">
                <a16:creationId xmlns:a16="http://schemas.microsoft.com/office/drawing/2014/main" id="{0FDDD260-E1E5-6713-32AB-720D42720CEF}"/>
              </a:ext>
            </a:extLst>
          </p:cNvPr>
          <p:cNvPicPr>
            <a:picLocks noChangeAspect="1"/>
          </p:cNvPicPr>
          <p:nvPr/>
        </p:nvPicPr>
        <p:blipFill>
          <a:blip r:embed="rId5"/>
          <a:stretch>
            <a:fillRect/>
          </a:stretch>
        </p:blipFill>
        <p:spPr>
          <a:xfrm>
            <a:off x="5898037" y="136525"/>
            <a:ext cx="6095998" cy="3047999"/>
          </a:xfrm>
          <a:prstGeom prst="rect">
            <a:avLst/>
          </a:prstGeom>
        </p:spPr>
      </p:pic>
    </p:spTree>
    <p:extLst>
      <p:ext uri="{BB962C8B-B14F-4D97-AF65-F5344CB8AC3E}">
        <p14:creationId xmlns:p14="http://schemas.microsoft.com/office/powerpoint/2010/main" val="31263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59" descr="A picture containing grass sprouting">
            <a:extLst>
              <a:ext uri="{FF2B5EF4-FFF2-40B4-BE49-F238E27FC236}">
                <a16:creationId xmlns:a16="http://schemas.microsoft.com/office/drawing/2014/main" id="{F2B9FB1C-1DE6-F723-70ED-21248A746957}"/>
              </a:ext>
            </a:extLst>
          </p:cNvPr>
          <p:cNvPicPr>
            <a:picLocks noChangeAspect="1"/>
          </p:cNvPicPr>
          <p:nvPr/>
        </p:nvPicPr>
        <p:blipFill rotWithShape="1">
          <a:blip r:embed="rId2" cstate="screen">
            <a:alphaModFix amt="75000"/>
            <a:extLst>
              <a:ext uri="{28A0092B-C50C-407E-A947-70E740481C1C}">
                <a14:useLocalDpi xmlns:a14="http://schemas.microsoft.com/office/drawing/2010/main" val="0"/>
              </a:ext>
            </a:extLst>
          </a:blip>
          <a:srcRect/>
          <a:stretch/>
        </p:blipFill>
        <p:spPr>
          <a:xfrm>
            <a:off x="0" y="0"/>
            <a:ext cx="12191999" cy="2200865"/>
          </a:xfrm>
          <a:prstGeom prst="rect">
            <a:avLst/>
          </a:prstGeom>
        </p:spPr>
      </p:pic>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291759"/>
            <a:ext cx="10515600" cy="994835"/>
          </a:xfrm>
        </p:spPr>
        <p:txBody>
          <a:bodyPr/>
          <a:lstStyle/>
          <a:p>
            <a:r>
              <a:rPr lang="en-US" sz="4000" b="1" noProof="0" dirty="0">
                <a:ln>
                  <a:solidFill>
                    <a:schemeClr val="tx1"/>
                  </a:solidFill>
                </a:ln>
                <a:solidFill>
                  <a:schemeClr val="tx1"/>
                </a:solidFill>
              </a:rPr>
              <a:t>Topic trends</a:t>
            </a:r>
            <a:endParaRPr lang="en-US" sz="4000" b="1" dirty="0">
              <a:ln>
                <a:solidFill>
                  <a:schemeClr val="tx1"/>
                </a:solidFill>
              </a:ln>
              <a:solidFill>
                <a:schemeClr val="tx1"/>
              </a:solidFill>
            </a:endParaRPr>
          </a:p>
        </p:txBody>
      </p:sp>
      <p:pic>
        <p:nvPicPr>
          <p:cNvPr id="66" name="Picture Placeholder 65" descr="Market icon">
            <a:extLst>
              <a:ext uri="{FF2B5EF4-FFF2-40B4-BE49-F238E27FC236}">
                <a16:creationId xmlns:a16="http://schemas.microsoft.com/office/drawing/2014/main" id="{A336AF83-492E-4D22-9173-676DCAB77B13}"/>
              </a:ext>
            </a:extLst>
          </p:cNvPr>
          <p:cNvPicPr>
            <a:picLocks noGrp="1" noChangeAspect="1"/>
          </p:cNvPicPr>
          <p:nvPr>
            <p:ph type="pic" sz="quarter" idx="24"/>
          </p:nvPr>
        </p:nvPicPr>
        <p:blipFill rotWithShape="1">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t="789" b="789"/>
          <a:stretch/>
        </p:blipFill>
        <p:spPr>
          <a:xfrm>
            <a:off x="740799" y="1466491"/>
            <a:ext cx="5146267" cy="2830850"/>
          </a:xfrm>
        </p:spPr>
      </p:pic>
      <p:pic>
        <p:nvPicPr>
          <p:cNvPr id="87" name="Picture Placeholder 86" descr="Clipboard Icon">
            <a:extLst>
              <a:ext uri="{FF2B5EF4-FFF2-40B4-BE49-F238E27FC236}">
                <a16:creationId xmlns:a16="http://schemas.microsoft.com/office/drawing/2014/main" id="{8BBFDB51-02F2-47A2-A20D-538E6E43E738}"/>
              </a:ext>
            </a:extLst>
          </p:cNvPr>
          <p:cNvPicPr>
            <a:picLocks noGrp="1" noChangeAspect="1"/>
          </p:cNvPicPr>
          <p:nvPr>
            <p:ph type="pic" sz="quarter" idx="25"/>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03400" y="1466492"/>
            <a:ext cx="5119226" cy="2830850"/>
          </a:xfrm>
        </p:spPr>
      </p:pic>
      <p:sp>
        <p:nvSpPr>
          <p:cNvPr id="62" name="Text Placeholder 61">
            <a:extLst>
              <a:ext uri="{FF2B5EF4-FFF2-40B4-BE49-F238E27FC236}">
                <a16:creationId xmlns:a16="http://schemas.microsoft.com/office/drawing/2014/main" id="{F3A35CB8-192D-46E2-ABAC-ED96BB3582BE}"/>
              </a:ext>
            </a:extLst>
          </p:cNvPr>
          <p:cNvSpPr>
            <a:spLocks noGrp="1"/>
          </p:cNvSpPr>
          <p:nvPr>
            <p:ph type="body" sz="quarter" idx="16"/>
          </p:nvPr>
        </p:nvSpPr>
        <p:spPr>
          <a:xfrm>
            <a:off x="758636" y="4304580"/>
            <a:ext cx="5101389" cy="345594"/>
          </a:xfrm>
        </p:spPr>
        <p:txBody>
          <a:bodyPr/>
          <a:lstStyle/>
          <a:p>
            <a:r>
              <a:rPr lang="en-ZA" dirty="0"/>
              <a:t>Optional: Figure Name / </a:t>
            </a:r>
            <a:r>
              <a:rPr lang="en-ZA" dirty="0" err="1"/>
              <a:t>Subheader</a:t>
            </a:r>
            <a:endParaRPr lang="en-US" dirty="0"/>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740799" y="4657135"/>
            <a:ext cx="5119227" cy="1704547"/>
          </a:xfrm>
          <a:ln>
            <a:solidFill>
              <a:schemeClr val="tx1"/>
            </a:solidFill>
          </a:ln>
        </p:spPr>
        <p:txBody>
          <a:bodyPr/>
          <a:lstStyle/>
          <a:p>
            <a:r>
              <a:rPr lang="en-ZA" dirty="0"/>
              <a:t>Conclusion 1</a:t>
            </a:r>
            <a:endParaRPr lang="en-US" dirty="0"/>
          </a:p>
        </p:txBody>
      </p:sp>
      <p:sp>
        <p:nvSpPr>
          <p:cNvPr id="76" name="Text Placeholder 75">
            <a:extLst>
              <a:ext uri="{FF2B5EF4-FFF2-40B4-BE49-F238E27FC236}">
                <a16:creationId xmlns:a16="http://schemas.microsoft.com/office/drawing/2014/main" id="{C5E5A4C4-6086-4F2D-BF5F-1A909411BAA3}"/>
              </a:ext>
            </a:extLst>
          </p:cNvPr>
          <p:cNvSpPr>
            <a:spLocks noGrp="1"/>
          </p:cNvSpPr>
          <p:nvPr>
            <p:ph type="body" sz="quarter" idx="19"/>
          </p:nvPr>
        </p:nvSpPr>
        <p:spPr>
          <a:xfrm>
            <a:off x="6303400" y="4657135"/>
            <a:ext cx="5119226" cy="1704547"/>
          </a:xfrm>
          <a:ln>
            <a:solidFill>
              <a:schemeClr val="tx1"/>
            </a:solidFill>
          </a:ln>
        </p:spPr>
        <p:txBody>
          <a:bodyPr/>
          <a:lstStyle/>
          <a:p>
            <a:r>
              <a:rPr lang="en-ZA" dirty="0"/>
              <a:t>Conclusion 2</a:t>
            </a:r>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5</a:t>
            </a:fld>
            <a:endParaRPr lang="en-US" dirty="0"/>
          </a:p>
        </p:txBody>
      </p:sp>
      <p:sp>
        <p:nvSpPr>
          <p:cNvPr id="8" name="Text Placeholder 61">
            <a:extLst>
              <a:ext uri="{FF2B5EF4-FFF2-40B4-BE49-F238E27FC236}">
                <a16:creationId xmlns:a16="http://schemas.microsoft.com/office/drawing/2014/main" id="{4EB065EF-869F-C75E-F248-E159366B5A57}"/>
              </a:ext>
            </a:extLst>
          </p:cNvPr>
          <p:cNvSpPr txBox="1">
            <a:spLocks/>
          </p:cNvSpPr>
          <p:nvPr/>
        </p:nvSpPr>
        <p:spPr>
          <a:xfrm>
            <a:off x="6303400" y="4304580"/>
            <a:ext cx="5101389" cy="345594"/>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Optional: Figure Name / </a:t>
            </a:r>
            <a:r>
              <a:rPr lang="en-ZA" dirty="0" err="1"/>
              <a:t>Subheader</a:t>
            </a:r>
            <a:endParaRPr lang="en-US" dirty="0"/>
          </a:p>
        </p:txBody>
      </p:sp>
    </p:spTree>
    <p:extLst>
      <p:ext uri="{BB962C8B-B14F-4D97-AF65-F5344CB8AC3E}">
        <p14:creationId xmlns:p14="http://schemas.microsoft.com/office/powerpoint/2010/main" val="49094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827314" y="627486"/>
            <a:ext cx="5268686" cy="568896"/>
          </a:xfrm>
        </p:spPr>
        <p:txBody>
          <a:bodyPr/>
          <a:lstStyle/>
          <a:p>
            <a:r>
              <a:rPr lang="en-US" noProof="0" dirty="0"/>
              <a:t>topic trends</a:t>
            </a:r>
            <a:endParaRPr lang="en-US" dirty="0"/>
          </a:p>
        </p:txBody>
      </p:sp>
      <p:sp>
        <p:nvSpPr>
          <p:cNvPr id="36" name="Text Placeholder 35">
            <a:extLst>
              <a:ext uri="{FF2B5EF4-FFF2-40B4-BE49-F238E27FC236}">
                <a16:creationId xmlns:a16="http://schemas.microsoft.com/office/drawing/2014/main" id="{961EE219-B131-4C25-AE31-AD3B197A4B72}"/>
              </a:ext>
            </a:extLst>
          </p:cNvPr>
          <p:cNvSpPr>
            <a:spLocks noGrp="1"/>
          </p:cNvSpPr>
          <p:nvPr>
            <p:ph type="body" sz="quarter" idx="33"/>
          </p:nvPr>
        </p:nvSpPr>
        <p:spPr>
          <a:xfrm>
            <a:off x="820438" y="1011439"/>
            <a:ext cx="4989233" cy="568896"/>
          </a:xfrm>
        </p:spPr>
        <p:txBody>
          <a:bodyPr/>
          <a:lstStyle/>
          <a:p>
            <a:r>
              <a:rPr lang="en-US" dirty="0"/>
              <a:t>Optional Sub header</a:t>
            </a:r>
          </a:p>
        </p:txBody>
      </p:sp>
      <p:sp>
        <p:nvSpPr>
          <p:cNvPr id="66" name="Text Placeholder 65">
            <a:extLst>
              <a:ext uri="{FF2B5EF4-FFF2-40B4-BE49-F238E27FC236}">
                <a16:creationId xmlns:a16="http://schemas.microsoft.com/office/drawing/2014/main" id="{09C30599-76A8-4BC6-94F7-A80189E48464}"/>
              </a:ext>
            </a:extLst>
          </p:cNvPr>
          <p:cNvSpPr>
            <a:spLocks noGrp="1"/>
          </p:cNvSpPr>
          <p:nvPr>
            <p:ph type="body" sz="quarter" idx="26"/>
          </p:nvPr>
        </p:nvSpPr>
        <p:spPr/>
        <p:txBody>
          <a:bodyPr/>
          <a:lstStyle/>
          <a:p>
            <a:r>
              <a:rPr lang="en-US" dirty="0"/>
              <a:t>Conclusion 1</a:t>
            </a:r>
          </a:p>
        </p:txBody>
      </p:sp>
      <p:sp>
        <p:nvSpPr>
          <p:cNvPr id="82" name="Text Placeholder 81">
            <a:extLst>
              <a:ext uri="{FF2B5EF4-FFF2-40B4-BE49-F238E27FC236}">
                <a16:creationId xmlns:a16="http://schemas.microsoft.com/office/drawing/2014/main" id="{47CF6540-6A1C-4A70-8BA0-6A13694F1AE2}"/>
              </a:ext>
            </a:extLst>
          </p:cNvPr>
          <p:cNvSpPr>
            <a:spLocks noGrp="1"/>
          </p:cNvSpPr>
          <p:nvPr>
            <p:ph type="body" sz="quarter" idx="13"/>
          </p:nvPr>
        </p:nvSpPr>
        <p:spPr>
          <a:xfrm>
            <a:off x="2727695" y="2044485"/>
            <a:ext cx="3081975" cy="1121230"/>
          </a:xfrm>
        </p:spPr>
        <p:txBody>
          <a:bodyPr/>
          <a:lstStyle/>
          <a:p>
            <a:r>
              <a:rPr lang="en-US" dirty="0"/>
              <a:t>…</a:t>
            </a:r>
          </a:p>
        </p:txBody>
      </p:sp>
      <p:sp>
        <p:nvSpPr>
          <p:cNvPr id="147" name="Text Placeholder 146">
            <a:extLst>
              <a:ext uri="{FF2B5EF4-FFF2-40B4-BE49-F238E27FC236}">
                <a16:creationId xmlns:a16="http://schemas.microsoft.com/office/drawing/2014/main" id="{85278DC3-7465-427B-9DD5-7E46CE00FFC1}"/>
              </a:ext>
            </a:extLst>
          </p:cNvPr>
          <p:cNvSpPr>
            <a:spLocks noGrp="1"/>
          </p:cNvSpPr>
          <p:nvPr>
            <p:ph type="body" sz="quarter" idx="34"/>
          </p:nvPr>
        </p:nvSpPr>
        <p:spPr>
          <a:xfrm>
            <a:off x="920666" y="3428263"/>
            <a:ext cx="1584471" cy="1121230"/>
          </a:xfrm>
        </p:spPr>
        <p:txBody>
          <a:bodyPr/>
          <a:lstStyle/>
          <a:p>
            <a:r>
              <a:rPr lang="en-US" dirty="0"/>
              <a:t>Conclusion 2</a:t>
            </a:r>
          </a:p>
        </p:txBody>
      </p:sp>
      <p:sp>
        <p:nvSpPr>
          <p:cNvPr id="173" name="Text Placeholder 172">
            <a:extLst>
              <a:ext uri="{FF2B5EF4-FFF2-40B4-BE49-F238E27FC236}">
                <a16:creationId xmlns:a16="http://schemas.microsoft.com/office/drawing/2014/main" id="{1B5D0D81-8352-40FD-B232-D587379A48F6}"/>
              </a:ext>
            </a:extLst>
          </p:cNvPr>
          <p:cNvSpPr>
            <a:spLocks noGrp="1"/>
          </p:cNvSpPr>
          <p:nvPr>
            <p:ph type="body" sz="quarter" idx="35"/>
          </p:nvPr>
        </p:nvSpPr>
        <p:spPr>
          <a:xfrm>
            <a:off x="2727695" y="3428263"/>
            <a:ext cx="3081975" cy="1121230"/>
          </a:xfrm>
        </p:spPr>
        <p:txBody>
          <a:bodyPr/>
          <a:lstStyle/>
          <a:p>
            <a:r>
              <a:rPr lang="en-US" dirty="0"/>
              <a:t>…</a:t>
            </a:r>
          </a:p>
        </p:txBody>
      </p:sp>
      <p:sp>
        <p:nvSpPr>
          <p:cNvPr id="149" name="Text Placeholder 148">
            <a:extLst>
              <a:ext uri="{FF2B5EF4-FFF2-40B4-BE49-F238E27FC236}">
                <a16:creationId xmlns:a16="http://schemas.microsoft.com/office/drawing/2014/main" id="{9D611317-439A-40F5-AA3E-CF88472F54C4}"/>
              </a:ext>
            </a:extLst>
          </p:cNvPr>
          <p:cNvSpPr>
            <a:spLocks noGrp="1"/>
          </p:cNvSpPr>
          <p:nvPr>
            <p:ph type="body" sz="quarter" idx="36"/>
          </p:nvPr>
        </p:nvSpPr>
        <p:spPr>
          <a:xfrm>
            <a:off x="920666" y="4812041"/>
            <a:ext cx="1584471" cy="1121230"/>
          </a:xfrm>
        </p:spPr>
        <p:txBody>
          <a:bodyPr/>
          <a:lstStyle/>
          <a:p>
            <a:r>
              <a:rPr lang="en-US" dirty="0"/>
              <a:t>Conclusion 1</a:t>
            </a:r>
          </a:p>
        </p:txBody>
      </p:sp>
      <p:sp>
        <p:nvSpPr>
          <p:cNvPr id="174" name="Text Placeholder 173">
            <a:extLst>
              <a:ext uri="{FF2B5EF4-FFF2-40B4-BE49-F238E27FC236}">
                <a16:creationId xmlns:a16="http://schemas.microsoft.com/office/drawing/2014/main" id="{AFFA4C3C-8D8D-4DAB-A3FC-6ACD990091D0}"/>
              </a:ext>
            </a:extLst>
          </p:cNvPr>
          <p:cNvSpPr>
            <a:spLocks noGrp="1"/>
          </p:cNvSpPr>
          <p:nvPr>
            <p:ph type="body" sz="quarter" idx="37"/>
          </p:nvPr>
        </p:nvSpPr>
        <p:spPr>
          <a:xfrm>
            <a:off x="2727695" y="4812041"/>
            <a:ext cx="3081975" cy="1121230"/>
          </a:xfrm>
        </p:spPr>
        <p:txBody>
          <a:bodyPr/>
          <a:lstStyle/>
          <a:p>
            <a:r>
              <a:rPr lang="en-US" dirty="0"/>
              <a:t>…</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Pitch deck</a:t>
            </a:r>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6683831" y="0"/>
            <a:ext cx="5508168"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6</a:t>
            </a:fld>
            <a:endParaRPr lang="en-US" dirty="0"/>
          </a:p>
        </p:txBody>
      </p:sp>
      <p:sp>
        <p:nvSpPr>
          <p:cNvPr id="5" name="TextBox 4">
            <a:extLst>
              <a:ext uri="{FF2B5EF4-FFF2-40B4-BE49-F238E27FC236}">
                <a16:creationId xmlns:a16="http://schemas.microsoft.com/office/drawing/2014/main" id="{C938E501-20C1-AD45-80C1-F2C8F631E8EE}"/>
              </a:ext>
            </a:extLst>
          </p:cNvPr>
          <p:cNvSpPr txBox="1"/>
          <p:nvPr/>
        </p:nvSpPr>
        <p:spPr>
          <a:xfrm>
            <a:off x="8048445" y="1011439"/>
            <a:ext cx="3465893" cy="1077218"/>
          </a:xfrm>
          <a:prstGeom prst="rect">
            <a:avLst/>
          </a:prstGeom>
          <a:noFill/>
        </p:spPr>
        <p:txBody>
          <a:bodyPr wrap="square" rtlCol="0">
            <a:spAutoFit/>
          </a:bodyPr>
          <a:lstStyle/>
          <a:p>
            <a:r>
              <a:rPr lang="en-US" sz="3200" b="1" dirty="0"/>
              <a:t>REPLACE THIS PIC with 1 or 2 charts!</a:t>
            </a:r>
          </a:p>
        </p:txBody>
      </p:sp>
    </p:spTree>
    <p:extLst>
      <p:ext uri="{BB962C8B-B14F-4D97-AF65-F5344CB8AC3E}">
        <p14:creationId xmlns:p14="http://schemas.microsoft.com/office/powerpoint/2010/main" val="417643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2BE5B953-EF9F-4041-99DD-A612D068CA20}"/>
              </a:ext>
            </a:extLst>
          </p:cNvPr>
          <p:cNvSpPr>
            <a:spLocks noGrp="1"/>
          </p:cNvSpPr>
          <p:nvPr>
            <p:ph type="title"/>
          </p:nvPr>
        </p:nvSpPr>
        <p:spPr>
          <a:xfrm>
            <a:off x="3233057" y="698523"/>
            <a:ext cx="5715000" cy="469089"/>
          </a:xfrm>
        </p:spPr>
        <p:txBody>
          <a:bodyPr/>
          <a:lstStyle/>
          <a:p>
            <a:r>
              <a:rPr lang="en-US" noProof="0" dirty="0"/>
              <a:t>trend comparison</a:t>
            </a:r>
            <a:endParaRPr lang="en-US" dirty="0"/>
          </a:p>
        </p:txBody>
      </p:sp>
      <p:sp>
        <p:nvSpPr>
          <p:cNvPr id="37" name="Text Placeholder 36">
            <a:extLst>
              <a:ext uri="{FF2B5EF4-FFF2-40B4-BE49-F238E27FC236}">
                <a16:creationId xmlns:a16="http://schemas.microsoft.com/office/drawing/2014/main" id="{71CDE1A5-3814-4B55-93C4-8A6EA3982E73}"/>
              </a:ext>
            </a:extLst>
          </p:cNvPr>
          <p:cNvSpPr>
            <a:spLocks noGrp="1"/>
          </p:cNvSpPr>
          <p:nvPr>
            <p:ph type="body" sz="quarter" idx="12"/>
          </p:nvPr>
        </p:nvSpPr>
        <p:spPr>
          <a:xfrm>
            <a:off x="544902" y="4360469"/>
            <a:ext cx="2939143" cy="469089"/>
          </a:xfrm>
        </p:spPr>
        <p:txBody>
          <a:bodyPr/>
          <a:lstStyle/>
          <a:p>
            <a:r>
              <a:rPr lang="en-ZA" dirty="0"/>
              <a:t>Optional </a:t>
            </a:r>
            <a:r>
              <a:rPr lang="en-ZA" dirty="0" err="1"/>
              <a:t>Subheader</a:t>
            </a:r>
            <a:endParaRPr lang="en-US" dirty="0"/>
          </a:p>
        </p:txBody>
      </p:sp>
      <p:sp>
        <p:nvSpPr>
          <p:cNvPr id="54" name="Text Placeholder 53">
            <a:extLst>
              <a:ext uri="{FF2B5EF4-FFF2-40B4-BE49-F238E27FC236}">
                <a16:creationId xmlns:a16="http://schemas.microsoft.com/office/drawing/2014/main" id="{D3FA2EF4-DF81-4FEC-82B7-E032CFC41EB6}"/>
              </a:ext>
            </a:extLst>
          </p:cNvPr>
          <p:cNvSpPr>
            <a:spLocks noGrp="1"/>
          </p:cNvSpPr>
          <p:nvPr>
            <p:ph type="body" sz="quarter" idx="17"/>
          </p:nvPr>
        </p:nvSpPr>
        <p:spPr>
          <a:xfrm>
            <a:off x="544902" y="4730581"/>
            <a:ext cx="2939143" cy="1585603"/>
          </a:xfrm>
        </p:spPr>
        <p:txBody>
          <a:bodyPr/>
          <a:lstStyle/>
          <a:p>
            <a:r>
              <a:rPr lang="en-US" dirty="0"/>
              <a:t>Key Details</a:t>
            </a:r>
          </a:p>
        </p:txBody>
      </p:sp>
      <p:sp>
        <p:nvSpPr>
          <p:cNvPr id="16" name="Slide Number Placeholder 15">
            <a:extLst>
              <a:ext uri="{FF2B5EF4-FFF2-40B4-BE49-F238E27FC236}">
                <a16:creationId xmlns:a16="http://schemas.microsoft.com/office/drawing/2014/main" id="{B4B869B9-27B2-49B6-8155-82C866DB1AD1}"/>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
        <p:nvSpPr>
          <p:cNvPr id="4" name="Text Placeholder 36">
            <a:extLst>
              <a:ext uri="{FF2B5EF4-FFF2-40B4-BE49-F238E27FC236}">
                <a16:creationId xmlns:a16="http://schemas.microsoft.com/office/drawing/2014/main" id="{5D770CB6-C8AF-EF8E-570B-088D449C188D}"/>
              </a:ext>
            </a:extLst>
          </p:cNvPr>
          <p:cNvSpPr txBox="1">
            <a:spLocks/>
          </p:cNvSpPr>
          <p:nvPr/>
        </p:nvSpPr>
        <p:spPr>
          <a:xfrm>
            <a:off x="4626428" y="4358816"/>
            <a:ext cx="2939143" cy="469089"/>
          </a:xfrm>
          <a:prstGeom prst="rect">
            <a:avLst/>
          </a:prstGeom>
        </p:spPr>
        <p:txBody>
          <a:bodyPr anchor="t"/>
          <a:lstStyle>
            <a:lvl1pPr marL="0" indent="0" algn="ctr" defTabSz="914400" rtl="0" eaLnBrk="1" latinLnBrk="0" hangingPunct="1">
              <a:lnSpc>
                <a:spcPct val="125000"/>
              </a:lnSpc>
              <a:spcBef>
                <a:spcPts val="0"/>
              </a:spcBef>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Optional Subheader2</a:t>
            </a:r>
            <a:endParaRPr lang="en-US" dirty="0"/>
          </a:p>
        </p:txBody>
      </p:sp>
      <p:sp>
        <p:nvSpPr>
          <p:cNvPr id="5" name="Text Placeholder 53">
            <a:extLst>
              <a:ext uri="{FF2B5EF4-FFF2-40B4-BE49-F238E27FC236}">
                <a16:creationId xmlns:a16="http://schemas.microsoft.com/office/drawing/2014/main" id="{7C5CE502-8964-2615-2201-929C77738CF0}"/>
              </a:ext>
            </a:extLst>
          </p:cNvPr>
          <p:cNvSpPr txBox="1">
            <a:spLocks/>
          </p:cNvSpPr>
          <p:nvPr/>
        </p:nvSpPr>
        <p:spPr>
          <a:xfrm>
            <a:off x="4626428" y="4728928"/>
            <a:ext cx="2939143" cy="1585603"/>
          </a:xfrm>
          <a:prstGeom prst="rect">
            <a:avLst/>
          </a:prstGeom>
        </p:spPr>
        <p:txBody>
          <a:bodyPr anchor="t"/>
          <a:lstStyle>
            <a:lvl1pPr marL="0" indent="0" algn="ctr" defTabSz="914400" rtl="0" eaLnBrk="1" latinLnBrk="0" hangingPunct="1">
              <a:lnSpc>
                <a:spcPct val="125000"/>
              </a:lnSpc>
              <a:spcBef>
                <a:spcPts val="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Details2</a:t>
            </a:r>
          </a:p>
        </p:txBody>
      </p:sp>
      <p:sp>
        <p:nvSpPr>
          <p:cNvPr id="6" name="Text Placeholder 36">
            <a:extLst>
              <a:ext uri="{FF2B5EF4-FFF2-40B4-BE49-F238E27FC236}">
                <a16:creationId xmlns:a16="http://schemas.microsoft.com/office/drawing/2014/main" id="{28F77BB2-36AB-CB41-ABA5-86F3936168DC}"/>
              </a:ext>
            </a:extLst>
          </p:cNvPr>
          <p:cNvSpPr txBox="1">
            <a:spLocks/>
          </p:cNvSpPr>
          <p:nvPr/>
        </p:nvSpPr>
        <p:spPr>
          <a:xfrm>
            <a:off x="8753551" y="4358816"/>
            <a:ext cx="2939143" cy="469089"/>
          </a:xfrm>
          <a:prstGeom prst="rect">
            <a:avLst/>
          </a:prstGeom>
        </p:spPr>
        <p:txBody>
          <a:bodyPr anchor="t"/>
          <a:lstStyle>
            <a:lvl1pPr marL="0" indent="0" algn="ctr" defTabSz="914400" rtl="0" eaLnBrk="1" latinLnBrk="0" hangingPunct="1">
              <a:lnSpc>
                <a:spcPct val="125000"/>
              </a:lnSpc>
              <a:spcBef>
                <a:spcPts val="0"/>
              </a:spcBef>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Optional Subheader3</a:t>
            </a:r>
            <a:endParaRPr lang="en-US" dirty="0"/>
          </a:p>
        </p:txBody>
      </p:sp>
      <p:sp>
        <p:nvSpPr>
          <p:cNvPr id="7" name="Text Placeholder 53">
            <a:extLst>
              <a:ext uri="{FF2B5EF4-FFF2-40B4-BE49-F238E27FC236}">
                <a16:creationId xmlns:a16="http://schemas.microsoft.com/office/drawing/2014/main" id="{86C1A2F4-9834-9963-425A-28287D7EE3E4}"/>
              </a:ext>
            </a:extLst>
          </p:cNvPr>
          <p:cNvSpPr txBox="1">
            <a:spLocks/>
          </p:cNvSpPr>
          <p:nvPr/>
        </p:nvSpPr>
        <p:spPr>
          <a:xfrm>
            <a:off x="8753551" y="4728928"/>
            <a:ext cx="2939143" cy="1585603"/>
          </a:xfrm>
          <a:prstGeom prst="rect">
            <a:avLst/>
          </a:prstGeom>
        </p:spPr>
        <p:txBody>
          <a:bodyPr anchor="t"/>
          <a:lstStyle>
            <a:lvl1pPr marL="0" indent="0" algn="ctr" defTabSz="914400" rtl="0" eaLnBrk="1" latinLnBrk="0" hangingPunct="1">
              <a:lnSpc>
                <a:spcPct val="125000"/>
              </a:lnSpc>
              <a:spcBef>
                <a:spcPts val="0"/>
              </a:spcBef>
              <a:buFont typeface="Arial" panose="020B0604020202020204" pitchFamily="34" charset="0"/>
              <a:buNone/>
              <a:defRPr sz="14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Details3</a:t>
            </a:r>
          </a:p>
        </p:txBody>
      </p:sp>
      <p:pic>
        <p:nvPicPr>
          <p:cNvPr id="31" name="Picture 30">
            <a:extLst>
              <a:ext uri="{FF2B5EF4-FFF2-40B4-BE49-F238E27FC236}">
                <a16:creationId xmlns:a16="http://schemas.microsoft.com/office/drawing/2014/main" id="{A4E4088D-748F-D9A1-C13A-40050940A0DD}"/>
              </a:ext>
            </a:extLst>
          </p:cNvPr>
          <p:cNvPicPr>
            <a:picLocks noChangeAspect="1"/>
          </p:cNvPicPr>
          <p:nvPr/>
        </p:nvPicPr>
        <p:blipFill>
          <a:blip r:embed="rId2"/>
          <a:stretch>
            <a:fillRect/>
          </a:stretch>
        </p:blipFill>
        <p:spPr>
          <a:xfrm>
            <a:off x="4339087" y="1423357"/>
            <a:ext cx="3554083" cy="287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2" name="Picture 31">
            <a:extLst>
              <a:ext uri="{FF2B5EF4-FFF2-40B4-BE49-F238E27FC236}">
                <a16:creationId xmlns:a16="http://schemas.microsoft.com/office/drawing/2014/main" id="{BAD5E8A5-7D58-D30A-303F-BC033E3F49C7}"/>
              </a:ext>
            </a:extLst>
          </p:cNvPr>
          <p:cNvPicPr>
            <a:picLocks noChangeAspect="1"/>
          </p:cNvPicPr>
          <p:nvPr/>
        </p:nvPicPr>
        <p:blipFill>
          <a:blip r:embed="rId2"/>
          <a:stretch>
            <a:fillRect/>
          </a:stretch>
        </p:blipFill>
        <p:spPr>
          <a:xfrm>
            <a:off x="8399253" y="1423357"/>
            <a:ext cx="3554083" cy="287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3" name="Picture 32">
            <a:extLst>
              <a:ext uri="{FF2B5EF4-FFF2-40B4-BE49-F238E27FC236}">
                <a16:creationId xmlns:a16="http://schemas.microsoft.com/office/drawing/2014/main" id="{2B1A7DCE-996F-204F-AE87-601A2E16C89F}"/>
              </a:ext>
            </a:extLst>
          </p:cNvPr>
          <p:cNvPicPr>
            <a:picLocks noChangeAspect="1"/>
          </p:cNvPicPr>
          <p:nvPr/>
        </p:nvPicPr>
        <p:blipFill>
          <a:blip r:embed="rId2"/>
          <a:stretch>
            <a:fillRect/>
          </a:stretch>
        </p:blipFill>
        <p:spPr>
          <a:xfrm>
            <a:off x="257448" y="1423357"/>
            <a:ext cx="3554083" cy="287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85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134980" y="848536"/>
            <a:ext cx="3931382" cy="640698"/>
          </a:xfrm>
        </p:spPr>
        <p:txBody>
          <a:bodyPr/>
          <a:lstStyle/>
          <a:p>
            <a:r>
              <a:rPr lang="en-US" noProof="0" dirty="0"/>
              <a:t>FINAL Recommendation</a:t>
            </a:r>
            <a:endParaRPr lang="en-US" dirty="0"/>
          </a:p>
        </p:txBody>
      </p:sp>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5024359" y="2046233"/>
            <a:ext cx="3126583" cy="426393"/>
          </a:xfrm>
        </p:spPr>
        <p:txBody>
          <a:bodyPr/>
          <a:lstStyle/>
          <a:p>
            <a:r>
              <a:rPr lang="en-US" dirty="0"/>
              <a:t>Highlight 1</a:t>
            </a:r>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5024359" y="2425736"/>
            <a:ext cx="3126583" cy="1306527"/>
          </a:xfrm>
        </p:spPr>
        <p:txBody>
          <a:bodyPr/>
          <a:lstStyle/>
          <a:p>
            <a:r>
              <a:rPr lang="en-US" dirty="0"/>
              <a:t>…</a:t>
            </a:r>
          </a:p>
        </p:txBody>
      </p:sp>
      <p:sp>
        <p:nvSpPr>
          <p:cNvPr id="23" name="Text Placeholder 22">
            <a:extLst>
              <a:ext uri="{FF2B5EF4-FFF2-40B4-BE49-F238E27FC236}">
                <a16:creationId xmlns:a16="http://schemas.microsoft.com/office/drawing/2014/main" id="{D2EE4141-AD91-4E47-B788-C5EA3ACC61A0}"/>
              </a:ext>
            </a:extLst>
          </p:cNvPr>
          <p:cNvSpPr>
            <a:spLocks noGrp="1"/>
          </p:cNvSpPr>
          <p:nvPr>
            <p:ph type="body" sz="quarter" idx="17"/>
          </p:nvPr>
        </p:nvSpPr>
        <p:spPr>
          <a:xfrm>
            <a:off x="8526986" y="2046233"/>
            <a:ext cx="3281556" cy="426393"/>
          </a:xfrm>
        </p:spPr>
        <p:txBody>
          <a:bodyPr/>
          <a:lstStyle/>
          <a:p>
            <a:r>
              <a:rPr lang="en-US" dirty="0"/>
              <a:t>Highlight 3</a:t>
            </a: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8526986" y="2425736"/>
            <a:ext cx="3281556" cy="1306527"/>
          </a:xfrm>
        </p:spPr>
        <p:txBody>
          <a:bodyPr/>
          <a:lstStyle/>
          <a:p>
            <a:r>
              <a:rPr lang="en-US" dirty="0"/>
              <a:t>…</a:t>
            </a:r>
          </a:p>
        </p:txBody>
      </p:sp>
      <p:sp>
        <p:nvSpPr>
          <p:cNvPr id="24" name="Text Placeholder 23">
            <a:extLst>
              <a:ext uri="{FF2B5EF4-FFF2-40B4-BE49-F238E27FC236}">
                <a16:creationId xmlns:a16="http://schemas.microsoft.com/office/drawing/2014/main" id="{106F3974-4943-47E8-A433-5C64B36E9463}"/>
              </a:ext>
            </a:extLst>
          </p:cNvPr>
          <p:cNvSpPr>
            <a:spLocks noGrp="1"/>
          </p:cNvSpPr>
          <p:nvPr>
            <p:ph type="body" sz="quarter" idx="18"/>
          </p:nvPr>
        </p:nvSpPr>
        <p:spPr>
          <a:xfrm>
            <a:off x="5024359" y="4180976"/>
            <a:ext cx="3126583" cy="428891"/>
          </a:xfrm>
        </p:spPr>
        <p:txBody>
          <a:bodyPr/>
          <a:lstStyle/>
          <a:p>
            <a:r>
              <a:rPr lang="en-US" dirty="0"/>
              <a:t>Highlight 2</a:t>
            </a: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5024359" y="4562976"/>
            <a:ext cx="3126583" cy="1258935"/>
          </a:xfrm>
        </p:spPr>
        <p:txBody>
          <a:bodyPr/>
          <a:lstStyle/>
          <a:p>
            <a:r>
              <a:rPr lang="en-US" dirty="0"/>
              <a:t>…</a:t>
            </a:r>
          </a:p>
        </p:txBody>
      </p:sp>
      <p:sp>
        <p:nvSpPr>
          <p:cNvPr id="25" name="Text Placeholder 24">
            <a:extLst>
              <a:ext uri="{FF2B5EF4-FFF2-40B4-BE49-F238E27FC236}">
                <a16:creationId xmlns:a16="http://schemas.microsoft.com/office/drawing/2014/main" id="{28950946-2F58-45BE-8886-7AC0149D69EA}"/>
              </a:ext>
            </a:extLst>
          </p:cNvPr>
          <p:cNvSpPr>
            <a:spLocks noGrp="1"/>
          </p:cNvSpPr>
          <p:nvPr>
            <p:ph type="body" sz="quarter" idx="19"/>
          </p:nvPr>
        </p:nvSpPr>
        <p:spPr>
          <a:xfrm>
            <a:off x="8526986" y="4180976"/>
            <a:ext cx="3281556" cy="428891"/>
          </a:xfrm>
        </p:spPr>
        <p:txBody>
          <a:bodyPr/>
          <a:lstStyle/>
          <a:p>
            <a:r>
              <a:rPr lang="en-US" dirty="0"/>
              <a:t>Highlight 4</a:t>
            </a:r>
          </a:p>
        </p:txBody>
      </p:sp>
      <p:sp>
        <p:nvSpPr>
          <p:cNvPr id="35" name="Text Placeholder 34">
            <a:extLst>
              <a:ext uri="{FF2B5EF4-FFF2-40B4-BE49-F238E27FC236}">
                <a16:creationId xmlns:a16="http://schemas.microsoft.com/office/drawing/2014/main" id="{B56B6F3A-5C12-4500-AD07-4FCE61526A57}"/>
              </a:ext>
            </a:extLst>
          </p:cNvPr>
          <p:cNvSpPr>
            <a:spLocks noGrp="1"/>
          </p:cNvSpPr>
          <p:nvPr>
            <p:ph type="body" sz="quarter" idx="15"/>
          </p:nvPr>
        </p:nvSpPr>
        <p:spPr>
          <a:xfrm>
            <a:off x="8526986" y="4562976"/>
            <a:ext cx="3281556" cy="1258935"/>
          </a:xfrm>
        </p:spPr>
        <p:txBody>
          <a:bodyPr/>
          <a:lstStyle/>
          <a:p>
            <a:r>
              <a:rPr lang="en-US" dirty="0"/>
              <a:t>…</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8</a:t>
            </a:fld>
            <a:endParaRPr lang="en-US" dirty="0"/>
          </a:p>
        </p:txBody>
      </p:sp>
      <p:pic>
        <p:nvPicPr>
          <p:cNvPr id="3074" name="Picture 2" descr="Living in the City vs. The Suburbs: Pros and Cons | RISMedia\'s Housecall">
            <a:extLst>
              <a:ext uri="{FF2B5EF4-FFF2-40B4-BE49-F238E27FC236}">
                <a16:creationId xmlns:a16="http://schemas.microsoft.com/office/drawing/2014/main" id="{B4261485-10A8-C209-0232-C2649D75D422}"/>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5424" r="2542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74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FDDC42A-1D40-7C71-76D5-F1707F2F6D2B}"/>
              </a:ext>
            </a:extLst>
          </p:cNvPr>
          <p:cNvSpPr>
            <a:spLocks noGrp="1"/>
          </p:cNvSpPr>
          <p:nvPr>
            <p:ph type="pic" sz="quarter" idx="10"/>
          </p:nvPr>
        </p:nvSpPr>
        <p:spPr/>
        <p:txBody>
          <a:bodyPr/>
          <a:lstStyle/>
          <a:p>
            <a:endParaRPr lang="en-US"/>
          </a:p>
        </p:txBody>
      </p:sp>
      <p:sp>
        <p:nvSpPr>
          <p:cNvPr id="3" name="Title 2">
            <a:extLst>
              <a:ext uri="{FF2B5EF4-FFF2-40B4-BE49-F238E27FC236}">
                <a16:creationId xmlns:a16="http://schemas.microsoft.com/office/drawing/2014/main" id="{F6466245-6E66-49D4-EA5A-5549CBCFDC99}"/>
              </a:ext>
            </a:extLst>
          </p:cNvPr>
          <p:cNvSpPr>
            <a:spLocks noGrp="1"/>
          </p:cNvSpPr>
          <p:nvPr>
            <p:ph type="title"/>
          </p:nvPr>
        </p:nvSpPr>
        <p:spPr/>
        <p:txBody>
          <a:bodyPr/>
          <a:lstStyle/>
          <a:p>
            <a:r>
              <a:rPr lang="en-US" dirty="0"/>
              <a:t>Premade slides after this!</a:t>
            </a:r>
          </a:p>
        </p:txBody>
      </p:sp>
    </p:spTree>
    <p:extLst>
      <p:ext uri="{BB962C8B-B14F-4D97-AF65-F5344CB8AC3E}">
        <p14:creationId xmlns:p14="http://schemas.microsoft.com/office/powerpoint/2010/main" val="3064471558"/>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1312B601-74D5-4529-842A-79B5D1AD1257}"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268D2790-C93D-4E77-87F2-435D4508AB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{CB2F3C86-4A4F-4AB6-B348-F507DE5B5177}tf16411175_win32</Template>
  <TotalTime>140</TotalTime>
  <Words>1437</Words>
  <Application>Microsoft Office PowerPoint</Application>
  <PresentationFormat>Widescreen</PresentationFormat>
  <Paragraphs>417</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Tenorite </vt:lpstr>
      <vt:lpstr>Tenorite Bold</vt:lpstr>
      <vt:lpstr>Custom</vt:lpstr>
      <vt:lpstr>Urban Real Estate Investing, US</vt:lpstr>
      <vt:lpstr>About us</vt:lpstr>
      <vt:lpstr>Meet our client</vt:lpstr>
      <vt:lpstr>Job market trends</vt:lpstr>
      <vt:lpstr>Topic trends</vt:lpstr>
      <vt:lpstr>topic trends</vt:lpstr>
      <vt:lpstr>trend comparison</vt:lpstr>
      <vt:lpstr>FINAL Recommendation</vt:lpstr>
      <vt:lpstr>Premade slides after this!</vt:lpstr>
      <vt:lpstr>Pitch deck</vt:lpstr>
      <vt:lpstr>About us</vt:lpstr>
      <vt:lpstr>problem</vt:lpstr>
      <vt:lpstr>Product overview</vt:lpstr>
      <vt:lpstr>solution</vt:lpstr>
      <vt:lpstr>Product Benefits</vt:lpstr>
      <vt:lpstr>Company Overview</vt:lpstr>
      <vt:lpstr>Business model</vt:lpstr>
      <vt:lpstr>Market overview</vt:lpstr>
      <vt:lpstr>Market comparison</vt:lpstr>
      <vt:lpstr>Our competition</vt:lpstr>
      <vt:lpstr>Competitive layout</vt:lpstr>
      <vt:lpstr>Growth strategy</vt:lpstr>
      <vt:lpstr>Traction</vt:lpstr>
      <vt:lpstr>2-year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Real Estate Investing, US</dc:title>
  <dc:creator>Rebekah Aldrich</dc:creator>
  <cp:lastModifiedBy>Rebekah Aldrich</cp:lastModifiedBy>
  <cp:revision>12</cp:revision>
  <dcterms:created xsi:type="dcterms:W3CDTF">2023-07-26T17:59:29Z</dcterms:created>
  <dcterms:modified xsi:type="dcterms:W3CDTF">2023-07-28T13:27:59Z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