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7DB3-A9C9-4D57-87FC-4D4EF5039B98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87ED-B933-4A8B-B91E-D678B54334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5"/>
          <p:cNvSpPr>
            <a:spLocks noGrp="1"/>
          </p:cNvSpPr>
          <p:nvPr>
            <p:ph idx="1"/>
          </p:nvPr>
        </p:nvSpPr>
        <p:spPr>
          <a:xfrm>
            <a:off x="533400" y="2057400"/>
            <a:ext cx="8421688" cy="407511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4400" b="1" smtClean="0"/>
              <a:t>SPRING 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/>
          <a:lstStyle/>
          <a:p>
            <a:r>
              <a:rPr lang="en-US" sz="3300" b="1" smtClean="0">
                <a:latin typeface="Times New Roman" pitchFamily="18" charset="0"/>
                <a:cs typeface="Times New Roman" pitchFamily="18" charset="0"/>
              </a:rPr>
              <a:t>Truyền dữ liệu từ JSP sang Control và ngược lại</a:t>
            </a:r>
            <a:endParaRPr lang="en-US" sz="3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3352800"/>
          </a:xfrm>
          <a:ln w="6350"/>
        </p:spPr>
        <p:txBody>
          <a:bodyPr/>
          <a:lstStyle/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&lt;form method=</a:t>
            </a:r>
            <a:r>
              <a:rPr lang="en-US" sz="2500" i="1" smtClean="0">
                <a:latin typeface="Times New Roman" pitchFamily="18" charset="0"/>
                <a:cs typeface="Times New Roman" pitchFamily="18" charset="0"/>
              </a:rPr>
              <a:t>'post' action='</a:t>
            </a:r>
            <a:r>
              <a:rPr lang="en-US" sz="25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dangnhap</a:t>
            </a:r>
            <a:r>
              <a:rPr lang="en-US" sz="2500" i="1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    &lt;input name=</a:t>
            </a:r>
            <a:r>
              <a:rPr lang="en-US" sz="2500" i="1" smtClean="0">
                <a:latin typeface="Times New Roman" pitchFamily="18" charset="0"/>
                <a:cs typeface="Times New Roman" pitchFamily="18" charset="0"/>
              </a:rPr>
              <a:t>'txtun' type='text'&gt;&lt;br&gt;</a:t>
            </a:r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    &lt;input name=</a:t>
            </a:r>
            <a:r>
              <a:rPr lang="en-US" sz="2500" i="1" smtClean="0">
                <a:latin typeface="Times New Roman" pitchFamily="18" charset="0"/>
                <a:cs typeface="Times New Roman" pitchFamily="18" charset="0"/>
              </a:rPr>
              <a:t>'txtpass' type='password'&gt;&lt;br&gt;</a:t>
            </a:r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    &lt;input name=</a:t>
            </a:r>
            <a:r>
              <a:rPr lang="en-US" sz="2500" i="1" smtClean="0">
                <a:latin typeface="Times New Roman" pitchFamily="18" charset="0"/>
                <a:cs typeface="Times New Roman" pitchFamily="18" charset="0"/>
              </a:rPr>
              <a:t>'but1' type='submit' value='Login'&gt;&lt;br&gt;</a:t>
            </a:r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&lt;c:if test=</a:t>
            </a:r>
            <a:r>
              <a:rPr lang="en-US" sz="2500" i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"${tb == 'dns'}"&gt;</a:t>
            </a:r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  &lt;b&gt; </a:t>
            </a:r>
            <a:r>
              <a:rPr lang="en-US" sz="2500" u="sng" smtClean="0">
                <a:latin typeface="Times New Roman" pitchFamily="18" charset="0"/>
                <a:cs typeface="Times New Roman" pitchFamily="18" charset="0"/>
              </a:rPr>
              <a:t>tb:&lt;c:out value=</a:t>
            </a:r>
            <a:r>
              <a:rPr lang="en-US" sz="2500" i="1" u="sng" smtClean="0">
                <a:latin typeface="Times New Roman" pitchFamily="18" charset="0"/>
                <a:cs typeface="Times New Roman" pitchFamily="18" charset="0"/>
              </a:rPr>
              <a:t>"Dang nhap sai"&gt;&lt;/c:out&gt;  &lt;/b&gt;</a:t>
            </a:r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 &lt;/c:if&gt;</a:t>
            </a:r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 &lt;/form&gt;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371600"/>
            <a:ext cx="1304925" cy="581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752600"/>
            <a:ext cx="1591654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mtClean="0"/>
              <a:t>Dangnhap.jsp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14600"/>
            <a:ext cx="4376738" cy="2286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3051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86200" y="0"/>
            <a:ext cx="2514600" cy="3429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b="1" smtClean="0"/>
              <a:t>public class LoaiBean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b="1" smtClean="0"/>
              <a:t>private String maloai;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 </a:t>
            </a:r>
            <a:r>
              <a:rPr lang="en-US" sz="1500" b="1" smtClean="0"/>
              <a:t>private String tenloai;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b="1" smtClean="0"/>
              <a:t>….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b="1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/>
              <a:t>public class sachbean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</a:t>
            </a:r>
            <a:r>
              <a:rPr lang="en-US" sz="1600" b="1" smtClean="0"/>
              <a:t>private String masach;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</a:t>
            </a:r>
            <a:r>
              <a:rPr lang="en-US" sz="1600" b="1" smtClean="0"/>
              <a:t>private String tensach;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</a:t>
            </a:r>
            <a:r>
              <a:rPr lang="en-US" sz="1600" b="1" smtClean="0"/>
              <a:t>private Long gia;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</a:t>
            </a:r>
            <a:r>
              <a:rPr lang="en-US" sz="1600" b="1" smtClean="0"/>
              <a:t>private Long soluong;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</a:t>
            </a:r>
            <a:r>
              <a:rPr lang="en-US" sz="1600" b="1" smtClean="0"/>
              <a:t>private String anh;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</a:t>
            </a:r>
            <a:r>
              <a:rPr lang="en-US" sz="1600" b="1" smtClean="0"/>
              <a:t>private String maloai;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/>
              <a:t>….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/>
              <a:t>}</a:t>
            </a:r>
            <a:endParaRPr lang="en-US" sz="150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67000" y="3505200"/>
            <a:ext cx="6096000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sachbo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ArrayList&lt;sachbean&gt; getsach(){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ArrayList&lt;sachbean&gt; ds=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ArrayList&lt;sachbean&gt;();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sachbean("s1", "csdl1", (long)1000, (long)123, "img/b1.jpg", "tin"));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sachbean("s2", "csdl2", (long)1000, (long)123, "img/b2.jpg", "tin"));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sachbean("s3", "csdl3", (long)1000, (long)123, "img/b3.jpg", "tin"));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sachbean("s4", "csdl4", (long)1000, (long)123, "img/b4.jpg", "toan"));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sachbean("s5", "csdl5", (long)1000, (long)123, "img/b5.jpg", "toan"));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sachbean("s6", "csdl6", (long)1000, (long)123, "img/b6.jpg", "ly"));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sachbean("s7", "csdl7", (long)1000, (long)123, "img/b7.jpg", "ly"));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sachbean("s8", "csdl8", (long)1000, (long)123, "img/b8.jpg", "tin"));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ds;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3051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0" y="3124201"/>
            <a:ext cx="5867400" cy="2895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sachbo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ArrayList&lt;sachbean&gt; getsach(){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ArrayList&lt;sachbean&gt; ds=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ArrayList&lt;sachbean&gt;();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sachbean("s1", "csdl1", (long)1000, (long)123, "img/b1.jpg", "tin"));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sachbean("s2", "csdl2", (long)1000, (long)123, "img/b2.jpg", "tin"));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sachbean("s3", "csdl3", (long)1000, (long)123, "img/b3.jpg", "tin"));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sachbean("s4", "csdl4", (long)1000, (long)123, "img/b4.jpg", "toan"));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sachbean("s5", "csdl5", (long)1000, (long)123, "img/b5.jpg", "toan"));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sachbean("s6", "csdl6", (long)1000, (long)123, "img/b6.jpg", "ly"));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sachbean("s7", "csdl7", (long)1000, (long)123, "img/b7.jpg", "ly"));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ds.add(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sachbean("s8", "csdl8", (long)1000, (long)123, "img/b8.jpg", "tin"));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ds;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228600"/>
            <a:ext cx="4572000" cy="263149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500" b="1">
                <a:latin typeface="Times New Roman" pitchFamily="18" charset="0"/>
                <a:cs typeface="Times New Roman" pitchFamily="18" charset="0"/>
              </a:rPr>
              <a:t>public class loaibo {</a:t>
            </a:r>
          </a:p>
          <a:p>
            <a:r>
              <a:rPr lang="en-US" sz="1500">
                <a:latin typeface="Times New Roman" pitchFamily="18" charset="0"/>
                <a:cs typeface="Times New Roman" pitchFamily="18" charset="0"/>
              </a:rPr>
              <a:t>   public ArrayList&lt;LoaiBean&gt; getLoai(){</a:t>
            </a:r>
          </a:p>
          <a:p>
            <a:r>
              <a:rPr lang="en-US" sz="1500">
                <a:latin typeface="Times New Roman" pitchFamily="18" charset="0"/>
                <a:cs typeface="Times New Roman" pitchFamily="18" charset="0"/>
              </a:rPr>
              <a:t>   ArrayList&lt;LoaiBean&gt; ds= new ArrayList&lt;LoaiBean&gt;();</a:t>
            </a:r>
          </a:p>
          <a:p>
            <a:r>
              <a:rPr lang="en-US" sz="1500">
                <a:latin typeface="Times New Roman" pitchFamily="18" charset="0"/>
                <a:cs typeface="Times New Roman" pitchFamily="18" charset="0"/>
              </a:rPr>
              <a:t>   ds.add(new LoaiBean("tin", "Tin học"));</a:t>
            </a:r>
          </a:p>
          <a:p>
            <a:r>
              <a:rPr lang="vi-VN" sz="1500">
                <a:latin typeface="Times New Roman" pitchFamily="18" charset="0"/>
                <a:cs typeface="Times New Roman" pitchFamily="18" charset="0"/>
              </a:rPr>
              <a:t>   ds.add(new LoaiBean("toan", "Toán"));</a:t>
            </a:r>
          </a:p>
          <a:p>
            <a:r>
              <a:rPr lang="vi-VN" sz="1500">
                <a:latin typeface="Times New Roman" pitchFamily="18" charset="0"/>
                <a:cs typeface="Times New Roman" pitchFamily="18" charset="0"/>
              </a:rPr>
              <a:t>   ds.add(new LoaiBean("ly", "Lý"));</a:t>
            </a:r>
          </a:p>
          <a:p>
            <a:r>
              <a:rPr lang="vi-VN" sz="1500">
                <a:latin typeface="Times New Roman" pitchFamily="18" charset="0"/>
                <a:cs typeface="Times New Roman" pitchFamily="18" charset="0"/>
              </a:rPr>
              <a:t>   ds.add(new LoaiBean("hoa", "Hóa"));</a:t>
            </a:r>
          </a:p>
          <a:p>
            <a:r>
              <a:rPr lang="en-US" sz="1500">
                <a:latin typeface="Times New Roman" pitchFamily="18" charset="0"/>
                <a:cs typeface="Times New Roman" pitchFamily="18" charset="0"/>
              </a:rPr>
              <a:t>   return ds;</a:t>
            </a:r>
          </a:p>
          <a:p>
            <a:r>
              <a:rPr lang="en-US" sz="150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r>
              <a:rPr lang="en-US" sz="15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500" smtClean="0"/>
              <a:t>@Controller</a:t>
            </a:r>
          </a:p>
          <a:p>
            <a:pPr>
              <a:buFont typeface="Wingdings" pitchFamily="2" charset="2"/>
              <a:buNone/>
            </a:pPr>
            <a:r>
              <a:rPr lang="en-US" sz="1500" b="1" smtClean="0"/>
              <a:t>public class HelloWorldController {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@RequestMapping("/hello")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</a:t>
            </a:r>
            <a:r>
              <a:rPr lang="en-US" sz="1500" b="1" smtClean="0"/>
              <a:t>public ModelAndView hello(Model model, HttpServletRequest request) {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    model.addAttribute("greeting", "Hello Spring MVC");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    loaibo loai= </a:t>
            </a:r>
            <a:r>
              <a:rPr lang="en-US" sz="1500" b="1" smtClean="0"/>
              <a:t>new loaibo();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    sachbo sach= </a:t>
            </a:r>
            <a:r>
              <a:rPr lang="en-US" sz="1500" b="1" smtClean="0"/>
              <a:t>new sachbo();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     String maloai=request.getParameter("ml");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    model.addAttribute("dsloai",loai.getLoai());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    model.addAttribute("dssach",sach.getsach());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    model.addAttribute("soloai",loai.getLoai().size()); 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    model.addAttribute("maloai",maloai);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        </a:t>
            </a:r>
            <a:r>
              <a:rPr lang="en-US" sz="1500" b="1" smtClean="0"/>
              <a:t>return  new ModelAndView("helloworld");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sz="1500" smtClean="0"/>
              <a:t>}</a:t>
            </a:r>
          </a:p>
          <a:p>
            <a:endParaRPr lang="en-US" sz="1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smtClean="0"/>
              <a:t>Helloword.jsp</a:t>
            </a:r>
            <a:endParaRPr 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table </a:t>
            </a:r>
            <a:r>
              <a:rPr lang="en-US" sz="1600" u="sng" smtClean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valign</a:t>
            </a:r>
            <a:r>
              <a:rPr lang="en-US" sz="1600" u="sng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1600" i="1" u="sng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'center' </a:t>
            </a:r>
            <a:r>
              <a:rPr lang="en-US" sz="1600" i="1" u="sng" smtClean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width</a:t>
            </a:r>
            <a:r>
              <a:rPr lang="en-US" sz="1600" i="1" u="sng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1600" i="1" u="sng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'1000'</a:t>
            </a:r>
            <a:r>
              <a:rPr lang="en-US" sz="1600" i="1" u="sng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tr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td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colspan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'2'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"hello"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 Home 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i="1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c:choose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c:when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test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${sessionScope.un!=null}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u="sng" smtClean="0">
                <a:solidFill>
                  <a:srgbClr val="000000"/>
                </a:solidFill>
                <a:latin typeface="Consolas"/>
              </a:rPr>
              <a:t>hi: ${sessionScope.un}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"Logout"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 Logout 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i="1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c:when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c:otherwise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 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"dangnhap"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 Login 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i="1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c:otherwise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c:choose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tr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tr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td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valign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"top"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c:forEach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items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${dsloai}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i="1" smtClean="0">
                <a:solidFill>
                  <a:srgbClr val="7F007F"/>
                </a:solidFill>
                <a:latin typeface="Consolas"/>
              </a:rPr>
              <a:t>var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"loai"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'hello?ml=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${loai.getMaloai()}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   ${loai.getTenloai()}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i="1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600" i="1" smtClean="0">
                <a:solidFill>
                  <a:srgbClr val="3F7F7F"/>
                </a:solidFill>
                <a:latin typeface="Consolas"/>
              </a:rPr>
              <a:t>hr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c:forEach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c:forEach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items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${dssach}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i="1" smtClean="0">
                <a:solidFill>
                  <a:srgbClr val="7F007F"/>
                </a:solidFill>
                <a:latin typeface="Consolas"/>
              </a:rPr>
              <a:t>var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"sach"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img </a:t>
            </a:r>
            <a:r>
              <a:rPr lang="en-US" sz="1600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smtClean="0">
                <a:solidFill>
                  <a:srgbClr val="000000"/>
                </a:solidFill>
                <a:latin typeface="Consolas"/>
              </a:rPr>
              <a:t>${sach.getAnh() }</a:t>
            </a:r>
            <a:r>
              <a:rPr lang="en-US" sz="1600" i="1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sz="1600" i="1" smtClean="0">
                <a:solidFill>
                  <a:srgbClr val="3F7F7F"/>
                </a:solidFill>
                <a:latin typeface="Consolas"/>
              </a:rPr>
              <a:t>hr</a:t>
            </a:r>
            <a:r>
              <a:rPr lang="en-US" sz="1600" i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 ${sach.getTensach()}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hr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0000"/>
                </a:solidFill>
                <a:latin typeface="Consolas"/>
              </a:rPr>
              <a:t>            ${sach.getGia()}  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hr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   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c:forEach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td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 </a:t>
            </a:r>
          </a:p>
          <a:p>
            <a:pPr>
              <a:buNone/>
            </a:pPr>
            <a:r>
              <a:rPr lang="en-US" sz="16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nsolas"/>
              </a:rPr>
              <a:t>tr</a:t>
            </a:r>
            <a:r>
              <a:rPr lang="en-US" sz="1600" smtClean="0">
                <a:solidFill>
                  <a:srgbClr val="008080"/>
                </a:solidFill>
                <a:latin typeface="Consolas"/>
              </a:rPr>
              <a:t>&gt; &lt;/</a:t>
            </a:r>
            <a:r>
              <a:rPr lang="en-US" sz="160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table</a:t>
            </a:r>
            <a:r>
              <a:rPr lang="en-US" sz="160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sz="15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"/>
            <a:ext cx="47529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dao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https://www.javatpoint.com/spring-JdbcTemplate-tutorial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smtClean="0"/>
              <a:t>Spring</a:t>
            </a:r>
            <a:r>
              <a:rPr lang="en-US" smtClean="0"/>
              <a:t> là framework phát triển ứng dụng phổ biến nhất dành cho Java Enterprise. </a:t>
            </a:r>
          </a:p>
          <a:p>
            <a:pPr algn="just"/>
            <a:r>
              <a:rPr lang="en-US" b="1" smtClean="0"/>
              <a:t>Spring framework</a:t>
            </a:r>
            <a:r>
              <a:rPr lang="en-US" smtClean="0"/>
              <a:t> là một Java Platform mã nguồn mở, một giải pháp gọn nhẹ dành cho Java Enterprise. </a:t>
            </a:r>
          </a:p>
          <a:p>
            <a:pPr algn="just"/>
            <a:r>
              <a:rPr lang="vi-VN" smtClean="0"/>
              <a:t>Mục tiêu của Spring Framework là làm cho việc phát triển ứng dụng J2EE dễ </a:t>
            </a:r>
            <a:r>
              <a:rPr lang="vi-VN" smtClean="0"/>
              <a:t>dàng </a:t>
            </a:r>
            <a:r>
              <a:rPr lang="vi-VN" smtClean="0"/>
              <a:t>hơn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Cấu hình và chạy ứng dụng đầu tiên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https://o7planning.org/vi/10129/huong-dan-lap-trinh-spring-mvc-cho-nguoi-moi-bat-dau?fbclid=IwAR2v3Ukm96Vp5RfSqoqMKc-Qg43_MnIAAl6mz9jY1aBKnNP5u0Eh0rezCBk#a255818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368617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0"/>
            <a:ext cx="8582025" cy="69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0676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5638800"/>
            <a:ext cx="190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Straight Arrow Connector 7"/>
          <p:cNvCxnSpPr>
            <a:endCxn id="160772" idx="0"/>
          </p:cNvCxnSpPr>
          <p:nvPr/>
        </p:nvCxnSpPr>
        <p:spPr>
          <a:xfrm>
            <a:off x="7239000" y="4267200"/>
            <a:ext cx="4191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Các thẻ: jstl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https://o7planning.org/vi/10429/huong-dan-java-jsp-standard-tag-library-jstl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FF9249"/>
                </a:solidFill>
                <a:effectLst/>
                <a:latin typeface="HelveticaNeueLight"/>
              </a:rPr>
              <a:t>C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FF9249"/>
                </a:solidFill>
                <a:effectLst/>
                <a:latin typeface="Tahoma"/>
              </a:rPr>
              <a:t>á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FF9249"/>
                </a:solidFill>
                <a:effectLst/>
                <a:latin typeface="HelveticaNeueLight"/>
              </a:rPr>
              <a:t>c thẻ JSTL cơ bản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197" y="1219199"/>
          <a:ext cx="7772402" cy="525780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886201"/>
                <a:gridCol w="3886201"/>
              </a:tblGrid>
              <a:tr h="212577">
                <a:tc>
                  <a:txBody>
                    <a:bodyPr/>
                    <a:lstStyle/>
                    <a:p>
                      <a:r>
                        <a:rPr lang="en-US" sz="1000"/>
                        <a:t>Thẻ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Mô tả</a:t>
                      </a:r>
                    </a:p>
                  </a:txBody>
                  <a:tcPr marL="25288" marR="25288" marT="25288" marB="25288" anchor="ctr"/>
                </a:tc>
              </a:tr>
              <a:tr h="372186">
                <a:tc>
                  <a:txBody>
                    <a:bodyPr/>
                    <a:lstStyle/>
                    <a:p>
                      <a:r>
                        <a:rPr lang="en-US" sz="1000"/>
                        <a:t>&lt;c:out&gt;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Để viết một cái gì đó trong trang JSP, bạn có thể sử dụng EL cũng có thẻ này</a:t>
                      </a:r>
                    </a:p>
                  </a:txBody>
                  <a:tcPr marL="25288" marR="25288" marT="25288" marB="25288" anchor="ctr"/>
                </a:tc>
              </a:tr>
              <a:tr h="372186">
                <a:tc>
                  <a:txBody>
                    <a:bodyPr/>
                    <a:lstStyle/>
                    <a:p>
                      <a:r>
                        <a:rPr lang="en-US" sz="1000"/>
                        <a:t>&lt;c:import&gt;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Giống với &lt;jsp:include&gt; hoặc chỉ thị include (include directive)</a:t>
                      </a:r>
                    </a:p>
                  </a:txBody>
                  <a:tcPr marL="25288" marR="25288" marT="25288" marB="25288" anchor="ctr"/>
                </a:tc>
              </a:tr>
              <a:tr h="372186">
                <a:tc>
                  <a:txBody>
                    <a:bodyPr/>
                    <a:lstStyle/>
                    <a:p>
                      <a:r>
                        <a:rPr lang="en-US" sz="1000"/>
                        <a:t>&lt;c:redirect&gt;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Chuyển hướng (redirect) yêu cầu tới một nguồn dữ liệu khác.</a:t>
                      </a:r>
                    </a:p>
                  </a:txBody>
                  <a:tcPr marL="25288" marR="25288" marT="25288" marB="25288" anchor="ctr"/>
                </a:tc>
              </a:tr>
              <a:tr h="212577">
                <a:tc>
                  <a:txBody>
                    <a:bodyPr/>
                    <a:lstStyle/>
                    <a:p>
                      <a:r>
                        <a:rPr lang="en-US" sz="1000"/>
                        <a:t>&lt;c:set&gt;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Sét đặt giá trị biến cho bởi phạm vi.</a:t>
                      </a:r>
                    </a:p>
                  </a:txBody>
                  <a:tcPr marL="25288" marR="25288" marT="25288" marB="25288" anchor="ctr"/>
                </a:tc>
              </a:tr>
              <a:tr h="212577">
                <a:tc>
                  <a:txBody>
                    <a:bodyPr/>
                    <a:lstStyle/>
                    <a:p>
                      <a:r>
                        <a:rPr lang="en-US" sz="1000"/>
                        <a:t>&lt;c:remove&gt;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Loại bỏ biến ra khỏi phạm vi đã cho.</a:t>
                      </a:r>
                    </a:p>
                  </a:txBody>
                  <a:tcPr marL="25288" marR="25288" marT="25288" marB="25288" anchor="ctr"/>
                </a:tc>
              </a:tr>
              <a:tr h="212577">
                <a:tc>
                  <a:txBody>
                    <a:bodyPr/>
                    <a:lstStyle/>
                    <a:p>
                      <a:r>
                        <a:rPr lang="en-US" sz="1000"/>
                        <a:t>&lt;c:catch&gt;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Bắt ngoại lệ và gói vào một đối tượng.</a:t>
                      </a:r>
                    </a:p>
                  </a:txBody>
                  <a:tcPr marL="25288" marR="25288" marT="25288" marB="25288" anchor="ctr"/>
                </a:tc>
              </a:tr>
              <a:tr h="529872">
                <a:tc>
                  <a:txBody>
                    <a:bodyPr/>
                    <a:lstStyle/>
                    <a:p>
                      <a:r>
                        <a:rPr lang="en-US" sz="1000"/>
                        <a:t>&lt;c:if&gt;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Điều kiện logic đơn giản, sử dụng với EL và bạn có thể sử dụng nó để xử lý các trường hợp ngoại lệ từ &lt;c:catch&gt;</a:t>
                      </a:r>
                    </a:p>
                  </a:txBody>
                  <a:tcPr marL="25288" marR="25288" marT="25288" marB="25288" anchor="ctr"/>
                </a:tc>
              </a:tr>
              <a:tr h="688904">
                <a:tc>
                  <a:txBody>
                    <a:bodyPr/>
                    <a:lstStyle/>
                    <a:p>
                      <a:r>
                        <a:rPr lang="en-US" sz="1000"/>
                        <a:t>&lt;c:choose&gt;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Tag có điều kiện đơn giản mà thiết lập một bối cảnh cho các trường hợp loại trừ lẫn nhau có điều kiện, đánh dấu bằng &lt;c:when&gt; và &lt;c:otherwise&gt;</a:t>
                      </a:r>
                    </a:p>
                  </a:txBody>
                  <a:tcPr marL="25288" marR="25288" marT="25288" marB="25288" anchor="ctr"/>
                </a:tc>
              </a:tr>
              <a:tr h="372186">
                <a:tc>
                  <a:txBody>
                    <a:bodyPr/>
                    <a:lstStyle/>
                    <a:p>
                      <a:r>
                        <a:rPr lang="en-US" sz="1000"/>
                        <a:t>&lt;c:when&gt;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Thẻ con của &lt;c:choose&gt;, khi một điều kiện tại when là đúng.</a:t>
                      </a:r>
                    </a:p>
                  </a:txBody>
                  <a:tcPr marL="25288" marR="25288" marT="25288" marB="25288" anchor="ctr"/>
                </a:tc>
              </a:tr>
              <a:tr h="372186">
                <a:tc>
                  <a:txBody>
                    <a:bodyPr/>
                    <a:lstStyle/>
                    <a:p>
                      <a:r>
                        <a:rPr lang="en-US" sz="1000"/>
                        <a:t>&lt;c:otherwise&gt;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Thẻ con của &lt;c:choose&gt;, khi tất cả các điều kiện &lt;c:when&gt; là sai.</a:t>
                      </a:r>
                    </a:p>
                  </a:txBody>
                  <a:tcPr marL="25288" marR="25288" marT="25288" marB="25288" anchor="ctr"/>
                </a:tc>
              </a:tr>
              <a:tr h="212577">
                <a:tc>
                  <a:txBody>
                    <a:bodyPr/>
                    <a:lstStyle/>
                    <a:p>
                      <a:r>
                        <a:rPr lang="en-US" sz="1000"/>
                        <a:t>&lt;c:forEach&gt;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Dùng để lặp trên một tập hợp.</a:t>
                      </a:r>
                    </a:p>
                  </a:txBody>
                  <a:tcPr marL="25288" marR="25288" marT="25288" marB="25288" anchor="ctr"/>
                </a:tc>
              </a:tr>
              <a:tr h="372186">
                <a:tc>
                  <a:txBody>
                    <a:bodyPr/>
                    <a:lstStyle/>
                    <a:p>
                      <a:r>
                        <a:rPr lang="en-US" sz="1000"/>
                        <a:t>&lt;c:forTokens&gt;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dùng để lặp trên chuỗi (tokens) được phân cách bởi một dấu phân cách.</a:t>
                      </a:r>
                    </a:p>
                  </a:txBody>
                  <a:tcPr marL="25288" marR="25288" marT="25288" marB="25288" anchor="ctr"/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en-US" sz="1000"/>
                        <a:t>&lt;c:param&gt;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Được sử dụng với &lt;c:import&gt; để truyền các tham số.</a:t>
                      </a:r>
                    </a:p>
                  </a:txBody>
                  <a:tcPr marL="25288" marR="25288" marT="25288" marB="25288" anchor="ctr"/>
                </a:tc>
              </a:tr>
              <a:tr h="372186">
                <a:tc>
                  <a:txBody>
                    <a:bodyPr/>
                    <a:lstStyle/>
                    <a:p>
                      <a:r>
                        <a:rPr lang="en-US" sz="1000"/>
                        <a:t>&lt;c:url&gt;</a:t>
                      </a:r>
                    </a:p>
                  </a:txBody>
                  <a:tcPr marL="25288" marR="25288" marT="25288" marB="2528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Để tạo một URL với các tham số tùy chọn (optional query string parameters).</a:t>
                      </a:r>
                    </a:p>
                  </a:txBody>
                  <a:tcPr marL="25288" marR="25288" marT="25288" marB="2528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 r="43750"/>
          <a:stretch>
            <a:fillRect/>
          </a:stretch>
        </p:blipFill>
        <p:spPr bwMode="auto">
          <a:xfrm>
            <a:off x="152399" y="152400"/>
            <a:ext cx="5673438" cy="297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05200"/>
            <a:ext cx="1739660" cy="762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352800"/>
            <a:ext cx="4724400" cy="31779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3352800" y="25908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105400" y="3352800"/>
            <a:ext cx="1600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5638800"/>
            <a:ext cx="3886200" cy="898525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000099"/>
                </a:solidFill>
              </a:rPr>
              <a:t>Chú ý: thêm </a:t>
            </a:r>
            <a:r>
              <a:rPr lang="en-US" b="1">
                <a:solidFill>
                  <a:srgbClr val="000099"/>
                </a:solidFill>
              </a:rPr>
              <a:t>vào </a:t>
            </a:r>
            <a:r>
              <a:rPr lang="en-US" b="1" smtClean="0">
                <a:solidFill>
                  <a:srgbClr val="000099"/>
                </a:solidFill>
              </a:rPr>
              <a:t>đầu file jsp:</a:t>
            </a:r>
          </a:p>
          <a:p>
            <a:pPr>
              <a:defRPr/>
            </a:pPr>
            <a:r>
              <a:rPr lang="en-US" b="1" smtClean="0">
                <a:solidFill>
                  <a:srgbClr val="000099"/>
                </a:solidFill>
              </a:rPr>
              <a:t> </a:t>
            </a:r>
            <a:r>
              <a:rPr lang="it-IT" b="1" smtClean="0">
                <a:solidFill>
                  <a:srgbClr val="000099"/>
                </a:solidFill>
              </a:rPr>
              <a:t> </a:t>
            </a:r>
            <a:r>
              <a:rPr lang="it-IT" b="1">
                <a:solidFill>
                  <a:srgbClr val="000099"/>
                </a:solidFill>
              </a:rPr>
              <a:t>&lt;%@ taglib uri=</a:t>
            </a:r>
            <a:r>
              <a:rPr lang="it-IT" b="1" i="1">
                <a:solidFill>
                  <a:srgbClr val="000099"/>
                </a:solidFill>
              </a:rPr>
              <a:t>"http://java.sun.com/jsp/jstl/core" prefix="c" %&gt;</a:t>
            </a:r>
            <a:endParaRPr lang="en-US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1109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Cấu hình và chạy ứng dụng đầu tiên</vt:lpstr>
      <vt:lpstr>Slide 4</vt:lpstr>
      <vt:lpstr>Slide 5</vt:lpstr>
      <vt:lpstr>Slide 6</vt:lpstr>
      <vt:lpstr>Các thẻ: jstl</vt:lpstr>
      <vt:lpstr>Các thẻ JSTL cơ bản</vt:lpstr>
      <vt:lpstr>Slide 9</vt:lpstr>
      <vt:lpstr>Truyền dữ liệu từ JSP sang Control và ngược lại</vt:lpstr>
      <vt:lpstr>Slide 11</vt:lpstr>
      <vt:lpstr>Slide 12</vt:lpstr>
      <vt:lpstr>Slide 13</vt:lpstr>
      <vt:lpstr>Controller</vt:lpstr>
      <vt:lpstr>Helloword.jsp</vt:lpstr>
      <vt:lpstr>Slide 16</vt:lpstr>
      <vt:lpstr>dao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thm</dc:creator>
  <cp:lastModifiedBy>thm</cp:lastModifiedBy>
  <cp:revision>1</cp:revision>
  <dcterms:created xsi:type="dcterms:W3CDTF">2018-11-26T15:11:28Z</dcterms:created>
  <dcterms:modified xsi:type="dcterms:W3CDTF">2018-11-26T15:15:04Z</dcterms:modified>
</cp:coreProperties>
</file>