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72" r:id="rId2"/>
    <p:sldId id="873" r:id="rId3"/>
    <p:sldId id="798" r:id="rId4"/>
    <p:sldId id="799" r:id="rId5"/>
    <p:sldId id="800" r:id="rId6"/>
  </p:sldIdLst>
  <p:sldSz cx="9906000" cy="6858000" type="A4"/>
  <p:notesSz cx="7099300" cy="10234613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66FF"/>
    <a:srgbClr val="0033CC"/>
    <a:srgbClr val="F86828"/>
    <a:srgbClr val="00CC99"/>
    <a:srgbClr val="000000"/>
    <a:srgbClr val="CCFFFF"/>
    <a:srgbClr val="FF3399"/>
    <a:srgbClr val="0066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38" autoAdjust="0"/>
    <p:restoredTop sz="98932" autoAdjust="0"/>
  </p:normalViewPr>
  <p:slideViewPr>
    <p:cSldViewPr snapToGrid="0">
      <p:cViewPr varScale="1">
        <p:scale>
          <a:sx n="111" d="100"/>
          <a:sy n="111" d="100"/>
        </p:scale>
        <p:origin x="-1302" y="-78"/>
      </p:cViewPr>
      <p:guideLst>
        <p:guide orient="horz" pos="816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610" y="-84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AEDA48E-6F6D-48D1-8173-64F01B938C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577327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598" y="0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896" y="4861525"/>
            <a:ext cx="5207509" cy="460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048"/>
            <a:ext cx="3076703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l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598" y="9723048"/>
            <a:ext cx="3076702" cy="51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30" tIns="48565" rIns="97130" bIns="48565" numCol="1" anchor="b" anchorCtr="0" compatLnSpc="1">
            <a:prstTxWarp prst="textNoShape">
              <a:avLst/>
            </a:prstTxWarp>
          </a:bodyPr>
          <a:lstStyle>
            <a:lvl1pPr algn="r" latinLnBrk="0">
              <a:defRPr sz="1300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81A385A8-FB28-4222-9A17-E547CCE35C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649983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0"/>
            <a:ext cx="8382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50075" y="211138"/>
            <a:ext cx="2212975" cy="58451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6388" y="211138"/>
            <a:ext cx="6491287" cy="58451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휴먼모음T" pitchFamily="18" charset="-127"/>
                <a:ea typeface="휴먼모음T" pitchFamily="18" charset="-127"/>
              </a:defRPr>
            </a:lvl1pPr>
            <a:lvl2pPr>
              <a:defRPr>
                <a:latin typeface="휴먼모음T" pitchFamily="18" charset="-127"/>
                <a:ea typeface="휴먼모음T" pitchFamily="18" charset="-127"/>
              </a:defRPr>
            </a:lvl2pPr>
            <a:lvl3pPr>
              <a:defRPr>
                <a:latin typeface="휴먼모음T" pitchFamily="18" charset="-127"/>
                <a:ea typeface="휴먼모음T" pitchFamily="18" charset="-127"/>
              </a:defRPr>
            </a:lvl3pPr>
            <a:lvl4pPr>
              <a:defRPr>
                <a:latin typeface="휴먼모음T" pitchFamily="18" charset="-127"/>
                <a:ea typeface="휴먼모음T" pitchFamily="18" charset="-127"/>
              </a:defRPr>
            </a:lvl4pPr>
            <a:lvl5pPr>
              <a:defRPr>
                <a:latin typeface="휴먼모음T" pitchFamily="18" charset="-127"/>
                <a:ea typeface="휴먼모음T" pitchFamily="18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4295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133850" cy="5065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6503988"/>
            <a:ext cx="9906000" cy="244475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906000" cy="914400"/>
          </a:xfrm>
          <a:prstGeom prst="rect">
            <a:avLst/>
          </a:prstGeom>
          <a:gradFill rotWithShape="0">
            <a:gsLst>
              <a:gs pos="0">
                <a:srgbClr val="E7E7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6388" y="211138"/>
            <a:ext cx="7331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990600"/>
            <a:ext cx="8420100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983663" y="6484938"/>
            <a:ext cx="9683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ko-KR" altLang="en-US" sz="1200">
                <a:latin typeface="휴먼모음T" pitchFamily="18" charset="-127"/>
                <a:ea typeface="휴먼모음T" pitchFamily="18" charset="-127"/>
              </a:rPr>
              <a:t>페이지</a:t>
            </a:r>
            <a:fld id="{990C8AF0-E587-4C74-842F-A5409B5C163A}" type="slidenum">
              <a:rPr lang="ko-KR" altLang="en-US" sz="1200">
                <a:latin typeface="휴먼모음T" pitchFamily="18" charset="-127"/>
                <a:ea typeface="휴먼모음T" pitchFamily="18" charset="-127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ko-KR" altLang="en-US" sz="120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H="1" flipV="1">
            <a:off x="0" y="700088"/>
            <a:ext cx="9906000" cy="714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6861175"/>
            <a:ext cx="9896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42863" y="803275"/>
            <a:ext cx="9817100" cy="5638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" name="그림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15375" y="552026"/>
            <a:ext cx="1148290" cy="12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smtClean="0"/>
              <a:t>Count Citation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1366528"/>
          </a:xfrm>
        </p:spPr>
        <p:txBody>
          <a:bodyPr wrap="square">
            <a:spAutoFit/>
          </a:bodyPr>
          <a:lstStyle/>
          <a:p>
            <a:r>
              <a:rPr lang="en-US" altLang="ko-KR" sz="1800" dirty="0" smtClean="0"/>
              <a:t>Count Citation </a:t>
            </a:r>
            <a:r>
              <a:rPr lang="ko-KR" altLang="en-US" sz="1800" dirty="0" smtClean="0"/>
              <a:t>프로그램은 인용된 문서의 개수를 구해주는 프로그램이다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>2M.SRCID.DSTID </a:t>
            </a:r>
            <a:r>
              <a:rPr lang="ko-KR" altLang="en-US" sz="1800" dirty="0" smtClean="0"/>
              <a:t>파일은 문서 간의 연결 관계를 나타낸다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왼쪽은 소스 문서의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이고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/>
              <a:t>오른쪽은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타켓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문서의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두 </a:t>
            </a:r>
            <a:r>
              <a:rPr lang="ko-KR" altLang="en-US" sz="1800" dirty="0" smtClean="0"/>
              <a:t>개는 </a:t>
            </a:r>
            <a:r>
              <a:rPr lang="en-US" altLang="ko-KR" sz="1800" dirty="0" smtClean="0"/>
              <a:t>tab</a:t>
            </a:r>
            <a:r>
              <a:rPr lang="ko-KR" altLang="en-US" sz="1800" dirty="0" smtClean="0"/>
              <a:t>으로 구분이 되어 있다</a:t>
            </a:r>
            <a:r>
              <a:rPr lang="en-US" altLang="ko-KR" sz="1800" dirty="0" smtClean="0"/>
              <a:t>.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02516" y="2255128"/>
            <a:ext cx="880369" cy="1384995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휴먼모음T" pitchFamily="18" charset="-127"/>
                <a:ea typeface="휴먼모음T" pitchFamily="18" charset="-127"/>
              </a:rPr>
              <a:t>100 200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300 200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400 200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500 600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700 600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800 900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7321" y="2275253"/>
            <a:ext cx="62186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좌측 문서를 보면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200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번 문서가 가장 많이 인용이 되고 있다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즉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링크를 가장 많이 받은 문서이다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algn="l"/>
            <a:endParaRPr lang="en-US" altLang="ko-KR" dirty="0" smtClean="0">
              <a:latin typeface="휴먼모음T" pitchFamily="18" charset="-127"/>
              <a:ea typeface="휴먼모음T" pitchFamily="18" charset="-127"/>
            </a:endParaRPr>
          </a:p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예시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구글의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 페이지 랭크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471160" y="3700333"/>
          <a:ext cx="196310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842"/>
                <a:gridCol w="722630"/>
                <a:gridCol w="722630"/>
              </a:tblGrid>
              <a:tr h="21277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키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밸류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입력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소스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id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타겟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id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출력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타겟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id</a:t>
                      </a:r>
                      <a:endParaRPr lang="ko-KR" altLang="en-US" sz="1200" dirty="0" smtClean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805868" y="3927339"/>
            <a:ext cx="62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Map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05868" y="4786322"/>
            <a:ext cx="843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Reduce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73641" y="4803414"/>
            <a:ext cx="5724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하나의 문서 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로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따라 들어온 </a:t>
            </a:r>
            <a:r>
              <a:rPr lang="ko-KR" altLang="en-US" dirty="0" err="1" smtClean="0">
                <a:latin typeface="휴먼모음T" pitchFamily="18" charset="-127"/>
                <a:ea typeface="휴먼모음T" pitchFamily="18" charset="-127"/>
              </a:rPr>
              <a:t>밸류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영역의 리스트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latin typeface="휴먼모음T" pitchFamily="18" charset="-127"/>
                <a:ea typeface="휴먼모음T" pitchFamily="18" charset="-127"/>
              </a:rPr>
              <a:t>값을 모두 더하면 된다</a:t>
            </a:r>
            <a:r>
              <a:rPr lang="en-US" altLang="ko-KR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0238" y="160566"/>
            <a:ext cx="7331075" cy="5334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 dirty="0" err="1" smtClean="0"/>
              <a:t>JoinIDTitle</a:t>
            </a:r>
            <a:endParaRPr lang="ko-KR" altLang="en-US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>
          <a:xfrm>
            <a:off x="77846" y="820859"/>
            <a:ext cx="9604250" cy="1698927"/>
          </a:xfrm>
        </p:spPr>
        <p:txBody>
          <a:bodyPr wrap="square">
            <a:spAutoFit/>
          </a:bodyPr>
          <a:lstStyle/>
          <a:p>
            <a:r>
              <a:rPr lang="en-US" altLang="ko-KR" sz="1800" dirty="0" err="1" smtClean="0"/>
              <a:t>CountCitation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프로그램에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출력된 결과는 문서의 </a:t>
            </a:r>
            <a:r>
              <a:rPr lang="en-US" altLang="ko-KR" sz="1800" dirty="0" smtClean="0"/>
              <a:t>ID</a:t>
            </a:r>
            <a:r>
              <a:rPr lang="ko-KR" altLang="en-US" sz="1800" dirty="0" smtClean="0"/>
              <a:t>로 존재하여 어떠한 문서인지 판단이 안 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이럴 경우 </a:t>
            </a:r>
            <a:r>
              <a:rPr lang="en-US" altLang="ko-KR" sz="1800" dirty="0" smtClean="0"/>
              <a:t>Title</a:t>
            </a:r>
            <a:r>
              <a:rPr lang="ko-KR" altLang="en-US" sz="1800" dirty="0" smtClean="0"/>
              <a:t>을 저장하고 있는 파일과 </a:t>
            </a:r>
            <a:r>
              <a:rPr lang="en-US" altLang="ko-KR" sz="1800" dirty="0" smtClean="0"/>
              <a:t>Join</a:t>
            </a:r>
            <a:r>
              <a:rPr lang="ko-KR" altLang="en-US" sz="1800" dirty="0" smtClean="0"/>
              <a:t>을 하게 되면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어떤 문서인지 파악할 수 있다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/>
              <a:t>이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개의 파일은 포맷이 다르다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하나는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문서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id +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빈도수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이고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다른 하나는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'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타이틀과 문서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id'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각각의 파일에 대하여 </a:t>
            </a:r>
            <a:r>
              <a:rPr lang="ko-KR" altLang="en-US" sz="1800" dirty="0" smtClean="0"/>
              <a:t>서로 다른 </a:t>
            </a:r>
            <a:r>
              <a:rPr lang="ko-KR" altLang="en-US" sz="1800" dirty="0" err="1" smtClean="0"/>
              <a:t>맵을</a:t>
            </a:r>
            <a:r>
              <a:rPr lang="ko-KR" altLang="en-US" sz="1800" dirty="0" smtClean="0"/>
              <a:t> 적용하게 되면 훨씬 일이 간단해진다</a:t>
            </a:r>
            <a:r>
              <a:rPr lang="en-US" altLang="ko-KR" sz="1800" dirty="0" smtClean="0"/>
              <a:t>.</a:t>
            </a:r>
            <a:endParaRPr lang="en-US" altLang="ko-KR" sz="18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531596" y="3596822"/>
            <a:ext cx="4434227" cy="738664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2M.TITLE.ID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파일을 처리한다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키는 문서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밸류는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타이틀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+ '\t' + 1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의 형태를 갖는다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31260" y="2973950"/>
          <a:ext cx="215487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1432242"/>
              </a:tblGrid>
              <a:tr h="212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키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밸류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i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타이틀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+ tab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+ 1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523995" y="2577112"/>
            <a:ext cx="903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Map1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31596" y="5429264"/>
            <a:ext cx="4581703" cy="738664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CountCitation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프로그램의 결과 파일을 처리한다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키는 문서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이다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레코드의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밸류는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빈도수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+ '\t' + 2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의 형태를 갖는다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1260" y="4806392"/>
          <a:ext cx="215487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/>
                <a:gridCol w="1432242"/>
              </a:tblGrid>
              <a:tr h="212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키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휴먼모음T" pitchFamily="18" charset="-127"/>
                          <a:ea typeface="휴먼모음T" pitchFamily="18" charset="-127"/>
                        </a:rPr>
                        <a:t>밸류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문서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i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d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빈도수</a:t>
                      </a:r>
                      <a:r>
                        <a:rPr lang="en-US" altLang="ko-KR" sz="1200" dirty="0" smtClean="0">
                          <a:latin typeface="휴먼모음T" pitchFamily="18" charset="-127"/>
                          <a:ea typeface="휴먼모음T" pitchFamily="18" charset="-127"/>
                        </a:rPr>
                        <a:t> + tab</a:t>
                      </a:r>
                      <a:r>
                        <a:rPr lang="en-US" altLang="ko-KR" sz="1200" baseline="0" dirty="0" smtClean="0">
                          <a:latin typeface="휴먼모음T" pitchFamily="18" charset="-127"/>
                          <a:ea typeface="휴먼모음T" pitchFamily="18" charset="-127"/>
                        </a:rPr>
                        <a:t> + 2</a:t>
                      </a:r>
                      <a:endParaRPr lang="ko-KR" altLang="en-US" sz="1200" dirty="0">
                        <a:latin typeface="휴먼모음T" pitchFamily="18" charset="-127"/>
                        <a:ea typeface="휴먼모음T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23995" y="4409554"/>
            <a:ext cx="9031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Map2</a:t>
            </a:r>
            <a:endParaRPr lang="ko-KR" altLang="en-US" sz="16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381628" y="3596822"/>
            <a:ext cx="3804247" cy="1169551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/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출력 결과 예시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위키피디아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문서 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ID   </a:t>
            </a:r>
            <a:r>
              <a:rPr lang="ko-KR" altLang="en-US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위키피디아</a:t>
            </a:r>
            <a:r>
              <a:rPr lang="ko-KR" altLang="en-US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타이틀  인용수</a:t>
            </a:r>
            <a:endParaRPr lang="en-US" altLang="ko-KR" dirty="0" smtClean="0">
              <a:solidFill>
                <a:schemeClr val="tx1"/>
              </a:solidFill>
              <a:latin typeface="휴먼모음T" pitchFamily="18" charset="-127"/>
              <a:ea typeface="휴먼모음T" pitchFamily="18" charset="-127"/>
            </a:endParaRP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18951490 American football  9536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18951504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Coláiste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Íosagáin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2222</a:t>
            </a:r>
          </a:p>
          <a:p>
            <a:pPr marL="342900" indent="-342900" algn="l"/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1895153 </a:t>
            </a:r>
            <a:r>
              <a:rPr lang="en-US" altLang="ko-KR" dirty="0" err="1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Category:Thomas</a:t>
            </a:r>
            <a:r>
              <a:rPr lang="en-US" altLang="ko-KR" dirty="0" smtClean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</a:rPr>
              <a:t> Pynchon 2333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7731" y="157365"/>
            <a:ext cx="9118242" cy="533400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Map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클래스의 기본 골격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5144" y="824775"/>
            <a:ext cx="9738335" cy="1311128"/>
          </a:xfrm>
        </p:spPr>
        <p:txBody>
          <a:bodyPr wrap="square">
            <a:spAutoFit/>
          </a:bodyPr>
          <a:lstStyle/>
          <a:p>
            <a:r>
              <a:rPr lang="en-US" altLang="ko-KR" sz="1800" dirty="0" err="1" smtClean="0">
                <a:latin typeface="휴먼모음T" pitchFamily="18" charset="-127"/>
                <a:ea typeface="휴먼모음T" pitchFamily="18" charset="-127"/>
              </a:rPr>
              <a:t>Mapper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클래스를 상속 받는 사용자 정의 클래스를 작성한다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map()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메소드를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오버라이딩한다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map()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메소드는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입력 레코드를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key/value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를 받아서 다른 형태의 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key/value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형태로 출력을 해주는 가장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핵심적인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메소드이다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  <a:endParaRPr lang="en-US" altLang="ko-KR" sz="1400" dirty="0" smtClean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653" y="2517458"/>
            <a:ext cx="6524523" cy="33804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2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653" y="1951673"/>
            <a:ext cx="5286375" cy="3533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7731" y="157365"/>
            <a:ext cx="9118242" cy="533400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Reduce 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클래스의 기본 골격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 bwMode="auto">
          <a:xfrm>
            <a:off x="63691" y="833321"/>
            <a:ext cx="960425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Reducer 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클래스를 상속 받는 사용자 정의 클래스를 작성한다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reduce() </a:t>
            </a:r>
            <a:r>
              <a:rPr kumimoji="1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메소드를</a:t>
            </a:r>
            <a:r>
              <a:rPr kumimoji="1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 </a:t>
            </a:r>
            <a:r>
              <a:rPr kumimoji="1" lang="ko-KR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오버라이딩한다</a:t>
            </a:r>
            <a:r>
              <a:rPr kumimoji="1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휴먼모음T" pitchFamily="18" charset="-127"/>
                <a:ea typeface="휴먼모음T" pitchFamily="18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12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47731" y="157365"/>
            <a:ext cx="9118242" cy="533400"/>
          </a:xfrm>
        </p:spPr>
        <p:txBody>
          <a:bodyPr/>
          <a:lstStyle/>
          <a:p>
            <a:pPr algn="ctr" eaLnBrk="1" hangingPunct="1"/>
            <a:r>
              <a:rPr lang="en-US" altLang="ko-KR" sz="3200" dirty="0" smtClean="0">
                <a:latin typeface="휴먼모음T" pitchFamily="18" charset="-127"/>
                <a:ea typeface="휴먼모음T" pitchFamily="18" charset="-127"/>
              </a:rPr>
              <a:t>main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3200" dirty="0" err="1" smtClean="0">
                <a:latin typeface="휴먼모음T" pitchFamily="18" charset="-127"/>
                <a:ea typeface="휴먼모음T" pitchFamily="18" charset="-127"/>
              </a:rPr>
              <a:t>메소드의</a:t>
            </a:r>
            <a:r>
              <a:rPr lang="ko-KR" altLang="en-US" sz="3200" dirty="0" smtClean="0">
                <a:latin typeface="휴먼모음T" pitchFamily="18" charset="-127"/>
                <a:ea typeface="휴먼모음T" pitchFamily="18" charset="-127"/>
              </a:rPr>
              <a:t> 기본 골격</a:t>
            </a:r>
            <a:endParaRPr lang="en-US" altLang="ko-KR" sz="3200" dirty="0" smtClean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내용 개체 틀 4"/>
          <p:cNvSpPr>
            <a:spLocks noGrp="1"/>
          </p:cNvSpPr>
          <p:nvPr>
            <p:ph idx="1"/>
          </p:nvPr>
        </p:nvSpPr>
        <p:spPr>
          <a:xfrm>
            <a:off x="63691" y="824775"/>
            <a:ext cx="9604250" cy="664797"/>
          </a:xfr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main </a:t>
            </a:r>
            <a:r>
              <a:rPr lang="ko-KR" altLang="en-US" sz="1800" dirty="0" err="1" smtClean="0">
                <a:latin typeface="휴먼모음T" pitchFamily="18" charset="-127"/>
                <a:ea typeface="휴먼모음T" pitchFamily="18" charset="-127"/>
              </a:rPr>
              <a:t>메소드를</a:t>
            </a:r>
            <a:r>
              <a:rPr lang="ko-KR" altLang="en-US" sz="1800" dirty="0" smtClean="0">
                <a:latin typeface="휴먼모음T" pitchFamily="18" charset="-127"/>
                <a:ea typeface="휴먼모음T" pitchFamily="18" charset="-127"/>
              </a:rPr>
              <a:t> 구현한다</a:t>
            </a:r>
            <a:r>
              <a:rPr lang="en-US" altLang="ko-KR" sz="18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  <a:p>
            <a:pPr lvl="1"/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해당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맵과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1600" dirty="0" err="1" smtClean="0">
                <a:latin typeface="휴먼모음T" pitchFamily="18" charset="-127"/>
                <a:ea typeface="휴먼모음T" pitchFamily="18" charset="-127"/>
              </a:rPr>
              <a:t>리듀스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 클래스를 지정하고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1600" dirty="0" smtClean="0">
                <a:latin typeface="휴먼모음T" pitchFamily="18" charset="-127"/>
                <a:ea typeface="휴먼모음T" pitchFamily="18" charset="-127"/>
              </a:rPr>
              <a:t>입력 파일 및 출력 파일들의 위치 등을 지정해주는 역할을 한다</a:t>
            </a:r>
            <a:r>
              <a:rPr lang="en-US" altLang="ko-KR" sz="1600" dirty="0" smtClean="0">
                <a:latin typeface="휴먼모음T" pitchFamily="18" charset="-127"/>
                <a:ea typeface="휴먼모음T" pitchFamily="18" charset="-127"/>
              </a:rPr>
              <a:t>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1673" y="1939290"/>
            <a:ext cx="5514975" cy="4076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12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E7E7FF"/>
            </a:gs>
            <a:gs pos="100000">
              <a:srgbClr val="FFFFFF"/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29542</TotalTime>
  <Words>344</Words>
  <Application>Microsoft Office PowerPoint</Application>
  <PresentationFormat>A4 용지(210x297mm)</PresentationFormat>
  <Paragraphs>63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기본 디자인</vt:lpstr>
      <vt:lpstr>Count Citation</vt:lpstr>
      <vt:lpstr>JoinIDTitle</vt:lpstr>
      <vt:lpstr>Map 클래스의 기본 골격</vt:lpstr>
      <vt:lpstr>Reduce 클래스의 기본 골격</vt:lpstr>
      <vt:lpstr>main 메소드의 기본 골격</vt:lpstr>
    </vt:vector>
  </TitlesOfParts>
  <Company>현대정보기술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예성영</dc:creator>
  <cp:lastModifiedBy>설진욱</cp:lastModifiedBy>
  <cp:revision>3075</cp:revision>
  <dcterms:created xsi:type="dcterms:W3CDTF">2000-05-16T11:16:41Z</dcterms:created>
  <dcterms:modified xsi:type="dcterms:W3CDTF">2018-01-24T15:38:36Z</dcterms:modified>
</cp:coreProperties>
</file>