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98" r:id="rId2"/>
    <p:sldId id="799" r:id="rId3"/>
    <p:sldId id="800" r:id="rId4"/>
    <p:sldId id="874" r:id="rId5"/>
    <p:sldId id="875" r:id="rId6"/>
    <p:sldId id="876" r:id="rId7"/>
    <p:sldId id="877" r:id="rId8"/>
    <p:sldId id="878" r:id="rId9"/>
    <p:sldId id="879" r:id="rId10"/>
    <p:sldId id="880" r:id="rId11"/>
    <p:sldId id="881" r:id="rId12"/>
    <p:sldId id="882" r:id="rId13"/>
    <p:sldId id="883" r:id="rId14"/>
  </p:sldIdLst>
  <p:sldSz cx="9906000" cy="6858000" type="A4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66FF"/>
    <a:srgbClr val="0033CC"/>
    <a:srgbClr val="F86828"/>
    <a:srgbClr val="00CC99"/>
    <a:srgbClr val="000000"/>
    <a:srgbClr val="CCFFFF"/>
    <a:srgbClr val="FF3399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38" autoAdjust="0"/>
    <p:restoredTop sz="98932" autoAdjust="0"/>
  </p:normalViewPr>
  <p:slideViewPr>
    <p:cSldViewPr snapToGrid="0">
      <p:cViewPr varScale="1">
        <p:scale>
          <a:sx n="69" d="100"/>
          <a:sy n="69" d="100"/>
        </p:scale>
        <p:origin x="-336" y="-102"/>
      </p:cViewPr>
      <p:guideLst>
        <p:guide orient="horz" pos="816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61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AEDA48E-6F6D-48D1-8173-64F01B938C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77327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896" y="4861525"/>
            <a:ext cx="5207509" cy="460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fld id="{81A385A8-FB28-4222-9A17-E547CCE35C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49983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50075" y="211138"/>
            <a:ext cx="2212975" cy="58451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6388" y="211138"/>
            <a:ext cx="6491287" cy="58451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휴먼모음T" pitchFamily="18" charset="-127"/>
                <a:ea typeface="휴먼모음T" pitchFamily="18" charset="-127"/>
              </a:defRPr>
            </a:lvl1pPr>
            <a:lvl2pPr>
              <a:defRPr>
                <a:latin typeface="휴먼모음T" pitchFamily="18" charset="-127"/>
                <a:ea typeface="휴먼모음T" pitchFamily="18" charset="-127"/>
              </a:defRPr>
            </a:lvl2pPr>
            <a:lvl3pPr>
              <a:defRPr>
                <a:latin typeface="휴먼모음T" pitchFamily="18" charset="-127"/>
                <a:ea typeface="휴먼모음T" pitchFamily="18" charset="-127"/>
              </a:defRPr>
            </a:lvl3pPr>
            <a:lvl4pPr>
              <a:defRPr>
                <a:latin typeface="휴먼모음T" pitchFamily="18" charset="-127"/>
                <a:ea typeface="휴먼모음T" pitchFamily="18" charset="-127"/>
              </a:defRPr>
            </a:lvl4pPr>
            <a:lvl5pPr>
              <a:defRPr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4295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0" y="6503988"/>
            <a:ext cx="9906000" cy="244475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906000" cy="914400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11138"/>
            <a:ext cx="7331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990600"/>
            <a:ext cx="84201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8983663" y="6484938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200">
                <a:latin typeface="휴먼모음T" pitchFamily="18" charset="-127"/>
                <a:ea typeface="휴먼모음T" pitchFamily="18" charset="-127"/>
              </a:rPr>
              <a:t>페이지</a:t>
            </a:r>
            <a:fld id="{990C8AF0-E587-4C74-842F-A5409B5C163A}" type="slidenum">
              <a:rPr lang="ko-KR" altLang="en-US" sz="1200">
                <a:latin typeface="휴먼모음T" pitchFamily="18" charset="-127"/>
                <a:ea typeface="휴먼모음T" pitchFamily="18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ko-KR" altLang="en-US" sz="12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 flipH="1" flipV="1">
            <a:off x="0" y="700088"/>
            <a:ext cx="9906000" cy="714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0" y="6861175"/>
            <a:ext cx="9896475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42863" y="803275"/>
            <a:ext cx="9817100" cy="563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10" name="그림 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715375" y="552026"/>
            <a:ext cx="1148290" cy="126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47731" y="157365"/>
            <a:ext cx="9118242" cy="533400"/>
          </a:xfrm>
        </p:spPr>
        <p:txBody>
          <a:bodyPr/>
          <a:lstStyle/>
          <a:p>
            <a:pPr algn="ctr" eaLnBrk="1" hangingPunct="1"/>
            <a:r>
              <a:rPr lang="en-US" altLang="ko-KR" sz="3200" dirty="0" smtClean="0">
                <a:latin typeface="휴먼모음T" pitchFamily="18" charset="-127"/>
                <a:ea typeface="휴먼모음T" pitchFamily="18" charset="-127"/>
              </a:rPr>
              <a:t>Map 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클래스의 기본 골격</a:t>
            </a:r>
            <a:endParaRPr lang="en-US" altLang="ko-KR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5144" y="824775"/>
            <a:ext cx="9738335" cy="1311128"/>
          </a:xfrm>
        </p:spPr>
        <p:txBody>
          <a:bodyPr wrap="square">
            <a:spAutoFit/>
          </a:bodyPr>
          <a:lstStyle/>
          <a:p>
            <a:r>
              <a:rPr lang="en-US" altLang="ko-KR" sz="1800" dirty="0" err="1" smtClean="0">
                <a:latin typeface="휴먼모음T" pitchFamily="18" charset="-127"/>
                <a:ea typeface="휴먼모음T" pitchFamily="18" charset="-127"/>
              </a:rPr>
              <a:t>Mapper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클래스를 상속 받는 사용자 정의 클래스를 작성한다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map() 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메소드를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오버라이딩한다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map() 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메소드는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 입력 레코드를 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key/value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를 받아서 다른 형태의 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key/value 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형태로 출력을 해주는 가장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핵심적인 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메소드이다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0653" y="2517458"/>
            <a:ext cx="6524523" cy="33804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121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0238" y="160566"/>
            <a:ext cx="7331075" cy="533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3200" dirty="0" err="1" smtClean="0"/>
              <a:t>TopN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프로그램</a:t>
            </a:r>
            <a:endParaRPr lang="ko-KR" altLang="en-US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77846" y="820859"/>
            <a:ext cx="9604250" cy="978729"/>
          </a:xfrm>
        </p:spPr>
        <p:txBody>
          <a:bodyPr wrap="square">
            <a:spAutoFit/>
          </a:bodyPr>
          <a:lstStyle/>
          <a:p>
            <a:pPr lvl="0"/>
            <a:r>
              <a:rPr lang="en-US" altLang="ko-KR" sz="1800" dirty="0" smtClean="0"/>
              <a:t>cleanup() 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입력 레코드가 모두 들어온 다음 후속적으로 실행되는 </a:t>
            </a:r>
            <a:r>
              <a:rPr lang="ko-KR" altLang="en-US" sz="1800" dirty="0" err="1" smtClean="0"/>
              <a:t>메소드이다</a:t>
            </a:r>
            <a:r>
              <a:rPr lang="en-US" altLang="ko-KR" sz="1800" dirty="0" smtClean="0"/>
              <a:t>.</a:t>
            </a:r>
          </a:p>
          <a:p>
            <a:pPr lvl="0"/>
            <a:r>
              <a:rPr lang="ko-KR" altLang="en-US" sz="1800" dirty="0" smtClean="0"/>
              <a:t>여기서 우선 순위 </a:t>
            </a:r>
            <a:r>
              <a:rPr lang="en-US" altLang="ko-KR" sz="1800" dirty="0" smtClean="0"/>
              <a:t>Q</a:t>
            </a:r>
            <a:r>
              <a:rPr lang="ko-KR" altLang="en-US" sz="1800" dirty="0" smtClean="0"/>
              <a:t>에 들어 있는 </a:t>
            </a:r>
            <a:r>
              <a:rPr lang="en-US" altLang="ko-KR" sz="1800" dirty="0" err="1" smtClean="0"/>
              <a:t>ItemFreq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객체들을 하나씩 꺼내어 </a:t>
            </a:r>
            <a:r>
              <a:rPr lang="en-US" altLang="ko-KR" sz="1800" dirty="0" smtClean="0"/>
              <a:t>context </a:t>
            </a:r>
            <a:r>
              <a:rPr lang="ko-KR" altLang="en-US" sz="1800" dirty="0" smtClean="0"/>
              <a:t>변수를 이용하여 출력을 하면 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565777" y="1868753"/>
            <a:ext cx="7321231" cy="1737572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@Override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protected void cleanup(Context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context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) throws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IOException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InterruptedException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{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while (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queue.size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() != 0) {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	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ItemFreq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item = (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ItemFreq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queue.remove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();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	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context.write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(new Text(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item.getItem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()), new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LongWritable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item.getFreq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()));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}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565778" y="3711433"/>
            <a:ext cx="7330536" cy="1740784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@Override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protected void cleanup(Context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context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) throws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IOException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InterruptedException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{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while (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queue.size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() != 0) {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	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ItemFreq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item = (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ItemFreq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queue.remove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();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	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context.write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(new Text(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item.getItem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()), new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LongWritable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item.getFreq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()));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}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0238" y="160566"/>
            <a:ext cx="7331075" cy="533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3200" dirty="0" smtClean="0"/>
              <a:t>Count Citation &amp; </a:t>
            </a:r>
            <a:r>
              <a:rPr lang="en-US" altLang="ko-KR" sz="3200" dirty="0" err="1" smtClean="0"/>
              <a:t>JoinIDTitle</a:t>
            </a:r>
            <a:endParaRPr lang="ko-KR" altLang="en-US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77846" y="820859"/>
            <a:ext cx="9604250" cy="369332"/>
          </a:xfrm>
        </p:spPr>
        <p:txBody>
          <a:bodyPr wrap="square">
            <a:spAutoFit/>
          </a:bodyPr>
          <a:lstStyle/>
          <a:p>
            <a:r>
              <a:rPr lang="en-US" altLang="ko-KR" sz="1800" dirty="0" smtClean="0"/>
              <a:t>Count Citation                     </a:t>
            </a:r>
            <a:r>
              <a:rPr lang="en-US" altLang="ko-KR" sz="1800" dirty="0" err="1" smtClean="0"/>
              <a:t>JoinIDTitle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08555" y="1991886"/>
            <a:ext cx="1608133" cy="1815882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소스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id	</a:t>
            </a:r>
            <a:r>
              <a:rPr lang="ko-KR" altLang="en-US" sz="16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타겟</a:t>
            </a:r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id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100 	200</a:t>
            </a:r>
            <a:endParaRPr lang="en-US" altLang="ko-KR" sz="1600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300 	200</a:t>
            </a:r>
          </a:p>
          <a:p>
            <a:pPr marL="342900" indent="-342900" algn="l"/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400 	200</a:t>
            </a:r>
          </a:p>
          <a:p>
            <a:pPr marL="342900" indent="-342900" algn="l"/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500 	600</a:t>
            </a:r>
          </a:p>
          <a:p>
            <a:pPr marL="342900" indent="-342900" algn="l"/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700 	600</a:t>
            </a:r>
          </a:p>
          <a:p>
            <a:pPr marL="342900" indent="-342900" algn="l"/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800 	900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2023" y="1557148"/>
            <a:ext cx="2172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2M.SRCID.DSTID 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파일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749237" y="2629216"/>
            <a:ext cx="1612942" cy="1077218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ko-KR" altLang="en-US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문서 </a:t>
            </a:r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id	</a:t>
            </a:r>
            <a:r>
              <a:rPr lang="ko-KR" altLang="en-US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인용수</a:t>
            </a:r>
            <a:endParaRPr lang="en-US" altLang="ko-KR" sz="1600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200		3</a:t>
            </a:r>
          </a:p>
          <a:p>
            <a:pPr marL="342900" indent="-342900" algn="l"/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600		2</a:t>
            </a:r>
          </a:p>
          <a:p>
            <a:pPr marL="342900" indent="-342900" algn="l"/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900		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42705" y="2194478"/>
            <a:ext cx="115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outpu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결과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842947" y="2585303"/>
            <a:ext cx="1608133" cy="1323439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ko-KR" altLang="en-US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타이틀</a:t>
            </a:r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문서</a:t>
            </a:r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id</a:t>
            </a:r>
          </a:p>
          <a:p>
            <a:pPr marL="342900" indent="-342900" algn="l"/>
            <a:r>
              <a:rPr lang="en-US" altLang="ko-KR" sz="16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	200</a:t>
            </a:r>
          </a:p>
          <a:p>
            <a:pPr marL="342900" indent="-342900" algn="l"/>
            <a:r>
              <a:rPr lang="en-US" altLang="ko-KR" sz="16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	600</a:t>
            </a:r>
          </a:p>
          <a:p>
            <a:pPr marL="342900" indent="-342900" algn="l"/>
            <a:r>
              <a:rPr lang="en-US" altLang="ko-KR" sz="16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	900</a:t>
            </a:r>
          </a:p>
          <a:p>
            <a:pPr marL="342900" indent="-342900" algn="l"/>
            <a:r>
              <a:rPr lang="en-US" altLang="ko-KR" sz="16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ddd</a:t>
            </a:r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	300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736415" y="2150565"/>
            <a:ext cx="17299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2M.TITLE.ID 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파일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39395" y="4402902"/>
            <a:ext cx="971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최종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결과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751956" y="4796097"/>
            <a:ext cx="2573140" cy="1077218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ko-KR" altLang="en-US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문서 </a:t>
            </a:r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id	</a:t>
            </a:r>
            <a:r>
              <a:rPr lang="ko-KR" altLang="en-US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타이틀    인용수</a:t>
            </a:r>
            <a:endParaRPr lang="en-US" altLang="ko-KR" sz="1600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200		</a:t>
            </a:r>
            <a:r>
              <a:rPr lang="en-US" altLang="ko-KR" sz="16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3</a:t>
            </a:r>
          </a:p>
          <a:p>
            <a:pPr marL="342900" indent="-342900" algn="l"/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600		</a:t>
            </a:r>
            <a:r>
              <a:rPr lang="en-US" altLang="ko-KR" sz="16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2</a:t>
            </a:r>
          </a:p>
          <a:p>
            <a:pPr marL="342900" indent="-342900" algn="l"/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900		</a:t>
            </a:r>
            <a:r>
              <a:rPr lang="en-US" altLang="ko-KR" sz="16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1</a:t>
            </a:r>
          </a:p>
        </p:txBody>
      </p:sp>
      <p:sp>
        <p:nvSpPr>
          <p:cNvPr id="13" name="타원 12"/>
          <p:cNvSpPr/>
          <p:nvPr/>
        </p:nvSpPr>
        <p:spPr bwMode="auto">
          <a:xfrm>
            <a:off x="4751462" y="2734653"/>
            <a:ext cx="794759" cy="79475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8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조인</a:t>
            </a:r>
            <a:endParaRPr kumimoji="1" lang="ko-K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0238" y="160566"/>
            <a:ext cx="7331075" cy="533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3200" dirty="0" smtClean="0"/>
              <a:t>Count Citation</a:t>
            </a:r>
            <a:endParaRPr lang="ko-KR" altLang="en-US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77846" y="820859"/>
            <a:ext cx="9604250" cy="2289858"/>
          </a:xfrm>
        </p:spPr>
        <p:txBody>
          <a:bodyPr wrap="square">
            <a:spAutoFit/>
          </a:bodyPr>
          <a:lstStyle/>
          <a:p>
            <a:r>
              <a:rPr lang="en-US" altLang="ko-KR" sz="1800" dirty="0" smtClean="0"/>
              <a:t>Count Citation </a:t>
            </a:r>
            <a:r>
              <a:rPr lang="ko-KR" altLang="en-US" sz="1800" dirty="0" smtClean="0"/>
              <a:t>프로그램은 인용된 문서의 개수를 구해주는 프로그램이다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예를 </a:t>
            </a:r>
            <a:r>
              <a:rPr lang="ko-KR" altLang="en-US" sz="1800" dirty="0" err="1" smtClean="0">
                <a:solidFill>
                  <a:srgbClr val="0000FF"/>
                </a:solidFill>
              </a:rPr>
              <a:t>구글의</a:t>
            </a:r>
            <a:r>
              <a:rPr lang="ko-KR" altLang="en-US" sz="1800" dirty="0" smtClean="0">
                <a:solidFill>
                  <a:srgbClr val="0000FF"/>
                </a:solidFill>
              </a:rPr>
              <a:t> 페이지 랭크</a:t>
            </a:r>
            <a:r>
              <a:rPr lang="ko-KR" altLang="en-US" sz="1800" dirty="0" smtClean="0"/>
              <a:t>와 같은 항목이다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dirty="0" smtClean="0"/>
              <a:t>예시에서 사용될 </a:t>
            </a:r>
            <a:r>
              <a:rPr lang="en-US" altLang="ko-KR" sz="1800" dirty="0" smtClean="0"/>
              <a:t>2M.SRCID.DSTID </a:t>
            </a:r>
            <a:r>
              <a:rPr lang="ko-KR" altLang="en-US" sz="1800" dirty="0" smtClean="0"/>
              <a:t>파일은 소스 문서와 </a:t>
            </a:r>
            <a:r>
              <a:rPr lang="ko-KR" altLang="en-US" sz="1800" dirty="0" err="1" smtClean="0"/>
              <a:t>타겟</a:t>
            </a:r>
            <a:r>
              <a:rPr lang="ko-KR" altLang="en-US" sz="1800" dirty="0" smtClean="0"/>
              <a:t> 문서 간의 연결 관계를 나타낸다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왼쪽은 소스 문서의 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Id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이고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dirty="0" smtClean="0"/>
              <a:t>오른쪽은 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타켓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 문서의 </a:t>
            </a:r>
            <a:r>
              <a:rPr lang="en-US" altLang="ko-KR" sz="1800" dirty="0" smtClean="0"/>
              <a:t>id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두 </a:t>
            </a:r>
            <a:r>
              <a:rPr lang="ko-KR" altLang="en-US" sz="1800" dirty="0" smtClean="0"/>
              <a:t>개는 </a:t>
            </a:r>
            <a:r>
              <a:rPr lang="en-US" altLang="ko-KR" sz="1800" dirty="0" smtClean="0"/>
              <a:t>tab</a:t>
            </a:r>
            <a:r>
              <a:rPr lang="ko-KR" altLang="en-US" sz="1800" dirty="0" smtClean="0"/>
              <a:t>으로 구분이 되어 있다</a:t>
            </a:r>
            <a:r>
              <a:rPr lang="en-US" altLang="ko-KR" sz="1800" dirty="0" smtClean="0"/>
              <a:t>.</a:t>
            </a:r>
          </a:p>
          <a:p>
            <a:pPr lvl="0"/>
            <a:r>
              <a:rPr lang="ko-KR" altLang="en-US" sz="1800" dirty="0" err="1" smtClean="0"/>
              <a:t>명령행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command </a:t>
            </a:r>
            <a:r>
              <a:rPr lang="ko-KR" altLang="en-US" sz="1800" dirty="0" smtClean="0"/>
              <a:t>인자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프로그램이름  작업대상파일  </a:t>
            </a:r>
            <a:r>
              <a:rPr lang="ko-KR" altLang="en-US" sz="1400" dirty="0" err="1" smtClean="0"/>
              <a:t>결과가저장될디렉토리</a:t>
            </a:r>
            <a:endParaRPr lang="en-US" altLang="ko-KR" sz="18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94661" y="3146942"/>
            <a:ext cx="62186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좌측 문서를 보면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200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번 문서가 가장 많이 인용이 되고 있다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즉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링크를 가장 많이 받은 문서이다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90975" y="5187319"/>
          <a:ext cx="1963102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842"/>
                <a:gridCol w="722630"/>
                <a:gridCol w="722630"/>
              </a:tblGrid>
              <a:tr h="212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키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밸류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입력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소스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 id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타겟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 id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출력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타겟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 id</a:t>
                      </a:r>
                      <a:endParaRPr lang="ko-KR" altLang="en-US" sz="12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25683" y="5414325"/>
            <a:ext cx="62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Map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2775" y="6076750"/>
            <a:ext cx="843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Reduce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10548" y="6093842"/>
            <a:ext cx="57243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하나의 문서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id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로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따라 들어온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Value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영역의 리스트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값을 모두 더하면 된다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918763" y="3154142"/>
            <a:ext cx="1608133" cy="1815882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소스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id	</a:t>
            </a:r>
            <a:r>
              <a:rPr lang="ko-KR" altLang="en-US" sz="16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타겟</a:t>
            </a:r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id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100 	200</a:t>
            </a:r>
            <a:endParaRPr lang="en-US" altLang="ko-KR" sz="1600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300 	200</a:t>
            </a:r>
          </a:p>
          <a:p>
            <a:pPr marL="342900" indent="-342900" algn="l"/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400 	200</a:t>
            </a:r>
          </a:p>
          <a:p>
            <a:pPr marL="342900" indent="-342900" algn="l"/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500 	600</a:t>
            </a:r>
          </a:p>
          <a:p>
            <a:pPr marL="342900" indent="-342900" algn="l"/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700 	600</a:t>
            </a:r>
          </a:p>
          <a:p>
            <a:pPr marL="342900" indent="-342900" algn="l"/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800 	900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4065299" y="4295668"/>
            <a:ext cx="1612942" cy="1077218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ko-KR" altLang="en-US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문서 </a:t>
            </a:r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id	</a:t>
            </a:r>
            <a:r>
              <a:rPr lang="ko-KR" altLang="en-US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인용수</a:t>
            </a:r>
            <a:endParaRPr lang="en-US" altLang="ko-KR" sz="1600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200		3</a:t>
            </a:r>
          </a:p>
          <a:p>
            <a:pPr marL="342900" indent="-342900" algn="l"/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600		2</a:t>
            </a:r>
          </a:p>
          <a:p>
            <a:pPr marL="342900" indent="-342900" algn="l"/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900		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58767" y="3860930"/>
            <a:ext cx="115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outpu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결과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5501302" y="2612230"/>
          <a:ext cx="4207793" cy="3720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0138"/>
                <a:gridCol w="2137655"/>
              </a:tblGrid>
              <a:tr h="1860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outpu</a:t>
                      </a:r>
                      <a:r>
                        <a:rPr lang="en-US" altLang="ko-KR" sz="1800" dirty="0" smtClean="0"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ko-KR" altLang="en-US" sz="1800" dirty="0" smtClean="0">
                          <a:latin typeface="휴먼모음T" pitchFamily="18" charset="-127"/>
                          <a:ea typeface="휴먼모음T" pitchFamily="18" charset="-127"/>
                        </a:rPr>
                        <a:t>결과</a:t>
                      </a:r>
                      <a:endParaRPr lang="ko-KR" altLang="en-US" sz="18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휴먼모음T" pitchFamily="18" charset="-127"/>
                          <a:ea typeface="휴먼모음T" pitchFamily="18" charset="-127"/>
                        </a:rPr>
                        <a:t>2M.TITLE.ID </a:t>
                      </a:r>
                      <a:r>
                        <a:rPr lang="ko-KR" altLang="en-US" sz="1800" dirty="0" smtClean="0">
                          <a:latin typeface="휴먼모음T" pitchFamily="18" charset="-127"/>
                          <a:ea typeface="휴먼모음T" pitchFamily="18" charset="-127"/>
                        </a:rPr>
                        <a:t>파일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10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휴먼모음T" pitchFamily="18" charset="-127"/>
                          <a:ea typeface="휴먼모음T" pitchFamily="18" charset="-127"/>
                        </a:rPr>
                        <a:t>최종</a:t>
                      </a:r>
                      <a:r>
                        <a:rPr lang="en-US" altLang="ko-KR" sz="1800" dirty="0" smtClean="0"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ko-KR" altLang="en-US" sz="1800" dirty="0" smtClean="0">
                          <a:latin typeface="휴먼모음T" pitchFamily="18" charset="-127"/>
                          <a:ea typeface="휴먼모음T" pitchFamily="18" charset="-127"/>
                        </a:rPr>
                        <a:t>결과 예시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0238" y="160566"/>
            <a:ext cx="7331075" cy="533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3200" dirty="0" err="1" smtClean="0"/>
              <a:t>JoinIDTitle</a:t>
            </a:r>
            <a:endParaRPr lang="ko-KR" altLang="en-US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77846" y="820859"/>
            <a:ext cx="9604250" cy="1957459"/>
          </a:xfrm>
        </p:spPr>
        <p:txBody>
          <a:bodyPr wrap="square">
            <a:spAutoFit/>
          </a:bodyPr>
          <a:lstStyle/>
          <a:p>
            <a:r>
              <a:rPr lang="en-US" altLang="ko-KR" sz="1800" dirty="0" err="1" smtClean="0"/>
              <a:t>CountCitation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프로그램에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출력된 결과는 문서의 </a:t>
            </a:r>
            <a:r>
              <a:rPr lang="en-US" altLang="ko-KR" sz="1800" dirty="0" smtClean="0"/>
              <a:t>ID</a:t>
            </a:r>
            <a:r>
              <a:rPr lang="ko-KR" altLang="en-US" sz="1800" dirty="0" smtClean="0"/>
              <a:t>로 존재하여 어떠한 문서인지 판단이 안 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이럴 경우 </a:t>
            </a:r>
            <a:r>
              <a:rPr lang="en-US" altLang="ko-KR" sz="1800" dirty="0" smtClean="0"/>
              <a:t>Title</a:t>
            </a:r>
            <a:r>
              <a:rPr lang="ko-KR" altLang="en-US" sz="1800" dirty="0" smtClean="0"/>
              <a:t>을 저장하고 있는 파일과 </a:t>
            </a:r>
            <a:r>
              <a:rPr lang="en-US" altLang="ko-KR" sz="1800" dirty="0" smtClean="0"/>
              <a:t>Join</a:t>
            </a:r>
            <a:r>
              <a:rPr lang="ko-KR" altLang="en-US" sz="1800" dirty="0" smtClean="0"/>
              <a:t>을 하게 되면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어떤 문서인지 파악할 수 있다</a:t>
            </a:r>
            <a:r>
              <a:rPr lang="en-US" altLang="ko-KR" sz="1800" dirty="0" smtClean="0"/>
              <a:t>. </a:t>
            </a:r>
          </a:p>
          <a:p>
            <a:r>
              <a:rPr lang="en-US" altLang="ko-KR" sz="1800" dirty="0" smtClean="0"/>
              <a:t>2</a:t>
            </a:r>
            <a:r>
              <a:rPr lang="ko-KR" altLang="en-US" sz="1800" dirty="0" smtClean="0"/>
              <a:t>개의 파일은 포맷이 다른데</a:t>
            </a:r>
            <a:r>
              <a:rPr lang="en-US" altLang="ko-KR" sz="1800" dirty="0" smtClean="0"/>
              <a:t>, 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하나는 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'</a:t>
            </a:r>
            <a:r>
              <a:rPr lang="ko-KR" altLang="en-US" sz="1800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문서 </a:t>
            </a:r>
            <a:r>
              <a:rPr lang="en-US" altLang="ko-KR" sz="1800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id + </a:t>
            </a:r>
            <a:r>
              <a:rPr lang="ko-KR" altLang="en-US" sz="1800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빈도수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'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이고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다른 하나는 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'</a:t>
            </a:r>
            <a:r>
              <a:rPr lang="ko-KR" altLang="en-US" sz="1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타이틀과 문서 </a:t>
            </a:r>
            <a:r>
              <a:rPr lang="en-US" altLang="ko-KR" sz="1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id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'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이다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각각의 파일에 대하여 </a:t>
            </a:r>
            <a:r>
              <a:rPr lang="ko-KR" altLang="en-US" sz="1800" dirty="0" smtClean="0"/>
              <a:t>서로 다른 </a:t>
            </a:r>
            <a:r>
              <a:rPr lang="ko-KR" altLang="en-US" sz="1800" dirty="0" err="1" smtClean="0"/>
              <a:t>맵을</a:t>
            </a:r>
            <a:r>
              <a:rPr lang="ko-KR" altLang="en-US" sz="1800" dirty="0" smtClean="0"/>
              <a:t> 적용하게 되면 훨씬 일이 간단해진다</a:t>
            </a:r>
            <a:r>
              <a:rPr lang="en-US" altLang="ko-KR" sz="1800" dirty="0" smtClean="0"/>
              <a:t>.</a:t>
            </a:r>
          </a:p>
          <a:p>
            <a:pPr lvl="0"/>
            <a:r>
              <a:rPr lang="ko-KR" altLang="en-US" sz="1800" dirty="0" err="1" smtClean="0"/>
              <a:t>명령행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command </a:t>
            </a:r>
            <a:r>
              <a:rPr lang="ko-KR" altLang="en-US" sz="1800" dirty="0" smtClean="0"/>
              <a:t>인자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프로그램이름 </a:t>
            </a:r>
            <a:r>
              <a:rPr lang="en-US" altLang="ko-KR" sz="1400" dirty="0" smtClean="0"/>
              <a:t>2M.TITLE.ID output</a:t>
            </a:r>
            <a:r>
              <a:rPr lang="ko-KR" altLang="en-US" sz="1400" dirty="0" smtClean="0"/>
              <a:t>결과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결과저장될디렉토리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31596" y="3810472"/>
            <a:ext cx="4434227" cy="738664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2M.TITLE.ID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파일을 처리한다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/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출력 레코드의 키는 문서 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ID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이다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/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출력 레코드의 </a:t>
            </a:r>
            <a:r>
              <a:rPr lang="ko-KR" altLang="en-US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밸류는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타이틀 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+ '\t' + 1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의 형태를 갖는다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31260" y="3187600"/>
          <a:ext cx="2154872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630"/>
                <a:gridCol w="1432242"/>
              </a:tblGrid>
              <a:tr h="212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키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밸류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문서</a:t>
                      </a:r>
                      <a:r>
                        <a:rPr lang="en-US" altLang="ko-KR" sz="12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i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d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타이틀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 + tab</a:t>
                      </a:r>
                      <a:r>
                        <a:rPr lang="en-US" altLang="ko-KR" sz="12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+ 1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23995" y="2790762"/>
            <a:ext cx="9031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Map1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31596" y="5574546"/>
            <a:ext cx="4581703" cy="738664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CountCitation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프로그램의 결과 파일을 처리한다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/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출력 레코드의 키는 문서 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ID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이다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/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출력 레코드의 </a:t>
            </a:r>
            <a:r>
              <a:rPr lang="ko-KR" altLang="en-US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밸류는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빈도수 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+ '\t' + 2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의 형태를 갖는다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1260" y="4951674"/>
          <a:ext cx="2154872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630"/>
                <a:gridCol w="1432242"/>
              </a:tblGrid>
              <a:tr h="212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키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밸류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문서</a:t>
                      </a:r>
                      <a:r>
                        <a:rPr lang="en-US" altLang="ko-KR" sz="12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i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d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빈도수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 + tab</a:t>
                      </a:r>
                      <a:r>
                        <a:rPr lang="en-US" altLang="ko-KR" sz="12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+ 2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23995" y="4597566"/>
            <a:ext cx="9031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Map2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690965" y="3074823"/>
            <a:ext cx="1612942" cy="1077218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ko-KR" altLang="en-US" sz="1600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문서 </a:t>
            </a:r>
            <a:r>
              <a:rPr lang="en-US" altLang="ko-KR" sz="1600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id	</a:t>
            </a:r>
            <a:r>
              <a:rPr lang="ko-KR" altLang="en-US" sz="1600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인용수</a:t>
            </a:r>
            <a:endParaRPr lang="en-US" altLang="ko-KR" sz="1600" dirty="0" smtClean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lang="en-US" altLang="ko-KR" sz="1600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200		3</a:t>
            </a:r>
          </a:p>
          <a:p>
            <a:pPr marL="342900" indent="-342900" algn="l"/>
            <a:r>
              <a:rPr lang="en-US" altLang="ko-KR" sz="1600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600		2</a:t>
            </a:r>
          </a:p>
          <a:p>
            <a:pPr marL="342900" indent="-342900" algn="l"/>
            <a:r>
              <a:rPr lang="en-US" altLang="ko-KR" sz="1600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900		1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7790661" y="3073882"/>
            <a:ext cx="1608133" cy="1323439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ko-KR" altLang="en-US" sz="16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타이틀</a:t>
            </a:r>
            <a:r>
              <a:rPr lang="en-US" altLang="ko-KR" sz="16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문서</a:t>
            </a:r>
            <a:r>
              <a:rPr lang="en-US" altLang="ko-KR" sz="16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id</a:t>
            </a:r>
          </a:p>
          <a:p>
            <a:pPr marL="342900" indent="-342900" algn="l"/>
            <a:r>
              <a:rPr lang="en-US" altLang="ko-KR" sz="1600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		200</a:t>
            </a:r>
          </a:p>
          <a:p>
            <a:pPr marL="342900" indent="-342900" algn="l"/>
            <a:r>
              <a:rPr lang="en-US" altLang="ko-KR" sz="1600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		600</a:t>
            </a:r>
          </a:p>
          <a:p>
            <a:pPr marL="342900" indent="-342900" algn="l"/>
            <a:r>
              <a:rPr lang="en-US" altLang="ko-KR" sz="1600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		900</a:t>
            </a:r>
          </a:p>
          <a:p>
            <a:pPr marL="342900" indent="-342900" algn="l"/>
            <a:r>
              <a:rPr lang="en-US" altLang="ko-KR" sz="1600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ddd</a:t>
            </a:r>
            <a:r>
              <a:rPr lang="en-US" altLang="ko-KR" sz="16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		300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6104425" y="5000042"/>
            <a:ext cx="2573140" cy="1077218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ko-KR" altLang="en-US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문서 </a:t>
            </a:r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id	</a:t>
            </a:r>
            <a:r>
              <a:rPr lang="ko-KR" altLang="en-US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타이틀    인용수</a:t>
            </a:r>
            <a:endParaRPr lang="en-US" altLang="ko-KR" sz="1600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200		</a:t>
            </a:r>
            <a:r>
              <a:rPr lang="en-US" altLang="ko-KR" sz="16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3</a:t>
            </a:r>
          </a:p>
          <a:p>
            <a:pPr marL="342900" indent="-342900" algn="l"/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600		</a:t>
            </a:r>
            <a:r>
              <a:rPr lang="en-US" altLang="ko-KR" sz="16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2</a:t>
            </a:r>
          </a:p>
          <a:p>
            <a:pPr marL="342900" indent="-342900" algn="l"/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900		</a:t>
            </a:r>
            <a:r>
              <a:rPr lang="en-US" altLang="ko-KR" sz="16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1</a:t>
            </a:r>
          </a:p>
        </p:txBody>
      </p:sp>
      <p:cxnSp>
        <p:nvCxnSpPr>
          <p:cNvPr id="23" name="직선 화살표 연결선 22"/>
          <p:cNvCxnSpPr/>
          <p:nvPr/>
        </p:nvCxnSpPr>
        <p:spPr bwMode="auto">
          <a:xfrm rot="16200000" flipH="1">
            <a:off x="4755735" y="2055263"/>
            <a:ext cx="1358781" cy="803304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 rot="16200000" flipH="1">
            <a:off x="7712749" y="2294382"/>
            <a:ext cx="1418600" cy="384892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2653" y="1951673"/>
            <a:ext cx="5286375" cy="3533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47731" y="157365"/>
            <a:ext cx="9118242" cy="533400"/>
          </a:xfrm>
        </p:spPr>
        <p:txBody>
          <a:bodyPr/>
          <a:lstStyle/>
          <a:p>
            <a:pPr algn="ctr" eaLnBrk="1" hangingPunct="1"/>
            <a:r>
              <a:rPr lang="en-US" altLang="ko-KR" sz="3200" dirty="0" smtClean="0">
                <a:latin typeface="휴먼모음T" pitchFamily="18" charset="-127"/>
                <a:ea typeface="휴먼모음T" pitchFamily="18" charset="-127"/>
              </a:rPr>
              <a:t>Reduce 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클래스의 기본 골격</a:t>
            </a:r>
            <a:endParaRPr lang="en-US" altLang="ko-KR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내용 개체 틀 4"/>
          <p:cNvSpPr txBox="1">
            <a:spLocks/>
          </p:cNvSpPr>
          <p:nvPr/>
        </p:nvSpPr>
        <p:spPr bwMode="auto">
          <a:xfrm>
            <a:off x="63691" y="833321"/>
            <a:ext cx="960425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Reducer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클래스를 상속 받는 사용자 정의 클래스를 작성한다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reduce() </a:t>
            </a:r>
            <a:r>
              <a:rPr kumimoji="1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메소드를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오버라이딩한다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6121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47731" y="157365"/>
            <a:ext cx="9118242" cy="533400"/>
          </a:xfrm>
        </p:spPr>
        <p:txBody>
          <a:bodyPr/>
          <a:lstStyle/>
          <a:p>
            <a:pPr algn="ctr" eaLnBrk="1" hangingPunct="1"/>
            <a:r>
              <a:rPr lang="en-US" altLang="ko-KR" sz="3200" dirty="0" smtClean="0">
                <a:latin typeface="휴먼모음T" pitchFamily="18" charset="-127"/>
                <a:ea typeface="휴먼모음T" pitchFamily="18" charset="-127"/>
              </a:rPr>
              <a:t>main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3200" dirty="0" err="1" smtClean="0">
                <a:latin typeface="휴먼모음T" pitchFamily="18" charset="-127"/>
                <a:ea typeface="휴먼모음T" pitchFamily="18" charset="-127"/>
              </a:rPr>
              <a:t>메소드의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 기본 골격</a:t>
            </a:r>
            <a:endParaRPr lang="en-US" altLang="ko-KR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63691" y="824775"/>
            <a:ext cx="9604250" cy="664797"/>
          </a:xfr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main 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메소드를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 구현한다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lvl="1"/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해당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600" dirty="0" err="1" smtClean="0">
                <a:latin typeface="휴먼모음T" pitchFamily="18" charset="-127"/>
                <a:ea typeface="휴먼모음T" pitchFamily="18" charset="-127"/>
              </a:rPr>
              <a:t>맵과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600" dirty="0" err="1" smtClean="0">
                <a:latin typeface="휴먼모음T" pitchFamily="18" charset="-127"/>
                <a:ea typeface="휴먼모음T" pitchFamily="18" charset="-127"/>
              </a:rPr>
              <a:t>리듀스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 클래스를 지정하고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입력 파일 및 출력 파일들의 위치 등을 지정해주는 역할을 한다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1673" y="1939290"/>
            <a:ext cx="5514975" cy="4076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121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0238" y="160566"/>
            <a:ext cx="7331075" cy="533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3200" dirty="0" err="1" smtClean="0"/>
              <a:t>TopN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프로그램</a:t>
            </a:r>
            <a:endParaRPr lang="ko-KR" altLang="en-US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77846" y="820859"/>
            <a:ext cx="9604250" cy="369332"/>
          </a:xfrm>
        </p:spPr>
        <p:txBody>
          <a:bodyPr wrap="square">
            <a:spAutoFit/>
          </a:bodyPr>
          <a:lstStyle/>
          <a:p>
            <a:r>
              <a:rPr lang="en-US" altLang="ko-KR" sz="1800" dirty="0" err="1" smtClean="0"/>
              <a:t>TopN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프로그램은 모든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단어들의 빈도 수 중에서 </a:t>
            </a:r>
            <a:r>
              <a:rPr lang="en-US" altLang="ko-KR" sz="1800" dirty="0" smtClean="0"/>
              <a:t>Top N </a:t>
            </a:r>
            <a:r>
              <a:rPr lang="ko-KR" altLang="en-US" sz="1800" dirty="0" smtClean="0"/>
              <a:t>개만 추출해내는 프로그램이다</a:t>
            </a:r>
            <a:r>
              <a:rPr lang="en-US" altLang="ko-KR" sz="1800" dirty="0" smtClean="0"/>
              <a:t>.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31600" y="1272360"/>
            <a:ext cx="729687" cy="1169551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a	10</a:t>
            </a:r>
          </a:p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b	20</a:t>
            </a:r>
          </a:p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	15</a:t>
            </a:r>
          </a:p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d	25</a:t>
            </a:r>
          </a:p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e	12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32401" y="1283939"/>
            <a:ext cx="1868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좌측 문서에서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Top 3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625462" y="1631283"/>
            <a:ext cx="729687" cy="738664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d	25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b	20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	15</a:t>
            </a:r>
          </a:p>
        </p:txBody>
      </p:sp>
      <p:sp>
        <p:nvSpPr>
          <p:cNvPr id="12" name="내용 개체 틀 4"/>
          <p:cNvSpPr txBox="1">
            <a:spLocks/>
          </p:cNvSpPr>
          <p:nvPr/>
        </p:nvSpPr>
        <p:spPr bwMode="auto">
          <a:xfrm>
            <a:off x="77846" y="2571744"/>
            <a:ext cx="9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동작 방식</a:t>
            </a:r>
            <a:endParaRPr kumimoji="1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907615" y="2928263"/>
            <a:ext cx="3627916" cy="307777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ko-KR" altLang="en-US" b="1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텍스트</a:t>
            </a:r>
            <a:r>
              <a:rPr lang="en-US" altLang="ko-KR" b="1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tab </a:t>
            </a:r>
            <a:r>
              <a:rPr lang="ko-KR" altLang="en-US" b="1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빈도수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는 입력되는 파일의 포맷이다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907615" y="3266626"/>
            <a:ext cx="6378669" cy="523220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은 빈도 수를 말한다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/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즉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빈도 수가 가장 큰 몇 개의 레코드를 출력하고 싶은 지 결정해 주는 값을 말한다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907615" y="3815562"/>
            <a:ext cx="4493538" cy="307777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ko-KR" altLang="en-US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맵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빈도 수가 가장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큰 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개를 골라 내어 </a:t>
            </a:r>
            <a:r>
              <a:rPr lang="ko-KR" altLang="en-US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리듀스로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보낸다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907615" y="4170346"/>
            <a:ext cx="7593745" cy="307777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ko-KR" altLang="en-US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리듀스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한 개만 할당하여 </a:t>
            </a:r>
            <a:r>
              <a:rPr lang="ko-KR" altLang="en-US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맵에서와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동일한 작업을 반복하여 최종적으로 가장 큰 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개를 출력해낸다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22" name="내용 개체 틀 4"/>
          <p:cNvSpPr txBox="1">
            <a:spLocks/>
          </p:cNvSpPr>
          <p:nvPr/>
        </p:nvSpPr>
        <p:spPr bwMode="auto">
          <a:xfrm>
            <a:off x="77846" y="5456644"/>
            <a:ext cx="960425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참고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사항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</a:pPr>
            <a:r>
              <a:rPr kumimoji="1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데이터가 엄청 많고</a:t>
            </a:r>
            <a:r>
              <a:rPr kumimoji="1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, </a:t>
            </a:r>
            <a:r>
              <a:rPr kumimoji="1" lang="ko-KR" alt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리듀스의</a:t>
            </a:r>
            <a:r>
              <a:rPr kumimoji="1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개수가 많다면 이 예제는 적합하지 않다</a:t>
            </a:r>
            <a:r>
              <a:rPr kumimoji="1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.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benchmark test 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기법인 </a:t>
            </a:r>
            <a:r>
              <a:rPr lang="en-US" altLang="ko-KR" kern="0" dirty="0" err="1" smtClean="0">
                <a:latin typeface="휴먼모음T" pitchFamily="18" charset="-127"/>
                <a:ea typeface="휴먼모음T" pitchFamily="18" charset="-127"/>
              </a:rPr>
              <a:t>TeraSort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를 사용하길 권장한다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kumimoji="1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23" name="내용 개체 틀 4"/>
          <p:cNvSpPr txBox="1">
            <a:spLocks/>
          </p:cNvSpPr>
          <p:nvPr/>
        </p:nvSpPr>
        <p:spPr bwMode="auto">
          <a:xfrm>
            <a:off x="77846" y="4572008"/>
            <a:ext cx="9604250" cy="62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ko-KR" altLang="en-US" sz="1800" kern="0" dirty="0" err="1" smtClean="0">
                <a:latin typeface="휴먼모음T" pitchFamily="18" charset="-127"/>
                <a:ea typeface="휴먼모음T" pitchFamily="18" charset="-127"/>
              </a:rPr>
              <a:t>명령행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command 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인자</a:t>
            </a:r>
            <a:endParaRPr lang="en-US" altLang="ko-KR" sz="18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</a:pPr>
            <a:r>
              <a:rPr kumimoji="1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프로그램이름  작업대상파일  </a:t>
            </a:r>
            <a:r>
              <a:rPr kumimoji="1" lang="ko-KR" alt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결과가저장될디렉토리</a:t>
            </a:r>
            <a:r>
              <a:rPr kumimoji="1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 </a:t>
            </a:r>
            <a:r>
              <a:rPr kumimoji="1" lang="en-US" altLang="ko-KR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topN</a:t>
            </a:r>
            <a:r>
              <a:rPr kumimoji="1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숫자</a:t>
            </a:r>
            <a:endParaRPr kumimoji="1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0238" y="160566"/>
            <a:ext cx="7331075" cy="533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3200" dirty="0" err="1" smtClean="0"/>
              <a:t>TopN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프로그램</a:t>
            </a:r>
            <a:endParaRPr lang="ko-KR" altLang="en-US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77846" y="820859"/>
            <a:ext cx="9604250" cy="369332"/>
          </a:xfrm>
        </p:spPr>
        <p:txBody>
          <a:bodyPr wrap="square">
            <a:spAutoFit/>
          </a:bodyPr>
          <a:lstStyle/>
          <a:p>
            <a:r>
              <a:rPr lang="en-US" altLang="ko-KR" sz="1800" dirty="0" err="1" smtClean="0"/>
              <a:t>ItemFreq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클래스는 자바의 우선 순위 </a:t>
            </a:r>
            <a:r>
              <a:rPr lang="en-US" altLang="ko-KR" sz="1800" dirty="0" smtClean="0"/>
              <a:t>Queue</a:t>
            </a:r>
            <a:r>
              <a:rPr lang="ko-KR" altLang="en-US" sz="1800" dirty="0" smtClean="0"/>
              <a:t>에 들어갈 엔트리 정보를 가지고 있는 클래스이다</a:t>
            </a:r>
            <a:r>
              <a:rPr lang="en-US" altLang="ko-KR" sz="1800" dirty="0" smtClean="0"/>
              <a:t>.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4171326"/>
              </p:ext>
            </p:extLst>
          </p:nvPr>
        </p:nvGraphicFramePr>
        <p:xfrm>
          <a:off x="783772" y="1282138"/>
          <a:ext cx="5427028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255"/>
                <a:gridCol w="1921193"/>
                <a:gridCol w="2862580"/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클래스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ItemFreq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항목 설명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변수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item, freq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item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은 단어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개를 의미한다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freq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는 해당 단어의 빈도 수를 의미한다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메소드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getter, setter,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toString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생성자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생성자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생성자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(item, freq)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내용 개체 틀 4"/>
          <p:cNvSpPr txBox="1">
            <a:spLocks/>
          </p:cNvSpPr>
          <p:nvPr/>
        </p:nvSpPr>
        <p:spPr bwMode="auto">
          <a:xfrm>
            <a:off x="77846" y="2877266"/>
            <a:ext cx="9604250" cy="243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ko-KR" altLang="en-US" sz="1800" kern="0" dirty="0" err="1" smtClean="0">
                <a:latin typeface="휴먼모음T" pitchFamily="18" charset="-127"/>
                <a:ea typeface="휴먼모음T" pitchFamily="18" charset="-127"/>
              </a:rPr>
              <a:t>파라미터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N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의 전달</a:t>
            </a:r>
            <a:endParaRPr lang="en-US" altLang="ko-KR" sz="18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</a:pPr>
            <a:r>
              <a:rPr kumimoji="1" lang="ko-KR" alt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맵이나</a:t>
            </a:r>
            <a:r>
              <a:rPr kumimoji="1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</a:t>
            </a:r>
            <a:r>
              <a:rPr kumimoji="1" lang="ko-KR" alt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리듀스에</a:t>
            </a:r>
            <a:r>
              <a:rPr kumimoji="1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별도로 </a:t>
            </a:r>
            <a:r>
              <a:rPr kumimoji="1" lang="ko-KR" alt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파라미터를</a:t>
            </a:r>
            <a:r>
              <a:rPr kumimoji="1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전달하는 방법은 </a:t>
            </a:r>
            <a:r>
              <a:rPr kumimoji="1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Configuration </a:t>
            </a:r>
            <a:r>
              <a:rPr kumimoji="1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객체를 통하여 </a:t>
            </a:r>
            <a:r>
              <a:rPr kumimoji="1" lang="ko-KR" alt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프로퍼티</a:t>
            </a:r>
            <a:r>
              <a:rPr kumimoji="1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(</a:t>
            </a:r>
            <a:r>
              <a:rPr kumimoji="1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변수</a:t>
            </a:r>
            <a:r>
              <a:rPr kumimoji="1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)</a:t>
            </a:r>
            <a:r>
              <a:rPr kumimoji="1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를 정의하는 것이다</a:t>
            </a:r>
            <a:r>
              <a:rPr kumimoji="1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.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main </a:t>
            </a:r>
            <a:r>
              <a:rPr lang="ko-KR" altLang="en-US" kern="0" dirty="0" err="1" smtClean="0">
                <a:latin typeface="휴먼모음T" pitchFamily="18" charset="-127"/>
                <a:ea typeface="휴먼모음T" pitchFamily="18" charset="-127"/>
              </a:rPr>
              <a:t>메소드에서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…</a:t>
            </a:r>
          </a:p>
          <a:p>
            <a:pPr marL="1257300" lvl="2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altLang="ko-KR" kern="0" dirty="0" err="1" smtClean="0">
                <a:latin typeface="휴먼모음T" pitchFamily="18" charset="-127"/>
                <a:ea typeface="휴먼모음T" pitchFamily="18" charset="-127"/>
              </a:rPr>
              <a:t>job.getConfiguration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().</a:t>
            </a:r>
            <a:r>
              <a:rPr lang="en-US" altLang="ko-KR" kern="0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setInt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("</a:t>
            </a:r>
            <a:r>
              <a:rPr lang="en-US" altLang="ko-KR" kern="0" dirty="0" err="1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topN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", </a:t>
            </a:r>
            <a:r>
              <a:rPr lang="en-US" altLang="ko-KR" kern="0" dirty="0" err="1" smtClean="0">
                <a:latin typeface="휴먼모음T" pitchFamily="18" charset="-127"/>
                <a:ea typeface="휴먼모음T" pitchFamily="18" charset="-127"/>
              </a:rPr>
              <a:t>Integer.parseInt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kern="0" dirty="0" err="1" smtClean="0">
                <a:latin typeface="휴먼모음T" pitchFamily="18" charset="-127"/>
                <a:ea typeface="휴먼모음T" pitchFamily="18" charset="-127"/>
              </a:rPr>
              <a:t>args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[2]));</a:t>
            </a:r>
          </a:p>
          <a:p>
            <a:pPr marL="1257300" lvl="2" indent="-342900" algn="l" eaLnBrk="0" hangingPunct="0">
              <a:spcBef>
                <a:spcPct val="20000"/>
              </a:spcBef>
              <a:buFontTx/>
              <a:buChar char="•"/>
            </a:pPr>
            <a:endParaRPr lang="en-US" altLang="ko-KR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ko-KR" altLang="en-US" kern="0" dirty="0" err="1" smtClean="0">
                <a:latin typeface="휴먼모음T" pitchFamily="18" charset="-127"/>
                <a:ea typeface="휴먼모음T" pitchFamily="18" charset="-127"/>
              </a:rPr>
              <a:t>맵이나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kern="0" dirty="0" err="1" smtClean="0">
                <a:latin typeface="휴먼모음T" pitchFamily="18" charset="-127"/>
                <a:ea typeface="휴먼모음T" pitchFamily="18" charset="-127"/>
              </a:rPr>
              <a:t>리듀스의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setup() </a:t>
            </a:r>
            <a:r>
              <a:rPr lang="ko-KR" altLang="en-US" kern="0" dirty="0" err="1" smtClean="0">
                <a:latin typeface="휴먼모음T" pitchFamily="18" charset="-127"/>
                <a:ea typeface="휴먼모음T" pitchFamily="18" charset="-127"/>
              </a:rPr>
              <a:t>메소드에서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…</a:t>
            </a:r>
          </a:p>
          <a:p>
            <a:pPr marL="1257300" lvl="2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altLang="ko-KR" kern="0" dirty="0" err="1" smtClean="0">
                <a:latin typeface="휴먼모음T" pitchFamily="18" charset="-127"/>
                <a:ea typeface="휴먼모음T" pitchFamily="18" charset="-127"/>
              </a:rPr>
              <a:t>topN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kern="0" dirty="0" err="1" smtClean="0">
                <a:latin typeface="휴먼모음T" pitchFamily="18" charset="-127"/>
                <a:ea typeface="휴먼모음T" pitchFamily="18" charset="-127"/>
              </a:rPr>
              <a:t>context.getConfiguration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().</a:t>
            </a:r>
            <a:r>
              <a:rPr lang="en-US" altLang="ko-KR" kern="0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getInt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("</a:t>
            </a:r>
            <a:r>
              <a:rPr lang="en-US" altLang="ko-KR" kern="0" dirty="0" err="1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topN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", 10);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</a:pPr>
            <a:endParaRPr lang="en-US" altLang="ko-KR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즉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b="1" kern="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메인</a:t>
            </a:r>
            <a:r>
              <a:rPr lang="en-US" altLang="ko-KR" b="1" kern="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b="1" kern="0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메소드에서</a:t>
            </a:r>
            <a:r>
              <a:rPr lang="ko-KR" altLang="en-US" b="1" kern="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b="1" kern="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setting</a:t>
            </a:r>
            <a:r>
              <a:rPr lang="ko-KR" altLang="en-US" b="1" kern="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을 하고 나면 맵이나 </a:t>
            </a:r>
            <a:r>
              <a:rPr lang="ko-KR" altLang="en-US" b="1" kern="0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리듀스에서</a:t>
            </a:r>
            <a:r>
              <a:rPr lang="ko-KR" altLang="en-US" b="1" kern="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b="1" kern="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get</a:t>
            </a:r>
            <a:r>
              <a:rPr lang="ko-KR" altLang="en-US" b="1" kern="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할 수 있다</a:t>
            </a:r>
            <a:r>
              <a:rPr lang="en-US" altLang="ko-KR" b="1" kern="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.</a:t>
            </a:r>
            <a:endParaRPr kumimoji="1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0238" y="160566"/>
            <a:ext cx="7331075" cy="533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3200" dirty="0" err="1" smtClean="0"/>
              <a:t>TopN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프로그램</a:t>
            </a:r>
            <a:endParaRPr lang="ko-KR" altLang="en-US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77846" y="820859"/>
            <a:ext cx="9604250" cy="3877985"/>
          </a:xfrm>
        </p:spPr>
        <p:txBody>
          <a:bodyPr wrap="square">
            <a:spAutoFit/>
          </a:bodyPr>
          <a:lstStyle/>
          <a:p>
            <a:pPr lvl="0"/>
            <a:r>
              <a:rPr lang="ko-KR" altLang="en-US" sz="1800" dirty="0" smtClean="0"/>
              <a:t>사용자 정의 우선 순위 </a:t>
            </a:r>
            <a:r>
              <a:rPr lang="en-US" altLang="ko-KR" sz="1800" dirty="0" smtClean="0"/>
              <a:t>Queue</a:t>
            </a:r>
            <a:r>
              <a:rPr lang="ko-KR" altLang="en-US" sz="1800" dirty="0" smtClean="0"/>
              <a:t>를 생성한다</a:t>
            </a:r>
            <a:r>
              <a:rPr lang="en-US" altLang="ko-KR" sz="1800" dirty="0" smtClean="0"/>
              <a:t>.</a:t>
            </a:r>
          </a:p>
          <a:p>
            <a:pPr lvl="0"/>
            <a:r>
              <a:rPr lang="ko-KR" altLang="en-US" sz="1800" dirty="0" smtClean="0"/>
              <a:t>클래스 이름은 </a:t>
            </a:r>
            <a:r>
              <a:rPr lang="en-US" altLang="ko-KR" sz="1800" dirty="0" err="1" smtClean="0"/>
              <a:t>ItemFreqComparator</a:t>
            </a:r>
            <a:r>
              <a:rPr lang="ko-KR" altLang="en-US" sz="1800" dirty="0" smtClean="0"/>
              <a:t>으로 하기로 한다</a:t>
            </a:r>
            <a:r>
              <a:rPr lang="en-US" altLang="ko-KR" sz="1800" dirty="0" smtClean="0"/>
              <a:t>.(</a:t>
            </a:r>
            <a:r>
              <a:rPr lang="ko-KR" altLang="en-US" sz="1800" dirty="0" smtClean="0"/>
              <a:t>임의의 이름 가능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en-US" altLang="ko-KR" sz="1400" dirty="0" smtClean="0"/>
              <a:t>Comparator </a:t>
            </a:r>
            <a:r>
              <a:rPr lang="ko-KR" altLang="en-US" sz="1400" dirty="0" smtClean="0"/>
              <a:t>인터페이스를 상속받는다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추상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compare()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오버라이딩한다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compare() </a:t>
            </a:r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비교하고자 하는 항목을 비교하도록 한다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예시에서는 빈도 수</a:t>
            </a:r>
            <a:r>
              <a:rPr lang="en-US" altLang="ko-KR" sz="1400" dirty="0" smtClean="0"/>
              <a:t>(freq)</a:t>
            </a:r>
            <a:r>
              <a:rPr lang="ko-KR" altLang="en-US" sz="1400" dirty="0" smtClean="0"/>
              <a:t>에 대한 대소 비교를 수행하면 된다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sz="1400" dirty="0" smtClean="0"/>
          </a:p>
          <a:p>
            <a:pPr lvl="0"/>
            <a:r>
              <a:rPr lang="en-US" altLang="ko-KR" sz="1800" dirty="0" smtClean="0"/>
              <a:t>Map</a:t>
            </a:r>
            <a:r>
              <a:rPr lang="ko-KR" altLang="en-US" sz="1800" dirty="0" smtClean="0"/>
              <a:t>이나 </a:t>
            </a:r>
            <a:r>
              <a:rPr lang="en-US" altLang="ko-KR" sz="1800" dirty="0" smtClean="0"/>
              <a:t>Reduce </a:t>
            </a:r>
            <a:r>
              <a:rPr lang="ko-KR" altLang="en-US" sz="1800" dirty="0" smtClean="0"/>
              <a:t>영역에서 </a:t>
            </a:r>
            <a:r>
              <a:rPr lang="ko-KR" altLang="en-US" sz="1800" dirty="0" err="1" smtClean="0"/>
              <a:t>코딩할</a:t>
            </a:r>
            <a:r>
              <a:rPr lang="ko-KR" altLang="en-US" sz="1800" dirty="0" smtClean="0"/>
              <a:t> 일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1. Comparator </a:t>
            </a:r>
            <a:r>
              <a:rPr lang="ko-KR" altLang="en-US" sz="1400" dirty="0" smtClean="0"/>
              <a:t>객체를 생성한다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Comparator&lt;</a:t>
            </a:r>
            <a:r>
              <a:rPr lang="en-US" altLang="ko-KR" sz="1400" dirty="0" err="1" smtClean="0"/>
              <a:t>ItemFreq</a:t>
            </a:r>
            <a:r>
              <a:rPr lang="en-US" altLang="ko-KR" sz="1400" dirty="0" smtClean="0"/>
              <a:t>&gt; comparator = new </a:t>
            </a:r>
            <a:r>
              <a:rPr lang="en-US" altLang="ko-KR" sz="1400" dirty="0" err="1" smtClean="0"/>
              <a:t>ItemFreqComparator</a:t>
            </a:r>
            <a:r>
              <a:rPr lang="en-US" altLang="ko-KR" sz="1400" dirty="0" smtClean="0"/>
              <a:t>();</a:t>
            </a:r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PriorityQueue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객체를 생성한다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생성자의 매개 변수는 </a:t>
            </a:r>
            <a:r>
              <a:rPr lang="en-US" altLang="ko-KR" sz="1400" dirty="0" err="1" smtClean="0"/>
              <a:t>topN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에서 구한 객체를 넣어주면 된다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err="1" smtClean="0"/>
              <a:t>PriorityQueue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ItemFreq</a:t>
            </a:r>
            <a:r>
              <a:rPr lang="en-US" altLang="ko-KR" sz="1400" dirty="0" smtClean="0"/>
              <a:t>&gt; queue = new </a:t>
            </a:r>
            <a:r>
              <a:rPr lang="en-US" altLang="ko-KR" sz="1400" dirty="0" err="1" smtClean="0"/>
              <a:t>PriorityQueue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ItemFreq</a:t>
            </a:r>
            <a:r>
              <a:rPr lang="en-US" altLang="ko-KR" sz="1400" dirty="0" smtClean="0"/>
              <a:t>&gt;(10, comparator);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0238" y="160566"/>
            <a:ext cx="7331075" cy="533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3200" dirty="0" err="1" smtClean="0"/>
              <a:t>TopN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프로그램</a:t>
            </a:r>
            <a:endParaRPr lang="ko-KR" altLang="en-US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77846" y="820859"/>
            <a:ext cx="9604250" cy="701731"/>
          </a:xfrm>
        </p:spPr>
        <p:txBody>
          <a:bodyPr wrap="square">
            <a:spAutoFit/>
          </a:bodyPr>
          <a:lstStyle/>
          <a:p>
            <a:r>
              <a:rPr lang="ko-KR" altLang="en-US" sz="1800" dirty="0" smtClean="0"/>
              <a:t>우선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순위 큐 삽입 함수</a:t>
            </a:r>
            <a:endParaRPr lang="en-US" altLang="ko-KR" sz="1800" dirty="0" smtClean="0"/>
          </a:p>
          <a:p>
            <a:r>
              <a:rPr lang="ko-KR" altLang="en-US" sz="1800" dirty="0" smtClean="0"/>
              <a:t>우선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순위 큐에 어떠한 </a:t>
            </a:r>
            <a:r>
              <a:rPr lang="en-US" altLang="ko-KR" sz="1800" dirty="0" err="1" smtClean="0"/>
              <a:t>ItemFreq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객체가 들어갈 때 사용하는 함수이다</a:t>
            </a:r>
            <a:r>
              <a:rPr lang="en-US" altLang="ko-KR" sz="1800" dirty="0" smtClean="0"/>
              <a:t>.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5" name="Group 186"/>
          <p:cNvGraphicFramePr>
            <a:graphicFrameLocks/>
          </p:cNvGraphicFramePr>
          <p:nvPr/>
        </p:nvGraphicFramePr>
        <p:xfrm>
          <a:off x="619298" y="1740301"/>
          <a:ext cx="6227561" cy="2026800"/>
        </p:xfrm>
        <a:graphic>
          <a:graphicData uri="http://schemas.openxmlformats.org/drawingml/2006/table">
            <a:tbl>
              <a:tblPr/>
              <a:tblGrid>
                <a:gridCol w="1530411"/>
                <a:gridCol w="469715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설명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우선 순위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Q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에 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ItemFreq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객체를 추가한다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구문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insert(</a:t>
                      </a:r>
                      <a:r>
                        <a:rPr lang="en-US" altLang="ko-KR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PriorityQueue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 queue, String item, Long </a:t>
                      </a:r>
                      <a:r>
                        <a:rPr lang="en-US" altLang="ko-KR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lValue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en-US" altLang="ko-KR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int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en-US" altLang="ko-KR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topN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매개 변수 이름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설명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queue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우선 순위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Queue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객체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item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해당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단어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lValue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빈도 수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topN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우선 순위 안에 들어갈 수 있는 최대 원소의 수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0238" y="160566"/>
            <a:ext cx="7331075" cy="533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3200" dirty="0" err="1" smtClean="0"/>
              <a:t>TopN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프로그램</a:t>
            </a:r>
            <a:endParaRPr lang="ko-KR" altLang="en-US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77846" y="820859"/>
            <a:ext cx="9604250" cy="1551194"/>
          </a:xfrm>
        </p:spPr>
        <p:txBody>
          <a:bodyPr wrap="square">
            <a:spAutoFit/>
          </a:bodyPr>
          <a:lstStyle/>
          <a:p>
            <a:r>
              <a:rPr lang="ko-KR" altLang="en-US" sz="1800" dirty="0" smtClean="0"/>
              <a:t>다음의 경우에는 반드시 </a:t>
            </a:r>
            <a:r>
              <a:rPr lang="en-US" altLang="ko-KR" sz="1800" dirty="0" smtClean="0"/>
              <a:t>insert()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이용하여 </a:t>
            </a:r>
            <a:r>
              <a:rPr lang="en-US" altLang="ko-KR" sz="1800" dirty="0" smtClean="0"/>
              <a:t>Queue</a:t>
            </a:r>
            <a:r>
              <a:rPr lang="ko-KR" altLang="en-US" sz="1800" dirty="0" smtClean="0"/>
              <a:t>에 </a:t>
            </a:r>
            <a:r>
              <a:rPr lang="en-US" altLang="ko-KR" sz="1800" dirty="0" err="1" smtClean="0"/>
              <a:t>ItemFreq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객체가 들어가야 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400" dirty="0" smtClean="0"/>
              <a:t>Case A : </a:t>
            </a:r>
            <a:r>
              <a:rPr lang="ko-KR" altLang="en-US" sz="1400" dirty="0" smtClean="0"/>
              <a:t>우선 순위 </a:t>
            </a:r>
            <a:r>
              <a:rPr lang="en-US" altLang="ko-KR" sz="1400" dirty="0" smtClean="0"/>
              <a:t>Q</a:t>
            </a:r>
            <a:r>
              <a:rPr lang="ko-KR" altLang="en-US" sz="1400" dirty="0" smtClean="0"/>
              <a:t>의 크기가 </a:t>
            </a:r>
            <a:r>
              <a:rPr lang="en-US" altLang="ko-KR" sz="1400" dirty="0" err="1" smtClean="0"/>
              <a:t>topN</a:t>
            </a:r>
            <a:r>
              <a:rPr lang="ko-KR" altLang="en-US" sz="1400" dirty="0" smtClean="0"/>
              <a:t>으로 지정된 작은 경우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Case B : </a:t>
            </a:r>
            <a:r>
              <a:rPr lang="ko-KR" altLang="en-US" sz="1400" dirty="0" smtClean="0"/>
              <a:t>우선 순위 </a:t>
            </a:r>
            <a:r>
              <a:rPr lang="en-US" altLang="ko-KR" sz="1400" dirty="0" smtClean="0"/>
              <a:t>Q</a:t>
            </a:r>
            <a:r>
              <a:rPr lang="ko-KR" altLang="en-US" sz="1400" dirty="0" smtClean="0"/>
              <a:t>의 객체 중에서 가장 작은 빈도 수 보다 큰 </a:t>
            </a:r>
            <a:r>
              <a:rPr lang="en-US" altLang="ko-KR" sz="1400" dirty="0" err="1" smtClean="0"/>
              <a:t>lValue</a:t>
            </a:r>
            <a:r>
              <a:rPr lang="ko-KR" altLang="en-US" sz="1400" dirty="0" smtClean="0"/>
              <a:t>가 입력된 경우</a:t>
            </a:r>
            <a:endParaRPr lang="en-US" altLang="ko-KR" sz="1400" dirty="0" smtClean="0"/>
          </a:p>
          <a:p>
            <a:pPr lvl="1"/>
            <a:endParaRPr lang="en-US" altLang="ko-KR" sz="1800" dirty="0" smtClean="0"/>
          </a:p>
          <a:p>
            <a:pPr marL="342900" lvl="1" indent="-342900">
              <a:buFontTx/>
              <a:buChar char="•"/>
            </a:pPr>
            <a:r>
              <a:rPr lang="en-US" altLang="ko-KR" sz="1800" dirty="0" err="1" smtClean="0"/>
              <a:t>topN</a:t>
            </a:r>
            <a:r>
              <a:rPr lang="ko-KR" altLang="en-US" sz="1800" dirty="0" smtClean="0"/>
              <a:t>이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이라고 가정하자</a:t>
            </a:r>
            <a:r>
              <a:rPr lang="en-US" altLang="ko-KR" sz="1800" dirty="0" smtClean="0"/>
              <a:t>.</a:t>
            </a:r>
            <a:endParaRPr lang="en-US" altLang="ko-KR" sz="18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원통 10"/>
          <p:cNvSpPr/>
          <p:nvPr/>
        </p:nvSpPr>
        <p:spPr bwMode="auto">
          <a:xfrm rot="5400000">
            <a:off x="4670305" y="1157975"/>
            <a:ext cx="546931" cy="3375589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231817" y="2661103"/>
            <a:ext cx="1071127" cy="369332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en-US" altLang="ko-KR" sz="18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8 7 4 1</a:t>
            </a:r>
          </a:p>
        </p:txBody>
      </p:sp>
      <p:sp>
        <p:nvSpPr>
          <p:cNvPr id="14" name="타원 13"/>
          <p:cNvSpPr/>
          <p:nvPr/>
        </p:nvSpPr>
        <p:spPr bwMode="auto">
          <a:xfrm>
            <a:off x="1965552" y="2657762"/>
            <a:ext cx="376015" cy="376015"/>
          </a:xfrm>
          <a:prstGeom prst="ellipse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5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오른쪽 화살표 14"/>
          <p:cNvSpPr/>
          <p:nvPr/>
        </p:nvSpPr>
        <p:spPr bwMode="auto">
          <a:xfrm>
            <a:off x="2606486" y="2700501"/>
            <a:ext cx="367469" cy="2649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원통 16"/>
          <p:cNvSpPr/>
          <p:nvPr/>
        </p:nvSpPr>
        <p:spPr bwMode="auto">
          <a:xfrm rot="5400000">
            <a:off x="4670305" y="1907471"/>
            <a:ext cx="546931" cy="3375589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975437" y="3410599"/>
            <a:ext cx="1324402" cy="369332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en-US" altLang="ko-KR" sz="18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8 7 5 4 1</a:t>
            </a:r>
          </a:p>
        </p:txBody>
      </p:sp>
      <p:sp>
        <p:nvSpPr>
          <p:cNvPr id="22" name="원통 21"/>
          <p:cNvSpPr/>
          <p:nvPr/>
        </p:nvSpPr>
        <p:spPr bwMode="auto">
          <a:xfrm rot="5400000">
            <a:off x="4670305" y="3152099"/>
            <a:ext cx="546931" cy="3375589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585541" y="4655227"/>
            <a:ext cx="2717411" cy="369332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r"/>
            <a:r>
              <a:rPr lang="en-US" altLang="ko-KR" sz="18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10 9 8 7 6 5 4 3 2 1</a:t>
            </a:r>
          </a:p>
        </p:txBody>
      </p:sp>
      <p:sp>
        <p:nvSpPr>
          <p:cNvPr id="24" name="타원 23"/>
          <p:cNvSpPr/>
          <p:nvPr/>
        </p:nvSpPr>
        <p:spPr bwMode="auto">
          <a:xfrm>
            <a:off x="1965552" y="4651886"/>
            <a:ext cx="376015" cy="376015"/>
          </a:xfrm>
          <a:prstGeom prst="ellipse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11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" name="오른쪽 화살표 24"/>
          <p:cNvSpPr/>
          <p:nvPr/>
        </p:nvSpPr>
        <p:spPr bwMode="auto">
          <a:xfrm>
            <a:off x="2606486" y="4694625"/>
            <a:ext cx="367469" cy="2649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원통 27"/>
          <p:cNvSpPr/>
          <p:nvPr/>
        </p:nvSpPr>
        <p:spPr bwMode="auto">
          <a:xfrm rot="5400000">
            <a:off x="4670305" y="4024309"/>
            <a:ext cx="546931" cy="3375589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458906" y="5527437"/>
            <a:ext cx="2844047" cy="369332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r"/>
            <a:r>
              <a:rPr lang="en-US" altLang="ko-KR" sz="18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11 10 9 8 7 6 5 4 3 2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847795" y="2706080"/>
            <a:ext cx="758541" cy="307777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Case A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847795" y="4651328"/>
            <a:ext cx="760144" cy="307777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Case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0238" y="160566"/>
            <a:ext cx="7331075" cy="533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3200" dirty="0" err="1" smtClean="0"/>
              <a:t>TopN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프로그램</a:t>
            </a:r>
            <a:endParaRPr lang="ko-KR" altLang="en-US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77846" y="820859"/>
            <a:ext cx="9604250" cy="369332"/>
          </a:xfrm>
        </p:spPr>
        <p:txBody>
          <a:bodyPr wrap="square">
            <a:spAutoFit/>
          </a:bodyPr>
          <a:lstStyle/>
          <a:p>
            <a:pPr lvl="0"/>
            <a:r>
              <a:rPr lang="en-US" altLang="ko-KR" sz="1800" dirty="0" smtClean="0"/>
              <a:t>Map</a:t>
            </a:r>
            <a:r>
              <a:rPr lang="ko-KR" altLang="en-US" sz="1800" dirty="0" smtClean="0"/>
              <a:t>이나 </a:t>
            </a:r>
            <a:r>
              <a:rPr lang="en-US" altLang="ko-KR" sz="1800" dirty="0" smtClean="0"/>
              <a:t>Reduce </a:t>
            </a:r>
            <a:r>
              <a:rPr lang="ko-KR" altLang="en-US" sz="1800" dirty="0" smtClean="0"/>
              <a:t>영역에서 구현할 내용</a:t>
            </a:r>
            <a:endParaRPr lang="en-US" altLang="ko-KR" sz="1800" dirty="0" smtClean="0"/>
          </a:p>
        </p:txBody>
      </p:sp>
      <p:sp>
        <p:nvSpPr>
          <p:cNvPr id="19" name="직사각형 18"/>
          <p:cNvSpPr/>
          <p:nvPr/>
        </p:nvSpPr>
        <p:spPr bwMode="auto">
          <a:xfrm>
            <a:off x="745244" y="1304717"/>
            <a:ext cx="6723780" cy="1384995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public void map(Text key, Text value, Context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context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) 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throws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IOException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InterruptedException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{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Long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lValue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= (long)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Integer.parseInt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value.toString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());</a:t>
            </a:r>
          </a:p>
          <a:p>
            <a:pPr marL="342900" indent="-342900" algn="l"/>
            <a:endParaRPr lang="en-US" altLang="ko-KR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insert(queue,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key.toString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(),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lValue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topN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);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}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745244" y="2839740"/>
            <a:ext cx="6732326" cy="2031325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public void reduce(Text key,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Iterable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&lt;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LongWritable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&gt; values, Context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context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) 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throws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IOException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InterruptedException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{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long sum = 0;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for (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LongWritable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val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: values) {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	sum +=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val.get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();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}</a:t>
            </a:r>
          </a:p>
          <a:p>
            <a:pPr marL="342900" indent="-342900" algn="l"/>
            <a:endParaRPr lang="en-US" altLang="ko-KR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	insert(queue,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key.toString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(), sum,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topN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);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}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753791" y="5039077"/>
            <a:ext cx="6737742" cy="738664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l"/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위에서 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map()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이나 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reduce()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모두에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context.write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() </a:t>
            </a:r>
            <a:r>
              <a:rPr lang="ko-KR" altLang="en-US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메소드와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관련된 코딩이 없다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/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이유는 입력된 레코드들이 모두 들어 와야 최대 빈도 수 만큼의 항목이 결정되기 때문이다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/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그럼 이 처리는 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? </a:t>
            </a:r>
            <a:r>
              <a:rPr lang="en-US" altLang="ko-KR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cleanup() </a:t>
            </a:r>
            <a:r>
              <a:rPr lang="ko-KR" altLang="en-US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메소드</a:t>
            </a:r>
            <a:endParaRPr lang="en-US" altLang="ko-KR" dirty="0" smtClean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29542</TotalTime>
  <Words>979</Words>
  <Application>Microsoft Office PowerPoint</Application>
  <PresentationFormat>A4 용지(210x297mm)</PresentationFormat>
  <Paragraphs>237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기본 디자인</vt:lpstr>
      <vt:lpstr>Map 클래스의 기본 골격</vt:lpstr>
      <vt:lpstr>Reduce 클래스의 기본 골격</vt:lpstr>
      <vt:lpstr>main 메소드의 기본 골격</vt:lpstr>
      <vt:lpstr>TopN 프로그램</vt:lpstr>
      <vt:lpstr>TopN 프로그램</vt:lpstr>
      <vt:lpstr>TopN 프로그램</vt:lpstr>
      <vt:lpstr>TopN 프로그램</vt:lpstr>
      <vt:lpstr>TopN 프로그램</vt:lpstr>
      <vt:lpstr>TopN 프로그램</vt:lpstr>
      <vt:lpstr>TopN 프로그램</vt:lpstr>
      <vt:lpstr>Count Citation &amp; JoinIDTitle</vt:lpstr>
      <vt:lpstr>Count Citation</vt:lpstr>
      <vt:lpstr>JoinIDTitle</vt:lpstr>
    </vt:vector>
  </TitlesOfParts>
  <Company>현대정보기술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예성영</dc:creator>
  <cp:lastModifiedBy>acorn</cp:lastModifiedBy>
  <cp:revision>3076</cp:revision>
  <dcterms:created xsi:type="dcterms:W3CDTF">2000-05-16T11:16:41Z</dcterms:created>
  <dcterms:modified xsi:type="dcterms:W3CDTF">2018-01-26T00:15:37Z</dcterms:modified>
</cp:coreProperties>
</file>