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01" r:id="rId2"/>
    <p:sldId id="710" r:id="rId3"/>
    <p:sldId id="709" r:id="rId4"/>
    <p:sldId id="732" r:id="rId5"/>
    <p:sldId id="702" r:id="rId6"/>
    <p:sldId id="727" r:id="rId7"/>
    <p:sldId id="728" r:id="rId8"/>
    <p:sldId id="704" r:id="rId9"/>
    <p:sldId id="722" r:id="rId10"/>
    <p:sldId id="723" r:id="rId11"/>
    <p:sldId id="724" r:id="rId12"/>
    <p:sldId id="714" r:id="rId13"/>
    <p:sldId id="715" r:id="rId14"/>
    <p:sldId id="717" r:id="rId15"/>
    <p:sldId id="725" r:id="rId16"/>
    <p:sldId id="733" r:id="rId17"/>
    <p:sldId id="705" r:id="rId18"/>
    <p:sldId id="706" r:id="rId19"/>
    <p:sldId id="707" r:id="rId20"/>
    <p:sldId id="736" r:id="rId21"/>
    <p:sldId id="719" r:id="rId22"/>
    <p:sldId id="720" r:id="rId23"/>
    <p:sldId id="734" r:id="rId24"/>
    <p:sldId id="729" r:id="rId25"/>
    <p:sldId id="731" r:id="rId26"/>
    <p:sldId id="726" r:id="rId27"/>
  </p:sldIdLst>
  <p:sldSz cx="9906000" cy="6858000" type="A4"/>
  <p:notesSz cx="7099300" cy="10234613"/>
  <p:embeddedFontLst>
    <p:embeddedFont>
      <p:font typeface="맑은 고딕" panose="020B0503020000020004" pitchFamily="50" charset="-127"/>
      <p:regular r:id="rId30"/>
      <p:bold r:id="rId31"/>
    </p:embeddedFont>
    <p:embeddedFont>
      <p:font typeface="휴먼모음T" panose="02030504000101010101" pitchFamily="18" charset="-127"/>
      <p:regular r:id="rId32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0033CC"/>
    <a:srgbClr val="F86828"/>
    <a:srgbClr val="00CC99"/>
    <a:srgbClr val="FF0000"/>
    <a:srgbClr val="000000"/>
    <a:srgbClr val="CCFFFF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8932" autoAdjust="0"/>
  </p:normalViewPr>
  <p:slideViewPr>
    <p:cSldViewPr snapToGrid="0">
      <p:cViewPr>
        <p:scale>
          <a:sx n="90" d="100"/>
          <a:sy n="90" d="100"/>
        </p:scale>
        <p:origin x="642" y="66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7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10" Type="http://schemas.openxmlformats.org/officeDocument/2006/relationships/slide" Target="slides/slide10.xml"/><Relationship Id="rId19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7.xml"/><Relationship Id="rId22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69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715375" y="552026"/>
            <a:ext cx="1148290" cy="12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자연 언어와 인공 언어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자연 언어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인간 고유의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정보 전달의 수단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인공 언어에 대응되는 개념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특정 집단에서 사용되는 모국어의 집합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한국어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영어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불어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독일어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스페인어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일본어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중국어 등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인공 언어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특정 목적을 위해 인위적으로 만든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자연 언어에 비해 엄격한 구문을 가짐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에스페란토어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프로그래밍 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(c, </a:t>
            </a:r>
            <a:r>
              <a:rPr lang="en-US" altLang="ko-KR" sz="1600" kern="0" dirty="0" err="1">
                <a:latin typeface="휴먼모음T" pitchFamily="18" charset="-127"/>
                <a:ea typeface="휴먼모음T" pitchFamily="18" charset="-127"/>
              </a:rPr>
              <a:t>pyhon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등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TF-IDF(Term Frequency-Inverse Document Frequency: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역문서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문서를 단어 빈도수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(TF)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가지고 수치화 하는 경우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문서에서 자주 나타내는 단어는 문서의 의미를 파악하는 게 크게 기여 되지 않음에도 발생 빈도수 때문에 큰 가중치를 가진다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이러한 단점을 해결하기 위해 원래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값에 단어의 중요도를 고려하여 가중치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주는 방법이다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란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단어의 중요도를 측정하는 가중치로서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 = log2(N/DF)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로 정의한다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N 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전체 문서의 수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DF 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문서 빈도수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(Document Frequency)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로 단어가 나타난 문서의 수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DF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값이 작을 수록 단어의 중요도는 커진다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따라서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값이 클수록 단어의 중요도는 커진다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로그 함수의 성질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Log2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취해 주는 이유는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N/DF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의 값이 상당히 큰 값을 가질 수 있기 때문에 큰 값에 대해 로그를 취해줌으로써 작은 값으로 변환하기 위해서이다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4209" y="4277838"/>
          <a:ext cx="7292558" cy="207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100" dirty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7843" y="3876188"/>
            <a:ext cx="1225746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표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1]-IDF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]</a:t>
            </a:r>
            <a:endParaRPr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의 곱으로 계산한다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수식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 TF – IDF )(t, d) = TF(t, d) * IDF( t 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(term)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d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는 문서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(document)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의미한다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값은 전체 문서들 중 적은 수의 문서에 단어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의 발생 횟수가 많으면 큰 값을 갖는다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값이 크다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해당 단어는 문서에서 높은 식별력을 가진다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의학 용어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syringe(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주사기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), gauze(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거즈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의학 용어에서는 자주 나타나지만 일반 다양한 분야에서는 잘 나타나지 않는다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가 큰 값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정보 검색에서 중요하다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Science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생명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컴퓨터 등 자연 과학 분야에서 많이 나타나서 높은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값을 갖지만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값이 상대적으로 낮아 전반적으로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값은 낮은 값을 갖는다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200" kern="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954" y="908721"/>
            <a:ext cx="8162517" cy="4081117"/>
          </a:xfrm>
          <a:prstGeom prst="rect">
            <a:avLst/>
          </a:prstGeom>
          <a:blipFill rotWithShape="1">
            <a:blip r:embed="rId2"/>
            <a:stretch>
              <a:fillRect l="-29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8437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8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439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9460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9462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22686" y="863600"/>
          <a:ext cx="7292558" cy="207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37" name="Rectangle 2"/>
          <p:cNvSpPr>
            <a:spLocks noChangeArrowheads="1"/>
          </p:cNvSpPr>
          <p:nvPr/>
        </p:nvSpPr>
        <p:spPr bwMode="auto">
          <a:xfrm>
            <a:off x="127021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38" name="Rectangle 9"/>
          <p:cNvSpPr>
            <a:spLocks noChangeArrowheads="1"/>
          </p:cNvSpPr>
          <p:nvPr/>
        </p:nvSpPr>
        <p:spPr bwMode="auto">
          <a:xfrm>
            <a:off x="111143" y="3924302"/>
            <a:ext cx="1443270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67142" y="3924300"/>
          <a:ext cx="7297984" cy="209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985" y="3499252"/>
            <a:ext cx="3285892" cy="315035"/>
          </a:xfrm>
          <a:prstGeom prst="rect">
            <a:avLst/>
          </a:prstGeom>
          <a:blipFill rotWithShape="1">
            <a:blip r:embed="rId2"/>
            <a:stretch>
              <a:fillRect l="-185" b="-12963"/>
            </a:stretch>
          </a:blip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21508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0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7051" y="1230313"/>
          <a:ext cx="4366186" cy="195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85" name="Rectangle 2"/>
          <p:cNvSpPr>
            <a:spLocks noChangeArrowheads="1"/>
          </p:cNvSpPr>
          <p:nvPr/>
        </p:nvSpPr>
        <p:spPr bwMode="auto">
          <a:xfrm>
            <a:off x="242927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86" name="Rectangle 9"/>
          <p:cNvSpPr>
            <a:spLocks noChangeArrowheads="1"/>
          </p:cNvSpPr>
          <p:nvPr/>
        </p:nvSpPr>
        <p:spPr bwMode="auto">
          <a:xfrm>
            <a:off x="4772790" y="850902"/>
            <a:ext cx="1444857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17248" y="1223963"/>
          <a:ext cx="4636260" cy="1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837317" y="3473452"/>
            <a:ext cx="2926231" cy="315913"/>
          </a:xfrm>
          <a:prstGeom prst="rect">
            <a:avLst/>
          </a:prstGeom>
          <a:solidFill>
            <a:srgbClr val="C9DD03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Ins="36000" bIns="36000"/>
          <a:lstStyle/>
          <a:p>
            <a:pPr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TF-IDF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정규화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 * IDF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7690" y="4005263"/>
          <a:ext cx="9050023" cy="26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5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0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4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0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정규화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TF-IDF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714" name="Rectangle 13"/>
          <p:cNvSpPr>
            <a:spLocks noChangeArrowheads="1"/>
          </p:cNvSpPr>
          <p:nvPr/>
        </p:nvSpPr>
        <p:spPr bwMode="auto">
          <a:xfrm>
            <a:off x="242929" y="3632200"/>
            <a:ext cx="1864023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3]-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TF-IDF]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유사도</a:t>
            </a:r>
            <a:r>
              <a:rPr lang="en-US" altLang="ko-KR" sz="3200" dirty="0">
                <a:solidFill>
                  <a:srgbClr val="000000"/>
                </a:solidFill>
                <a:cs typeface="Gill Sans"/>
                <a:sym typeface="Gill Sans"/>
              </a:rPr>
              <a:t>(similarity)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 측정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유사도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유사도는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거리 기반의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유사도이다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거리의 값이 작을 수록 두 문서가 유사함을 나타낸다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 err="1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6562" y="3214686"/>
            <a:ext cx="9646996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코사인 유사도 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두 벡터 간 각도의 코사인 값을 이용하여 벡터 간의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측정하는 방법이다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코사인은 단위가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인 벡터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y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사이의 각도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값에 해당된다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벡터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y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가 유사한 경우 각도가 작아지고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즉 코사인 값이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에 가까워지고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유사하지 않는 경우 각도가 커진다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 값이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에 가까워진다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  <a:endParaRPr lang="en-US" altLang="ko-KR" kern="0" dirty="0" err="1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479" y="4943092"/>
            <a:ext cx="5627557" cy="970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9200" y="1775421"/>
            <a:ext cx="5763600" cy="9165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nltk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문장 분할기를 사용하려면 관련된 리소스가 필요하다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파이썬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프롬프트에서 다음과 같이 실행하도록 한다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</a:t>
            </a:r>
            <a:endParaRPr lang="en-US" altLang="ko-KR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nltk.download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()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635" y="2269964"/>
            <a:ext cx="5651575" cy="40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3973795" y="2743200"/>
            <a:ext cx="606751" cy="28201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9556" y="4700187"/>
            <a:ext cx="5016380" cy="2563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92823" y="5255663"/>
            <a:ext cx="649480" cy="27346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파일 이름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: word_tokenize.py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package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문장 분할기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분리자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Tokenizers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divide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strings </a:t>
            </a:r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lists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of substrings.</a:t>
            </a:r>
            <a:endParaRPr lang="en-US" altLang="ko-KR" sz="120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http://www.nltk.org/api/nltk.tokenize.html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399" y="3435724"/>
            <a:ext cx="639225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import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word_tokenize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s =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result = 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print(result) #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print(type(result)) # &lt;class 'list'&gt;</a:t>
            </a:r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 bwMode="auto">
          <a:xfrm flipV="1">
            <a:off x="3093578" y="4319548"/>
            <a:ext cx="1342925" cy="1157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436503" y="4104104"/>
            <a:ext cx="202170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텍스트를 공백으로 분리시켜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err="1">
                <a:latin typeface="휴먼모음T" pitchFamily="18" charset="-127"/>
                <a:ea typeface="휴먼모음T" pitchFamily="18" charset="-127"/>
              </a:rPr>
              <a:t>파이썬의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list 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형태로 반환해준다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TfidfVectorizer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클래스는 문서를 </a:t>
            </a:r>
            <a:r>
              <a:rPr lang="en-US" altLang="ko-KR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tf-idf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feature matrix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로 변환하는 클래스이다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http://scikit-learn.org/stable/modules/generated/sklearn.feature_extraction.text.TfidfVectorizer.html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37774" y="4215162"/>
            <a:ext cx="1641796" cy="6417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4583" y="2282023"/>
            <a:ext cx="48711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TfidfVectorizer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 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tokenizer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 err="1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토크나이저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stop_words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english</a:t>
            </a:r>
            <a:r>
              <a:rPr lang="en-US" altLang="ko-KR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max_features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수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6618" y="3010216"/>
            <a:ext cx="237917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feature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란 문장의 토큰 단위이다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분석을 거쳐서 나온 토큰들을 의미한다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1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584" y="3930150"/>
            <a:ext cx="5725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.fit_transform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 texts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16200000" flipH="1">
            <a:off x="911327" y="2806085"/>
            <a:ext cx="1401546" cy="89974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5400000" flipH="1" flipV="1">
            <a:off x="5140813" y="5159992"/>
            <a:ext cx="472105" cy="4583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endCxn id="23" idx="1"/>
          </p:cNvCxnSpPr>
          <p:nvPr/>
        </p:nvCxnSpPr>
        <p:spPr bwMode="auto">
          <a:xfrm flipV="1">
            <a:off x="4187442" y="2568452"/>
            <a:ext cx="1462567" cy="54224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4" idx="1"/>
          </p:cNvCxnSpPr>
          <p:nvPr/>
        </p:nvCxnSpPr>
        <p:spPr bwMode="auto">
          <a:xfrm rot="10800000">
            <a:off x="4572014" y="4101983"/>
            <a:ext cx="2065761" cy="43403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5658562" y="1839447"/>
            <a:ext cx="2701381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분석을 수행 시킬 객체</a:t>
            </a:r>
            <a:endParaRPr lang="en-US" altLang="ko-KR" sz="1100" dirty="0">
              <a:solidFill>
                <a:srgbClr val="00CC99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nltk.word_tokenize</a:t>
            </a:r>
            <a:r>
              <a:rPr lang="en-US" altLang="ko-KR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() </a:t>
            </a:r>
            <a:r>
              <a:rPr lang="ko-KR" altLang="en-US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함수를 이용하여 리턴</a:t>
            </a:r>
            <a:endParaRPr lang="ko-KR" altLang="en-US" sz="1100" dirty="0">
              <a:solidFill>
                <a:srgbClr val="00CC99"/>
              </a:solidFill>
            </a:endParaRP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 bwMode="auto">
          <a:xfrm flipV="1">
            <a:off x="3973798" y="2054891"/>
            <a:ext cx="1684764" cy="63702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CC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316198" y="5018468"/>
            <a:ext cx="2871387" cy="9417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type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scipy.sparse.csr.csr_matrix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sparse matrix(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행렬이란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원소에 비교적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이 많은 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행렬을 의미한다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50009" y="2437647"/>
            <a:ext cx="16850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체크 대상에서 배제할 항목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951" y="3536527"/>
            <a:ext cx="579780" cy="5739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5205627" y="4215147"/>
            <a:ext cx="9541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분석할 단어들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478142" y="4187432"/>
            <a:ext cx="888762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3279275" y="4719364"/>
            <a:ext cx="3215532" cy="498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term document matrix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반환한다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반환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n_samples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n_features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72382" y="5548306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샘플의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개수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Feature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의 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cxnSp>
        <p:nvCxnSpPr>
          <p:cNvPr id="38" name="직선 화살표 연결선 37"/>
          <p:cNvCxnSpPr/>
          <p:nvPr/>
        </p:nvCxnSpPr>
        <p:spPr bwMode="auto">
          <a:xfrm rot="16200000" flipH="1">
            <a:off x="1029772" y="4482261"/>
            <a:ext cx="769121" cy="28201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444" y="4851756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구름 모양 설명선 24"/>
          <p:cNvSpPr/>
          <p:nvPr/>
        </p:nvSpPr>
        <p:spPr bwMode="auto">
          <a:xfrm>
            <a:off x="7400658" y="4993046"/>
            <a:ext cx="1675846" cy="948266"/>
          </a:xfrm>
          <a:prstGeom prst="cloudCallout">
            <a:avLst>
              <a:gd name="adj1" fmla="val -72477"/>
              <a:gd name="adj2" fmla="val -40249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38518" y="5238279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총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 3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개의 데이터 묶음이다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중복되지 않는 단어의 </a:t>
            </a:r>
            <a:endParaRPr lang="en-US" altLang="ko-KR" baseline="60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개수는  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개이다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2382" y="5870172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[ 3,        6 ]</a:t>
            </a:r>
          </a:p>
        </p:txBody>
      </p:sp>
      <p:cxnSp>
        <p:nvCxnSpPr>
          <p:cNvPr id="29" name="직선 화살표 연결선 28"/>
          <p:cNvCxnSpPr/>
          <p:nvPr/>
        </p:nvCxnSpPr>
        <p:spPr bwMode="auto">
          <a:xfrm rot="10800000" flipV="1">
            <a:off x="4691642" y="4845458"/>
            <a:ext cx="2042437" cy="11280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>
          <a:xfrm>
            <a:off x="5513276" y="3463143"/>
            <a:ext cx="114646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 토큰의 </a:t>
            </a:r>
            <a:r>
              <a:rPr lang="ko-KR" altLang="en-US" sz="11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갯수</a:t>
            </a:r>
            <a:endParaRPr lang="ko-KR" altLang="en-US" sz="1100" dirty="0">
              <a:solidFill>
                <a:srgbClr val="FF66FF"/>
              </a:solidFill>
            </a:endParaRPr>
          </a:p>
        </p:txBody>
      </p:sp>
      <p:cxnSp>
        <p:nvCxnSpPr>
          <p:cNvPr id="36" name="직선 화살표 연결선 35"/>
          <p:cNvCxnSpPr>
            <a:endCxn id="34" idx="1"/>
          </p:cNvCxnSpPr>
          <p:nvPr/>
        </p:nvCxnSpPr>
        <p:spPr bwMode="auto">
          <a:xfrm>
            <a:off x="4819828" y="3426864"/>
            <a:ext cx="693448" cy="16708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6547319" y="5958522"/>
            <a:ext cx="321273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주의 </a:t>
            </a:r>
            <a:endParaRPr lang="en-US" altLang="ko-KR" sz="11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 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&lt;= 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중복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배제된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실제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단어들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숫자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endCxn id="33" idx="2"/>
          </p:cNvCxnSpPr>
          <p:nvPr/>
        </p:nvCxnSpPr>
        <p:spPr bwMode="auto">
          <a:xfrm rot="5400000" flipH="1" flipV="1">
            <a:off x="4522663" y="5233117"/>
            <a:ext cx="379533" cy="3492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자연 언어 처리 응용 분야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맞춤법 검사기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인간의 언어가 사용되는 실제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세계의 모든 영역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정보 검색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질의 응답 시스템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기계 번역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자동 통역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작성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요약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분류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철자 오류 검색 및 수정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문법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오류 검사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응용 분야는 애플의 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Siri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네이버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파파고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구글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번역기 등등</a:t>
            </a:r>
            <a:endParaRPr lang="en-US" altLang="ko-KR" sz="1800" kern="0" dirty="0" err="1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sclpy.sparse.csr.csr_matrix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lvl="1" algn="l" eaLnBrk="0" hangingPunct="0">
              <a:spcBef>
                <a:spcPct val="200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399" y="3435724"/>
            <a:ext cx="6392255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Sparse_tfidf_texts.shape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(3,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6)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문장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그룹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번호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색인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가중치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(0, 0)  0.425440538971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 ‘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aaa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bbb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ccc’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‘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라는 단어가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ham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에 미치는 가중치</a:t>
            </a:r>
            <a:endParaRPr lang="en-US" altLang="ko-KR" sz="1600" dirty="0">
              <a:latin typeface="휴먼모음T" pitchFamily="18" charset="-127"/>
              <a:ea typeface="휴먼모음T" pitchFamily="18" charset="-127"/>
              <a:sym typeface="Wingdings" panose="05000000000000000000" pitchFamily="2" charset="2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  <a:sym typeface="Wingdings" panose="05000000000000000000" pitchFamily="2" charset="2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(0, 1)  0.547832154927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75E7D8-681F-4ED2-8CEE-7940FE309F71}"/>
              </a:ext>
            </a:extLst>
          </p:cNvPr>
          <p:cNvSpPr/>
          <p:nvPr/>
        </p:nvSpPr>
        <p:spPr>
          <a:xfrm>
            <a:off x="574579" y="1481560"/>
            <a:ext cx="28072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 엑셀 문서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0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ham,aaa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ccc</a:t>
            </a: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ham,aaa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ddd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2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spam,eee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fff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369448-AE6B-4C38-B5B1-79F63899A7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5588" y="1987233"/>
            <a:ext cx="297356" cy="218887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B60D0DA-20D1-40FE-ADE7-76E735A2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02823"/>
              </p:ext>
            </p:extLst>
          </p:nvPr>
        </p:nvGraphicFramePr>
        <p:xfrm>
          <a:off x="4257070" y="1481560"/>
          <a:ext cx="4084866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811">
                  <a:extLst>
                    <a:ext uri="{9D8B030D-6E8A-4147-A177-3AD203B41FA5}">
                      <a16:colId xmlns:a16="http://schemas.microsoft.com/office/drawing/2014/main" val="1000139155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129741272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8987838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15788390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52932694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25732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aaa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3522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cxnSpLocks/>
          </p:cNvCxnSpPr>
          <p:nvPr/>
        </p:nvCxnSpPr>
        <p:spPr bwMode="auto">
          <a:xfrm flipV="1">
            <a:off x="1489067" y="2115879"/>
            <a:ext cx="2859649" cy="209822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6995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Word2vec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(word)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를 수십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~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수백 차원의 벡터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(vector)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로 변환해 단어의 의미를 추론하는 알고리즘이다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종류 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CBOW(Continuous Bag Of Words)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SGNS(Skip-Gram model with Negative Sampling)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관련 라이브러리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latin typeface="휴먼모음T" pitchFamily="18" charset="-127"/>
                <a:ea typeface="휴먼모음T" pitchFamily="18" charset="-127"/>
              </a:rPr>
              <a:t>gensim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서드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파티 라이브러리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자연어를 벡터로 변환하는데 필요한 대부분의 편의 기능을 제공하고 있는 라이브러리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(Word2vec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도 포함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) 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기본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발상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단어의 상대적 측면을 포착하는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방식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king – man + woman = queen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이 단어들은 근접해서 나오는 경우가 많다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844863" y="4680294"/>
          <a:ext cx="7823491" cy="1127760"/>
        </p:xfrm>
        <a:graphic>
          <a:graphicData uri="http://schemas.openxmlformats.org/drawingml/2006/table">
            <a:tbl>
              <a:tblPr/>
              <a:tblGrid>
                <a:gridCol w="18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스킵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그램 모델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대상 단어로부터 주변의 단어들을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연속 단어 꾸러미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CBOW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주변의 단어들이 주어 졌을 때 대상 단어를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skip-gram embedding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은 입력된 단어의 주변 단어를 예측하는 방법이다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350508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833731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326542"/>
            <a:ext cx="6998994" cy="3588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출력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(15))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(7))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967341"/>
            <a:ext cx="3352253" cy="7201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AutoNum type="arabicPlain" startAt="22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                             15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22                                 7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538100" y="4315627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538100" y="4531682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참조 문서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http://mccormickml.com/2016/04/19/word2vec-tutorial-the-skip-gram-model/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887" y="1574369"/>
            <a:ext cx="5780296" cy="5010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text_to_numbers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text_to_numbers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print('\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ntext_data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[[4, 3, 2, 1, 4, 3, 2, 4, 3, 4]]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473840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문장 리스트를 단어 색인으로 바꿔주는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text_to_numbers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해당 단어들 각각이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key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로 등록되어 있는 사전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CBOW Embedding :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연속 단어 꾸러미 방식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196680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679903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172714"/>
            <a:ext cx="6998994" cy="3884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    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     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출력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총합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(7),  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(15),  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813513"/>
            <a:ext cx="3352253" cy="4985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15,7                               22                                 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649198" y="4161799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rot="5400000">
            <a:off x="2247545" y="5127475"/>
            <a:ext cx="615298" cy="4956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2871387" y="5110388"/>
            <a:ext cx="649480" cy="63238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025069" y="5050564"/>
            <a:ext cx="734938" cy="66657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단어들의 관찰 순서에 따라서 번호를 매기는 방법이다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사전이 필요하다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빈도가 많은 단어들은 의미 있는 번호를 매기고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적은 단어들은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으로 처리한다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7847" y="2017083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1007240" y="2487612"/>
          <a:ext cx="7376186" cy="609600"/>
        </p:xfrm>
        <a:graphic>
          <a:graphicData uri="http://schemas.openxmlformats.org/drawingml/2006/table">
            <a:tbl>
              <a:tblPr/>
              <a:tblGrid>
                <a:gridCol w="147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Tensorflow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makes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847" y="3374405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machine learning is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1007240" y="3844934"/>
          <a:ext cx="5900949" cy="609600"/>
        </p:xfrm>
        <a:graphic>
          <a:graphicData uri="http://schemas.openxmlformats.org/drawingml/2006/table">
            <a:tbl>
              <a:tblPr/>
              <a:tblGrid>
                <a:gridCol w="147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622670" y="5064864"/>
          <a:ext cx="7823491" cy="914400"/>
        </p:xfrm>
        <a:graphic>
          <a:graphicData uri="http://schemas.openxmlformats.org/drawingml/2006/table">
            <a:tbl>
              <a:tblPr/>
              <a:tblGrid>
                <a:gridCol w="18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용어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단어를 숫자가 들어 있는 벡터 형식으로 변경하는 행위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해당 단어와 인덱스</a:t>
                      </a: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숫자</a:t>
                      </a: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 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정보를 가지고 있는 자료 구조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6562" y="4589582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용어들을 간단히 정리해본다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연습 문제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: chap_07_01_bag_of_words2_pre_test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9453" y="1377952"/>
            <a:ext cx="182293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엑셀 파일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ham,"HE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	LLO world"</a:t>
            </a: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ham,Ok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boss12</a:t>
            </a: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spam,he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e##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ntry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733759" y="3438842"/>
          <a:ext cx="1526223" cy="1219200"/>
        </p:xfrm>
        <a:graphic>
          <a:graphicData uri="http://schemas.openxmlformats.org/drawingml/2006/table">
            <a:tbl>
              <a:tblPr/>
              <a:tblGrid>
                <a:gridCol w="97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en-US" altLang="ko-KR" sz="1000" kern="100" baseline="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llo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world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ok boss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entry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spam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4269728" y="3438842"/>
          <a:ext cx="1592580" cy="12192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045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5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808606" y="3830599"/>
            <a:ext cx="10583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함수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41000" y="1412140"/>
            <a:ext cx="354135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</a:p>
          <a:p>
            <a:pPr algn="l"/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06671" y="4950100"/>
            <a:ext cx="12811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0" idx="2"/>
          </p:cNvCxnSpPr>
          <p:nvPr/>
        </p:nvCxnSpPr>
        <p:spPr bwMode="auto">
          <a:xfrm rot="16200000" flipH="1">
            <a:off x="884847" y="2773467"/>
            <a:ext cx="1279471" cy="27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1526738" y="2531639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사전 처리</a:t>
            </a:r>
          </a:p>
        </p:txBody>
      </p:sp>
      <p:sp>
        <p:nvSpPr>
          <p:cNvPr id="37" name="오른쪽 중괄호 36"/>
          <p:cNvSpPr/>
          <p:nvPr/>
        </p:nvSpPr>
        <p:spPr bwMode="auto">
          <a:xfrm>
            <a:off x="5905140" y="3999433"/>
            <a:ext cx="230737" cy="5982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830" y="4172432"/>
            <a:ext cx="14157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3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오른쪽 중괄호 39"/>
          <p:cNvSpPr/>
          <p:nvPr/>
        </p:nvSpPr>
        <p:spPr bwMode="auto">
          <a:xfrm rot="5400000">
            <a:off x="4650328" y="4317054"/>
            <a:ext cx="230737" cy="9685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>
            <a:off x="2286358" y="4176663"/>
            <a:ext cx="1969448" cy="19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971261" y="4804821"/>
            <a:ext cx="1624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text_lengths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: [3, 2, 2]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0283" y="5138110"/>
            <a:ext cx="1210588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'hello world'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'hi hello'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7847" y="1948729"/>
            <a:ext cx="8725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learn.preprocessing.VocabularyProcessor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min_frequency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min_word_freq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1130" y="1386506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Vocabulary Processor 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02888" y="2984570"/>
            <a:ext cx="3302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  <a:endParaRPr lang="en-US" altLang="ko-KR" sz="11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989972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qwert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[x for x in </a:t>
            </a:r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.transform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(texts)]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3357" y="253164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 bwMode="auto">
          <a:xfrm rot="16200000" flipH="1" flipV="1">
            <a:off x="2021104" y="1741132"/>
            <a:ext cx="433770" cy="201478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1204957" y="1615176"/>
            <a:ext cx="1068224" cy="36746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273323" y="2230474"/>
            <a:ext cx="2230453" cy="176897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4" idx="1"/>
          </p:cNvCxnSpPr>
          <p:nvPr/>
        </p:nvCxnSpPr>
        <p:spPr bwMode="auto">
          <a:xfrm rot="10800000">
            <a:off x="5315485" y="4290011"/>
            <a:ext cx="484799" cy="113125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5188532" y="1266865"/>
            <a:ext cx="1762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단어 사전을 벡터 형식으로 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처리해주는 함수이다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>
            <a:endCxn id="26" idx="1"/>
          </p:cNvCxnSpPr>
          <p:nvPr/>
        </p:nvCxnSpPr>
        <p:spPr bwMode="auto">
          <a:xfrm rot="5400000" flipH="1" flipV="1">
            <a:off x="4715554" y="1543854"/>
            <a:ext cx="534522" cy="4114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983433" y="4633908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변경할 문자열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202645" y="5061198"/>
            <a:ext cx="2078940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array([</a:t>
            </a:r>
            <a:r>
              <a:rPr lang="en-US" altLang="ko-KR" kern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1, 2, 0, 0, 0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])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array([3, 1, 0, 0, 0])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 flipH="1">
            <a:off x="1038314" y="4405377"/>
            <a:ext cx="769121" cy="53838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16200000" flipH="1">
            <a:off x="1145135" y="3922542"/>
            <a:ext cx="1837349" cy="65802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tensorflow.contrib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import 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742" y="1179603"/>
            <a:ext cx="6058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5(</a:t>
            </a:r>
            <a:r>
              <a:rPr lang="ko-KR" altLang="en-US" sz="1600" dirty="0" err="1"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3(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diag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tf.ones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(shape=[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]))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Text-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Embedding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tf.nn.</a:t>
            </a:r>
            <a:r>
              <a:rPr lang="en-US" altLang="ko-KR" sz="16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x_data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tf.reduce_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sum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x_col_sums_2D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expand_dims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x_col_sums_2D)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model_output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tf.add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tf.matmul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, A), b)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8202" y="2283810"/>
            <a:ext cx="193354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를 만들어 주는 도구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7110130" y="3136302"/>
            <a:ext cx="1298960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6470431" y="3685320"/>
            <a:ext cx="122180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단위 행렬</a:t>
            </a:r>
            <a:endParaRPr lang="en-US" altLang="ko-KR" sz="11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6016271" y="3204672"/>
            <a:ext cx="675114" cy="4529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flipV="1">
            <a:off x="4674578" y="2563734"/>
            <a:ext cx="940037" cy="37601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8141158" y="3685320"/>
            <a:ext cx="110639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46935" y="2167699"/>
          <a:ext cx="92294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110105" y="4184507"/>
          <a:ext cx="9229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488090" y="3420400"/>
            <a:ext cx="133722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rot="10800000">
            <a:off x="1486969" y="3247402"/>
            <a:ext cx="1059679" cy="30764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462453" y="4394621"/>
            <a:ext cx="9909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58707" y="3258026"/>
            <a:ext cx="81785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 : </a:t>
            </a:r>
            <a:r>
              <a: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열 단위</a:t>
            </a:r>
            <a:endParaRPr lang="en-US" altLang="ko-KR" sz="1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 : </a:t>
            </a:r>
            <a:r>
              <a: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 단위</a:t>
            </a:r>
            <a:endParaRPr lang="en-US" altLang="ko-KR" sz="1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 bwMode="auto">
          <a:xfrm rot="16200000" flipV="1">
            <a:off x="5418033" y="3606324"/>
            <a:ext cx="307650" cy="29055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3932329" y="4881733"/>
            <a:ext cx="76174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rank + 1</a:t>
            </a:r>
            <a:endParaRPr lang="ko-KR" altLang="en-US" sz="1100" dirty="0">
              <a:solidFill>
                <a:srgbClr val="F86828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23627" y="4497167"/>
            <a:ext cx="1136850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맨앞에</a:t>
            </a:r>
            <a:r>
              <a:rPr lang="ko-KR" altLang="en-US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을 덧붙임</a:t>
            </a:r>
            <a:endParaRPr lang="en-US" altLang="ko-KR" sz="10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8" name="직선 화살표 연결선 57"/>
          <p:cNvCxnSpPr>
            <a:endCxn id="57" idx="3"/>
          </p:cNvCxnSpPr>
          <p:nvPr/>
        </p:nvCxnSpPr>
        <p:spPr bwMode="auto">
          <a:xfrm rot="16200000" flipV="1">
            <a:off x="5977041" y="4703714"/>
            <a:ext cx="539982" cy="37311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2539365" y="5625215"/>
            <a:ext cx="110799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shape(1,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3743058" y="5691499"/>
            <a:ext cx="1709159" cy="47856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>
          <a:xfrm>
            <a:off x="4060517" y="5736311"/>
            <a:ext cx="13115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입력 값으로 사용됨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반복 학습 영역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7848" y="1427436"/>
            <a:ext cx="646062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for ix, t in enumerate(vocab_processor.</a:t>
            </a:r>
            <a:r>
              <a:rPr lang="fr-FR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(texts_train)):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print('--------------------')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 t ) # 1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개의 문장을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로 만든 것</a:t>
            </a:r>
            <a:endParaRPr lang="fr-FR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fr-FR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print('+++++++++++++++++++')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 y_data ) # 0(ham)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아니면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1(spam)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7847" y="4214818"/>
            <a:ext cx="872525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--------------------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[   1   83   44   38  270   0   17 1392   15    0    2  403    0    0    0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   0    0    0    0    0    0    0    0    0    0]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+++++++++++++++++++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[[0]]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214686"/>
            <a:ext cx="871670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Aft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finish my lunch then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hoho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go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str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down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Ard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3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smth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 U finish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ur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lunch already?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6200000" flipH="1">
            <a:off x="512748" y="3905427"/>
            <a:ext cx="1119499" cy="1965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rot="16200000" flipH="1">
            <a:off x="1431421" y="3687510"/>
            <a:ext cx="1059679" cy="64093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16200000" flipH="1">
            <a:off x="1961260" y="3593506"/>
            <a:ext cx="1042586" cy="7947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rot="16200000" flipH="1">
            <a:off x="893036" y="3738784"/>
            <a:ext cx="1119499" cy="52984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rot="16200000" flipH="1">
            <a:off x="2995301" y="3550777"/>
            <a:ext cx="1093865" cy="88022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3094825" y="3881870"/>
            <a:ext cx="26196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인 단어들은 빈도 수가 매우 적은 단어들이다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05494" y="2095799"/>
            <a:ext cx="3065263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()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generator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를 반환해준다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예를 들어서 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= 4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이라고 가정하면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단어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: ["I like pizza", "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don't like pasta"]</a:t>
            </a:r>
          </a:p>
          <a:p>
            <a:pPr algn="l"/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word2vec : [ [1, 2, 3, 0] [1, 4, 2, 5]]</a:t>
            </a: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 bwMode="auto">
          <a:xfrm rot="10800000">
            <a:off x="5264212" y="1692068"/>
            <a:ext cx="941282" cy="7884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단어의 </a:t>
            </a:r>
            <a:r>
              <a:rPr lang="ko-KR" altLang="en-US" sz="1800" kern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출현 빈도를 이용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하는 방법이다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TF(Text Frequency)-IDF(Inverse Document Frequency)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를 뜻하는 약어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abbr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2256090" y="2973940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박근혜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4095744" y="3281588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문화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018690" y="3238859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경제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537959" y="4153259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최순실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494" y="2578581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구름 모양 설명선 9"/>
          <p:cNvSpPr/>
          <p:nvPr/>
        </p:nvSpPr>
        <p:spPr bwMode="auto">
          <a:xfrm>
            <a:off x="3324321" y="2138756"/>
            <a:ext cx="1675846" cy="948266"/>
          </a:xfrm>
          <a:prstGeom prst="cloudCallout">
            <a:avLst>
              <a:gd name="adj1" fmla="val 77955"/>
              <a:gd name="adj2" fmla="val 210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2181" y="2349805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유용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한 단어는 가중치를 </a:t>
            </a:r>
            <a:r>
              <a:rPr lang="ko-KR" altLang="en-US" baseline="6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크게</a:t>
            </a:r>
            <a:endParaRPr lang="en-US" altLang="ko-KR" baseline="6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일반적이거나 </a:t>
            </a:r>
            <a:r>
              <a:rPr lang="ko-KR" altLang="en-US" baseline="6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드물게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 나오는 </a:t>
            </a:r>
            <a:endParaRPr lang="en-US" altLang="ko-KR" baseline="60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단어는 가중치를 </a:t>
            </a:r>
            <a:r>
              <a:rPr lang="ko-KR" altLang="en-US" baseline="6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적게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 한다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TF(Term Frequency :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텍스트 문서 간의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알기 위해서는 텍스트 문서를 수치 데이터로 표현한다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 수치의 간단한 방법 중 하나이다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Term-document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행렬 표현이다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/>
        </p:nvGraphicFramePr>
        <p:xfrm>
          <a:off x="631742" y="3450765"/>
          <a:ext cx="6363720" cy="2194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615297" y="2290275"/>
            <a:ext cx="6349525" cy="954107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예시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Doc1 : The fox chases the rabbit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Doc2 : The rabbit ate the cabbage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Doc3 : The fox caught the rabbit 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26167</TotalTime>
  <Words>5867</Words>
  <Application>Microsoft Office PowerPoint</Application>
  <PresentationFormat>A4 용지(210x297mm)</PresentationFormat>
  <Paragraphs>947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바탕</vt:lpstr>
      <vt:lpstr>Wingdings</vt:lpstr>
      <vt:lpstr>굴림체</vt:lpstr>
      <vt:lpstr>맑은 고딕</vt:lpstr>
      <vt:lpstr>휴먼모음T</vt:lpstr>
      <vt:lpstr>굴림</vt:lpstr>
      <vt:lpstr>Gill Sans</vt:lpstr>
      <vt:lpstr>기본 디자인</vt:lpstr>
      <vt:lpstr>자연 언어와 인공 언어</vt:lpstr>
      <vt:lpstr>자연 언어 처리 응용 분야</vt:lpstr>
      <vt:lpstr>단어 꾸러미 기법</vt:lpstr>
      <vt:lpstr>단어 꾸러미 기법</vt:lpstr>
      <vt:lpstr>단어 꾸러미 기법</vt:lpstr>
      <vt:lpstr>단어 꾸러미 기법</vt:lpstr>
      <vt:lpstr>단어 꾸러미 기법</vt:lpstr>
      <vt:lpstr>TF-IDF 구현</vt:lpstr>
      <vt:lpstr>텍스트 데이터의 수치 표현</vt:lpstr>
      <vt:lpstr>텍스트 데이터의 수치 표현</vt:lpstr>
      <vt:lpstr>텍스트 데이터의 수치 표현</vt:lpstr>
      <vt:lpstr>PowerPoint 프레젠테이션</vt:lpstr>
      <vt:lpstr>PowerPoint 프레젠테이션</vt:lpstr>
      <vt:lpstr>PowerPoint 프레젠테이션</vt:lpstr>
      <vt:lpstr>유사도(similarity) 측정</vt:lpstr>
      <vt:lpstr>TF-IDF 구현</vt:lpstr>
      <vt:lpstr>TF-IDF 구현</vt:lpstr>
      <vt:lpstr>TF-IDF 구현</vt:lpstr>
      <vt:lpstr>TF-IDF 구현</vt:lpstr>
      <vt:lpstr>TF-IDF 구현</vt:lpstr>
      <vt:lpstr>Word2vec</vt:lpstr>
      <vt:lpstr>Word2vec</vt:lpstr>
      <vt:lpstr>Word2vec</vt:lpstr>
      <vt:lpstr>Word2vec</vt:lpstr>
      <vt:lpstr>Word2vec</vt:lpstr>
      <vt:lpstr>Word2vec</vt:lpstr>
    </vt:vector>
  </TitlesOfParts>
  <Company>현대정보기술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하승원</cp:lastModifiedBy>
  <cp:revision>2752</cp:revision>
  <dcterms:created xsi:type="dcterms:W3CDTF">2000-05-16T11:16:41Z</dcterms:created>
  <dcterms:modified xsi:type="dcterms:W3CDTF">2018-01-08T06:26:34Z</dcterms:modified>
</cp:coreProperties>
</file>