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701" r:id="rId2"/>
    <p:sldId id="710" r:id="rId3"/>
    <p:sldId id="709" r:id="rId4"/>
    <p:sldId id="732" r:id="rId5"/>
    <p:sldId id="702" r:id="rId6"/>
    <p:sldId id="727" r:id="rId7"/>
    <p:sldId id="728" r:id="rId8"/>
    <p:sldId id="704" r:id="rId9"/>
    <p:sldId id="722" r:id="rId10"/>
    <p:sldId id="723" r:id="rId11"/>
    <p:sldId id="724" r:id="rId12"/>
    <p:sldId id="714" r:id="rId13"/>
    <p:sldId id="715" r:id="rId14"/>
    <p:sldId id="717" r:id="rId15"/>
    <p:sldId id="725" r:id="rId16"/>
    <p:sldId id="733" r:id="rId17"/>
    <p:sldId id="705" r:id="rId18"/>
    <p:sldId id="706" r:id="rId19"/>
    <p:sldId id="735" r:id="rId20"/>
    <p:sldId id="707" r:id="rId21"/>
    <p:sldId id="719" r:id="rId22"/>
    <p:sldId id="720" r:id="rId23"/>
    <p:sldId id="734" r:id="rId24"/>
    <p:sldId id="729" r:id="rId25"/>
    <p:sldId id="731" r:id="rId26"/>
    <p:sldId id="726" r:id="rId27"/>
  </p:sldIdLst>
  <p:sldSz cx="9906000" cy="6858000" type="A4"/>
  <p:notesSz cx="7099300" cy="102346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000FF"/>
    <a:srgbClr val="0033CC"/>
    <a:srgbClr val="F86828"/>
    <a:srgbClr val="00CC99"/>
    <a:srgbClr val="FF0000"/>
    <a:srgbClr val="000000"/>
    <a:srgbClr val="CCFFFF"/>
    <a:srgbClr val="FF33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8" autoAdjust="0"/>
    <p:restoredTop sz="98932" autoAdjust="0"/>
  </p:normalViewPr>
  <p:slideViewPr>
    <p:cSldViewPr snapToGrid="0">
      <p:cViewPr varScale="1">
        <p:scale>
          <a:sx n="66" d="100"/>
          <a:sy n="66" d="100"/>
        </p:scale>
        <p:origin x="1386" y="72"/>
      </p:cViewPr>
      <p:guideLst>
        <p:guide orient="horz" pos="816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610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6.xml"/><Relationship Id="rId18" Type="http://schemas.openxmlformats.org/officeDocument/2006/relationships/slide" Target="slides/slide21.xml"/><Relationship Id="rId3" Type="http://schemas.openxmlformats.org/officeDocument/2006/relationships/slide" Target="slides/slide3.xml"/><Relationship Id="rId21" Type="http://schemas.openxmlformats.org/officeDocument/2006/relationships/slide" Target="slides/slide24.xml"/><Relationship Id="rId7" Type="http://schemas.openxmlformats.org/officeDocument/2006/relationships/slide" Target="slides/slide7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" Type="http://schemas.openxmlformats.org/officeDocument/2006/relationships/slide" Target="slides/slide2.xml"/><Relationship Id="rId16" Type="http://schemas.openxmlformats.org/officeDocument/2006/relationships/slide" Target="slides/slide19.xml"/><Relationship Id="rId20" Type="http://schemas.openxmlformats.org/officeDocument/2006/relationships/slide" Target="slides/slide23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8.xml"/><Relationship Id="rId23" Type="http://schemas.openxmlformats.org/officeDocument/2006/relationships/slide" Target="slides/slide26.xml"/><Relationship Id="rId10" Type="http://schemas.openxmlformats.org/officeDocument/2006/relationships/slide" Target="slides/slide10.xml"/><Relationship Id="rId19" Type="http://schemas.openxmlformats.org/officeDocument/2006/relationships/slide" Target="slides/slide22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7.xml"/><Relationship Id="rId22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AEDA48E-6F6D-48D1-8173-64F01B938C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7327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>
            <a:lvl1pPr algn="l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>
            <a:lvl1pPr algn="r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896" y="4861525"/>
            <a:ext cx="5207509" cy="4605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b" anchorCtr="0" compatLnSpc="1">
            <a:prstTxWarp prst="textNoShape">
              <a:avLst/>
            </a:prstTxWarp>
          </a:bodyPr>
          <a:lstStyle>
            <a:lvl1pPr algn="l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b" anchorCtr="0" compatLnSpc="1">
            <a:prstTxWarp prst="textNoShape">
              <a:avLst/>
            </a:prstTxWarp>
          </a:bodyPr>
          <a:lstStyle>
            <a:lvl1pPr algn="r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fld id="{81A385A8-FB28-4222-9A17-E547CCE35C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9983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5383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50075" y="211138"/>
            <a:ext cx="2212975" cy="58451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6388" y="211138"/>
            <a:ext cx="6491287" cy="58451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휴먼모음T" pitchFamily="18" charset="-127"/>
                <a:ea typeface="휴먼모음T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휴먼모음T" pitchFamily="18" charset="-127"/>
                <a:ea typeface="휴먼모음T" pitchFamily="18" charset="-127"/>
              </a:defRPr>
            </a:lvl1pPr>
            <a:lvl2pPr>
              <a:defRPr>
                <a:latin typeface="휴먼모음T" pitchFamily="18" charset="-127"/>
                <a:ea typeface="휴먼모음T" pitchFamily="18" charset="-127"/>
              </a:defRPr>
            </a:lvl2pPr>
            <a:lvl3pPr>
              <a:defRPr>
                <a:latin typeface="휴먼모음T" pitchFamily="18" charset="-127"/>
                <a:ea typeface="휴먼모음T" pitchFamily="18" charset="-127"/>
              </a:defRPr>
            </a:lvl3pPr>
            <a:lvl4pPr>
              <a:defRPr>
                <a:latin typeface="휴먼모음T" pitchFamily="18" charset="-127"/>
                <a:ea typeface="휴먼모음T" pitchFamily="18" charset="-127"/>
              </a:defRPr>
            </a:lvl4pPr>
            <a:lvl5pPr>
              <a:defRPr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42950" y="990600"/>
            <a:ext cx="41338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1338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38"/>
          <p:cNvSpPr>
            <a:spLocks noChangeArrowheads="1"/>
          </p:cNvSpPr>
          <p:nvPr userDrawn="1"/>
        </p:nvSpPr>
        <p:spPr bwMode="auto">
          <a:xfrm>
            <a:off x="0" y="6503988"/>
            <a:ext cx="9906000" cy="244475"/>
          </a:xfrm>
          <a:prstGeom prst="rect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auto">
          <a:xfrm>
            <a:off x="0" y="0"/>
            <a:ext cx="9906000" cy="914400"/>
          </a:xfrm>
          <a:prstGeom prst="rect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211138"/>
            <a:ext cx="7331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990600"/>
            <a:ext cx="84201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8983663" y="6484938"/>
            <a:ext cx="968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1200">
                <a:latin typeface="휴먼모음T" pitchFamily="18" charset="-127"/>
                <a:ea typeface="휴먼모음T" pitchFamily="18" charset="-127"/>
              </a:rPr>
              <a:t>페이지</a:t>
            </a:r>
            <a:fld id="{990C8AF0-E587-4C74-842F-A5409B5C163A}" type="slidenum">
              <a:rPr lang="ko-KR" altLang="en-US" sz="1200">
                <a:latin typeface="휴먼모음T" pitchFamily="18" charset="-127"/>
                <a:ea typeface="휴먼모음T" pitchFamily="18" charset="-127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ko-KR" altLang="en-US" sz="12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 flipH="1" flipV="1">
            <a:off x="0" y="700088"/>
            <a:ext cx="9906000" cy="714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>
            <a:off x="0" y="6861175"/>
            <a:ext cx="9896475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63" name="Rectangle 39"/>
          <p:cNvSpPr>
            <a:spLocks noChangeArrowheads="1"/>
          </p:cNvSpPr>
          <p:nvPr userDrawn="1"/>
        </p:nvSpPr>
        <p:spPr bwMode="auto">
          <a:xfrm>
            <a:off x="42863" y="803275"/>
            <a:ext cx="9817100" cy="563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10" name="그림 1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715375" y="552026"/>
            <a:ext cx="1148290" cy="126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자연 언어와 인공 언어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39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자연 언어</a:t>
            </a:r>
            <a:endParaRPr lang="en-US" altLang="ko-KR" sz="1800" kern="0" dirty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인간 고유의 언어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정보 전달의 수단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인공 언어에 대응되는 개념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특정 집단에서 사용되는 모국어의 집합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한국어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영어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불어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독일어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스페인어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일본어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중국어 등</a:t>
            </a: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ko-KR" sz="18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인공 언어</a:t>
            </a:r>
            <a:endParaRPr lang="en-US" altLang="ko-KR" sz="1800" kern="0" dirty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특정 목적을 위해 인위적으로 만든 언어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자연 언어에 비해 엄격한 구문을 가짐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 err="1">
                <a:latin typeface="휴먼모음T" pitchFamily="18" charset="-127"/>
                <a:ea typeface="휴먼모음T" pitchFamily="18" charset="-127"/>
              </a:rPr>
              <a:t>에스페란토어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프로그래밍 언어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(c, </a:t>
            </a:r>
            <a:r>
              <a:rPr lang="en-US" altLang="ko-KR" sz="1600" kern="0" dirty="0" err="1">
                <a:latin typeface="휴먼모음T" pitchFamily="18" charset="-127"/>
                <a:ea typeface="휴먼모음T" pitchFamily="18" charset="-127"/>
              </a:rPr>
              <a:t>pyhon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등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텍스트 데이터의 수치 표현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TF-IDF(Term Frequency-Inverse Document Frequency: 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단어 빈도수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-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역문서 빈도수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)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문서를 단어 빈도수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(TF)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를 가지고 수치화 하는 경우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문서에서 자주 나타내는 단어는 문서의 의미를 파악하는 게 크게 기여 되지 않음에도 발생 빈도수 때문에 큰 가중치를 가진다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.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이러한 단점을 해결하기 위해 원래 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TF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값에 단어의 중요도를 고려하여 가중치 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IDF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를 주는 방법이다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.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IDF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란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단어의 중요도를 측정하는 가중치로서 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IDF = log2(N/DF)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로 정의한다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1257300" lvl="2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N : </a:t>
            </a: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전체 문서의 수</a:t>
            </a:r>
          </a:p>
          <a:p>
            <a:pPr marL="1257300" lvl="2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DF : </a:t>
            </a: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문서 빈도수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(Document Frequency)</a:t>
            </a: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로 단어가 나타난 문서의 수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DF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값이 작을 수록 단어의 중요도는 커진다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따라서 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IDF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값이 클수록 단어의 중요도는 커진다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.(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로그 함수의 성질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Log2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를 취해 주는 이유는 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N/DF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의 값이 상당히 큰 값을 가질 수 있기 때문에 큰 값에 대해 로그를 취해줌으로써 작은 값으로 변환하기 위해서이다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.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34209" y="4277838"/>
          <a:ext cx="7292558" cy="20732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1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휴먼모음T" pitchFamily="18" charset="-127"/>
                          <a:ea typeface="휴먼모음T" pitchFamily="18" charset="-127"/>
                        </a:rPr>
                        <a:t>단어 </a:t>
                      </a:r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/ </a:t>
                      </a:r>
                      <a:r>
                        <a:rPr lang="ko-KR" altLang="en-US" sz="1100" dirty="0">
                          <a:latin typeface="휴먼모음T" pitchFamily="18" charset="-127"/>
                          <a:ea typeface="휴먼모음T" pitchFamily="18" charset="-127"/>
                        </a:rPr>
                        <a:t>문서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Doc1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Doc2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Doc3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DF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N/DF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IDF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The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3/3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Log2(3/3)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Fox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3/2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Log2(3/2)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Rabbit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3/3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Log2(3/3)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Chases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3/1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Log2(3/1)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Caught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3/1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Log2(3/1)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Cabbage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3/1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Log2(3/1)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ate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3/1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휴먼모음T" pitchFamily="18" charset="-127"/>
                          <a:ea typeface="휴먼모음T" pitchFamily="18" charset="-127"/>
                        </a:rPr>
                        <a:t>Log2(3/1)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37843" y="3876188"/>
            <a:ext cx="1225746" cy="3143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rIns="36000" bIns="36000"/>
          <a:lstStyle/>
          <a:p>
            <a:r>
              <a:rPr lang="en-US" altLang="ko-KR" sz="1400">
                <a:latin typeface="휴먼모음T" pitchFamily="18" charset="-127"/>
                <a:ea typeface="휴먼모음T" pitchFamily="18" charset="-127"/>
              </a:rPr>
              <a:t>[</a:t>
            </a:r>
            <a:r>
              <a:rPr lang="ko-KR" altLang="en-US" sz="1400">
                <a:latin typeface="휴먼모음T" pitchFamily="18" charset="-127"/>
                <a:ea typeface="휴먼모음T" pitchFamily="18" charset="-127"/>
              </a:rPr>
              <a:t>표</a:t>
            </a:r>
            <a:r>
              <a:rPr lang="en-US" altLang="ko-KR" sz="1400">
                <a:latin typeface="휴먼모음T" pitchFamily="18" charset="-127"/>
                <a:ea typeface="휴먼모음T" pitchFamily="18" charset="-127"/>
              </a:rPr>
              <a:t>1]-IDF</a:t>
            </a:r>
            <a:r>
              <a:rPr lang="ko-KR" altLang="en-US" sz="1400">
                <a:latin typeface="휴먼모음T" pitchFamily="18" charset="-127"/>
                <a:ea typeface="휴먼모음T" pitchFamily="18" charset="-127"/>
              </a:rPr>
              <a:t>값</a:t>
            </a:r>
            <a:r>
              <a:rPr lang="en-US" altLang="ko-KR" sz="1400">
                <a:latin typeface="휴먼모음T" pitchFamily="18" charset="-127"/>
                <a:ea typeface="휴먼모음T" pitchFamily="18" charset="-127"/>
              </a:rPr>
              <a:t>]</a:t>
            </a:r>
            <a:endParaRPr lang="ko-KR" altLang="en-US" sz="140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텍스트 데이터의 수치 표현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467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TF-IDF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는 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TF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와 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IDF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의 곱으로 계산한다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18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수식</a:t>
            </a:r>
            <a:endParaRPr lang="en-US" altLang="ko-KR" sz="1800" kern="0" dirty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 TF – IDF )(t, d) = TF(t, d) * IDF( t )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t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는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단어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(term)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를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, d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는 문서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(document)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를 의미한다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TF-IDF 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값은 전체 문서들 중 적은 수의 문서에 단어 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t 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의 발생 횟수가 많으면 큰 값을 갖는다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TF-IDF 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값이 크다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해당 단어는 문서에서 높은 식별력을 가진다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예시</a:t>
            </a:r>
            <a:endParaRPr lang="en-US" altLang="ko-KR" sz="1800" kern="0" dirty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의학 용어 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: syringe(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주사기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), gauze(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거즈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1257300" lvl="2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의학 용어에서는 자주 나타나지만 일반 다양한 분야에서는 잘 나타나지 않는다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1257300" lvl="2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TF-IDF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가 큰 값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정보 검색에서 중요하다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예시</a:t>
            </a:r>
            <a:endParaRPr lang="en-US" altLang="ko-KR" sz="1800" kern="0" dirty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Science</a:t>
            </a:r>
          </a:p>
          <a:p>
            <a:pPr marL="1257300" lvl="2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생명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컴퓨터 등 자연 과학 분야에서 많이 나타나서 높은 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TF 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값을 갖지만 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IDF 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값이 상대적으로 낮아 전반적으로 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TF-IDF 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값은 낮은 값을 갖는다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1200" kern="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8954" y="908721"/>
            <a:ext cx="8162517" cy="4081117"/>
          </a:xfrm>
          <a:prstGeom prst="rect">
            <a:avLst/>
          </a:prstGeom>
          <a:blipFill rotWithShape="1">
            <a:blip r:embed="rId2"/>
            <a:stretch>
              <a:fillRect l="-299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638175"/>
            <a:ext cx="9906000" cy="46038"/>
          </a:xfrm>
          <a:prstGeom prst="rect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rIns="36000" bIns="36000"/>
          <a:lstStyle/>
          <a:p>
            <a:endParaRPr lang="ko-KR" altLang="en-US"/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127020" y="269875"/>
            <a:ext cx="24240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텍스트 데이터의 수치표현</a:t>
            </a:r>
          </a:p>
        </p:txBody>
      </p:sp>
      <p:cxnSp>
        <p:nvCxnSpPr>
          <p:cNvPr id="18437" name="Straight Connector 5"/>
          <p:cNvCxnSpPr>
            <a:cxnSpLocks noChangeShapeType="1"/>
          </p:cNvCxnSpPr>
          <p:nvPr/>
        </p:nvCxnSpPr>
        <p:spPr bwMode="auto">
          <a:xfrm>
            <a:off x="3015146" y="3563938"/>
            <a:ext cx="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38" name="Straight Connector 7"/>
          <p:cNvCxnSpPr>
            <a:cxnSpLocks noChangeShapeType="1"/>
          </p:cNvCxnSpPr>
          <p:nvPr/>
        </p:nvCxnSpPr>
        <p:spPr bwMode="auto">
          <a:xfrm>
            <a:off x="2972277" y="3608388"/>
            <a:ext cx="71449" cy="0"/>
          </a:xfrm>
          <a:prstGeom prst="line">
            <a:avLst/>
          </a:prstGeom>
          <a:noFill/>
          <a:ln w="12700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18439" name="Straight Connector 7"/>
          <p:cNvCxnSpPr>
            <a:cxnSpLocks noChangeShapeType="1"/>
          </p:cNvCxnSpPr>
          <p:nvPr/>
        </p:nvCxnSpPr>
        <p:spPr bwMode="auto">
          <a:xfrm>
            <a:off x="2035502" y="4005263"/>
            <a:ext cx="71449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638175"/>
            <a:ext cx="9906000" cy="46038"/>
          </a:xfrm>
          <a:prstGeom prst="rect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rIns="36000" bIns="36000"/>
          <a:lstStyle/>
          <a:p>
            <a:endParaRPr lang="ko-KR" altLang="en-US"/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127020" y="269875"/>
            <a:ext cx="24240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텍스트 데이터의 수치표현</a:t>
            </a:r>
          </a:p>
        </p:txBody>
      </p:sp>
      <p:cxnSp>
        <p:nvCxnSpPr>
          <p:cNvPr id="19460" name="Straight Connector 5"/>
          <p:cNvCxnSpPr>
            <a:cxnSpLocks noChangeShapeType="1"/>
          </p:cNvCxnSpPr>
          <p:nvPr/>
        </p:nvCxnSpPr>
        <p:spPr bwMode="auto">
          <a:xfrm>
            <a:off x="3015146" y="3563938"/>
            <a:ext cx="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1" name="Straight Connector 7"/>
          <p:cNvCxnSpPr>
            <a:cxnSpLocks noChangeShapeType="1"/>
          </p:cNvCxnSpPr>
          <p:nvPr/>
        </p:nvCxnSpPr>
        <p:spPr bwMode="auto">
          <a:xfrm>
            <a:off x="2972277" y="3608388"/>
            <a:ext cx="71449" cy="0"/>
          </a:xfrm>
          <a:prstGeom prst="line">
            <a:avLst/>
          </a:prstGeom>
          <a:noFill/>
          <a:ln w="12700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19462" name="Straight Connector 7"/>
          <p:cNvCxnSpPr>
            <a:cxnSpLocks noChangeShapeType="1"/>
          </p:cNvCxnSpPr>
          <p:nvPr/>
        </p:nvCxnSpPr>
        <p:spPr bwMode="auto">
          <a:xfrm>
            <a:off x="2035502" y="4005263"/>
            <a:ext cx="71449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22686" y="863600"/>
          <a:ext cx="7292558" cy="207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1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1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</a:t>
                      </a: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N/DF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IDF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Log2(3/3)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Fox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Log2(3/2)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Rabbit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Log2(3/3)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Chases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Log2(3/1)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Caught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Log2(3/1)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Cabbage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Log2(3/1)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ate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Log2(3/1)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537" name="Rectangle 2"/>
          <p:cNvSpPr>
            <a:spLocks noChangeArrowheads="1"/>
          </p:cNvSpPr>
          <p:nvPr/>
        </p:nvSpPr>
        <p:spPr bwMode="auto">
          <a:xfrm>
            <a:off x="127021" y="863600"/>
            <a:ext cx="1225746" cy="31591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rIns="36000" bIns="36000"/>
          <a:lstStyle/>
          <a:p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1]-IDF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38" name="Rectangle 9"/>
          <p:cNvSpPr>
            <a:spLocks noChangeArrowheads="1"/>
          </p:cNvSpPr>
          <p:nvPr/>
        </p:nvSpPr>
        <p:spPr bwMode="auto">
          <a:xfrm>
            <a:off x="111143" y="3924302"/>
            <a:ext cx="1443270" cy="3143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rIns="36000" bIns="36000"/>
          <a:lstStyle/>
          <a:p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2]-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정규화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TF]</a:t>
            </a:r>
            <a:endParaRPr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667142" y="3924300"/>
          <a:ext cx="7297984" cy="209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7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</a:t>
                      </a: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 =(1+log2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) /</a:t>
                      </a:r>
                      <a:r>
                        <a:rPr lang="en-US" altLang="ko-KR" sz="11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Fox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 =(1+log2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) /</a:t>
                      </a:r>
                      <a:r>
                        <a:rPr lang="en-US" altLang="ko-KR" sz="11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Rabbit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Chases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Caught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Cabbage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ate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971985" y="3499252"/>
            <a:ext cx="3285892" cy="315035"/>
          </a:xfrm>
          <a:prstGeom prst="rect">
            <a:avLst/>
          </a:prstGeom>
          <a:blipFill rotWithShape="1">
            <a:blip r:embed="rId2"/>
            <a:stretch>
              <a:fillRect l="-185" b="-12963"/>
            </a:stretch>
          </a:blip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638175"/>
            <a:ext cx="9906000" cy="46038"/>
          </a:xfrm>
          <a:prstGeom prst="rect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rIns="36000" bIns="36000"/>
          <a:lstStyle/>
          <a:p>
            <a:endParaRPr lang="ko-KR" altLang="en-US"/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127020" y="269875"/>
            <a:ext cx="24240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텍스트 데이터의 수치표현</a:t>
            </a:r>
          </a:p>
        </p:txBody>
      </p:sp>
      <p:cxnSp>
        <p:nvCxnSpPr>
          <p:cNvPr id="21508" name="Straight Connector 5"/>
          <p:cNvCxnSpPr>
            <a:cxnSpLocks noChangeShapeType="1"/>
          </p:cNvCxnSpPr>
          <p:nvPr/>
        </p:nvCxnSpPr>
        <p:spPr bwMode="auto">
          <a:xfrm>
            <a:off x="3015146" y="3563938"/>
            <a:ext cx="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09" name="Straight Connector 7"/>
          <p:cNvCxnSpPr>
            <a:cxnSpLocks noChangeShapeType="1"/>
          </p:cNvCxnSpPr>
          <p:nvPr/>
        </p:nvCxnSpPr>
        <p:spPr bwMode="auto">
          <a:xfrm>
            <a:off x="2972277" y="3608388"/>
            <a:ext cx="71449" cy="0"/>
          </a:xfrm>
          <a:prstGeom prst="line">
            <a:avLst/>
          </a:prstGeom>
          <a:noFill/>
          <a:ln w="12700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21510" name="Straight Connector 7"/>
          <p:cNvCxnSpPr>
            <a:cxnSpLocks noChangeShapeType="1"/>
          </p:cNvCxnSpPr>
          <p:nvPr/>
        </p:nvCxnSpPr>
        <p:spPr bwMode="auto">
          <a:xfrm>
            <a:off x="2035502" y="4005263"/>
            <a:ext cx="71449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7051" y="1230313"/>
          <a:ext cx="4366186" cy="1950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1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9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</a:t>
                      </a: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N/DF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IDF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log2(3/3)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log2(3/2)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Rabbit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log2(3/3)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Chases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log2(3/1)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Caught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log2(3/1)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Cabbage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log2(3/1)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ate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log2(3/1)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585" name="Rectangle 2"/>
          <p:cNvSpPr>
            <a:spLocks noChangeArrowheads="1"/>
          </p:cNvSpPr>
          <p:nvPr/>
        </p:nvSpPr>
        <p:spPr bwMode="auto">
          <a:xfrm>
            <a:off x="242927" y="863600"/>
            <a:ext cx="1225746" cy="31591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rIns="36000" bIns="36000"/>
          <a:lstStyle/>
          <a:p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1]-IDF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86" name="Rectangle 9"/>
          <p:cNvSpPr>
            <a:spLocks noChangeArrowheads="1"/>
          </p:cNvSpPr>
          <p:nvPr/>
        </p:nvSpPr>
        <p:spPr bwMode="auto">
          <a:xfrm>
            <a:off x="4772790" y="850902"/>
            <a:ext cx="1444857" cy="3143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rIns="36000" bIns="36000"/>
          <a:lstStyle/>
          <a:p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2]-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정규화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TF]</a:t>
            </a:r>
            <a:endParaRPr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17248" y="1223963"/>
          <a:ext cx="4636260" cy="1949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9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</a:t>
                      </a: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 =(1+log2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) /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Fox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 =(1+log2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) /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Rabbit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Chases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Caught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Cabbage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ate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2837317" y="3473452"/>
            <a:ext cx="2926231" cy="315913"/>
          </a:xfrm>
          <a:prstGeom prst="rect">
            <a:avLst/>
          </a:prstGeom>
          <a:solidFill>
            <a:srgbClr val="C9DD03"/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Ins="36000" bIns="36000"/>
          <a:lstStyle/>
          <a:p>
            <a:pPr>
              <a:defRPr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정규화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TF-IDF 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: 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정규화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TF * IDF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47690" y="4005263"/>
          <a:ext cx="9050023" cy="265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5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0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943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003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</a:t>
                      </a:r>
                    </a:p>
                  </a:txBody>
                  <a:tcPr marL="91462" marR="91462" marT="45734" marB="45734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정규화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TF-IDF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7" marR="91447" marT="45734" marB="45734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7" marR="91447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7" marR="91447" marT="45734" marB="45734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7" marR="91447" marT="45734" marB="45734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7" marR="91447" marT="45734" marB="45734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7" marR="91447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(=0.4* log2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(3/3))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(=0.4* log2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(3/3))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(=0.4* log2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(3/3))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Fox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0.1169925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(=0.2*log2(3/2))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0.1169925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(=0.2*log2(3/2))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Rabbit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(=0.2*log2(3/3))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(=0.2*log2(3/3))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(=0.2*log2(3/3))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Chases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0.3169925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(=0.2*log2(3/1))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Caught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0.3169925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(=0.2*log2(3/1))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Cabbage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0.3169925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(=0.2*log2(3/1))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ate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0.3169925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(=0.2*log2(3/1))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714" name="Rectangle 13"/>
          <p:cNvSpPr>
            <a:spLocks noChangeArrowheads="1"/>
          </p:cNvSpPr>
          <p:nvPr/>
        </p:nvSpPr>
        <p:spPr bwMode="auto">
          <a:xfrm>
            <a:off x="242929" y="3632200"/>
            <a:ext cx="1864023" cy="3143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rIns="36000" bIns="36000"/>
          <a:lstStyle/>
          <a:p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3]-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정규화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TF-IDF]</a:t>
            </a:r>
            <a:endParaRPr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유사도</a:t>
            </a:r>
            <a:r>
              <a:rPr lang="en-US" altLang="ko-KR" sz="3200" dirty="0">
                <a:solidFill>
                  <a:srgbClr val="000000"/>
                </a:solidFill>
                <a:cs typeface="Gill Sans"/>
                <a:sym typeface="Gill Sans"/>
              </a:rPr>
              <a:t>(similarity)</a:t>
            </a: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 측정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 err="1">
                <a:latin typeface="휴먼모음T" pitchFamily="18" charset="-127"/>
                <a:ea typeface="휴먼모음T" pitchFamily="18" charset="-127"/>
              </a:rPr>
              <a:t>유클리디안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 유사도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 err="1">
                <a:latin typeface="휴먼모음T" pitchFamily="18" charset="-127"/>
                <a:ea typeface="휴먼모음T" pitchFamily="18" charset="-127"/>
              </a:rPr>
              <a:t>유클리디안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kern="0" dirty="0" err="1">
                <a:latin typeface="휴먼모음T" pitchFamily="18" charset="-127"/>
                <a:ea typeface="휴먼모음T" pitchFamily="18" charset="-127"/>
              </a:rPr>
              <a:t>유사도는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kern="0" dirty="0" err="1">
                <a:latin typeface="휴먼모음T" pitchFamily="18" charset="-127"/>
                <a:ea typeface="휴먼모음T" pitchFamily="18" charset="-127"/>
              </a:rPr>
              <a:t>유클리디안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 거리 기반의 </a:t>
            </a:r>
            <a:r>
              <a:rPr lang="ko-KR" altLang="en-US" kern="0" dirty="0" err="1">
                <a:latin typeface="휴먼모음T" pitchFamily="18" charset="-127"/>
                <a:ea typeface="휴먼모음T" pitchFamily="18" charset="-127"/>
              </a:rPr>
              <a:t>유사도이다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거리의 값이 작을 수록 두 문서가 유사함을 나타낸다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sz="1600" kern="0" dirty="0" err="1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6562" y="3214686"/>
            <a:ext cx="9646996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코사인 유사도 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두 벡터 간 각도의 코사인 값을 이용하여 벡터 간의 </a:t>
            </a:r>
            <a:r>
              <a:rPr lang="ko-KR" altLang="en-US" kern="0" dirty="0" err="1">
                <a:latin typeface="휴먼모음T" pitchFamily="18" charset="-127"/>
                <a:ea typeface="휴먼모음T" pitchFamily="18" charset="-127"/>
              </a:rPr>
              <a:t>유사도를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 측정하는 방법이다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.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코사인은 단위가 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인 벡터 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x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와 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y 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사이의 각도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코사인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값에 해당된다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벡터 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x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와 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y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가 유사한 경우 각도가 작아지고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즉 코사인 값이 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에 가까워지고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유사하지 않는 경우 각도가 커진다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즉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코사인 값이 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0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에 가까워진다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. </a:t>
            </a:r>
            <a:endParaRPr lang="en-US" altLang="ko-KR" kern="0" dirty="0" err="1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479" y="4943092"/>
            <a:ext cx="5627557" cy="97059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9200" y="1775421"/>
            <a:ext cx="5763600" cy="91650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cs typeface="Gill Sans"/>
                <a:sym typeface="Gill Sans"/>
              </a:rPr>
              <a:t>TF-IDF </a:t>
            </a: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구현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함수 </a:t>
            </a: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build_dictionary</a:t>
            </a:r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0935" y="3290406"/>
            <a:ext cx="76997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texts = ['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ddd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']</a:t>
            </a:r>
          </a:p>
          <a:p>
            <a:pPr algn="l"/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vocabulary_size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= 10 # 3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으로 변경해보세요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word_dictionary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build_dictionary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(texts,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vocabulary_size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# 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결과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word_dictionary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{'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': 4, 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': 3, 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ddd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': 1, 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': 2, 'RARE': -1}</a:t>
            </a:r>
          </a:p>
        </p:txBody>
      </p:sp>
      <p:graphicFrame>
        <p:nvGraphicFramePr>
          <p:cNvPr id="18" name="Group 186"/>
          <p:cNvGraphicFramePr>
            <a:graphicFrameLocks noGrp="1"/>
          </p:cNvGraphicFramePr>
          <p:nvPr>
            <p:ph sz="half" idx="4294967295"/>
          </p:nvPr>
        </p:nvGraphicFramePr>
        <p:xfrm>
          <a:off x="627843" y="1295921"/>
          <a:ext cx="8704164" cy="1693296"/>
        </p:xfrm>
        <a:graphic>
          <a:graphicData uri="http://schemas.openxmlformats.org/drawingml/2006/table">
            <a:tbl>
              <a:tblPr/>
              <a:tblGrid>
                <a:gridCol w="1530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설명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어휘 사전을 만들어 주는 함수이다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구문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eaLnBrk="0" hangingPunct="0">
                        <a:spcBef>
                          <a:spcPct val="20000"/>
                        </a:spcBef>
                        <a:buFontTx/>
                        <a:buNone/>
                        <a:defRPr/>
                      </a:pP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def </a:t>
                      </a:r>
                      <a:r>
                        <a:rPr lang="en-US" altLang="ko-KR" sz="1200" dirty="0" err="1">
                          <a:latin typeface="휴먼모음T" pitchFamily="18" charset="-127"/>
                          <a:ea typeface="휴먼모음T" pitchFamily="18" charset="-127"/>
                        </a:rPr>
                        <a:t>build_dictionary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(sentences, </a:t>
                      </a:r>
                      <a:r>
                        <a:rPr lang="en-US" altLang="ko-KR" sz="1200" dirty="0" err="1">
                          <a:latin typeface="휴먼모음T" pitchFamily="18" charset="-127"/>
                          <a:ea typeface="휴먼모음T" pitchFamily="18" charset="-127"/>
                        </a:rPr>
                        <a:t>vocabulary_size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매개 변수 이름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설명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sentences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사전을 만들 단어</a:t>
                      </a:r>
                      <a:r>
                        <a:rPr lang="ko-KR" altLang="en-US" sz="1200" baseline="0" dirty="0">
                          <a:latin typeface="휴먼모음T" pitchFamily="18" charset="-127"/>
                          <a:ea typeface="휴먼모음T" pitchFamily="18" charset="-127"/>
                        </a:rPr>
                        <a:t> 목록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vocabulary_size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사용 빈도가 순위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위부터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(vocabulary_size-1)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위 까지만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임베딩을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수행할 대상으로 하겠다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나머지는 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'</a:t>
                      </a:r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알 수 없음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'</a:t>
                      </a:r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으로 분류하도록 한다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cs typeface="Gill Sans"/>
                <a:sym typeface="Gill Sans"/>
              </a:rPr>
              <a:t>TF-IDF </a:t>
            </a: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구현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121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kern="0" dirty="0" err="1">
                <a:latin typeface="휴먼모음T" pitchFamily="18" charset="-127"/>
                <a:ea typeface="휴먼모음T" pitchFamily="18" charset="-127"/>
              </a:rPr>
              <a:t>nltk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문장 분할기를 사용하려면 관련된 리소스가 필요하다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 err="1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파이썬</a:t>
            </a:r>
            <a:r>
              <a:rPr lang="ko-KR" altLang="en-US" sz="18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 프롬프트에서 다음과 같이 실행하도록 한다</a:t>
            </a:r>
            <a:r>
              <a:rPr lang="en-US" altLang="ko-KR" sz="18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.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import </a:t>
            </a:r>
            <a:r>
              <a:rPr lang="en-US" altLang="ko-KR" dirty="0" err="1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nltk</a:t>
            </a:r>
            <a:endParaRPr lang="en-US" altLang="ko-KR" dirty="0">
              <a:solidFill>
                <a:srgbClr val="000000"/>
              </a:solidFill>
              <a:latin typeface="휴먼모음T" pitchFamily="18" charset="-127"/>
              <a:ea typeface="휴먼모음T" pitchFamily="18" charset="-127"/>
              <a:cs typeface="Gill Sans"/>
              <a:sym typeface="Gill Sans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dirty="0" err="1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nltk.download</a:t>
            </a:r>
            <a:r>
              <a:rPr lang="en-US" altLang="ko-KR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()</a:t>
            </a:r>
            <a:endParaRPr lang="en-US" altLang="ko-KR" kern="0" dirty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4635" y="2269964"/>
            <a:ext cx="5651575" cy="4075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 bwMode="auto">
          <a:xfrm>
            <a:off x="3973795" y="2743200"/>
            <a:ext cx="606751" cy="282011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529556" y="4700187"/>
            <a:ext cx="5016380" cy="256373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392823" y="5255663"/>
            <a:ext cx="649480" cy="273465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cs typeface="Gill Sans"/>
                <a:sym typeface="Gill Sans"/>
              </a:rPr>
              <a:t>TF-IDF </a:t>
            </a: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구현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247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파일 이름 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: word_tokenize.py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ko-KR" sz="1800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nltk.tokenize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 package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문장 분할기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분리자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word_tokenize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(s)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dirty="0" err="1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Tokenizers</a:t>
            </a:r>
            <a:r>
              <a:rPr lang="en-US" altLang="ko-KR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divide</a:t>
            </a:r>
            <a:r>
              <a:rPr lang="en-US" altLang="ko-KR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 strings </a:t>
            </a:r>
            <a:r>
              <a:rPr lang="en-US" altLang="ko-KR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lists</a:t>
            </a:r>
            <a:r>
              <a:rPr lang="en-US" altLang="ko-KR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 of substrings.</a:t>
            </a:r>
            <a:endParaRPr lang="en-US" altLang="ko-KR" sz="1200" dirty="0">
              <a:solidFill>
                <a:srgbClr val="000000"/>
              </a:solidFill>
              <a:latin typeface="휴먼모음T" pitchFamily="18" charset="-127"/>
              <a:ea typeface="휴먼모음T" pitchFamily="18" charset="-127"/>
              <a:cs typeface="Gill Sans"/>
              <a:sym typeface="Gill Sans"/>
            </a:endParaRP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관련 사이트</a:t>
            </a:r>
            <a:r>
              <a:rPr lang="en-US" altLang="ko-KR" sz="18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http://www.nltk.org/api/nltk.tokenize.html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4399" y="3435724"/>
            <a:ext cx="639225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from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nltk.tokenize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import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word_tokenize</a:t>
            </a:r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s = 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eee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fff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result = </a:t>
            </a:r>
            <a:r>
              <a:rPr lang="en-US" altLang="ko-KR" sz="160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word_tokenize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(s)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print(result) # ['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eee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', 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', 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', 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fff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']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print(type(result)) # &lt;class 'list'&gt;</a:t>
            </a:r>
          </a:p>
        </p:txBody>
      </p:sp>
      <p:cxnSp>
        <p:nvCxnSpPr>
          <p:cNvPr id="22" name="직선 화살표 연결선 21"/>
          <p:cNvCxnSpPr>
            <a:endCxn id="23" idx="1"/>
          </p:cNvCxnSpPr>
          <p:nvPr/>
        </p:nvCxnSpPr>
        <p:spPr bwMode="auto">
          <a:xfrm flipV="1">
            <a:off x="3093578" y="4319548"/>
            <a:ext cx="1342925" cy="115733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직사각형 22"/>
          <p:cNvSpPr/>
          <p:nvPr/>
        </p:nvSpPr>
        <p:spPr>
          <a:xfrm>
            <a:off x="4436503" y="4104104"/>
            <a:ext cx="2021707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텍스트를 공백으로 분리시켜</a:t>
            </a:r>
            <a:endParaRPr lang="en-US" altLang="ko-KR" sz="11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ko-KR" altLang="en-US" sz="1100" dirty="0" err="1">
                <a:latin typeface="휴먼모음T" pitchFamily="18" charset="-127"/>
                <a:ea typeface="휴먼모음T" pitchFamily="18" charset="-127"/>
              </a:rPr>
              <a:t>파이썬의</a:t>
            </a:r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list </a:t>
            </a:r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형태로 반환해준다</a:t>
            </a:r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cs typeface="Gill Sans"/>
                <a:sym typeface="Gill Sans"/>
              </a:rPr>
              <a:t>TF-IDF </a:t>
            </a: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구현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247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sclpy.sparse.csr.csr_matrix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객체</a:t>
            </a:r>
            <a:endParaRPr lang="en-US" altLang="ko-KR" sz="1800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ko-KR" sz="1800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ko-KR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ko-KR" sz="1800" dirty="0">
              <a:latin typeface="휴먼모음T" pitchFamily="18" charset="-127"/>
              <a:ea typeface="휴먼모음T" pitchFamily="18" charset="-127"/>
            </a:endParaRPr>
          </a:p>
          <a:p>
            <a:pPr lvl="1" algn="l" eaLnBrk="0" hangingPunct="0">
              <a:spcBef>
                <a:spcPct val="20000"/>
              </a:spcBef>
              <a:defRPr/>
            </a:pPr>
            <a:endParaRPr lang="en-US" altLang="ko-KR" sz="1200" dirty="0">
              <a:solidFill>
                <a:srgbClr val="000000"/>
              </a:solidFill>
              <a:latin typeface="휴먼모음T" pitchFamily="18" charset="-127"/>
              <a:ea typeface="휴먼모음T" pitchFamily="18" charset="-127"/>
              <a:cs typeface="Gill Sans"/>
              <a:sym typeface="Gill Sans"/>
            </a:endParaRP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ko-KR" kern="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4399" y="3435724"/>
            <a:ext cx="6392255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Sparse_tfidf_texts.shape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(3,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6)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문장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그룹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번호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단어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색인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가중치</a:t>
            </a:r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(0, 0)  0.425440538971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  <a:sym typeface="Wingdings" panose="05000000000000000000" pitchFamily="2" charset="2"/>
              </a:rPr>
              <a:t> ‘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  <a:sym typeface="Wingdings" panose="05000000000000000000" pitchFamily="2" charset="2"/>
              </a:rPr>
              <a:t>aaa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  <a:sym typeface="Wingdings" panose="05000000000000000000" pitchFamily="2" charset="2"/>
              </a:rPr>
              <a:t>bbb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  <a:sym typeface="Wingdings" panose="05000000000000000000" pitchFamily="2" charset="2"/>
              </a:rPr>
              <a:t>ccc’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  <a:sym typeface="Wingdings" panose="05000000000000000000" pitchFamily="2" charset="2"/>
              </a:rPr>
              <a:t>‘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  <a:sym typeface="Wingdings" panose="05000000000000000000" pitchFamily="2" charset="2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  <a:sym typeface="Wingdings" panose="05000000000000000000" pitchFamily="2" charset="2"/>
              </a:rPr>
              <a:t>’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  <a:sym typeface="Wingdings" panose="05000000000000000000" pitchFamily="2" charset="2"/>
              </a:rPr>
              <a:t>라는 단어가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  <a:sym typeface="Wingdings" panose="05000000000000000000" pitchFamily="2" charset="2"/>
              </a:rPr>
              <a:t>ham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  <a:sym typeface="Wingdings" panose="05000000000000000000" pitchFamily="2" charset="2"/>
              </a:rPr>
              <a:t>에 미치는 가중치</a:t>
            </a:r>
            <a:endParaRPr lang="en-US" altLang="ko-KR" sz="1600" dirty="0">
              <a:latin typeface="휴먼모음T" pitchFamily="18" charset="-127"/>
              <a:ea typeface="휴먼모음T" pitchFamily="18" charset="-127"/>
              <a:sym typeface="Wingdings" panose="05000000000000000000" pitchFamily="2" charset="2"/>
            </a:endParaRP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  <a:sym typeface="Wingdings" panose="05000000000000000000" pitchFamily="2" charset="2"/>
            </a:endParaRP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  <a:sym typeface="Wingdings" panose="05000000000000000000" pitchFamily="2" charset="2"/>
              </a:rPr>
              <a:t>(0, 1)  0.547832154927</a:t>
            </a:r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22" name="직선 화살표 연결선 21"/>
          <p:cNvCxnSpPr>
            <a:cxnSpLocks/>
          </p:cNvCxnSpPr>
          <p:nvPr/>
        </p:nvCxnSpPr>
        <p:spPr bwMode="auto">
          <a:xfrm flipV="1">
            <a:off x="1550712" y="2203102"/>
            <a:ext cx="2970560" cy="2048221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75E7D8-681F-4ED2-8CEE-7940FE309F71}"/>
              </a:ext>
            </a:extLst>
          </p:cNvPr>
          <p:cNvSpPr/>
          <p:nvPr/>
        </p:nvSpPr>
        <p:spPr>
          <a:xfrm>
            <a:off x="574579" y="1481560"/>
            <a:ext cx="280725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  엑셀 문서</a:t>
            </a:r>
            <a:endParaRPr lang="en-US" altLang="ko-KR" sz="18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0 </a:t>
            </a: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ham,aaa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 ccc</a:t>
            </a:r>
          </a:p>
          <a:p>
            <a:pPr algn="l"/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1 </a:t>
            </a: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ham,aaa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ddd</a:t>
            </a:r>
            <a:endParaRPr lang="en-US" altLang="ko-KR" sz="18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2 </a:t>
            </a: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spam,eee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fff</a:t>
            </a:r>
            <a:endParaRPr lang="en-US" altLang="ko-KR" sz="1800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5369448-AE6B-4C38-B5B1-79F63899A78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05588" y="1987233"/>
            <a:ext cx="297356" cy="2188879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B60D0DA-20D1-40FE-ADE7-76E735A23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34848"/>
              </p:ext>
            </p:extLst>
          </p:nvPr>
        </p:nvGraphicFramePr>
        <p:xfrm>
          <a:off x="4257070" y="1481560"/>
          <a:ext cx="5446488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0811">
                  <a:extLst>
                    <a:ext uri="{9D8B030D-6E8A-4147-A177-3AD203B41FA5}">
                      <a16:colId xmlns:a16="http://schemas.microsoft.com/office/drawing/2014/main" val="1000139155"/>
                    </a:ext>
                  </a:extLst>
                </a:gridCol>
                <a:gridCol w="680811">
                  <a:extLst>
                    <a:ext uri="{9D8B030D-6E8A-4147-A177-3AD203B41FA5}">
                      <a16:colId xmlns:a16="http://schemas.microsoft.com/office/drawing/2014/main" val="1297412722"/>
                    </a:ext>
                  </a:extLst>
                </a:gridCol>
                <a:gridCol w="680811">
                  <a:extLst>
                    <a:ext uri="{9D8B030D-6E8A-4147-A177-3AD203B41FA5}">
                      <a16:colId xmlns:a16="http://schemas.microsoft.com/office/drawing/2014/main" val="2989878382"/>
                    </a:ext>
                  </a:extLst>
                </a:gridCol>
                <a:gridCol w="680811">
                  <a:extLst>
                    <a:ext uri="{9D8B030D-6E8A-4147-A177-3AD203B41FA5}">
                      <a16:colId xmlns:a16="http://schemas.microsoft.com/office/drawing/2014/main" val="3157883904"/>
                    </a:ext>
                  </a:extLst>
                </a:gridCol>
                <a:gridCol w="680811">
                  <a:extLst>
                    <a:ext uri="{9D8B030D-6E8A-4147-A177-3AD203B41FA5}">
                      <a16:colId xmlns:a16="http://schemas.microsoft.com/office/drawing/2014/main" val="2529326941"/>
                    </a:ext>
                  </a:extLst>
                </a:gridCol>
                <a:gridCol w="680811">
                  <a:extLst>
                    <a:ext uri="{9D8B030D-6E8A-4147-A177-3AD203B41FA5}">
                      <a16:colId xmlns:a16="http://schemas.microsoft.com/office/drawing/2014/main" val="2925732040"/>
                    </a:ext>
                  </a:extLst>
                </a:gridCol>
                <a:gridCol w="680811">
                  <a:extLst>
                    <a:ext uri="{9D8B030D-6E8A-4147-A177-3AD203B41FA5}">
                      <a16:colId xmlns:a16="http://schemas.microsoft.com/office/drawing/2014/main" val="530840128"/>
                    </a:ext>
                  </a:extLst>
                </a:gridCol>
                <a:gridCol w="680811">
                  <a:extLst>
                    <a:ext uri="{9D8B030D-6E8A-4147-A177-3AD203B41FA5}">
                      <a16:colId xmlns:a16="http://schemas.microsoft.com/office/drawing/2014/main" val="4247071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4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335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71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자연 언어 처리 응용 분야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236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맞춤법 검사기</a:t>
            </a:r>
            <a:endParaRPr lang="en-US" altLang="ko-KR" sz="18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인간의 언어가 사용되는 실제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세계의 모든 영역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정보 검색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질의 응답 시스템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기계 번역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자동 통역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문서 작성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문서 요약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문서 분류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철자 오류 검색 및 수정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문법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오류 검사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응용 분야는 애플의 </a:t>
            </a:r>
            <a:r>
              <a:rPr lang="en-US" altLang="ko-KR" sz="1800" kern="0" dirty="0" err="1">
                <a:latin typeface="휴먼모음T" pitchFamily="18" charset="-127"/>
                <a:ea typeface="휴먼모음T" pitchFamily="18" charset="-127"/>
              </a:rPr>
              <a:t>Siri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kern="0" dirty="0" err="1">
                <a:latin typeface="휴먼모음T" pitchFamily="18" charset="-127"/>
                <a:ea typeface="휴먼모음T" pitchFamily="18" charset="-127"/>
              </a:rPr>
              <a:t>네이버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kern="0" dirty="0" err="1">
                <a:latin typeface="휴먼모음T" pitchFamily="18" charset="-127"/>
                <a:ea typeface="휴먼모음T" pitchFamily="18" charset="-127"/>
              </a:rPr>
              <a:t>파파고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kern="0" dirty="0" err="1">
                <a:latin typeface="휴먼모음T" pitchFamily="18" charset="-127"/>
                <a:ea typeface="휴먼모음T" pitchFamily="18" charset="-127"/>
              </a:rPr>
              <a:t>구글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 번역기 등등</a:t>
            </a:r>
            <a:endParaRPr lang="en-US" altLang="ko-KR" sz="1800" kern="0" dirty="0" err="1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cs typeface="Gill Sans"/>
                <a:sym typeface="Gill Sans"/>
              </a:rPr>
              <a:t>TF-IDF </a:t>
            </a: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구현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dirty="0" err="1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TfidfVectorizer</a:t>
            </a:r>
            <a:r>
              <a:rPr lang="en-US" altLang="ko-KR" sz="18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클래스는 문서를 </a:t>
            </a:r>
            <a:r>
              <a:rPr lang="en-US" altLang="ko-KR" sz="1800" dirty="0" err="1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tf-idf</a:t>
            </a:r>
            <a:r>
              <a:rPr lang="ko-KR" altLang="en-US" sz="18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의 </a:t>
            </a:r>
            <a:r>
              <a:rPr lang="en-US" altLang="ko-KR" sz="18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feature matrix</a:t>
            </a:r>
            <a:r>
              <a:rPr lang="ko-KR" altLang="en-US" sz="18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로 변환하는 클래스이다</a:t>
            </a:r>
            <a:r>
              <a:rPr lang="en-US" altLang="ko-KR" sz="18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.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관련 사이트</a:t>
            </a:r>
            <a:r>
              <a:rPr lang="en-US" altLang="ko-KR" sz="180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http://scikit-learn.org/stable/modules/generated/sklearn.feature_extraction.text.TfidfVectorizer.html</a:t>
            </a:r>
            <a:endParaRPr lang="en-US" altLang="ko-KR" kern="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37774" y="4215162"/>
            <a:ext cx="1641796" cy="6417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sz="1050" kern="0" dirty="0">
                <a:latin typeface="휴먼모음T" pitchFamily="18" charset="-127"/>
                <a:ea typeface="휴먼모음T" pitchFamily="18" charset="-127"/>
              </a:rPr>
              <a:t>['</a:t>
            </a:r>
            <a:r>
              <a:rPr lang="en-US" altLang="ko-KR" sz="1050" kern="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050" kern="0" dirty="0">
                <a:latin typeface="휴먼모음T" pitchFamily="18" charset="-127"/>
                <a:ea typeface="휴먼모음T" pitchFamily="18" charset="-127"/>
              </a:rPr>
              <a:t>', '</a:t>
            </a:r>
            <a:r>
              <a:rPr lang="en-US" altLang="ko-KR" sz="1050" kern="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050" kern="0" dirty="0">
                <a:latin typeface="휴먼모음T" pitchFamily="18" charset="-127"/>
                <a:ea typeface="휴먼모음T" pitchFamily="18" charset="-127"/>
              </a:rPr>
              <a:t>', '</a:t>
            </a:r>
            <a:r>
              <a:rPr lang="en-US" altLang="ko-KR" sz="1050" kern="0" dirty="0" err="1"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050" kern="0" dirty="0">
                <a:latin typeface="휴먼모음T" pitchFamily="18" charset="-127"/>
                <a:ea typeface="휴먼모음T" pitchFamily="18" charset="-127"/>
              </a:rPr>
              <a:t>']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sz="1050" kern="0" dirty="0">
                <a:latin typeface="휴먼모음T" pitchFamily="18" charset="-127"/>
                <a:ea typeface="휴먼모음T" pitchFamily="18" charset="-127"/>
              </a:rPr>
              <a:t>['</a:t>
            </a:r>
            <a:r>
              <a:rPr lang="en-US" altLang="ko-KR" sz="1050" kern="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050" kern="0" dirty="0">
                <a:latin typeface="휴먼모음T" pitchFamily="18" charset="-127"/>
                <a:ea typeface="휴먼모음T" pitchFamily="18" charset="-127"/>
              </a:rPr>
              <a:t>', '</a:t>
            </a:r>
            <a:r>
              <a:rPr lang="en-US" altLang="ko-KR" sz="1050" kern="0" dirty="0" err="1">
                <a:latin typeface="휴먼모음T" pitchFamily="18" charset="-127"/>
                <a:ea typeface="휴먼모음T" pitchFamily="18" charset="-127"/>
              </a:rPr>
              <a:t>ddd</a:t>
            </a:r>
            <a:r>
              <a:rPr lang="en-US" altLang="ko-KR" sz="1050" kern="0" dirty="0">
                <a:latin typeface="휴먼모음T" pitchFamily="18" charset="-127"/>
                <a:ea typeface="휴먼모음T" pitchFamily="18" charset="-127"/>
              </a:rPr>
              <a:t>']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sz="1050" kern="0" dirty="0">
                <a:latin typeface="휴먼모음T" pitchFamily="18" charset="-127"/>
                <a:ea typeface="휴먼모음T" pitchFamily="18" charset="-127"/>
              </a:rPr>
              <a:t>['</a:t>
            </a:r>
            <a:r>
              <a:rPr lang="en-US" altLang="ko-KR" sz="1050" kern="0" dirty="0" err="1">
                <a:latin typeface="휴먼모음T" pitchFamily="18" charset="-127"/>
                <a:ea typeface="휴먼모음T" pitchFamily="18" charset="-127"/>
              </a:rPr>
              <a:t>eee</a:t>
            </a:r>
            <a:r>
              <a:rPr lang="en-US" altLang="ko-KR" sz="1050" kern="0" dirty="0">
                <a:latin typeface="휴먼모음T" pitchFamily="18" charset="-127"/>
                <a:ea typeface="휴먼모음T" pitchFamily="18" charset="-127"/>
              </a:rPr>
              <a:t>', '</a:t>
            </a:r>
            <a:r>
              <a:rPr lang="en-US" altLang="ko-KR" sz="1050" kern="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050" kern="0" dirty="0">
                <a:latin typeface="휴먼모음T" pitchFamily="18" charset="-127"/>
                <a:ea typeface="휴먼모음T" pitchFamily="18" charset="-127"/>
              </a:rPr>
              <a:t>', '</a:t>
            </a:r>
            <a:r>
              <a:rPr lang="en-US" altLang="ko-KR" sz="1050" kern="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050" kern="0" dirty="0">
                <a:latin typeface="휴먼모음T" pitchFamily="18" charset="-127"/>
                <a:ea typeface="휴먼모음T" pitchFamily="18" charset="-127"/>
              </a:rPr>
              <a:t>', '</a:t>
            </a:r>
            <a:r>
              <a:rPr lang="en-US" altLang="ko-KR" sz="1050" kern="0" dirty="0" err="1">
                <a:latin typeface="휴먼모음T" pitchFamily="18" charset="-127"/>
                <a:ea typeface="휴먼모음T" pitchFamily="18" charset="-127"/>
              </a:rPr>
              <a:t>fff</a:t>
            </a:r>
            <a:r>
              <a:rPr lang="en-US" altLang="ko-KR" sz="1050" kern="0" dirty="0">
                <a:latin typeface="휴먼모음T" pitchFamily="18" charset="-127"/>
                <a:ea typeface="휴먼모음T" pitchFamily="18" charset="-127"/>
              </a:rPr>
              <a:t>']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54583" y="2282023"/>
            <a:ext cx="48711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tfidf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2000" dirty="0" err="1">
                <a:latin typeface="휴먼모음T" pitchFamily="18" charset="-127"/>
                <a:ea typeface="휴먼모음T" pitchFamily="18" charset="-127"/>
              </a:rPr>
              <a:t>TfidfVectorizer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(  </a:t>
            </a:r>
          </a:p>
          <a:p>
            <a:pPr algn="l"/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	</a:t>
            </a:r>
            <a:r>
              <a:rPr lang="en-US" altLang="ko-KR" sz="2000" dirty="0" err="1">
                <a:latin typeface="휴먼모음T" pitchFamily="18" charset="-127"/>
                <a:ea typeface="휴먼모음T" pitchFamily="18" charset="-127"/>
              </a:rPr>
              <a:t>tokenizer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=</a:t>
            </a:r>
            <a:r>
              <a:rPr lang="ko-KR" altLang="en-US" sz="2000" dirty="0" err="1">
                <a:solidFill>
                  <a:srgbClr val="00CC99"/>
                </a:solidFill>
                <a:latin typeface="휴먼모음T" pitchFamily="18" charset="-127"/>
                <a:ea typeface="휴먼모음T" pitchFamily="18" charset="-127"/>
              </a:rPr>
              <a:t>토크나이저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, </a:t>
            </a:r>
          </a:p>
          <a:p>
            <a:pPr algn="l"/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	</a:t>
            </a:r>
            <a:r>
              <a:rPr lang="en-US" altLang="ko-KR" sz="2000" dirty="0" err="1">
                <a:latin typeface="휴먼모음T" pitchFamily="18" charset="-127"/>
                <a:ea typeface="휴먼모음T" pitchFamily="18" charset="-127"/>
              </a:rPr>
              <a:t>stop_words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=</a:t>
            </a:r>
            <a:r>
              <a:rPr lang="en-US" altLang="ko-KR" sz="20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'</a:t>
            </a:r>
            <a:r>
              <a:rPr lang="en-US" altLang="ko-KR" sz="200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english</a:t>
            </a:r>
            <a:r>
              <a:rPr lang="en-US" altLang="ko-KR" sz="20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'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, </a:t>
            </a:r>
          </a:p>
          <a:p>
            <a:pPr algn="l"/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	</a:t>
            </a:r>
            <a:r>
              <a:rPr lang="en-US" altLang="ko-KR" sz="2000" dirty="0" err="1">
                <a:latin typeface="휴먼모음T" pitchFamily="18" charset="-127"/>
                <a:ea typeface="휴먼모음T" pitchFamily="18" charset="-127"/>
              </a:rPr>
              <a:t>max_features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=</a:t>
            </a:r>
            <a:r>
              <a:rPr lang="ko-KR" altLang="en-US" sz="2000" dirty="0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최대</a:t>
            </a:r>
            <a:r>
              <a:rPr lang="en-US" altLang="ko-KR" sz="2000" dirty="0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2000" dirty="0" err="1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피쳐</a:t>
            </a:r>
            <a:r>
              <a:rPr lang="en-US" altLang="ko-KR" sz="2000" dirty="0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2000" dirty="0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수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  )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56618" y="3010216"/>
            <a:ext cx="2379177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feature</a:t>
            </a:r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란 문장의 토큰 단위이다</a:t>
            </a:r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algn="l"/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분석을 거쳐서 나온 토큰들을 의미한다</a:t>
            </a:r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sz="110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4584" y="3930150"/>
            <a:ext cx="57256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 err="1">
                <a:latin typeface="휴먼모음T" pitchFamily="18" charset="-127"/>
                <a:ea typeface="휴먼모음T" pitchFamily="18" charset="-127"/>
              </a:rPr>
              <a:t>abcd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200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tfidf</a:t>
            </a:r>
            <a:r>
              <a:rPr lang="en-US" altLang="ko-KR" sz="2000" dirty="0" err="1">
                <a:latin typeface="휴먼모음T" pitchFamily="18" charset="-127"/>
                <a:ea typeface="휴먼모음T" pitchFamily="18" charset="-127"/>
              </a:rPr>
              <a:t>.fit_transform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( texts )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rot="16200000" flipH="1">
            <a:off x="911327" y="2806085"/>
            <a:ext cx="1401546" cy="899745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rot="5400000" flipH="1" flipV="1">
            <a:off x="5140813" y="5159992"/>
            <a:ext cx="472105" cy="458351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/>
          <p:cNvCxnSpPr>
            <a:endCxn id="23" idx="1"/>
          </p:cNvCxnSpPr>
          <p:nvPr/>
        </p:nvCxnSpPr>
        <p:spPr bwMode="auto">
          <a:xfrm flipV="1">
            <a:off x="4187442" y="2568452"/>
            <a:ext cx="1462567" cy="542247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직선 화살표 연결선 13"/>
          <p:cNvCxnSpPr>
            <a:stCxn id="4" idx="1"/>
          </p:cNvCxnSpPr>
          <p:nvPr/>
        </p:nvCxnSpPr>
        <p:spPr bwMode="auto">
          <a:xfrm rot="10800000">
            <a:off x="4572014" y="4101983"/>
            <a:ext cx="2065761" cy="434037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직사각형 14"/>
          <p:cNvSpPr/>
          <p:nvPr/>
        </p:nvSpPr>
        <p:spPr>
          <a:xfrm>
            <a:off x="5658562" y="1839447"/>
            <a:ext cx="2701381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solidFill>
                  <a:srgbClr val="00CC99"/>
                </a:solidFill>
                <a:latin typeface="휴먼모음T" pitchFamily="18" charset="-127"/>
                <a:ea typeface="휴먼모음T" pitchFamily="18" charset="-127"/>
              </a:rPr>
              <a:t>분석을 수행 시킬 객체</a:t>
            </a:r>
            <a:endParaRPr lang="en-US" altLang="ko-KR" sz="1100" dirty="0">
              <a:solidFill>
                <a:srgbClr val="00CC99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100" dirty="0" err="1">
                <a:solidFill>
                  <a:srgbClr val="00CC99"/>
                </a:solidFill>
                <a:latin typeface="휴먼모음T" pitchFamily="18" charset="-127"/>
                <a:ea typeface="휴먼모음T" pitchFamily="18" charset="-127"/>
              </a:rPr>
              <a:t>nltk.word_tokenize</a:t>
            </a:r>
            <a:r>
              <a:rPr lang="en-US" altLang="ko-KR" sz="1100" dirty="0">
                <a:solidFill>
                  <a:srgbClr val="00CC99"/>
                </a:solidFill>
                <a:latin typeface="휴먼모음T" pitchFamily="18" charset="-127"/>
                <a:ea typeface="휴먼모음T" pitchFamily="18" charset="-127"/>
              </a:rPr>
              <a:t>() </a:t>
            </a:r>
            <a:r>
              <a:rPr lang="ko-KR" altLang="en-US" sz="1100" dirty="0">
                <a:solidFill>
                  <a:srgbClr val="00CC99"/>
                </a:solidFill>
                <a:latin typeface="휴먼모음T" pitchFamily="18" charset="-127"/>
                <a:ea typeface="휴먼모음T" pitchFamily="18" charset="-127"/>
              </a:rPr>
              <a:t>함수를 이용하여 리턴</a:t>
            </a:r>
            <a:endParaRPr lang="ko-KR" altLang="en-US" sz="1100" dirty="0">
              <a:solidFill>
                <a:srgbClr val="00CC99"/>
              </a:solidFill>
            </a:endParaRPr>
          </a:p>
        </p:txBody>
      </p:sp>
      <p:cxnSp>
        <p:nvCxnSpPr>
          <p:cNvPr id="16" name="직선 화살표 연결선 15"/>
          <p:cNvCxnSpPr>
            <a:endCxn id="15" idx="1"/>
          </p:cNvCxnSpPr>
          <p:nvPr/>
        </p:nvCxnSpPr>
        <p:spPr bwMode="auto">
          <a:xfrm flipV="1">
            <a:off x="3973798" y="2054891"/>
            <a:ext cx="1684764" cy="637028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00CC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직사각형 17"/>
          <p:cNvSpPr/>
          <p:nvPr/>
        </p:nvSpPr>
        <p:spPr>
          <a:xfrm>
            <a:off x="316198" y="5018468"/>
            <a:ext cx="2871387" cy="9417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type</a:t>
            </a: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200" kern="0" dirty="0" err="1">
                <a:latin typeface="휴먼모음T" pitchFamily="18" charset="-127"/>
                <a:ea typeface="휴먼모음T" pitchFamily="18" charset="-127"/>
              </a:rPr>
              <a:t>scipy.sparse.csr.csr_matrix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객체</a:t>
            </a:r>
            <a:endParaRPr lang="en-US" altLang="ko-KR" sz="12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sparse matrix(</a:t>
            </a: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희소 행렬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희소 행렬이란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원소에 비교적 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0</a:t>
            </a: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이 많은 </a:t>
            </a:r>
            <a:endParaRPr lang="en-US" altLang="ko-KR" sz="12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행렬을 의미한다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650009" y="2437647"/>
            <a:ext cx="1685077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체크 대상에서 배제할 항목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43951" y="3536527"/>
            <a:ext cx="579780" cy="5739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직사각형 25"/>
          <p:cNvSpPr/>
          <p:nvPr/>
        </p:nvSpPr>
        <p:spPr>
          <a:xfrm>
            <a:off x="5205627" y="4215147"/>
            <a:ext cx="9541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분석할 단어들</a:t>
            </a:r>
            <a:endParaRPr lang="ko-KR" altLang="en-US" sz="1100" dirty="0"/>
          </a:p>
        </p:txBody>
      </p:sp>
      <p:cxnSp>
        <p:nvCxnSpPr>
          <p:cNvPr id="30" name="직선 화살표 연결선 29"/>
          <p:cNvCxnSpPr/>
          <p:nvPr/>
        </p:nvCxnSpPr>
        <p:spPr bwMode="auto">
          <a:xfrm>
            <a:off x="3478142" y="4187432"/>
            <a:ext cx="888762" cy="521294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직사각형 32"/>
          <p:cNvSpPr/>
          <p:nvPr/>
        </p:nvSpPr>
        <p:spPr>
          <a:xfrm>
            <a:off x="3279275" y="4719364"/>
            <a:ext cx="3215532" cy="4985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term document matrix</a:t>
            </a: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를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반환한다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반환 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희소 행렬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[</a:t>
            </a:r>
            <a:r>
              <a:rPr lang="en-US" altLang="ko-KR" sz="1200" kern="0" dirty="0" err="1">
                <a:latin typeface="휴먼모음T" pitchFamily="18" charset="-127"/>
                <a:ea typeface="휴먼모음T" pitchFamily="18" charset="-127"/>
              </a:rPr>
              <a:t>n_samples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sz="1200" kern="0" dirty="0" err="1">
                <a:latin typeface="휴먼모음T" pitchFamily="18" charset="-127"/>
                <a:ea typeface="휴먼모음T" pitchFamily="18" charset="-127"/>
              </a:rPr>
              <a:t>n_features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]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672382" y="5548306"/>
            <a:ext cx="2386590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행렬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[</a:t>
            </a: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샘플의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개수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, Feature</a:t>
            </a: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의 수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]</a:t>
            </a:r>
          </a:p>
        </p:txBody>
      </p:sp>
      <p:cxnSp>
        <p:nvCxnSpPr>
          <p:cNvPr id="38" name="직선 화살표 연결선 37"/>
          <p:cNvCxnSpPr/>
          <p:nvPr/>
        </p:nvCxnSpPr>
        <p:spPr bwMode="auto">
          <a:xfrm rot="16200000" flipH="1">
            <a:off x="1029772" y="4482261"/>
            <a:ext cx="769121" cy="282011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8444" y="4851756"/>
            <a:ext cx="278954" cy="4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구름 모양 설명선 24"/>
          <p:cNvSpPr/>
          <p:nvPr/>
        </p:nvSpPr>
        <p:spPr bwMode="auto">
          <a:xfrm>
            <a:off x="7400658" y="4993046"/>
            <a:ext cx="1675846" cy="948266"/>
          </a:xfrm>
          <a:prstGeom prst="cloudCallout">
            <a:avLst>
              <a:gd name="adj1" fmla="val -72477"/>
              <a:gd name="adj2" fmla="val -40249"/>
            </a:avLst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38518" y="5238279"/>
            <a:ext cx="14590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baseline="6000" dirty="0">
                <a:latin typeface="휴먼모음T" pitchFamily="18" charset="-127"/>
                <a:ea typeface="휴먼모음T" pitchFamily="18" charset="-127"/>
              </a:rPr>
              <a:t>총</a:t>
            </a:r>
            <a:r>
              <a:rPr lang="en-US" altLang="ko-KR" baseline="6000" dirty="0">
                <a:latin typeface="휴먼모음T" pitchFamily="18" charset="-127"/>
                <a:ea typeface="휴먼모음T" pitchFamily="18" charset="-127"/>
              </a:rPr>
              <a:t> 3</a:t>
            </a:r>
            <a:r>
              <a:rPr lang="ko-KR" altLang="en-US" baseline="6000" dirty="0">
                <a:latin typeface="휴먼모음T" pitchFamily="18" charset="-127"/>
                <a:ea typeface="휴먼모음T" pitchFamily="18" charset="-127"/>
              </a:rPr>
              <a:t>개의 데이터 묶음이다</a:t>
            </a:r>
            <a:r>
              <a:rPr lang="en-US" altLang="ko-KR" baseline="600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algn="l"/>
            <a:r>
              <a:rPr lang="ko-KR" altLang="en-US" baseline="6000" dirty="0">
                <a:latin typeface="휴먼모음T" pitchFamily="18" charset="-127"/>
                <a:ea typeface="휴먼모음T" pitchFamily="18" charset="-127"/>
              </a:rPr>
              <a:t>중복되지 않는 단어의 </a:t>
            </a:r>
            <a:endParaRPr lang="en-US" altLang="ko-KR" baseline="60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ko-KR" altLang="en-US" baseline="6000" dirty="0">
                <a:latin typeface="휴먼모음T" pitchFamily="18" charset="-127"/>
                <a:ea typeface="휴먼모음T" pitchFamily="18" charset="-127"/>
              </a:rPr>
              <a:t>개수는  </a:t>
            </a:r>
            <a:r>
              <a:rPr lang="en-US" altLang="ko-KR" baseline="6000" dirty="0">
                <a:latin typeface="휴먼모음T" pitchFamily="18" charset="-127"/>
                <a:ea typeface="휴먼모음T" pitchFamily="18" charset="-127"/>
              </a:rPr>
              <a:t>6</a:t>
            </a:r>
            <a:r>
              <a:rPr lang="ko-KR" altLang="en-US" baseline="6000" dirty="0">
                <a:latin typeface="휴먼모음T" pitchFamily="18" charset="-127"/>
                <a:ea typeface="휴먼모음T" pitchFamily="18" charset="-127"/>
              </a:rPr>
              <a:t>개이다</a:t>
            </a:r>
            <a:r>
              <a:rPr lang="en-US" altLang="ko-KR" baseline="600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baseline="6000" dirty="0" err="1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72382" y="5870172"/>
            <a:ext cx="2386590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행렬</a:t>
            </a: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[ 3,        6 ]</a:t>
            </a:r>
          </a:p>
        </p:txBody>
      </p:sp>
      <p:cxnSp>
        <p:nvCxnSpPr>
          <p:cNvPr id="29" name="직선 화살표 연결선 28"/>
          <p:cNvCxnSpPr/>
          <p:nvPr/>
        </p:nvCxnSpPr>
        <p:spPr bwMode="auto">
          <a:xfrm rot="10800000" flipV="1">
            <a:off x="4691642" y="4845458"/>
            <a:ext cx="2042437" cy="1128051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직사각형 33"/>
          <p:cNvSpPr/>
          <p:nvPr/>
        </p:nvSpPr>
        <p:spPr>
          <a:xfrm>
            <a:off x="5513276" y="3463143"/>
            <a:ext cx="1146468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최대 토큰의 </a:t>
            </a:r>
            <a:r>
              <a:rPr lang="ko-KR" altLang="en-US" sz="1100" dirty="0" err="1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갯수</a:t>
            </a:r>
            <a:endParaRPr lang="ko-KR" altLang="en-US" sz="1100" dirty="0">
              <a:solidFill>
                <a:srgbClr val="FF66FF"/>
              </a:solidFill>
            </a:endParaRPr>
          </a:p>
        </p:txBody>
      </p:sp>
      <p:cxnSp>
        <p:nvCxnSpPr>
          <p:cNvPr id="36" name="직선 화살표 연결선 35"/>
          <p:cNvCxnSpPr>
            <a:endCxn id="34" idx="1"/>
          </p:cNvCxnSpPr>
          <p:nvPr/>
        </p:nvCxnSpPr>
        <p:spPr bwMode="auto">
          <a:xfrm>
            <a:off x="4819828" y="3426864"/>
            <a:ext cx="693448" cy="167084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FF66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직사각형 39"/>
          <p:cNvSpPr/>
          <p:nvPr/>
        </p:nvSpPr>
        <p:spPr>
          <a:xfrm>
            <a:off x="6547319" y="5958522"/>
            <a:ext cx="3212739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주의 </a:t>
            </a:r>
            <a:endParaRPr lang="en-US" altLang="ko-KR" sz="11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ko-KR" altLang="en-US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최대</a:t>
            </a:r>
            <a:r>
              <a:rPr lang="en-US" altLang="ko-KR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110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피쳐</a:t>
            </a:r>
            <a:r>
              <a:rPr lang="en-US" altLang="ko-KR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수 </a:t>
            </a:r>
            <a:r>
              <a:rPr lang="en-US" altLang="ko-KR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&lt;= </a:t>
            </a:r>
            <a:r>
              <a:rPr lang="ko-KR" altLang="en-US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중복</a:t>
            </a:r>
            <a:r>
              <a:rPr lang="en-US" altLang="ko-KR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배제된</a:t>
            </a:r>
            <a:r>
              <a:rPr lang="en-US" altLang="ko-KR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실제</a:t>
            </a:r>
            <a:r>
              <a:rPr lang="en-US" altLang="ko-KR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단어들</a:t>
            </a:r>
            <a:r>
              <a:rPr lang="en-US" altLang="ko-KR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최대</a:t>
            </a:r>
            <a:r>
              <a:rPr lang="en-US" altLang="ko-KR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숫자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46" name="직선 화살표 연결선 45"/>
          <p:cNvCxnSpPr>
            <a:endCxn id="33" idx="2"/>
          </p:cNvCxnSpPr>
          <p:nvPr/>
        </p:nvCxnSpPr>
        <p:spPr bwMode="auto">
          <a:xfrm rot="5400000" flipH="1" flipV="1">
            <a:off x="4522663" y="5233117"/>
            <a:ext cx="379533" cy="349224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cs typeface="Gill Sans"/>
                <a:sym typeface="Gill Sans"/>
              </a:rPr>
              <a:t>Word2vec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Word2vec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단어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(word)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를 수십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~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수백 차원의 벡터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(vector)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로 변환해 단어의 의미를 추론하는 알고리즘이다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. 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종류 </a:t>
            </a:r>
            <a:endParaRPr lang="en-US" altLang="ko-KR" sz="1800" dirty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CBOW(Continuous Bag Of Words)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SGNS(Skip-Gram model with Negative Sampling)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관련 라이브러리</a:t>
            </a:r>
            <a:endParaRPr lang="en-US" altLang="ko-KR" sz="1800" dirty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dirty="0" err="1">
                <a:latin typeface="휴먼모음T" pitchFamily="18" charset="-127"/>
                <a:ea typeface="휴먼모음T" pitchFamily="18" charset="-127"/>
              </a:rPr>
              <a:t>gensim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err="1">
                <a:latin typeface="휴먼모음T" pitchFamily="18" charset="-127"/>
                <a:ea typeface="휴먼모음T" pitchFamily="18" charset="-127"/>
              </a:rPr>
              <a:t>서드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-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파티 라이브러리</a:t>
            </a:r>
            <a:endParaRPr lang="en-US" altLang="ko-KR" dirty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자연어를 벡터로 변환하는데 필요한 대부분의 편의 기능을 제공하고 있는 라이브러리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(Word2vec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도 포함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) </a:t>
            </a:r>
            <a:endParaRPr lang="en-US" altLang="ko-KR" sz="180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기본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발상</a:t>
            </a:r>
            <a:endParaRPr lang="en-US" altLang="ko-KR" sz="1800" dirty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단어의 상대적 측면을 포착하는 </a:t>
            </a:r>
            <a:r>
              <a:rPr lang="ko-KR" altLang="en-US" kern="0" dirty="0" err="1">
                <a:latin typeface="휴먼모음T" pitchFamily="18" charset="-127"/>
                <a:ea typeface="휴먼모음T" pitchFamily="18" charset="-127"/>
              </a:rPr>
              <a:t>임베딩</a:t>
            </a: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 방식</a:t>
            </a:r>
            <a:endParaRPr lang="en-US" altLang="ko-KR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예시</a:t>
            </a:r>
            <a:endParaRPr lang="en-US" altLang="ko-KR" sz="1800" dirty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king – man + woman = queen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>
                <a:latin typeface="휴먼모음T" pitchFamily="18" charset="-127"/>
                <a:ea typeface="휴먼모음T" pitchFamily="18" charset="-127"/>
              </a:rPr>
              <a:t>이 단어들은 근접해서 나오는 경우가 많다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08105"/>
              </p:ext>
            </p:extLst>
          </p:nvPr>
        </p:nvGraphicFramePr>
        <p:xfrm>
          <a:off x="844863" y="4680294"/>
          <a:ext cx="7823491" cy="1127760"/>
        </p:xfrm>
        <a:graphic>
          <a:graphicData uri="http://schemas.openxmlformats.org/drawingml/2006/table">
            <a:tbl>
              <a:tblPr/>
              <a:tblGrid>
                <a:gridCol w="1825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8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0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항목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설명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err="1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스킵</a:t>
                      </a:r>
                      <a:r>
                        <a:rPr lang="ko-KR" altLang="en-US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그램 모델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대상 단어로부터 주변의 단어들을 예측해 나가는 방식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연속 단어 꾸러미 방식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CBOW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주변의 단어들이 주어 졌을 때 대상 단어를 예측해 나가는 방식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cs typeface="Gill Sans"/>
                <a:sym typeface="Gill Sans"/>
              </a:rPr>
              <a:t>Word2vec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skip-gram embedding</a:t>
            </a: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은 입력된 단어의 주변 단어를 예측하는 방법이다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0953" y="1350508"/>
            <a:ext cx="64948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>
                <a:latin typeface="휴먼모음T" pitchFamily="18" charset="-127"/>
                <a:ea typeface="휴먼모음T" pitchFamily="18" charset="-127"/>
              </a:rPr>
              <a:t>문장 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: "</a:t>
            </a:r>
            <a:r>
              <a:rPr lang="en-US" altLang="ko-KR" sz="2000" dirty="0" err="1">
                <a:latin typeface="휴먼모음T" pitchFamily="18" charset="-127"/>
                <a:ea typeface="휴먼모음T" pitchFamily="18" charset="-127"/>
              </a:rPr>
              <a:t>Tensorflow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 makes machine learning easy"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0953" y="1833731"/>
            <a:ext cx="64948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>
                <a:latin typeface="휴먼모음T" pitchFamily="18" charset="-127"/>
                <a:ea typeface="휴먼모음T" pitchFamily="18" charset="-127"/>
              </a:rPr>
              <a:t>어휘 색인 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: [31,    15,    22,      7,     3  ]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28053" y="2326542"/>
            <a:ext cx="6998994" cy="35886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맥락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주변 단어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 범위가 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"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makes machine learning"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라고 가정하자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대상 단어 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"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machine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" = 22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맥락 단어 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: "makes" = 15, "learning" = 7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데이터 쌍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입력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출력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) :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	(</a:t>
            </a:r>
            <a:r>
              <a:rPr lang="ko-KR" altLang="en-US" sz="1600" kern="0" dirty="0" err="1">
                <a:latin typeface="휴먼모음T" pitchFamily="18" charset="-127"/>
                <a:ea typeface="휴먼모음T" pitchFamily="18" charset="-127"/>
              </a:rPr>
              <a:t>임베딩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(22), </a:t>
            </a:r>
            <a:r>
              <a:rPr lang="ko-KR" altLang="en-US" sz="1600" kern="0" dirty="0" err="1">
                <a:latin typeface="휴먼모음T" pitchFamily="18" charset="-127"/>
                <a:ea typeface="휴먼모음T" pitchFamily="18" charset="-127"/>
              </a:rPr>
              <a:t>임베딩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(15))</a:t>
            </a:r>
          </a:p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	(</a:t>
            </a:r>
            <a:r>
              <a:rPr lang="ko-KR" altLang="en-US" sz="1600" kern="0" dirty="0" err="1">
                <a:latin typeface="휴먼모음T" pitchFamily="18" charset="-127"/>
                <a:ea typeface="휴먼모음T" pitchFamily="18" charset="-127"/>
              </a:rPr>
              <a:t>임베딩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(22), </a:t>
            </a:r>
            <a:r>
              <a:rPr lang="ko-KR" altLang="en-US" sz="1600" kern="0" dirty="0" err="1">
                <a:latin typeface="휴먼모음T" pitchFamily="18" charset="-127"/>
                <a:ea typeface="휴먼모음T" pitchFamily="18" charset="-127"/>
              </a:rPr>
              <a:t>임베딩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(7))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59783" y="3967341"/>
            <a:ext cx="3352253" cy="7201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입력                               출력</a:t>
            </a:r>
            <a:endParaRPr lang="en-US" altLang="ko-KR" sz="12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buAutoNum type="arabicPlain" startAt="22"/>
              <a:defRPr/>
            </a:pP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                              15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22                                 7</a:t>
            </a:r>
          </a:p>
        </p:txBody>
      </p:sp>
      <p:cxnSp>
        <p:nvCxnSpPr>
          <p:cNvPr id="15" name="직선 화살표 연결선 14"/>
          <p:cNvCxnSpPr/>
          <p:nvPr/>
        </p:nvCxnSpPr>
        <p:spPr bwMode="auto">
          <a:xfrm>
            <a:off x="2538100" y="4315627"/>
            <a:ext cx="2384277" cy="1588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>
            <a:off x="2538100" y="4531682"/>
            <a:ext cx="2384277" cy="1588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cs typeface="Gill Sans"/>
                <a:sym typeface="Gill Sans"/>
              </a:rPr>
              <a:t>Word2vec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참조 문서</a:t>
            </a:r>
            <a:endParaRPr lang="en-US" altLang="ko-KR" sz="1800" dirty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http://mccormickml.com/2016/04/19/word2vec-tutorial-the-skip-gram-model/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1887" y="1574369"/>
            <a:ext cx="5780296" cy="50106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cs typeface="Gill Sans"/>
                <a:sym typeface="Gill Sans"/>
              </a:rPr>
              <a:t>Word2vec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함수 </a:t>
            </a: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build_dictionary</a:t>
            </a:r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0935" y="3290406"/>
            <a:ext cx="76997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texts = ['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ddd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']</a:t>
            </a:r>
          </a:p>
          <a:p>
            <a:pPr algn="l"/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vocabulary_size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= 10 # 3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으로 변경해보세요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word_dictionary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build_dictionary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(texts,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vocabulary_size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# 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결과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word_dictionary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{'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': 4, 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': 3, 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ddd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': 1, 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': 2, 'RARE': -1}</a:t>
            </a:r>
          </a:p>
        </p:txBody>
      </p:sp>
      <p:graphicFrame>
        <p:nvGraphicFramePr>
          <p:cNvPr id="18" name="Group 186"/>
          <p:cNvGraphicFramePr>
            <a:graphicFrameLocks noGrp="1"/>
          </p:cNvGraphicFramePr>
          <p:nvPr>
            <p:ph sz="half" idx="4294967295"/>
          </p:nvPr>
        </p:nvGraphicFramePr>
        <p:xfrm>
          <a:off x="627843" y="1295921"/>
          <a:ext cx="8704164" cy="1693296"/>
        </p:xfrm>
        <a:graphic>
          <a:graphicData uri="http://schemas.openxmlformats.org/drawingml/2006/table">
            <a:tbl>
              <a:tblPr/>
              <a:tblGrid>
                <a:gridCol w="1530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설명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어휘 사전을 만들어 주는 함수이다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구문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eaLnBrk="0" hangingPunct="0">
                        <a:spcBef>
                          <a:spcPct val="20000"/>
                        </a:spcBef>
                        <a:buFontTx/>
                        <a:buNone/>
                        <a:defRPr/>
                      </a:pP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def </a:t>
                      </a:r>
                      <a:r>
                        <a:rPr lang="en-US" altLang="ko-KR" sz="1200" dirty="0" err="1">
                          <a:latin typeface="휴먼모음T" pitchFamily="18" charset="-127"/>
                          <a:ea typeface="휴먼모음T" pitchFamily="18" charset="-127"/>
                        </a:rPr>
                        <a:t>build_dictionary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(sentences, </a:t>
                      </a:r>
                      <a:r>
                        <a:rPr lang="en-US" altLang="ko-KR" sz="1200" dirty="0" err="1">
                          <a:latin typeface="휴먼모음T" pitchFamily="18" charset="-127"/>
                          <a:ea typeface="휴먼모음T" pitchFamily="18" charset="-127"/>
                        </a:rPr>
                        <a:t>vocabulary_size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매개 변수 이름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설명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sentences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사전을 만들 단어</a:t>
                      </a:r>
                      <a:r>
                        <a:rPr lang="ko-KR" altLang="en-US" sz="1200" baseline="0" dirty="0">
                          <a:latin typeface="휴먼모음T" pitchFamily="18" charset="-127"/>
                          <a:ea typeface="휴먼모음T" pitchFamily="18" charset="-127"/>
                        </a:rPr>
                        <a:t> 목록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vocabulary_size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사용 빈도가 순위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위부터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(vocabulary_size-1)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위 까지만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임베딩을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수행할 대상으로 하겠다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나머지는 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'</a:t>
                      </a:r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알 수 없음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'</a:t>
                      </a:r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으로 분류하도록 한다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cs typeface="Gill Sans"/>
                <a:sym typeface="Gill Sans"/>
              </a:rPr>
              <a:t>Word2vec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함수 </a:t>
            </a: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text_to_numbers</a:t>
            </a:r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0935" y="3290406"/>
            <a:ext cx="76997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texts = ['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ddd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']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#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word_dictionary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{'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': 4, 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': 3, 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ddd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': 1, 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': 2, 'RARE': -1}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text_data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text_to_numbers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(texts,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word_dictionary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print('\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ntext_data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',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text_data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# 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결과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text_data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[[4, 3, 2, 1, 4, 3, 2, 4, 3, 4]]</a:t>
            </a:r>
          </a:p>
        </p:txBody>
      </p:sp>
      <p:graphicFrame>
        <p:nvGraphicFramePr>
          <p:cNvPr id="18" name="Group 186"/>
          <p:cNvGraphicFramePr>
            <a:graphicFrameLocks noGrp="1"/>
          </p:cNvGraphicFramePr>
          <p:nvPr>
            <p:ph sz="half" idx="4294967295"/>
          </p:nvPr>
        </p:nvGraphicFramePr>
        <p:xfrm>
          <a:off x="627843" y="1295921"/>
          <a:ext cx="8704164" cy="1473840"/>
        </p:xfrm>
        <a:graphic>
          <a:graphicData uri="http://schemas.openxmlformats.org/drawingml/2006/table">
            <a:tbl>
              <a:tblPr/>
              <a:tblGrid>
                <a:gridCol w="1530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설명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문장 리스트를 단어 색인으로 바꿔주는 함수이다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구문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eaLnBrk="0" hangingPunct="0">
                        <a:spcBef>
                          <a:spcPct val="20000"/>
                        </a:spcBef>
                        <a:buFontTx/>
                        <a:buNone/>
                        <a:defRPr/>
                      </a:pP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def </a:t>
                      </a:r>
                      <a:r>
                        <a:rPr lang="en-US" altLang="ko-KR" sz="1200" dirty="0" err="1">
                          <a:latin typeface="휴먼모음T" pitchFamily="18" charset="-127"/>
                          <a:ea typeface="휴먼모음T" pitchFamily="18" charset="-127"/>
                        </a:rPr>
                        <a:t>text_to_numbers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(sentences, </a:t>
                      </a:r>
                      <a:r>
                        <a:rPr lang="en-US" altLang="ko-KR" sz="1200" dirty="0" err="1">
                          <a:latin typeface="휴먼모음T" pitchFamily="18" charset="-127"/>
                          <a:ea typeface="휴먼모음T" pitchFamily="18" charset="-127"/>
                        </a:rPr>
                        <a:t>word_dict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매개 변수 이름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설명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sentences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단어</a:t>
                      </a:r>
                      <a:r>
                        <a:rPr lang="ko-KR" altLang="en-US" sz="1200" baseline="0" dirty="0">
                          <a:latin typeface="휴먼모음T" pitchFamily="18" charset="-127"/>
                          <a:ea typeface="휴먼모음T" pitchFamily="18" charset="-127"/>
                        </a:rPr>
                        <a:t> 목록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휴먼모음T" pitchFamily="18" charset="-127"/>
                          <a:ea typeface="휴먼모음T" pitchFamily="18" charset="-127"/>
                        </a:rPr>
                        <a:t>word_dict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해당 단어들 각각이 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key</a:t>
                      </a:r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로 등록되어 있는 사전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cs typeface="Gill Sans"/>
                <a:sym typeface="Gill Sans"/>
              </a:rPr>
              <a:t>Word2vec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CBOW Embedding : </a:t>
            </a: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연속 단어 꾸러미 방식</a:t>
            </a:r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0953" y="1196680"/>
            <a:ext cx="64948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>
                <a:latin typeface="휴먼모음T" pitchFamily="18" charset="-127"/>
                <a:ea typeface="휴먼모음T" pitchFamily="18" charset="-127"/>
              </a:rPr>
              <a:t>문장 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: "</a:t>
            </a:r>
            <a:r>
              <a:rPr lang="en-US" altLang="ko-KR" sz="2000" dirty="0" err="1">
                <a:latin typeface="휴먼모음T" pitchFamily="18" charset="-127"/>
                <a:ea typeface="휴먼모음T" pitchFamily="18" charset="-127"/>
              </a:rPr>
              <a:t>Tensorflow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 makes machine learning easy"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0953" y="1679903"/>
            <a:ext cx="64948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>
                <a:latin typeface="휴먼모음T" pitchFamily="18" charset="-127"/>
                <a:ea typeface="휴먼모음T" pitchFamily="18" charset="-127"/>
              </a:rPr>
              <a:t>어휘 색인 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: [31,    15,    22,      7,     3  ]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28053" y="2172714"/>
            <a:ext cx="6998994" cy="38841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맥락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주변 단어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 범위가 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"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makes machine learning"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라고 가정하자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대상 단어 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"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machine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" = 22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맥락 단어 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: "makes" = 15, "learning" = 7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데이터 쌍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    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입력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,      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출력 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) :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	(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총합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600" kern="0" dirty="0" err="1">
                <a:latin typeface="휴먼모음T" pitchFamily="18" charset="-127"/>
                <a:ea typeface="휴먼모음T" pitchFamily="18" charset="-127"/>
              </a:rPr>
              <a:t>임베딩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(7),   </a:t>
            </a:r>
            <a:r>
              <a:rPr lang="ko-KR" altLang="en-US" sz="1600" kern="0" dirty="0" err="1">
                <a:latin typeface="휴먼모음T" pitchFamily="18" charset="-127"/>
                <a:ea typeface="휴먼모음T" pitchFamily="18" charset="-127"/>
              </a:rPr>
              <a:t>임베딩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(15),   </a:t>
            </a:r>
            <a:r>
              <a:rPr lang="ko-KR" altLang="en-US" sz="1600" kern="0" dirty="0" err="1">
                <a:latin typeface="휴먼모음T" pitchFamily="18" charset="-127"/>
                <a:ea typeface="휴먼모음T" pitchFamily="18" charset="-127"/>
              </a:rPr>
              <a:t>임베딩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(22))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59783" y="3813513"/>
            <a:ext cx="3352253" cy="4985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200" kern="0" dirty="0">
                <a:latin typeface="휴먼모음T" pitchFamily="18" charset="-127"/>
                <a:ea typeface="휴먼모음T" pitchFamily="18" charset="-127"/>
              </a:rPr>
              <a:t>입력                               출력</a:t>
            </a:r>
            <a:endParaRPr lang="en-US" altLang="ko-KR" sz="1200" kern="0" dirty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sz="1200" kern="0" dirty="0">
                <a:latin typeface="휴먼모음T" pitchFamily="18" charset="-127"/>
                <a:ea typeface="휴먼모음T" pitchFamily="18" charset="-127"/>
              </a:rPr>
              <a:t>15,7                               22                                 </a:t>
            </a:r>
          </a:p>
        </p:txBody>
      </p:sp>
      <p:cxnSp>
        <p:nvCxnSpPr>
          <p:cNvPr id="15" name="직선 화살표 연결선 14"/>
          <p:cNvCxnSpPr/>
          <p:nvPr/>
        </p:nvCxnSpPr>
        <p:spPr bwMode="auto">
          <a:xfrm>
            <a:off x="2649198" y="4161799"/>
            <a:ext cx="2384277" cy="1588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 rot="5400000">
            <a:off x="2247545" y="5127475"/>
            <a:ext cx="615298" cy="495659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>
            <a:off x="2871387" y="5110388"/>
            <a:ext cx="649480" cy="632386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>
            <a:off x="4025069" y="5050564"/>
            <a:ext cx="734938" cy="666572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단어 꾸러미 기법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6562" y="809721"/>
            <a:ext cx="9646996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단어들의 관찰 순서에 따라서 번호를 매기는 방법이다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단어 사전이 필요하다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빈도가 많은 단어들은 의미 있는 번호를 매기고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적은 단어들은 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0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으로 처리한다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7847" y="2017083"/>
            <a:ext cx="8725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 err="1">
                <a:latin typeface="휴먼모음T" pitchFamily="18" charset="-127"/>
                <a:ea typeface="휴먼모음T" pitchFamily="18" charset="-127"/>
              </a:rPr>
              <a:t>Tensorflow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 makes machine learning easy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08105"/>
              </p:ext>
            </p:extLst>
          </p:nvPr>
        </p:nvGraphicFramePr>
        <p:xfrm>
          <a:off x="1007240" y="2487612"/>
          <a:ext cx="7376186" cy="609600"/>
        </p:xfrm>
        <a:graphic>
          <a:graphicData uri="http://schemas.openxmlformats.org/drawingml/2006/table">
            <a:tbl>
              <a:tblPr/>
              <a:tblGrid>
                <a:gridCol w="1475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5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5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5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err="1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Tensorflow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makes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machine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learning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easy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1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2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3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4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5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717847" y="3374405"/>
            <a:ext cx="8725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machine learning is easy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08105"/>
              </p:ext>
            </p:extLst>
          </p:nvPr>
        </p:nvGraphicFramePr>
        <p:xfrm>
          <a:off x="1007240" y="3844934"/>
          <a:ext cx="5900949" cy="609600"/>
        </p:xfrm>
        <a:graphic>
          <a:graphicData uri="http://schemas.openxmlformats.org/drawingml/2006/table">
            <a:tbl>
              <a:tblPr/>
              <a:tblGrid>
                <a:gridCol w="1475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5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5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machine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learning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is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easy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3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4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6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5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08105"/>
              </p:ext>
            </p:extLst>
          </p:nvPr>
        </p:nvGraphicFramePr>
        <p:xfrm>
          <a:off x="622670" y="5064864"/>
          <a:ext cx="7823491" cy="914400"/>
        </p:xfrm>
        <a:graphic>
          <a:graphicData uri="http://schemas.openxmlformats.org/drawingml/2006/table">
            <a:tbl>
              <a:tblPr/>
              <a:tblGrid>
                <a:gridCol w="1825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8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0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용어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설명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err="1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임베딩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단어를 숫자가 들어 있는 벡터 형식으로 변경하는 행위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사전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해당 단어와 인덱스</a:t>
                      </a: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(</a:t>
                      </a:r>
                      <a:r>
                        <a:rPr lang="ko-KR" altLang="en-US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숫자</a:t>
                      </a:r>
                      <a:r>
                        <a:rPr lang="en-US" altLang="ko-KR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) </a:t>
                      </a:r>
                      <a:r>
                        <a:rPr lang="ko-KR" altLang="en-US" sz="14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정보를 가지고 있는 자료 구조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56562" y="4589582"/>
            <a:ext cx="964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용어들을 간단히 정리해본다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sz="1600" kern="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단어 꾸러미 기법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44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연습 문제 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: chap_07_01_bag_of_words2_pre_test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99453" y="1377952"/>
            <a:ext cx="1822935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엑셀 파일</a:t>
            </a:r>
            <a:endParaRPr lang="en-US" altLang="ko-KR" sz="11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100" dirty="0" err="1">
                <a:latin typeface="휴먼모음T" pitchFamily="18" charset="-127"/>
                <a:ea typeface="휴먼모음T" pitchFamily="18" charset="-127"/>
              </a:rPr>
              <a:t>ham,"HE</a:t>
            </a:r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	LLO world"</a:t>
            </a:r>
          </a:p>
          <a:p>
            <a:pPr algn="l"/>
            <a:r>
              <a:rPr lang="en-US" altLang="ko-KR" sz="1100" dirty="0" err="1">
                <a:latin typeface="휴먼모음T" pitchFamily="18" charset="-127"/>
                <a:ea typeface="휴먼모음T" pitchFamily="18" charset="-127"/>
              </a:rPr>
              <a:t>ham,Ok</a:t>
            </a:r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 boss12</a:t>
            </a:r>
          </a:p>
          <a:p>
            <a:pPr algn="l"/>
            <a:r>
              <a:rPr lang="en-US" altLang="ko-KR" sz="1100" dirty="0" err="1">
                <a:latin typeface="휴먼모음T" pitchFamily="18" charset="-127"/>
                <a:ea typeface="휴먼모음T" pitchFamily="18" charset="-127"/>
              </a:rPr>
              <a:t>spam,he</a:t>
            </a:r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 e##</a:t>
            </a:r>
            <a:r>
              <a:rPr lang="en-US" altLang="ko-KR" sz="1100" dirty="0" err="1">
                <a:latin typeface="휴먼모음T" pitchFamily="18" charset="-127"/>
                <a:ea typeface="휴먼모음T" pitchFamily="18" charset="-127"/>
              </a:rPr>
              <a:t>ntry</a:t>
            </a:r>
            <a:endParaRPr lang="en-US" altLang="ko-KR" sz="1100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08105"/>
              </p:ext>
            </p:extLst>
          </p:nvPr>
        </p:nvGraphicFramePr>
        <p:xfrm>
          <a:off x="733759" y="3438842"/>
          <a:ext cx="1526223" cy="1219200"/>
        </p:xfrm>
        <a:graphic>
          <a:graphicData uri="http://schemas.openxmlformats.org/drawingml/2006/table">
            <a:tbl>
              <a:tblPr/>
              <a:tblGrid>
                <a:gridCol w="975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045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임베딩</a:t>
                      </a:r>
                      <a:r>
                        <a:rPr lang="ko-KR" altLang="en-US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전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x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y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he</a:t>
                      </a:r>
                      <a:r>
                        <a:rPr lang="en-US" altLang="ko-KR" sz="1000" kern="100" baseline="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</a:t>
                      </a:r>
                      <a:r>
                        <a:rPr lang="en-US" altLang="ko-KR" sz="1000" kern="100" baseline="0" dirty="0" err="1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llo</a:t>
                      </a:r>
                      <a:r>
                        <a:rPr lang="en-US" altLang="ko-KR" sz="1000" kern="100" baseline="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world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ham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ok boss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ham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he</a:t>
                      </a:r>
                      <a:r>
                        <a:rPr lang="en-US" altLang="ko-KR" sz="1000" kern="100" baseline="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entry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spam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08105"/>
              </p:ext>
            </p:extLst>
          </p:nvPr>
        </p:nvGraphicFramePr>
        <p:xfrm>
          <a:off x="4269728" y="3438842"/>
          <a:ext cx="1592580" cy="12192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3045"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임베딩</a:t>
                      </a:r>
                      <a:r>
                        <a:rPr lang="ko-KR" altLang="en-US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후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45">
                <a:tc gridSpan="5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x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y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1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2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3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4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5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1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6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1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808606" y="3830599"/>
            <a:ext cx="105830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>
                <a:latin typeface="휴먼모음T" pitchFamily="18" charset="-127"/>
                <a:ea typeface="휴먼모음T" pitchFamily="18" charset="-127"/>
              </a:rPr>
              <a:t>fit_transform</a:t>
            </a:r>
            <a:r>
              <a:rPr lang="en-US" altLang="ko-KR" sz="1050" dirty="0"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r>
              <a:rPr lang="ko-KR" altLang="en-US" sz="1050" dirty="0">
                <a:latin typeface="휴먼모음T" pitchFamily="18" charset="-127"/>
                <a:ea typeface="휴먼모음T" pitchFamily="18" charset="-127"/>
              </a:rPr>
              <a:t>함수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41000" y="1412140"/>
            <a:ext cx="3541355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1050" dirty="0">
                <a:latin typeface="휴먼모음T" pitchFamily="18" charset="-127"/>
                <a:ea typeface="휴먼모음T" pitchFamily="18" charset="-127"/>
              </a:rPr>
              <a:t># </a:t>
            </a:r>
            <a:r>
              <a:rPr lang="en-US" altLang="ko-KR" sz="1050" dirty="0" err="1">
                <a:latin typeface="휴먼모음T" pitchFamily="18" charset="-127"/>
                <a:ea typeface="휴먼모음T" pitchFamily="18" charset="-127"/>
              </a:rPr>
              <a:t>sentence_size</a:t>
            </a:r>
            <a:r>
              <a:rPr lang="en-US" altLang="ko-KR" sz="1050" dirty="0">
                <a:latin typeface="휴먼모음T" pitchFamily="18" charset="-127"/>
                <a:ea typeface="휴먼모음T" pitchFamily="18" charset="-127"/>
              </a:rPr>
              <a:t> : </a:t>
            </a:r>
            <a:r>
              <a:rPr lang="ko-KR" altLang="en-US" sz="1050" dirty="0">
                <a:latin typeface="휴먼모음T" pitchFamily="18" charset="-127"/>
                <a:ea typeface="휴먼모음T" pitchFamily="18" charset="-127"/>
              </a:rPr>
              <a:t>문서 처리에 적용할 단어의 최대 개수</a:t>
            </a:r>
          </a:p>
          <a:p>
            <a:pPr algn="l"/>
            <a:r>
              <a:rPr lang="en-US" altLang="ko-KR" sz="1050" dirty="0">
                <a:latin typeface="휴먼모음T" pitchFamily="18" charset="-127"/>
                <a:ea typeface="휴먼모음T" pitchFamily="18" charset="-127"/>
              </a:rPr>
              <a:t># </a:t>
            </a:r>
            <a:r>
              <a:rPr lang="ko-KR" altLang="en-US" sz="1050" dirty="0">
                <a:latin typeface="휴먼모음T" pitchFamily="18" charset="-127"/>
                <a:ea typeface="휴먼모음T" pitchFamily="18" charset="-127"/>
              </a:rPr>
              <a:t>즉</a:t>
            </a:r>
            <a:r>
              <a:rPr lang="en-US" altLang="ko-KR" sz="10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050" dirty="0">
                <a:latin typeface="휴먼모음T" pitchFamily="18" charset="-127"/>
                <a:ea typeface="휴먼모음T" pitchFamily="18" charset="-127"/>
              </a:rPr>
              <a:t>모든 문장들이 해당 길이의 벡터가 되도록 만들어 준다</a:t>
            </a:r>
            <a:r>
              <a:rPr lang="en-US" altLang="ko-KR" sz="105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algn="l"/>
            <a:r>
              <a:rPr lang="en-US" altLang="ko-KR" sz="1050" dirty="0" err="1">
                <a:latin typeface="휴먼모음T" pitchFamily="18" charset="-127"/>
                <a:ea typeface="휴먼모음T" pitchFamily="18" charset="-127"/>
              </a:rPr>
              <a:t>sentence_size</a:t>
            </a:r>
            <a:r>
              <a:rPr lang="en-US" altLang="ko-KR" sz="1050" dirty="0">
                <a:latin typeface="휴먼모음T" pitchFamily="18" charset="-127"/>
                <a:ea typeface="휴먼모음T" pitchFamily="18" charset="-127"/>
              </a:rPr>
              <a:t> = 5</a:t>
            </a:r>
            <a:endParaRPr lang="ko-KR" altLang="en-US" sz="105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06671" y="4950100"/>
            <a:ext cx="12811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>
                <a:latin typeface="휴먼모음T" pitchFamily="18" charset="-127"/>
                <a:ea typeface="휴먼모음T" pitchFamily="18" charset="-127"/>
              </a:rPr>
              <a:t>sentence_size</a:t>
            </a:r>
            <a:r>
              <a:rPr lang="en-US" altLang="ko-KR" sz="1050" dirty="0">
                <a:latin typeface="휴먼모음T" pitchFamily="18" charset="-127"/>
                <a:ea typeface="휴먼모음T" pitchFamily="18" charset="-127"/>
              </a:rPr>
              <a:t> = 5</a:t>
            </a:r>
            <a:endParaRPr lang="ko-KR" altLang="en-US" sz="1050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29" name="직선 화살표 연결선 28"/>
          <p:cNvCxnSpPr>
            <a:stCxn id="20" idx="2"/>
          </p:cNvCxnSpPr>
          <p:nvPr/>
        </p:nvCxnSpPr>
        <p:spPr bwMode="auto">
          <a:xfrm rot="16200000" flipH="1">
            <a:off x="884847" y="2773467"/>
            <a:ext cx="1279471" cy="27322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직사각형 35"/>
          <p:cNvSpPr/>
          <p:nvPr/>
        </p:nvSpPr>
        <p:spPr>
          <a:xfrm>
            <a:off x="1526738" y="2531639"/>
            <a:ext cx="70083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휴먼모음T" pitchFamily="18" charset="-127"/>
                <a:ea typeface="휴먼모음T" pitchFamily="18" charset="-127"/>
              </a:rPr>
              <a:t>사전 처리</a:t>
            </a:r>
          </a:p>
        </p:txBody>
      </p:sp>
      <p:sp>
        <p:nvSpPr>
          <p:cNvPr id="37" name="오른쪽 중괄호 36"/>
          <p:cNvSpPr/>
          <p:nvPr/>
        </p:nvSpPr>
        <p:spPr bwMode="auto">
          <a:xfrm>
            <a:off x="5905140" y="3999433"/>
            <a:ext cx="230737" cy="59820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5830" y="4172432"/>
            <a:ext cx="14157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>
                <a:latin typeface="휴먼모음T" pitchFamily="18" charset="-127"/>
                <a:ea typeface="휴먼모음T" pitchFamily="18" charset="-127"/>
              </a:rPr>
              <a:t>embedding_size</a:t>
            </a:r>
            <a:r>
              <a:rPr lang="en-US" altLang="ko-KR" sz="1050" dirty="0">
                <a:latin typeface="휴먼모음T" pitchFamily="18" charset="-127"/>
                <a:ea typeface="휴먼모음T" pitchFamily="18" charset="-127"/>
              </a:rPr>
              <a:t> = 3</a:t>
            </a:r>
            <a:endParaRPr lang="ko-KR" altLang="en-US" sz="105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" name="오른쪽 중괄호 39"/>
          <p:cNvSpPr/>
          <p:nvPr/>
        </p:nvSpPr>
        <p:spPr bwMode="auto">
          <a:xfrm rot="5400000">
            <a:off x="4650328" y="4317054"/>
            <a:ext cx="230737" cy="96851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 bwMode="auto">
          <a:xfrm>
            <a:off x="2286358" y="4176663"/>
            <a:ext cx="1969448" cy="19322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직사각형 42"/>
          <p:cNvSpPr/>
          <p:nvPr/>
        </p:nvSpPr>
        <p:spPr>
          <a:xfrm>
            <a:off x="971261" y="4804821"/>
            <a:ext cx="16241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>
                <a:latin typeface="휴먼모음T" pitchFamily="18" charset="-127"/>
                <a:ea typeface="휴먼모음T" pitchFamily="18" charset="-127"/>
              </a:rPr>
              <a:t>text_lengths</a:t>
            </a:r>
            <a:r>
              <a:rPr lang="en-US" altLang="ko-KR" sz="1050" dirty="0">
                <a:latin typeface="휴먼모음T" pitchFamily="18" charset="-127"/>
                <a:ea typeface="휴먼모음T" pitchFamily="18" charset="-127"/>
              </a:rPr>
              <a:t> : [3, 2, 2]</a:t>
            </a:r>
            <a:endParaRPr lang="ko-KR" altLang="en-US" sz="105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단어 꾸러미 기법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00283" y="5138110"/>
            <a:ext cx="1210588" cy="5663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'hello world'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'hi hello'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7847" y="1948729"/>
            <a:ext cx="8725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abcd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2000" dirty="0" err="1">
                <a:latin typeface="휴먼모음T" pitchFamily="18" charset="-127"/>
                <a:ea typeface="휴먼모음T" pitchFamily="18" charset="-127"/>
              </a:rPr>
              <a:t>learn.preprocessing.VocabularyProcessor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(</a:t>
            </a:r>
          </a:p>
          <a:p>
            <a:pPr algn="l"/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		</a:t>
            </a:r>
            <a:r>
              <a:rPr lang="en-US" altLang="ko-KR" sz="200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sentence_size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sz="2000" dirty="0" err="1">
                <a:latin typeface="휴먼모음T" pitchFamily="18" charset="-127"/>
                <a:ea typeface="휴먼모음T" pitchFamily="18" charset="-127"/>
              </a:rPr>
              <a:t>min_frequency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=</a:t>
            </a:r>
            <a:r>
              <a:rPr lang="en-US" altLang="ko-KR" sz="2000" dirty="0" err="1">
                <a:latin typeface="휴먼모음T" pitchFamily="18" charset="-127"/>
                <a:ea typeface="휴먼모음T" pitchFamily="18" charset="-127"/>
              </a:rPr>
              <a:t>min_word_freq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 )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41130" y="1386506"/>
            <a:ext cx="18774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Vocabulary Processor </a:t>
            </a:r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객체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402888" y="2984570"/>
            <a:ext cx="33025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문서 처리에 적용할 단어의 최대 개수</a:t>
            </a:r>
            <a:endParaRPr lang="en-US" altLang="ko-KR" sz="110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ko-KR" altLang="en-US" sz="1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모든 문장들이 해당 길이의 벡터가 되도록 만들어 준다</a:t>
            </a:r>
            <a:r>
              <a:rPr lang="en-US" altLang="ko-KR" sz="1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17847" y="3989972"/>
            <a:ext cx="8725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 err="1">
                <a:latin typeface="휴먼모음T" pitchFamily="18" charset="-127"/>
                <a:ea typeface="휴먼모음T" pitchFamily="18" charset="-127"/>
              </a:rPr>
              <a:t>qwert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 = [x for x in </a:t>
            </a:r>
            <a:r>
              <a:rPr lang="en-US" altLang="ko-KR" sz="200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abcd</a:t>
            </a:r>
            <a:r>
              <a:rPr lang="en-US" altLang="ko-KR" sz="2000" dirty="0" err="1">
                <a:latin typeface="휴먼모음T" pitchFamily="18" charset="-127"/>
                <a:ea typeface="휴먼모음T" pitchFamily="18" charset="-127"/>
              </a:rPr>
              <a:t>.transform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(texts)]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03357" y="253164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5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0" idx="0"/>
          </p:cNvCxnSpPr>
          <p:nvPr/>
        </p:nvCxnSpPr>
        <p:spPr bwMode="auto">
          <a:xfrm rot="16200000" flipH="1" flipV="1">
            <a:off x="2021104" y="1741132"/>
            <a:ext cx="433770" cy="2014789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 flipV="1">
            <a:off x="1204957" y="1615176"/>
            <a:ext cx="1068224" cy="367469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1273323" y="2230474"/>
            <a:ext cx="2230453" cy="1768979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/>
          <p:cNvCxnSpPr>
            <a:stCxn id="4" idx="1"/>
          </p:cNvCxnSpPr>
          <p:nvPr/>
        </p:nvCxnSpPr>
        <p:spPr bwMode="auto">
          <a:xfrm rot="10800000">
            <a:off x="5315485" y="4290011"/>
            <a:ext cx="484799" cy="1131255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직사각형 25"/>
          <p:cNvSpPr/>
          <p:nvPr/>
        </p:nvSpPr>
        <p:spPr>
          <a:xfrm>
            <a:off x="5188532" y="1266865"/>
            <a:ext cx="17620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단어 사전을 벡터 형식으로 </a:t>
            </a:r>
            <a:endParaRPr lang="en-US" altLang="ko-KR" sz="11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처리해주는 함수이다</a:t>
            </a:r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1100" dirty="0"/>
          </a:p>
        </p:txBody>
      </p:sp>
      <p:cxnSp>
        <p:nvCxnSpPr>
          <p:cNvPr id="27" name="직선 화살표 연결선 26"/>
          <p:cNvCxnSpPr>
            <a:endCxn id="26" idx="1"/>
          </p:cNvCxnSpPr>
          <p:nvPr/>
        </p:nvCxnSpPr>
        <p:spPr bwMode="auto">
          <a:xfrm rot="5400000" flipH="1" flipV="1">
            <a:off x="4715554" y="1543854"/>
            <a:ext cx="534522" cy="411433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직사각형 32"/>
          <p:cNvSpPr/>
          <p:nvPr/>
        </p:nvSpPr>
        <p:spPr>
          <a:xfrm>
            <a:off x="4983433" y="4633908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변경할 문자열</a:t>
            </a:r>
            <a:endParaRPr lang="ko-KR" altLang="en-US" sz="1100" dirty="0"/>
          </a:p>
        </p:txBody>
      </p:sp>
      <p:sp>
        <p:nvSpPr>
          <p:cNvPr id="34" name="직사각형 33"/>
          <p:cNvSpPr/>
          <p:nvPr/>
        </p:nvSpPr>
        <p:spPr>
          <a:xfrm>
            <a:off x="1202645" y="5061198"/>
            <a:ext cx="2078940" cy="5663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array([</a:t>
            </a:r>
            <a:r>
              <a:rPr lang="en-US" altLang="ko-KR" kern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1, 2, 0, 0, 0</a:t>
            </a: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])</a:t>
            </a:r>
          </a:p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altLang="ko-KR" kern="0" dirty="0">
                <a:latin typeface="휴먼모음T" pitchFamily="18" charset="-127"/>
                <a:ea typeface="휴먼모음T" pitchFamily="18" charset="-127"/>
              </a:rPr>
              <a:t>array([3, 1, 0, 0, 0])</a:t>
            </a:r>
          </a:p>
        </p:txBody>
      </p:sp>
      <p:cxnSp>
        <p:nvCxnSpPr>
          <p:cNvPr id="35" name="직선 화살표 연결선 34"/>
          <p:cNvCxnSpPr/>
          <p:nvPr/>
        </p:nvCxnSpPr>
        <p:spPr bwMode="auto">
          <a:xfrm rot="16200000" flipH="1">
            <a:off x="1038314" y="4405377"/>
            <a:ext cx="769121" cy="538385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/>
          <p:cNvCxnSpPr/>
          <p:nvPr/>
        </p:nvCxnSpPr>
        <p:spPr bwMode="auto">
          <a:xfrm rot="16200000" flipH="1">
            <a:off x="1145135" y="3922542"/>
            <a:ext cx="1837349" cy="658026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from </a:t>
            </a:r>
            <a:r>
              <a:rPr lang="en-US" altLang="ko-KR" sz="1800" kern="0" dirty="0" err="1">
                <a:latin typeface="휴먼모음T" pitchFamily="18" charset="-127"/>
                <a:ea typeface="휴먼모음T" pitchFamily="18" charset="-127"/>
              </a:rPr>
              <a:t>tensorflow.contrib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 import learn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단어 꾸러미 기법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05742" y="1179603"/>
            <a:ext cx="6058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sentence_size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= 5(</a:t>
            </a:r>
            <a:r>
              <a:rPr lang="ko-KR" altLang="en-US" sz="1600" dirty="0" err="1">
                <a:latin typeface="휴먼모음T" pitchFamily="18" charset="-127"/>
                <a:ea typeface="휴먼모음T" pitchFamily="18" charset="-127"/>
              </a:rPr>
              <a:t>문장수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embedding_size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= 3(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행수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identity_mat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tf.</a:t>
            </a:r>
            <a:r>
              <a:rPr lang="en-US" altLang="ko-KR" sz="160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diag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tf.ones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(shape=[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embedding_size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]))</a:t>
            </a: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print('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identity_mat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',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identity_mat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# Text-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Vocab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Embedding</a:t>
            </a:r>
          </a:p>
          <a:p>
            <a:pPr algn="l"/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x_embed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tf.nn.</a:t>
            </a:r>
            <a:r>
              <a:rPr lang="en-US" altLang="ko-KR" sz="160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embedding_lookup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( </a:t>
            </a:r>
            <a:r>
              <a:rPr lang="en-US" altLang="ko-KR" sz="160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identity_mat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sz="1600" dirty="0" err="1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x_data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)</a:t>
            </a: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print('</a:t>
            </a:r>
            <a:r>
              <a:rPr lang="en-US" altLang="ko-KR" sz="1600" dirty="0" err="1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x_embed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',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x_embed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x_col_sums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tf.reduce_</a:t>
            </a:r>
            <a:r>
              <a:rPr lang="en-US" altLang="ko-KR" sz="160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sum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x_embed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sz="16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0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print('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x_col_sums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',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x_col_sums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x_col_sums_2D =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tf.</a:t>
            </a:r>
            <a:r>
              <a:rPr lang="en-US" altLang="ko-KR" sz="1600" dirty="0" err="1">
                <a:solidFill>
                  <a:srgbClr val="F86828"/>
                </a:solidFill>
                <a:latin typeface="휴먼모음T" pitchFamily="18" charset="-127"/>
                <a:ea typeface="휴먼모음T" pitchFamily="18" charset="-127"/>
              </a:rPr>
              <a:t>expand_dims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x_col_sums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0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print('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x_col_sums_2D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', x_col_sums_2D)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model_output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tf.add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tf.matmul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(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x_col_sums_2D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, A), b)</a:t>
            </a:r>
          </a:p>
        </p:txBody>
      </p:sp>
      <p:sp>
        <p:nvSpPr>
          <p:cNvPr id="44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embedding_lookup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함수</a:t>
            </a:r>
            <a:endParaRPr lang="en-US" altLang="ko-KR" sz="1800" kern="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08202" y="2283810"/>
            <a:ext cx="1933543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word2vec</a:t>
            </a:r>
            <a:r>
              <a:rPr lang="ko-KR" altLang="en-US" sz="1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를 만들어 주는 도구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 bwMode="auto">
          <a:xfrm>
            <a:off x="7110130" y="3136302"/>
            <a:ext cx="1298960" cy="521294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직사각형 24"/>
          <p:cNvSpPr/>
          <p:nvPr/>
        </p:nvSpPr>
        <p:spPr>
          <a:xfrm>
            <a:off x="6470431" y="3685320"/>
            <a:ext cx="1221809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단위 행렬</a:t>
            </a:r>
            <a:endParaRPr lang="en-US" altLang="ko-KR" sz="11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shape(</a:t>
            </a:r>
            <a:r>
              <a:rPr lang="ko-KR" altLang="en-US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행수</a:t>
            </a:r>
            <a:r>
              <a:rPr lang="en-US" altLang="ko-KR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행수</a:t>
            </a:r>
            <a:r>
              <a:rPr lang="en-US" altLang="ko-KR" sz="1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)</a:t>
            </a:r>
          </a:p>
        </p:txBody>
      </p:sp>
      <p:cxnSp>
        <p:nvCxnSpPr>
          <p:cNvPr id="28" name="직선 화살표 연결선 27"/>
          <p:cNvCxnSpPr/>
          <p:nvPr/>
        </p:nvCxnSpPr>
        <p:spPr bwMode="auto">
          <a:xfrm>
            <a:off x="6016271" y="3204672"/>
            <a:ext cx="675114" cy="452924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직선 화살표 연결선 30"/>
          <p:cNvCxnSpPr/>
          <p:nvPr/>
        </p:nvCxnSpPr>
        <p:spPr bwMode="auto">
          <a:xfrm flipV="1">
            <a:off x="4674578" y="2563734"/>
            <a:ext cx="940037" cy="376017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직사각형 41"/>
          <p:cNvSpPr/>
          <p:nvPr/>
        </p:nvSpPr>
        <p:spPr>
          <a:xfrm>
            <a:off x="8141158" y="3685320"/>
            <a:ext cx="1106393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shape(</a:t>
            </a:r>
            <a:r>
              <a:rPr lang="ko-KR" altLang="en-US" sz="1100" dirty="0" err="1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문장수</a:t>
            </a:r>
            <a:r>
              <a:rPr lang="en-US" altLang="ko-KR" sz="1100" dirty="0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, )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546935" y="2167699"/>
          <a:ext cx="922941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2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26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7110105" y="4184507"/>
          <a:ext cx="92294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2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26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26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488090" y="3420400"/>
            <a:ext cx="1337226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shape(</a:t>
            </a:r>
            <a:r>
              <a:rPr lang="ko-KR" altLang="en-US" sz="1100" dirty="0" err="1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문장수</a:t>
            </a:r>
            <a:r>
              <a:rPr lang="en-US" altLang="ko-KR" sz="11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1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행수</a:t>
            </a:r>
            <a:r>
              <a:rPr lang="en-US" altLang="ko-KR" sz="11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 bwMode="auto">
          <a:xfrm rot="10800000">
            <a:off x="1486969" y="3247402"/>
            <a:ext cx="1059679" cy="307644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직사각형 50"/>
          <p:cNvSpPr/>
          <p:nvPr/>
        </p:nvSpPr>
        <p:spPr>
          <a:xfrm>
            <a:off x="2462453" y="4394621"/>
            <a:ext cx="990977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shape(</a:t>
            </a:r>
            <a:r>
              <a:rPr lang="ko-KR" altLang="en-US" sz="11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행수</a:t>
            </a:r>
            <a:r>
              <a:rPr lang="en-US" altLang="ko-KR" sz="11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, )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658707" y="3258026"/>
            <a:ext cx="817853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0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0 : </a:t>
            </a:r>
            <a:r>
              <a:rPr lang="ko-KR" altLang="en-US" sz="10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열 단위</a:t>
            </a:r>
            <a:endParaRPr lang="en-US" altLang="ko-KR" sz="10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0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 : </a:t>
            </a:r>
            <a:r>
              <a:rPr lang="ko-KR" altLang="en-US" sz="10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행 단위</a:t>
            </a:r>
            <a:endParaRPr lang="en-US" altLang="ko-KR" sz="10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 bwMode="auto">
          <a:xfrm rot="16200000" flipV="1">
            <a:off x="5418033" y="3606324"/>
            <a:ext cx="307650" cy="290557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직사각형 55"/>
          <p:cNvSpPr/>
          <p:nvPr/>
        </p:nvSpPr>
        <p:spPr>
          <a:xfrm>
            <a:off x="3932329" y="4881733"/>
            <a:ext cx="761747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>
                <a:solidFill>
                  <a:srgbClr val="F86828"/>
                </a:solidFill>
                <a:latin typeface="휴먼모음T" pitchFamily="18" charset="-127"/>
                <a:ea typeface="휴먼모음T" pitchFamily="18" charset="-127"/>
              </a:rPr>
              <a:t>rank + 1</a:t>
            </a:r>
            <a:endParaRPr lang="ko-KR" altLang="en-US" sz="1100" dirty="0">
              <a:solidFill>
                <a:srgbClr val="F86828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923627" y="4497167"/>
            <a:ext cx="1136850" cy="246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00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맨앞에</a:t>
            </a:r>
            <a:r>
              <a:rPr lang="ko-KR" altLang="en-US" sz="10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10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을 덧붙임</a:t>
            </a:r>
            <a:endParaRPr lang="en-US" altLang="ko-KR" sz="100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58" name="직선 화살표 연결선 57"/>
          <p:cNvCxnSpPr>
            <a:endCxn id="57" idx="3"/>
          </p:cNvCxnSpPr>
          <p:nvPr/>
        </p:nvCxnSpPr>
        <p:spPr bwMode="auto">
          <a:xfrm rot="16200000" flipV="1">
            <a:off x="5977041" y="4703714"/>
            <a:ext cx="539982" cy="373110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직사각형 59"/>
          <p:cNvSpPr/>
          <p:nvPr/>
        </p:nvSpPr>
        <p:spPr>
          <a:xfrm>
            <a:off x="2539365" y="5625215"/>
            <a:ext cx="1107996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shape(1,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행수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 bwMode="auto">
          <a:xfrm>
            <a:off x="3743058" y="5691499"/>
            <a:ext cx="1709159" cy="478565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직사각형 63"/>
          <p:cNvSpPr/>
          <p:nvPr/>
        </p:nvSpPr>
        <p:spPr>
          <a:xfrm>
            <a:off x="4060517" y="5736311"/>
            <a:ext cx="1311578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입력 값으로 사용됨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단어 꾸러미 기법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44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반복 학습 영역</a:t>
            </a:r>
            <a:endParaRPr lang="en-US" altLang="ko-KR" sz="1800" kern="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7848" y="1427436"/>
            <a:ext cx="6460620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fr-FR" altLang="ko-KR" sz="1600" dirty="0">
                <a:latin typeface="휴먼모음T" pitchFamily="18" charset="-127"/>
                <a:ea typeface="휴먼모음T" pitchFamily="18" charset="-127"/>
              </a:rPr>
              <a:t>for ix, t in enumerate(vocab_processor.</a:t>
            </a:r>
            <a:r>
              <a:rPr lang="fr-FR" altLang="ko-KR" sz="16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fit_transform</a:t>
            </a:r>
            <a:r>
              <a:rPr lang="fr-FR" altLang="ko-KR" sz="1600" dirty="0">
                <a:latin typeface="휴먼모음T" pitchFamily="18" charset="-127"/>
                <a:ea typeface="휴먼모음T" pitchFamily="18" charset="-127"/>
              </a:rPr>
              <a:t>(texts_train)):</a:t>
            </a:r>
          </a:p>
          <a:p>
            <a:pPr algn="l"/>
            <a:r>
              <a:rPr lang="fr-FR" altLang="ko-KR" sz="1600" dirty="0">
                <a:latin typeface="휴먼모음T" pitchFamily="18" charset="-127"/>
                <a:ea typeface="휴먼모음T" pitchFamily="18" charset="-127"/>
              </a:rPr>
              <a:t>    print('--------------------')</a:t>
            </a:r>
          </a:p>
          <a:p>
            <a:pPr algn="l"/>
            <a:r>
              <a:rPr lang="fr-FR" altLang="ko-KR" sz="1600" dirty="0">
                <a:latin typeface="휴먼모음T" pitchFamily="18" charset="-127"/>
                <a:ea typeface="휴먼모음T" pitchFamily="18" charset="-127"/>
              </a:rPr>
              <a:t>    print( t ) # 1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개의 문장을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word2vec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로 만든 것</a:t>
            </a:r>
            <a:endParaRPr lang="fr-FR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endParaRPr lang="fr-FR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fr-FR" altLang="ko-KR" sz="1600" dirty="0">
                <a:latin typeface="휴먼모음T" pitchFamily="18" charset="-127"/>
                <a:ea typeface="휴먼모음T" pitchFamily="18" charset="-127"/>
              </a:rPr>
              <a:t>    print('+++++++++++++++++++')</a:t>
            </a:r>
          </a:p>
          <a:p>
            <a:pPr algn="l"/>
            <a:r>
              <a:rPr lang="fr-FR" altLang="ko-KR" sz="1600" dirty="0">
                <a:latin typeface="휴먼모음T" pitchFamily="18" charset="-127"/>
                <a:ea typeface="휴먼모음T" pitchFamily="18" charset="-127"/>
              </a:rPr>
              <a:t>    print( y_data ) # 0(ham)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아니면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1(spam)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7847" y="4214818"/>
            <a:ext cx="8725255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--------------------</a:t>
            </a: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[   1   83   44   38  270   0   17 1392   15    0    2  403    0    0    0</a:t>
            </a: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   0    0    0    0    0    0    0    0    0    0]</a:t>
            </a:r>
          </a:p>
          <a:p>
            <a:pPr algn="l"/>
            <a:endParaRPr lang="en-US" altLang="ko-KR" sz="16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+++++++++++++++++++</a:t>
            </a:r>
          </a:p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[[0]]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17847" y="3214686"/>
            <a:ext cx="8716709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Aft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finish my lunch then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hoho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go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str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down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lor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Ard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3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smth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lor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. U finish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</a:rPr>
              <a:t>ur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 lunch already?</a:t>
            </a:r>
          </a:p>
        </p:txBody>
      </p:sp>
      <p:cxnSp>
        <p:nvCxnSpPr>
          <p:cNvPr id="10" name="직선 화살표 연결선 9"/>
          <p:cNvCxnSpPr/>
          <p:nvPr/>
        </p:nvCxnSpPr>
        <p:spPr bwMode="auto">
          <a:xfrm rot="16200000" flipH="1">
            <a:off x="512748" y="3905427"/>
            <a:ext cx="1119499" cy="196553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직선 화살표 연결선 10"/>
          <p:cNvCxnSpPr/>
          <p:nvPr/>
        </p:nvCxnSpPr>
        <p:spPr bwMode="auto">
          <a:xfrm rot="16200000" flipH="1">
            <a:off x="1431421" y="3687510"/>
            <a:ext cx="1059679" cy="640934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rot="16200000" flipH="1">
            <a:off x="1961260" y="3593506"/>
            <a:ext cx="1042586" cy="794759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 rot="16200000" flipH="1">
            <a:off x="893036" y="3738784"/>
            <a:ext cx="1119499" cy="529840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 rot="16200000" flipH="1">
            <a:off x="2995301" y="3550777"/>
            <a:ext cx="1093865" cy="880220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직사각형 24"/>
          <p:cNvSpPr/>
          <p:nvPr/>
        </p:nvSpPr>
        <p:spPr>
          <a:xfrm>
            <a:off x="3094825" y="3881870"/>
            <a:ext cx="26196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000" dirty="0">
                <a:latin typeface="휴먼모음T" pitchFamily="18" charset="-127"/>
                <a:ea typeface="휴먼모음T" pitchFamily="18" charset="-127"/>
              </a:rPr>
              <a:t>0</a:t>
            </a:r>
            <a:r>
              <a:rPr lang="ko-KR" altLang="en-US" sz="1000" dirty="0">
                <a:latin typeface="휴먼모음T" pitchFamily="18" charset="-127"/>
                <a:ea typeface="휴먼모음T" pitchFamily="18" charset="-127"/>
              </a:rPr>
              <a:t>인 단어들은 빈도 수가 매우 적은 단어들이다</a:t>
            </a:r>
            <a:r>
              <a:rPr lang="en-US" altLang="ko-KR" sz="1000" dirty="0"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205494" y="2095799"/>
            <a:ext cx="3065263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err="1">
                <a:latin typeface="휴먼모음T" pitchFamily="18" charset="-127"/>
                <a:ea typeface="휴먼모음T" pitchFamily="18" charset="-127"/>
              </a:rPr>
              <a:t>fit_transform</a:t>
            </a:r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()</a:t>
            </a:r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는 </a:t>
            </a:r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generator</a:t>
            </a:r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를 반환해준다</a:t>
            </a:r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algn="l"/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예를 들어서 </a:t>
            </a:r>
            <a:r>
              <a:rPr lang="en-US" altLang="ko-KR" sz="1100" dirty="0" err="1">
                <a:latin typeface="휴먼모음T" pitchFamily="18" charset="-127"/>
                <a:ea typeface="휴먼모음T" pitchFamily="18" charset="-127"/>
              </a:rPr>
              <a:t>sentence_size</a:t>
            </a:r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 = 4</a:t>
            </a:r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이라고 가정하면</a:t>
            </a:r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, </a:t>
            </a:r>
          </a:p>
          <a:p>
            <a:pPr algn="l"/>
            <a:r>
              <a:rPr lang="ko-KR" altLang="en-US" sz="1100" dirty="0">
                <a:latin typeface="휴먼모음T" pitchFamily="18" charset="-127"/>
                <a:ea typeface="휴먼모음T" pitchFamily="18" charset="-127"/>
              </a:rPr>
              <a:t>단어 </a:t>
            </a:r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: ["I like pizza", "</a:t>
            </a:r>
            <a:r>
              <a:rPr lang="en-US" altLang="ko-KR" sz="1100" dirty="0" err="1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 don't like pasta"]</a:t>
            </a:r>
          </a:p>
          <a:p>
            <a:pPr algn="l"/>
            <a:r>
              <a:rPr lang="en-US" altLang="ko-KR" sz="1100" dirty="0">
                <a:latin typeface="휴먼모음T" pitchFamily="18" charset="-127"/>
                <a:ea typeface="휴먼모음T" pitchFamily="18" charset="-127"/>
              </a:rPr>
              <a:t>word2vec : [ [1, 2, 3, 0] [1, 4, 2, 5]]</a:t>
            </a:r>
          </a:p>
        </p:txBody>
      </p:sp>
      <p:cxnSp>
        <p:nvCxnSpPr>
          <p:cNvPr id="27" name="직선 화살표 연결선 26"/>
          <p:cNvCxnSpPr>
            <a:stCxn id="26" idx="1"/>
          </p:cNvCxnSpPr>
          <p:nvPr/>
        </p:nvCxnSpPr>
        <p:spPr bwMode="auto">
          <a:xfrm rot="10800000">
            <a:off x="5264212" y="1692068"/>
            <a:ext cx="941282" cy="788453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cs typeface="Gill Sans"/>
                <a:sym typeface="Gill Sans"/>
              </a:rPr>
              <a:t>TF-IDF </a:t>
            </a: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구현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단어의 </a:t>
            </a:r>
            <a:r>
              <a:rPr lang="ko-KR" altLang="en-US" sz="1800" kern="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출현 빈도를 이용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하는 방법이다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TF(Text Frequency)-IDF(Inverse Document Frequency)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를 뜻하는 약어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sz="1800" kern="0" dirty="0" err="1">
                <a:latin typeface="휴먼모음T" pitchFamily="18" charset="-127"/>
                <a:ea typeface="휴먼모음T" pitchFamily="18" charset="-127"/>
              </a:rPr>
              <a:t>abbr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이다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sp>
        <p:nvSpPr>
          <p:cNvPr id="4" name="타원 3"/>
          <p:cNvSpPr/>
          <p:nvPr/>
        </p:nvSpPr>
        <p:spPr bwMode="auto">
          <a:xfrm>
            <a:off x="2256090" y="2973940"/>
            <a:ext cx="1290415" cy="129041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박근혜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4095744" y="3281588"/>
            <a:ext cx="649481" cy="649481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문화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5018690" y="3238859"/>
            <a:ext cx="649481" cy="649481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경제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537959" y="4153259"/>
            <a:ext cx="1290415" cy="129041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최순실</a:t>
            </a:r>
            <a:endParaRPr kumimoji="1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3494" y="2578581"/>
            <a:ext cx="278954" cy="4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구름 모양 설명선 9"/>
          <p:cNvSpPr/>
          <p:nvPr/>
        </p:nvSpPr>
        <p:spPr bwMode="auto">
          <a:xfrm>
            <a:off x="3324321" y="2138756"/>
            <a:ext cx="1675846" cy="948266"/>
          </a:xfrm>
          <a:prstGeom prst="cloudCallout">
            <a:avLst>
              <a:gd name="adj1" fmla="val 77955"/>
              <a:gd name="adj2" fmla="val 2107"/>
            </a:avLst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62181" y="2349805"/>
            <a:ext cx="1555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baseline="60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유용</a:t>
            </a:r>
            <a:r>
              <a:rPr lang="ko-KR" altLang="en-US" baseline="6000" dirty="0">
                <a:latin typeface="휴먼모음T" pitchFamily="18" charset="-127"/>
                <a:ea typeface="휴먼모음T" pitchFamily="18" charset="-127"/>
              </a:rPr>
              <a:t>한 단어는 가중치를 </a:t>
            </a:r>
            <a:r>
              <a:rPr lang="ko-KR" altLang="en-US" baseline="60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크게</a:t>
            </a:r>
            <a:endParaRPr lang="en-US" altLang="ko-KR" baseline="60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ko-KR" altLang="en-US" baseline="6000" dirty="0">
                <a:latin typeface="휴먼모음T" pitchFamily="18" charset="-127"/>
                <a:ea typeface="휴먼모음T" pitchFamily="18" charset="-127"/>
              </a:rPr>
              <a:t>일반적이거나 </a:t>
            </a:r>
            <a:r>
              <a:rPr lang="ko-KR" altLang="en-US" baseline="60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드물게</a:t>
            </a:r>
            <a:r>
              <a:rPr lang="ko-KR" altLang="en-US" baseline="6000" dirty="0">
                <a:latin typeface="휴먼모음T" pitchFamily="18" charset="-127"/>
                <a:ea typeface="휴먼모음T" pitchFamily="18" charset="-127"/>
              </a:rPr>
              <a:t> 나오는 </a:t>
            </a:r>
            <a:endParaRPr lang="en-US" altLang="ko-KR" baseline="6000" dirty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ko-KR" altLang="en-US" baseline="6000" dirty="0">
                <a:latin typeface="휴먼모음T" pitchFamily="18" charset="-127"/>
                <a:ea typeface="휴먼모음T" pitchFamily="18" charset="-127"/>
              </a:rPr>
              <a:t>단어는 가중치를 </a:t>
            </a:r>
            <a:r>
              <a:rPr lang="ko-KR" altLang="en-US" baseline="60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적게</a:t>
            </a:r>
            <a:r>
              <a:rPr lang="ko-KR" altLang="en-US" baseline="6000" dirty="0">
                <a:latin typeface="휴먼모음T" pitchFamily="18" charset="-127"/>
                <a:ea typeface="휴먼모음T" pitchFamily="18" charset="-127"/>
              </a:rPr>
              <a:t> 한다</a:t>
            </a:r>
            <a:r>
              <a:rPr lang="en-US" altLang="ko-KR" baseline="600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baseline="6000" dirty="0" err="1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>
                <a:solidFill>
                  <a:srgbClr val="000000"/>
                </a:solidFill>
                <a:cs typeface="Gill Sans"/>
                <a:sym typeface="Gill Sans"/>
              </a:rPr>
              <a:t>텍스트 데이터의 수치 표현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125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TF(Term Frequency : </a:t>
            </a:r>
            <a:r>
              <a:rPr lang="ko-KR" altLang="en-US" sz="1800" kern="0" dirty="0">
                <a:latin typeface="휴먼모음T" pitchFamily="18" charset="-127"/>
                <a:ea typeface="휴먼모음T" pitchFamily="18" charset="-127"/>
              </a:rPr>
              <a:t>단어 빈도수</a:t>
            </a:r>
            <a:r>
              <a:rPr lang="en-US" altLang="ko-KR" sz="1800" kern="0" dirty="0">
                <a:latin typeface="휴먼모음T" pitchFamily="18" charset="-127"/>
                <a:ea typeface="휴먼모음T" pitchFamily="18" charset="-127"/>
              </a:rPr>
              <a:t>)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텍스트 문서 간의 </a:t>
            </a:r>
            <a:r>
              <a:rPr lang="ko-KR" altLang="en-US" sz="1600" kern="0" dirty="0" err="1">
                <a:latin typeface="휴먼모음T" pitchFamily="18" charset="-127"/>
                <a:ea typeface="휴먼모음T" pitchFamily="18" charset="-127"/>
              </a:rPr>
              <a:t>유사도를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 알기 위해서는 텍스트 문서를 수치 데이터로 표현한다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1600" kern="0" dirty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문서 수치의 간단한 방법 중 하나이다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1600" kern="0" dirty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Term-document </a:t>
            </a:r>
            <a:r>
              <a:rPr lang="ko-KR" altLang="en-US" sz="1600" kern="0" dirty="0">
                <a:latin typeface="휴먼모음T" pitchFamily="18" charset="-127"/>
                <a:ea typeface="휴먼모음T" pitchFamily="18" charset="-127"/>
              </a:rPr>
              <a:t>행렬 표현이다</a:t>
            </a:r>
            <a:r>
              <a:rPr lang="en-US" altLang="ko-KR" sz="1600" kern="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1600" kern="0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13" name="Table 5"/>
          <p:cNvGraphicFramePr>
            <a:graphicFrameLocks noGrp="1"/>
          </p:cNvGraphicFramePr>
          <p:nvPr/>
        </p:nvGraphicFramePr>
        <p:xfrm>
          <a:off x="631742" y="3450765"/>
          <a:ext cx="6363720" cy="21942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9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0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8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단어 </a:t>
                      </a:r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/ </a:t>
                      </a:r>
                      <a:r>
                        <a:rPr lang="ko-KR" altLang="en-US" sz="1200" dirty="0">
                          <a:latin typeface="휴먼모음T" pitchFamily="18" charset="-127"/>
                          <a:ea typeface="휴먼모음T" pitchFamily="18" charset="-127"/>
                        </a:rPr>
                        <a:t>문서</a:t>
                      </a: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Doc1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Doc2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Doc3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The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Fox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Rabbit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Chases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Caught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Cabbage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ate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 bwMode="auto">
          <a:xfrm>
            <a:off x="615297" y="2290275"/>
            <a:ext cx="6349525" cy="954107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문서 예시 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Doc1 : The fox chases the rabbit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Doc2 : The rabbit ate the cabbage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Doc3 : The fox caught the rabbit 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E7E7FF"/>
            </a:gs>
            <a:gs pos="100000">
              <a:srgbClr val="FFFFFF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E7E7FF"/>
            </a:gs>
            <a:gs pos="100000">
              <a:srgbClr val="FFFFFF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26131</TotalTime>
  <Words>5855</Words>
  <Application>Microsoft Office PowerPoint</Application>
  <PresentationFormat>A4 용지(210x297mm)</PresentationFormat>
  <Paragraphs>935</Paragraphs>
  <Slides>26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Gill Sans</vt:lpstr>
      <vt:lpstr>굴림</vt:lpstr>
      <vt:lpstr>굴림체</vt:lpstr>
      <vt:lpstr>맑은 고딕</vt:lpstr>
      <vt:lpstr>바탕</vt:lpstr>
      <vt:lpstr>휴먼모음T</vt:lpstr>
      <vt:lpstr>Wingdings</vt:lpstr>
      <vt:lpstr>기본 디자인</vt:lpstr>
      <vt:lpstr>자연 언어와 인공 언어</vt:lpstr>
      <vt:lpstr>자연 언어 처리 응용 분야</vt:lpstr>
      <vt:lpstr>단어 꾸러미 기법</vt:lpstr>
      <vt:lpstr>단어 꾸러미 기법</vt:lpstr>
      <vt:lpstr>단어 꾸러미 기법</vt:lpstr>
      <vt:lpstr>단어 꾸러미 기법</vt:lpstr>
      <vt:lpstr>단어 꾸러미 기법</vt:lpstr>
      <vt:lpstr>TF-IDF 구현</vt:lpstr>
      <vt:lpstr>텍스트 데이터의 수치 표현</vt:lpstr>
      <vt:lpstr>텍스트 데이터의 수치 표현</vt:lpstr>
      <vt:lpstr>텍스트 데이터의 수치 표현</vt:lpstr>
      <vt:lpstr>PowerPoint 프레젠테이션</vt:lpstr>
      <vt:lpstr>PowerPoint 프레젠테이션</vt:lpstr>
      <vt:lpstr>PowerPoint 프레젠테이션</vt:lpstr>
      <vt:lpstr>유사도(similarity) 측정</vt:lpstr>
      <vt:lpstr>TF-IDF 구현</vt:lpstr>
      <vt:lpstr>TF-IDF 구현</vt:lpstr>
      <vt:lpstr>TF-IDF 구현</vt:lpstr>
      <vt:lpstr>TF-IDF 구현</vt:lpstr>
      <vt:lpstr>TF-IDF 구현</vt:lpstr>
      <vt:lpstr>Word2vec</vt:lpstr>
      <vt:lpstr>Word2vec</vt:lpstr>
      <vt:lpstr>Word2vec</vt:lpstr>
      <vt:lpstr>Word2vec</vt:lpstr>
      <vt:lpstr>Word2vec</vt:lpstr>
      <vt:lpstr>Word2vec</vt:lpstr>
    </vt:vector>
  </TitlesOfParts>
  <Company>현대정보기술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예성영</dc:creator>
  <cp:lastModifiedBy>하승원</cp:lastModifiedBy>
  <cp:revision>2749</cp:revision>
  <dcterms:created xsi:type="dcterms:W3CDTF">2000-05-16T11:16:41Z</dcterms:created>
  <dcterms:modified xsi:type="dcterms:W3CDTF">2018-01-08T05:50:29Z</dcterms:modified>
</cp:coreProperties>
</file>