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60" r:id="rId7"/>
    <p:sldId id="293" r:id="rId8"/>
    <p:sldId id="297" r:id="rId9"/>
    <p:sldId id="295" r:id="rId10"/>
    <p:sldId id="296" r:id="rId11"/>
    <p:sldId id="298" r:id="rId12"/>
    <p:sldId id="299" r:id="rId13"/>
    <p:sldId id="300" r:id="rId14"/>
    <p:sldId id="301" r:id="rId15"/>
    <p:sldId id="302" r:id="rId16"/>
    <p:sldId id="303" r:id="rId17"/>
    <p:sldId id="306" r:id="rId18"/>
    <p:sldId id="304" r:id="rId19"/>
    <p:sldId id="30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takoy/vtakoy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10580" y="2766488"/>
            <a:ext cx="11170840" cy="132502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3600" b="1" spc="-20" dirty="0">
                <a:solidFill>
                  <a:srgbClr val="548135"/>
                </a:solidFill>
                <a:latin typeface="Times New Roman"/>
                <a:cs typeface="Times New Roman"/>
              </a:rPr>
              <a:t>На тему</a:t>
            </a:r>
          </a:p>
          <a:p>
            <a:pPr lvl="0" algn="ctr">
              <a:defRPr/>
            </a:pPr>
            <a:r>
              <a:rPr lang="ru-RU" sz="3600" b="1" spc="-20" dirty="0">
                <a:solidFill>
                  <a:srgbClr val="548135"/>
                </a:solidFill>
                <a:latin typeface="Times New Roman"/>
                <a:cs typeface="Times New Roman"/>
              </a:rPr>
              <a:t>«Фильмы с данными из Википедии»</a:t>
            </a:r>
            <a:endParaRPr sz="3600" b="1" spc="-20" dirty="0">
              <a:solidFill>
                <a:srgbClr val="548135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lvl="1" algn="r" defTabSz="360000"/>
            <a:r>
              <a:rPr lang="ru-RU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Такой Владимир</a:t>
            </a:r>
          </a:p>
          <a:p>
            <a:pPr algn="r" defTabSz="360000">
              <a:buFont typeface="Arial"/>
              <a:buNone/>
            </a:pP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Гарафутдинов Марат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436FD9C-C009-4049-97BE-C5E65AA2B4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6973" y="2001006"/>
            <a:ext cx="95180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548135"/>
                </a:solidFill>
                <a:latin typeface="Times New Roman"/>
                <a:cs typeface="Times New Roman"/>
              </a:rPr>
              <a:t>Итоговая работа по направлению Data Analyst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D99B92B-FD81-4579-9082-6AFBFFDE9B65}"/>
              </a:ext>
            </a:extLst>
          </p:cNvPr>
          <p:cNvSpPr txBox="1"/>
          <p:nvPr/>
        </p:nvSpPr>
        <p:spPr>
          <a:xfrm>
            <a:off x="5046980" y="6394803"/>
            <a:ext cx="20980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1400" b="1" spc="-85" dirty="0">
                <a:solidFill>
                  <a:srgbClr val="548135"/>
                </a:solidFill>
                <a:latin typeface="Times New Roman"/>
                <a:cs typeface="Times New Roman"/>
              </a:rPr>
              <a:t>г. Москва </a:t>
            </a:r>
            <a:r>
              <a:rPr sz="1400" b="1" spc="-10" dirty="0">
                <a:solidFill>
                  <a:srgbClr val="548135"/>
                </a:solidFill>
                <a:latin typeface="Times New Roman"/>
                <a:cs typeface="Times New Roman"/>
              </a:rPr>
              <a:t>,</a:t>
            </a:r>
            <a:r>
              <a:rPr sz="1400" b="1" spc="-40" dirty="0">
                <a:solidFill>
                  <a:srgbClr val="548135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548135"/>
                </a:solidFill>
                <a:latin typeface="Times New Roman"/>
                <a:cs typeface="Times New Roman"/>
              </a:rPr>
              <a:t>2024</a:t>
            </a:r>
            <a:endParaRPr sz="1400" dirty="0">
              <a:latin typeface="Times New Roman"/>
              <a:cs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383540" algn="ctr">
              <a:spcBef>
                <a:spcPts val="100"/>
              </a:spcBef>
              <a:defRPr sz="4000">
                <a:solidFill>
                  <a:srgbClr val="54813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dirty="0"/>
              <a:t>Сентимент по типам контента (русский </a:t>
            </a:r>
            <a:r>
              <a:rPr lang="ru-RU" dirty="0" err="1"/>
              <a:t>датасет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44CA4F-662C-4269-86B8-315B660E84E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33137" y="5657671"/>
            <a:ext cx="116144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Отображает уровень сентимента для фильмов, мультфильмов, аниме и других типов контента Данный график показывает эмоциональный настрой сюжетов разных типов контента.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72D6D9-1A69-435F-9379-B33041284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7" b="2930"/>
          <a:stretch/>
        </p:blipFill>
        <p:spPr>
          <a:xfrm>
            <a:off x="654324" y="707886"/>
            <a:ext cx="10883352" cy="48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2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383540" algn="ctr">
              <a:spcBef>
                <a:spcPts val="100"/>
              </a:spcBef>
              <a:defRPr sz="4000">
                <a:solidFill>
                  <a:srgbClr val="54813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dirty="0"/>
              <a:t>Лучшие режиссёры по IMDb рейтингу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44CA4F-662C-4269-86B8-315B660E84E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33138" y="5288340"/>
            <a:ext cx="117588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режиссёры с наивысшими рейтингами. Это может свидетельствовать об их популярности и высоком качестве их фильмов.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график демонстрирует, какие режиссёры стабильно получают высокие оценки на IMDb.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820548-AB25-4B63-BF9A-7FD8ECCF9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7"/>
          <a:stretch/>
        </p:blipFill>
        <p:spPr>
          <a:xfrm>
            <a:off x="1252635" y="899374"/>
            <a:ext cx="9686730" cy="419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5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383540" algn="ctr">
              <a:spcBef>
                <a:spcPts val="100"/>
              </a:spcBef>
              <a:defRPr sz="4000">
                <a:solidFill>
                  <a:srgbClr val="54813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dirty="0"/>
              <a:t>Кластеризация фильмов по сентименту и году выпуска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44CA4F-662C-4269-86B8-315B660E84E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320843" y="5842337"/>
            <a:ext cx="1187115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Выявлены кластеры на основе сентимента, показывающие, как распределяются фильмы по настроению и годам выпуска. Кластеризация помогает визуализировать связи между настроением фильмов и их годом выпуска.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1284B8-ADFF-48D2-B585-F1CEE1E1D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0" b="1606"/>
          <a:stretch/>
        </p:blipFill>
        <p:spPr>
          <a:xfrm>
            <a:off x="1698458" y="1323439"/>
            <a:ext cx="8795084" cy="43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7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383540" algn="ctr">
              <a:spcBef>
                <a:spcPts val="100"/>
              </a:spcBef>
              <a:defRPr sz="4000">
                <a:solidFill>
                  <a:srgbClr val="54813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dirty="0"/>
              <a:t>Топ-5 актеров по среднему IMDb рейтингу</a:t>
            </a:r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EDBC34-11DB-4EA4-A5E0-B9C8F962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12" y="2257926"/>
            <a:ext cx="10085576" cy="23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7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383540" algn="ctr">
              <a:spcBef>
                <a:spcPts val="100"/>
              </a:spcBef>
              <a:defRPr sz="4000">
                <a:solidFill>
                  <a:srgbClr val="54813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dirty="0"/>
              <a:t>Средний IMDb рейтинг по типу контента (русск. данные)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8D7868-9FA7-4C75-BB4F-367241C51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96" y="2107281"/>
            <a:ext cx="8617608" cy="2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2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383540" algn="ctr">
              <a:spcBef>
                <a:spcPts val="100"/>
              </a:spcBef>
              <a:defRPr sz="4000">
                <a:solidFill>
                  <a:srgbClr val="54813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dirty="0"/>
              <a:t>Средний сентимент по жанрам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72A218-0479-4C65-B3DD-9FF756AB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890" y="1445776"/>
            <a:ext cx="8620220" cy="39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383540" algn="ctr">
              <a:spcBef>
                <a:spcPts val="100"/>
              </a:spcBef>
              <a:defRPr sz="4000">
                <a:solidFill>
                  <a:srgbClr val="54813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dirty="0"/>
              <a:t>Количество фильмов с рейтингом &gt;8 по жанрам:</a:t>
            </a:r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5FE9AC-1EA6-4A79-8506-F6777A3E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39" y="1103286"/>
            <a:ext cx="6541921" cy="46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4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383540" algn="ctr">
              <a:spcBef>
                <a:spcPts val="100"/>
              </a:spcBef>
              <a:defRPr sz="4000">
                <a:solidFill>
                  <a:srgbClr val="54813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dirty="0"/>
              <a:t>Средняя продолжительность фильмов по жанрам: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F5F6DC-A4F8-4B9C-A4D2-62D0D172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19" y="1144253"/>
            <a:ext cx="6827362" cy="456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4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C2A6F3D6-5F66-4FE1-A568-129D02D42AB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383540" algn="ctr">
              <a:spcBef>
                <a:spcPts val="100"/>
              </a:spcBef>
              <a:defRPr sz="4000">
                <a:solidFill>
                  <a:srgbClr val="54813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F4E42-778E-4BB8-82BA-3293AA79C523}"/>
              </a:ext>
            </a:extLst>
          </p:cNvPr>
          <p:cNvSpPr txBox="1"/>
          <p:nvPr/>
        </p:nvSpPr>
        <p:spPr>
          <a:xfrm>
            <a:off x="513347" y="1754022"/>
            <a:ext cx="11165305" cy="3349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b="0" dirty="0"/>
              <a:t>В рамках данного проекта был проведен анализ данных о фильмах, собранных с сайта Википедия. Выявлены наиболее популярные жанры, проанализирован сентимент сюжетов, определены режиссеры с высокими рейтингами и проведена кластеризация по сентименту и году выпуска. Эти данные полезны для киноиндустрии, так как позволяют понимать предпочтения зрителей, настроения сюжетов и выделять жанры и режиссеров с наибольшим успехом.</a:t>
            </a:r>
          </a:p>
        </p:txBody>
      </p:sp>
    </p:spTree>
    <p:extLst>
      <p:ext uri="{BB962C8B-B14F-4D97-AF65-F5344CB8AC3E}">
        <p14:creationId xmlns:p14="http://schemas.microsoft.com/office/powerpoint/2010/main" val="994081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1E54D21-63AF-4DEB-949C-88C9480D8D32}"/>
              </a:ext>
            </a:extLst>
          </p:cNvPr>
          <p:cNvSpPr txBox="1">
            <a:spLocks/>
          </p:cNvSpPr>
          <p:nvPr/>
        </p:nvSpPr>
        <p:spPr bwMode="auto">
          <a:xfrm>
            <a:off x="0" y="1267327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383540" algn="ctr">
              <a:spcBef>
                <a:spcPts val="100"/>
              </a:spcBef>
              <a:defRPr sz="4000">
                <a:solidFill>
                  <a:srgbClr val="54813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pic>
        <p:nvPicPr>
          <p:cNvPr id="17412" name="Picture 4" descr="Picture background">
            <a:extLst>
              <a:ext uri="{FF2B5EF4-FFF2-40B4-BE49-F238E27FC236}">
                <a16:creationId xmlns:a16="http://schemas.microsoft.com/office/drawing/2014/main" id="{6B52A729-4939-4DB7-A5DA-54A030F24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8937"/>
            <a:ext cx="12192000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0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778042" y="862263"/>
            <a:ext cx="10635916" cy="51334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ФИО: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Андреевич Такой</a:t>
            </a: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Образование: 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Высшее – Бакалавр, 2020 г., Сибирский государственный университет водного транспорта, Управление логистическими сервисами и гидрографическим обеспечением, Новосибирск;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Высшее – Магистр, 2023 г., Российский университет транспорта (РУТ(МИИТ)), Информатика и вычислительная техника, Москва.</a:t>
            </a: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 в Сбербанк: 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Ведущий инженер по разработке, центральный аппарат / блок сервисы. Работа с порталом поставщика (SAP S4/HANA и UI5), поддержка и доработка системы и проектирование новой системы на микросервисной архитектуре.</a:t>
            </a: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не готов к переезду.</a:t>
            </a: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Контакты: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Моб.тел.: +7 (916) 952-63-68, Telegram: @vtakoy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062AC-73CA-4AFF-B0EE-57B4749FC56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3540" algn="ctr">
              <a:spcBef>
                <a:spcPts val="100"/>
              </a:spcBef>
            </a:pPr>
            <a:r>
              <a:rPr lang="ru-RU" sz="4000" dirty="0">
                <a:solidFill>
                  <a:srgbClr val="548135"/>
                </a:solidFill>
                <a:latin typeface="Times New Roman"/>
                <a:ea typeface="+mj-ea"/>
                <a:cs typeface="Times New Roman"/>
              </a:rPr>
              <a:t>Информация об учащемся</a:t>
            </a: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253331"/>
            <a:ext cx="10515600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Краткая суть: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 о фильмах из Википедии с целью выявления трендов, популярности жанров, национальных особенностей и оценки качества фильмов по IMDb.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сентимент-анализа, визуализация данных, и создание бизнес-выводов для киноиндустрии.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репозиторий: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383540" algn="ctr">
              <a:spcBef>
                <a:spcPts val="100"/>
              </a:spcBef>
              <a:defRPr sz="4000">
                <a:solidFill>
                  <a:srgbClr val="54813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dirty="0"/>
              <a:t>Описание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253331"/>
            <a:ext cx="10515600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процесса: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предобработка данных: Удаление пропусков, обработка жанров.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группировка данных: По странам, жанрам, годам.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Сентимент-анализ: NLTK для оценки сентимента сюжетов.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Визуализация: Построение графиков для наглядного представления данных.</a:t>
            </a:r>
          </a:p>
          <a:p>
            <a:pPr marL="0" indent="0">
              <a:buNone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383540" algn="ctr">
              <a:spcBef>
                <a:spcPts val="100"/>
              </a:spcBef>
              <a:defRPr sz="4000">
                <a:solidFill>
                  <a:srgbClr val="54813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dirty="0"/>
              <a:t>Бизнес-логика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383540" algn="ctr">
              <a:spcBef>
                <a:spcPts val="100"/>
              </a:spcBef>
              <a:defRPr sz="4000">
                <a:solidFill>
                  <a:srgbClr val="54813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dirty="0"/>
              <a:t>Модель данных</a:t>
            </a:r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577BBD-968F-4E09-A602-EC3066CFF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1" y="1195468"/>
            <a:ext cx="9207498" cy="4467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поля: </a:t>
            </a: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название, год выпуска, жанр, страна, рейтинг IMDb, сентимент.</a:t>
            </a: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поля: </a:t>
            </a: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актёры, режиссёр, тип контента.</a:t>
            </a: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данные: </a:t>
            </a: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на английском и русском языках.</a:t>
            </a: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383540" algn="ctr">
              <a:spcBef>
                <a:spcPts val="100"/>
              </a:spcBef>
              <a:defRPr sz="4000">
                <a:solidFill>
                  <a:srgbClr val="54813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dirty="0"/>
              <a:t>Используемые технологии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44CA4F-662C-4269-86B8-315B660E84E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126402" y="1433421"/>
            <a:ext cx="9939196" cy="3991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-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обработки данных.</a:t>
            </a:r>
          </a:p>
          <a:p>
            <a:pPr marL="0">
              <a:lnSpc>
                <a:spcPct val="150000"/>
              </a:lnSpc>
              <a:buNone/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-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численных вычислений.</a:t>
            </a:r>
          </a:p>
          <a:p>
            <a:pPr marL="0">
              <a:lnSpc>
                <a:spcPct val="150000"/>
              </a:lnSpc>
              <a:buNone/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-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сентимент-анализа текстов.</a:t>
            </a:r>
          </a:p>
          <a:p>
            <a:pPr marL="0">
              <a:lnSpc>
                <a:spcPct val="150000"/>
              </a:lnSpc>
              <a:buNone/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Plotly и Matplotlib -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графиков и визуализации данных.</a:t>
            </a:r>
          </a:p>
          <a:p>
            <a:pPr marL="0">
              <a:lnSpc>
                <a:spcPct val="150000"/>
              </a:lnSpc>
              <a:buNone/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-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кластеризации и обработки данных.</a:t>
            </a:r>
          </a:p>
          <a:p>
            <a:pPr marL="0">
              <a:lnSpc>
                <a:spcPct val="150000"/>
              </a:lnSpc>
              <a:buNone/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 -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для анализа и визуализации данных.  </a:t>
            </a: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383540" algn="ctr">
              <a:spcBef>
                <a:spcPts val="100"/>
              </a:spcBef>
              <a:defRPr sz="4000">
                <a:solidFill>
                  <a:srgbClr val="54813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dirty="0"/>
              <a:t>Анализ IMDb рейтингов по жанрам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44CA4F-662C-4269-86B8-315B660E84E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535412" y="5603817"/>
            <a:ext cx="11470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Выявлены жанры с наивысшими рейтингами. Например, определённые жанры, такие как </a:t>
            </a:r>
            <a:r>
              <a:rPr lang="ru-RU" alt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исторические и биография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имеют самый высокий рейтинг, популярны.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график иллюстрирует, как оцениваются жанры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04AC119-0117-41F5-BC5C-9B37F1A1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449" y="1063541"/>
            <a:ext cx="7737101" cy="454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383540" algn="ctr">
              <a:spcBef>
                <a:spcPts val="100"/>
              </a:spcBef>
              <a:defRPr sz="4000">
                <a:solidFill>
                  <a:srgbClr val="54813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dirty="0"/>
              <a:t>Распределение фильмов по жанрам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44CA4F-662C-4269-86B8-315B660E84E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97306" y="5293454"/>
            <a:ext cx="1169469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популярные жанры и их доля в общем количестве фильмов. Жанры драма и комедия имеют наибольшую представленность.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график показывает, какие жанры привлекают больше всего внимания в мировой киноиндустрии.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8068E4-956C-4BC0-80FF-C5E53C52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76" y="595050"/>
            <a:ext cx="7942848" cy="482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2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383540" algn="ctr">
              <a:spcBef>
                <a:spcPts val="100"/>
              </a:spcBef>
              <a:defRPr sz="4000">
                <a:solidFill>
                  <a:srgbClr val="54813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ru-RU" dirty="0"/>
              <a:t>Популярность жанров по годам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44CA4F-662C-4269-86B8-315B660E84E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01054" y="5657671"/>
            <a:ext cx="117909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Жанры, которые были популярны в разные периоды. Данный график помогает понять изменения в предпочтениях зрителей по жанрам с течением времени.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ED2F5C-E111-4A85-A7EE-FFC64C9C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333" y="707886"/>
            <a:ext cx="5715334" cy="47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680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635</Words>
  <Application>Microsoft Office PowerPoint</Application>
  <PresentationFormat>Широкоэкранный</PresentationFormat>
  <Paragraphs>63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SBSansDisplay-Light</vt:lpstr>
      <vt:lpstr>Times New Roman</vt:lpstr>
      <vt:lpstr>Тема Office</vt:lpstr>
      <vt:lpstr>Итоговая работа по направлению Data Analyst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владимир такой</cp:lastModifiedBy>
  <cp:revision>29</cp:revision>
  <dcterms:created xsi:type="dcterms:W3CDTF">2021-02-19T10:44:02Z</dcterms:created>
  <dcterms:modified xsi:type="dcterms:W3CDTF">2024-11-10T14:23:04Z</dcterms:modified>
</cp:coreProperties>
</file>