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2" r:id="rId2"/>
    <p:sldId id="304" r:id="rId3"/>
    <p:sldId id="307" r:id="rId4"/>
    <p:sldId id="317" r:id="rId5"/>
    <p:sldId id="314" r:id="rId6"/>
    <p:sldId id="318" r:id="rId7"/>
    <p:sldId id="315" r:id="rId8"/>
    <p:sldId id="316" r:id="rId9"/>
    <p:sldId id="308" r:id="rId10"/>
    <p:sldId id="309" r:id="rId11"/>
    <p:sldId id="332" r:id="rId12"/>
    <p:sldId id="331" r:id="rId13"/>
    <p:sldId id="319" r:id="rId14"/>
    <p:sldId id="310" r:id="rId15"/>
    <p:sldId id="311" r:id="rId16"/>
    <p:sldId id="320" r:id="rId17"/>
    <p:sldId id="295" r:id="rId18"/>
    <p:sldId id="297" r:id="rId19"/>
    <p:sldId id="298" r:id="rId20"/>
    <p:sldId id="299" r:id="rId21"/>
    <p:sldId id="302" r:id="rId22"/>
    <p:sldId id="301" r:id="rId23"/>
    <p:sldId id="300" r:id="rId24"/>
    <p:sldId id="321" r:id="rId25"/>
    <p:sldId id="322" r:id="rId26"/>
    <p:sldId id="323" r:id="rId27"/>
    <p:sldId id="324" r:id="rId28"/>
    <p:sldId id="325" r:id="rId29"/>
    <p:sldId id="313" r:id="rId30"/>
    <p:sldId id="326" r:id="rId31"/>
    <p:sldId id="327" r:id="rId32"/>
    <p:sldId id="328" r:id="rId33"/>
    <p:sldId id="329" r:id="rId34"/>
    <p:sldId id="330" r:id="rId35"/>
    <p:sldId id="303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30"/>
    <p:restoredTop sz="96405"/>
  </p:normalViewPr>
  <p:slideViewPr>
    <p:cSldViewPr snapToGrid="0" snapToObjects="1">
      <p:cViewPr varScale="1">
        <p:scale>
          <a:sx n="70" d="100"/>
          <a:sy n="70" d="100"/>
        </p:scale>
        <p:origin x="20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8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3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0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9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8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6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12/10/23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AE539A2-A421-404F-BC43-2451E4E18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3"/>
            <a:ext cx="6858001" cy="623711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F17C352-5D43-0740-AC40-7A6C1DF3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bank-school.ru/programs/9852/item/479254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hyperlink" Target="https://youtu.be/waPQP2TDOGE" TargetMode="External"/><Relationship Id="rId4" Type="http://schemas.openxmlformats.org/officeDocument/2006/relationships/hyperlink" Target="https://habr.com/ru/post/488112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Немного о </a:t>
            </a: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Python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176962" y="424141"/>
            <a:ext cx="9442646" cy="88379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</a:t>
            </a:r>
            <a:r>
              <a:rPr lang="en-US" sz="4000" dirty="0"/>
              <a:t> -  </a:t>
            </a:r>
            <a:r>
              <a:rPr lang="ru-RU" sz="4000" dirty="0"/>
              <a:t>пример из списка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6955-E1A6-A348-8CD0-3FF75FB8BBF3}"/>
              </a:ext>
            </a:extLst>
          </p:cNvPr>
          <p:cNvSpPr txBox="1"/>
          <p:nvPr/>
        </p:nvSpPr>
        <p:spPr bwMode="auto">
          <a:xfrm>
            <a:off x="1199456" y="1844824"/>
            <a:ext cx="36850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Итерируемый объект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Итератор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__next__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F9ED-3A48-7945-9D96-E765AB5E3057}"/>
              </a:ext>
            </a:extLst>
          </p:cNvPr>
          <p:cNvSpPr txBox="1"/>
          <p:nvPr/>
        </p:nvSpPr>
        <p:spPr bwMode="auto">
          <a:xfrm>
            <a:off x="5055755" y="1860848"/>
            <a:ext cx="368506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 = [1,2,3,4,5]</a:t>
            </a:r>
          </a:p>
          <a:p>
            <a:pPr>
              <a:lnSpc>
                <a:spcPct val="150000"/>
              </a:lnSpc>
            </a:pPr>
            <a:endParaRPr lang="e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1CCC-0FEF-3B43-8399-D28E551C1938}"/>
              </a:ext>
            </a:extLst>
          </p:cNvPr>
          <p:cNvSpPr txBox="1"/>
          <p:nvPr/>
        </p:nvSpPr>
        <p:spPr bwMode="auto">
          <a:xfrm>
            <a:off x="5013540" y="2998418"/>
            <a:ext cx="328550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 err="1"/>
              <a:t>s_iterator</a:t>
            </a:r>
            <a:r>
              <a:rPr lang="en" sz="2400" dirty="0"/>
              <a:t> = </a:t>
            </a:r>
            <a:r>
              <a:rPr lang="en" sz="2400" dirty="0" err="1"/>
              <a:t>iter</a:t>
            </a:r>
            <a:r>
              <a:rPr lang="en" sz="2400" dirty="0"/>
              <a:t>(s)</a:t>
            </a:r>
          </a:p>
          <a:p>
            <a:pPr>
              <a:lnSpc>
                <a:spcPct val="150000"/>
              </a:lnSpc>
            </a:pPr>
            <a:r>
              <a:rPr lang="en" dirty="0"/>
              <a:t>next</a:t>
            </a:r>
            <a:r>
              <a:rPr lang="en" sz="2400" dirty="0"/>
              <a:t>(</a:t>
            </a:r>
            <a:r>
              <a:rPr lang="en" sz="2400" dirty="0" err="1"/>
              <a:t>s_iterator</a:t>
            </a:r>
            <a:r>
              <a:rPr lang="en" sz="24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92954"/>
            <a:ext cx="9442646" cy="13566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 – создания своего класса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DD0E-84D6-6942-8275-FAC9AE92AA38}"/>
              </a:ext>
            </a:extLst>
          </p:cNvPr>
          <p:cNvSpPr txBox="1"/>
          <p:nvPr/>
        </p:nvSpPr>
        <p:spPr>
          <a:xfrm>
            <a:off x="876782" y="2063888"/>
            <a:ext cx="6244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CC7832"/>
                </a:solidFill>
                <a:effectLst/>
              </a:rPr>
              <a:t>class </a:t>
            </a:r>
            <a:r>
              <a:rPr lang="en" dirty="0"/>
              <a:t>Hello: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init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>
                <a:solidFill>
                  <a:srgbClr val="CC7832"/>
                </a:solidFill>
                <a:effectLst/>
              </a:rPr>
              <a:t>, </a:t>
            </a:r>
            <a:r>
              <a:rPr lang="en" dirty="0" err="1"/>
              <a:t>num_iterations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 = </a:t>
            </a:r>
            <a:r>
              <a:rPr lang="en" dirty="0" err="1"/>
              <a:t>num_iterations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= </a:t>
            </a:r>
            <a:r>
              <a:rPr lang="en" dirty="0">
                <a:solidFill>
                  <a:srgbClr val="6897BB"/>
                </a:solidFill>
                <a:effectLst/>
              </a:rPr>
              <a:t>0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iter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br>
              <a:rPr lang="en" dirty="0">
                <a:solidFill>
                  <a:srgbClr val="94558D"/>
                </a:solidFill>
                <a:effectLst/>
              </a:rPr>
            </a:br>
            <a:br>
              <a:rPr lang="en" dirty="0">
                <a:solidFill>
                  <a:srgbClr val="94558D"/>
                </a:solidFill>
                <a:effectLst/>
              </a:rPr>
            </a:br>
            <a:r>
              <a:rPr lang="en" dirty="0">
                <a:solidFill>
                  <a:srgbClr val="94558D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__next__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if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&lt;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+= </a:t>
            </a:r>
            <a:r>
              <a:rPr lang="en" dirty="0">
                <a:solidFill>
                  <a:srgbClr val="6897BB"/>
                </a:solidFill>
                <a:effectLst/>
              </a:rPr>
              <a:t>1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6A8759"/>
                </a:solidFill>
                <a:effectLst/>
              </a:rPr>
              <a:t>'Hello'</a:t>
            </a:r>
            <a:br>
              <a:rPr lang="en" dirty="0">
                <a:solidFill>
                  <a:srgbClr val="6A8759"/>
                </a:solidFill>
                <a:effectLst/>
              </a:rPr>
            </a:br>
            <a:r>
              <a:rPr lang="en" dirty="0">
                <a:solidFill>
                  <a:srgbClr val="6A8759"/>
                </a:solidFill>
                <a:effectLst/>
              </a:rPr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raise </a:t>
            </a:r>
            <a:r>
              <a:rPr lang="en" dirty="0" err="1">
                <a:solidFill>
                  <a:srgbClr val="8888C6"/>
                </a:solidFill>
                <a:effectLst/>
              </a:rPr>
              <a:t>StopIteration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Генераторы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856556" y="2644924"/>
            <a:ext cx="102251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def </a:t>
            </a:r>
            <a:r>
              <a:rPr lang="en" dirty="0" err="1"/>
              <a:t>infinite_sequence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num = 0</a:t>
            </a:r>
            <a:br>
              <a:rPr lang="en" dirty="0"/>
            </a:br>
            <a:r>
              <a:rPr lang="en" dirty="0"/>
              <a:t>    while True: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yield</a:t>
            </a:r>
            <a:r>
              <a:rPr lang="en" dirty="0"/>
              <a:t> num</a:t>
            </a:r>
            <a:br>
              <a:rPr lang="en" dirty="0"/>
            </a:br>
            <a:r>
              <a:rPr lang="en" dirty="0"/>
              <a:t>        num += 1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5DC35-FBDF-CC41-95DF-B9FC681CCBE7}"/>
              </a:ext>
            </a:extLst>
          </p:cNvPr>
          <p:cNvSpPr txBox="1"/>
          <p:nvPr/>
        </p:nvSpPr>
        <p:spPr>
          <a:xfrm>
            <a:off x="856556" y="1819229"/>
            <a:ext cx="61885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Г</a:t>
            </a:r>
            <a:r>
              <a:rPr lang="ru-RU" sz="1800" dirty="0"/>
              <a:t>енератор бесконечной последовательности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2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Декораторы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95224" y="1899908"/>
            <a:ext cx="102251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my_shiny_new_decorator</a:t>
            </a:r>
            <a:r>
              <a:rPr lang="en" dirty="0"/>
              <a:t>(</a:t>
            </a:r>
            <a:r>
              <a:rPr lang="en" sz="1600" dirty="0" err="1"/>
              <a:t>function_to_decorate</a:t>
            </a:r>
            <a:r>
              <a:rPr lang="en" dirty="0"/>
              <a:t>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the_wrapper_around_the_original_function</a:t>
            </a:r>
            <a:r>
              <a:rPr lang="en" dirty="0"/>
              <a:t>():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- код, который отработает до вызова функции"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 err="1"/>
              <a:t>function_to_decorate</a:t>
            </a:r>
            <a:r>
              <a:rPr lang="en" sz="1400" dirty="0"/>
              <a:t>()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А я - код, срабатывающий после"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return</a:t>
            </a:r>
            <a:r>
              <a:rPr lang="en" dirty="0"/>
              <a:t> </a:t>
            </a:r>
            <a:r>
              <a:rPr lang="en" sz="1600" dirty="0" err="1"/>
              <a:t>the_wrapper_around_the_original_function</a:t>
            </a:r>
            <a:r>
              <a:rPr lang="en" sz="1600" dirty="0"/>
              <a:t>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stand_alone_function</a:t>
            </a:r>
            <a:r>
              <a:rPr lang="en" dirty="0"/>
              <a:t>():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простая одинокая функция, ты ведь не посмеешь меня изменять?"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en" dirty="0" err="1"/>
              <a:t>stand_alone_function_decorated</a:t>
            </a:r>
            <a:r>
              <a:rPr lang="en" dirty="0"/>
              <a:t> </a:t>
            </a:r>
            <a:r>
              <a:rPr lang="en" sz="1400" dirty="0"/>
              <a:t>=</a:t>
            </a:r>
            <a:r>
              <a:rPr lang="en" dirty="0"/>
              <a:t> </a:t>
            </a:r>
            <a:r>
              <a:rPr lang="en" dirty="0" err="1"/>
              <a:t>my_shiny_new_decorator</a:t>
            </a:r>
            <a:r>
              <a:rPr lang="en" dirty="0"/>
              <a:t>(</a:t>
            </a:r>
            <a:r>
              <a:rPr lang="en" dirty="0" err="1"/>
              <a:t>stand_alone_function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или</a:t>
            </a:r>
          </a:p>
          <a:p>
            <a:r>
              <a:rPr lang="en-US" dirty="0"/>
              <a:t>@</a:t>
            </a:r>
            <a:r>
              <a:rPr lang="en" dirty="0" err="1"/>
              <a:t>my_shiny_new_decorator</a:t>
            </a:r>
            <a:endParaRPr lang="ru-RU" dirty="0"/>
          </a:p>
          <a:p>
            <a:r>
              <a:rPr lang="en" dirty="0" err="1"/>
              <a:t>stand_alone_function</a:t>
            </a:r>
            <a:r>
              <a:rPr lang="en" dirty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4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Обработка исключений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try: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</a:t>
            </a:r>
            <a:r>
              <a:rPr lang="en" sz="2400" dirty="0"/>
              <a:t>()</a:t>
            </a:r>
          </a:p>
          <a:p>
            <a:r>
              <a:rPr lang="en" sz="2400" dirty="0"/>
              <a:t>except: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some_handling_exception_func</a:t>
            </a:r>
            <a:r>
              <a:rPr lang="en" sz="2400" dirty="0"/>
              <a:t>()</a:t>
            </a:r>
          </a:p>
          <a:p>
            <a:r>
              <a:rPr lang="en" sz="2400" dirty="0"/>
              <a:t>else: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some_func_without_exception</a:t>
            </a:r>
            <a:r>
              <a:rPr lang="en" sz="2400" dirty="0"/>
              <a:t>()</a:t>
            </a:r>
          </a:p>
          <a:p>
            <a:r>
              <a:rPr lang="en" sz="2400" dirty="0"/>
              <a:t>finally: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some_all_cases_func</a:t>
            </a:r>
            <a:r>
              <a:rPr lang="en" sz="2400" dirty="0"/>
              <a:t>()</a:t>
            </a:r>
            <a:endParaRPr lang="ru-RU" sz="2400" dirty="0"/>
          </a:p>
          <a:p>
            <a:endParaRPr lang="ru-RU" sz="2400" dirty="0">
              <a:hlinkClick r:id="rId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9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-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338383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pd.read_parquet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pd.json_normalize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B93F3-FC53-CC41-9718-DD066826A82A}"/>
              </a:ext>
            </a:extLst>
          </p:cNvPr>
          <p:cNvSpPr txBox="1"/>
          <p:nvPr/>
        </p:nvSpPr>
        <p:spPr bwMode="auto">
          <a:xfrm>
            <a:off x="5957054" y="1832626"/>
            <a:ext cx="33838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pd.to_parquet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374676" y="340988"/>
            <a:ext cx="10496757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– </a:t>
            </a:r>
            <a:r>
              <a:rPr lang="ru-RU" sz="4000" dirty="0"/>
              <a:t>чтение </a:t>
            </a:r>
            <a:r>
              <a:rPr lang="en-US" sz="4000" dirty="0"/>
              <a:t>csv </a:t>
            </a:r>
            <a:r>
              <a:rPr lang="ru-RU" sz="4000" dirty="0"/>
              <a:t>файлов</a:t>
            </a:r>
            <a:endParaRPr lang="e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9E82-8B1D-794F-B3A0-79ADE11DF440}"/>
              </a:ext>
            </a:extLst>
          </p:cNvPr>
          <p:cNvSpPr txBox="1"/>
          <p:nvPr/>
        </p:nvSpPr>
        <p:spPr>
          <a:xfrm>
            <a:off x="1374676" y="2143064"/>
            <a:ext cx="86994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Можно прочитать файл </a:t>
            </a:r>
            <a:r>
              <a:rPr lang="en" sz="2800" dirty="0"/>
              <a:t>csv </a:t>
            </a:r>
            <a:r>
              <a:rPr lang="ru-RU" sz="2800" dirty="0"/>
              <a:t>в список из строк, каждая строка представлена в виде словаря, где ключ – это название колонки, а значение – содержимое </a:t>
            </a:r>
            <a:r>
              <a:rPr lang="ru-RU" sz="2800" dirty="0" err="1"/>
              <a:t>соответствющей</a:t>
            </a:r>
            <a:r>
              <a:rPr lang="ru-RU" sz="2800" dirty="0"/>
              <a:t> строки в этой колонке</a:t>
            </a:r>
            <a:endParaRPr lang="en" sz="2800" dirty="0">
              <a:effectLst/>
            </a:endParaRPr>
          </a:p>
          <a:p>
            <a:endParaRPr lang="en" sz="2800" dirty="0"/>
          </a:p>
          <a:p>
            <a:endParaRPr lang="en" sz="2800" dirty="0">
              <a:effectLst/>
            </a:endParaRPr>
          </a:p>
          <a:p>
            <a:r>
              <a:rPr lang="en" sz="2800" dirty="0">
                <a:effectLst/>
              </a:rPr>
              <a:t>import </a:t>
            </a:r>
            <a:r>
              <a:rPr lang="en" sz="2800" dirty="0"/>
              <a:t>csv</a:t>
            </a:r>
            <a:br>
              <a:rPr lang="en" sz="2800" dirty="0"/>
            </a:br>
            <a:r>
              <a:rPr lang="en" sz="2800" dirty="0" err="1"/>
              <a:t>rows_list</a:t>
            </a:r>
            <a:r>
              <a:rPr lang="en" sz="2800" dirty="0"/>
              <a:t> = </a:t>
            </a:r>
            <a:r>
              <a:rPr lang="en" sz="2800" dirty="0">
                <a:effectLst/>
              </a:rPr>
              <a:t>list</a:t>
            </a:r>
            <a:r>
              <a:rPr lang="en" sz="2800" dirty="0"/>
              <a:t>(</a:t>
            </a:r>
            <a:r>
              <a:rPr lang="en" sz="2800" dirty="0" err="1"/>
              <a:t>csv.DictReader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open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‘</a:t>
            </a:r>
            <a:r>
              <a:rPr lang="en-US" sz="2800" dirty="0"/>
              <a:t>filename</a:t>
            </a:r>
            <a:r>
              <a:rPr lang="en" sz="2800" dirty="0">
                <a:effectLst/>
              </a:rPr>
              <a:t>.csv'</a:t>
            </a:r>
            <a:r>
              <a:rPr lang="en" sz="2800" dirty="0"/>
              <a:t>)))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08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DEBEA3-306B-1C42-9CFE-2EB1C6A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1472366"/>
            <a:ext cx="5918375" cy="4144249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" sz="4000" b="1" dirty="0"/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NumPy</a:t>
            </a:r>
            <a:r>
              <a:rPr lang="en" dirty="0"/>
              <a:t> - </a:t>
            </a:r>
            <a:r>
              <a:rPr lang="en" b="1" dirty="0"/>
              <a:t>Numerical Python</a:t>
            </a:r>
            <a:r>
              <a:rPr lang="en" dirty="0"/>
              <a:t> 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C0830D-7D11-634D-88C0-794623213389}"/>
              </a:ext>
            </a:extLst>
          </p:cNvPr>
          <p:cNvSpPr/>
          <p:nvPr/>
        </p:nvSpPr>
        <p:spPr>
          <a:xfrm>
            <a:off x="218767" y="5787930"/>
            <a:ext cx="4773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Подробное руководство от автора </a:t>
            </a:r>
            <a:r>
              <a:rPr lang="en-US" dirty="0" err="1"/>
              <a:t>numpy</a:t>
            </a:r>
            <a:r>
              <a:rPr lang="en-US" dirty="0"/>
              <a:t> - </a:t>
            </a:r>
          </a:p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web.mit.edu</a:t>
            </a:r>
            <a:r>
              <a:rPr lang="ru-RU" dirty="0"/>
              <a:t>/</a:t>
            </a:r>
            <a:r>
              <a:rPr lang="ru-RU" dirty="0" err="1"/>
              <a:t>dvp</a:t>
            </a:r>
            <a:r>
              <a:rPr lang="ru-RU" dirty="0"/>
              <a:t>/</a:t>
            </a:r>
            <a:r>
              <a:rPr lang="ru-RU" dirty="0" err="1"/>
              <a:t>Public</a:t>
            </a:r>
            <a:r>
              <a:rPr lang="ru-RU" dirty="0"/>
              <a:t>/</a:t>
            </a:r>
            <a:r>
              <a:rPr lang="ru-RU" dirty="0" err="1"/>
              <a:t>numpybook.pdf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BD2618-ECC6-854B-911E-E2344C895CC0}"/>
              </a:ext>
            </a:extLst>
          </p:cNvPr>
          <p:cNvSpPr/>
          <p:nvPr/>
        </p:nvSpPr>
        <p:spPr>
          <a:xfrm>
            <a:off x="218767" y="2279820"/>
            <a:ext cx="2170103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ru-RU" dirty="0"/>
              <a:t>Волшебные слова</a:t>
            </a:r>
          </a:p>
          <a:p>
            <a:pPr>
              <a:lnSpc>
                <a:spcPct val="130000"/>
              </a:lnSpc>
              <a:defRPr/>
            </a:pP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Преимущества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</a:t>
            </a:r>
            <a:r>
              <a:rPr lang="ru-RU" b="1" dirty="0"/>
              <a:t>Представление для векторов и матриц –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Эффективные вычисления для данных в формате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Удобный интерфейс для разработки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45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Атрибуты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3A3EF4-93D9-A045-9F3B-34470A45DB91}"/>
              </a:ext>
            </a:extLst>
          </p:cNvPr>
          <p:cNvSpPr/>
          <p:nvPr/>
        </p:nvSpPr>
        <p:spPr>
          <a:xfrm>
            <a:off x="551384" y="1255804"/>
            <a:ext cx="10787176" cy="245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b="1" dirty="0"/>
              <a:t> </a:t>
            </a:r>
            <a:r>
              <a:rPr lang="en-US" sz="2400" b="1" dirty="0"/>
              <a:t>shape </a:t>
            </a:r>
            <a:r>
              <a:rPr lang="ru-RU" sz="2400" b="1" dirty="0"/>
              <a:t>- кортеж, содержит количество элементов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size</a:t>
            </a:r>
            <a:r>
              <a:rPr lang="ru-RU" sz="2400" b="1" dirty="0"/>
              <a:t> – общее количество элементов в массиве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ndim</a:t>
            </a:r>
            <a:r>
              <a:rPr lang="en-US" sz="2400" b="1" dirty="0"/>
              <a:t> – </a:t>
            </a:r>
            <a:r>
              <a:rPr lang="ru-RU" sz="2400" b="1" dirty="0"/>
              <a:t>количество измерений(столбцов) массива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nbytes</a:t>
            </a:r>
            <a:r>
              <a:rPr lang="en-US" sz="2400" b="1" dirty="0"/>
              <a:t> – </a:t>
            </a:r>
            <a:r>
              <a:rPr lang="ru-RU" sz="2400" b="1" dirty="0"/>
              <a:t>количество байтов используемых массивом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dtype</a:t>
            </a:r>
            <a:r>
              <a:rPr lang="en-US" sz="2400" b="1" dirty="0"/>
              <a:t> – </a:t>
            </a:r>
            <a:r>
              <a:rPr lang="ru-RU" sz="2400" b="1" dirty="0"/>
              <a:t>тип данных в массиве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5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/>
              <a:t>План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ru-RU" sz="4000" dirty="0"/>
              <a:t>занятия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Типы и структуры данных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Виртуальное окружение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Итераторы, Генераторы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Декораторы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Обработка исключений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Доступ к данным в </a:t>
            </a:r>
            <a:r>
              <a:rPr lang="en" sz="2400" dirty="0"/>
              <a:t>Python: CSV, XLSX, JSON,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Операции со строками, с векторами и матрицами в </a:t>
            </a:r>
            <a:r>
              <a:rPr lang="en" sz="2400" dirty="0"/>
              <a:t>Python (</a:t>
            </a:r>
            <a:r>
              <a:rPr lang="en" sz="2400" dirty="0" err="1"/>
              <a:t>numpy</a:t>
            </a:r>
            <a:r>
              <a:rPr lang="en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1C170A-7D92-5B47-92A4-608D55122F6D}"/>
              </a:ext>
            </a:extLst>
          </p:cNvPr>
          <p:cNvSpPr/>
          <p:nvPr/>
        </p:nvSpPr>
        <p:spPr bwMode="auto">
          <a:xfrm>
            <a:off x="551384" y="1255804"/>
            <a:ext cx="10787176" cy="197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np.zeros</a:t>
            </a:r>
            <a:r>
              <a:rPr lang="en" sz="2400" dirty="0"/>
              <a:t>() </a:t>
            </a:r>
            <a:r>
              <a:rPr lang="ru-RU" sz="2400" dirty="0"/>
              <a:t>–</a:t>
            </a:r>
            <a:r>
              <a:rPr lang="en" sz="2400" dirty="0"/>
              <a:t> </a:t>
            </a:r>
            <a:r>
              <a:rPr lang="ru-RU" sz="2400" dirty="0"/>
              <a:t>создание массива с нулевыми значениями</a:t>
            </a:r>
            <a:r>
              <a:rPr lang="en" sz="2400" dirty="0"/>
              <a:t> 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np.ones</a:t>
            </a:r>
            <a:r>
              <a:rPr lang="en-US" sz="2400" dirty="0"/>
              <a:t>()</a:t>
            </a:r>
            <a:r>
              <a:rPr lang="ru-RU" sz="2400" dirty="0"/>
              <a:t> – создание массива с единицами</a:t>
            </a:r>
            <a:endParaRPr lang="en-US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np.eye</a:t>
            </a:r>
            <a:r>
              <a:rPr lang="en-US" sz="2400" dirty="0"/>
              <a:t>()</a:t>
            </a:r>
            <a:r>
              <a:rPr lang="ru-RU" sz="2400" dirty="0"/>
              <a:t> – возвращает двумерный массив у которого все элементы по диагонали равны 1, а все остальные равны 0.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1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7AC6B9-D29B-054E-95F5-BFAF170BE421}"/>
              </a:ext>
            </a:extLst>
          </p:cNvPr>
          <p:cNvSpPr/>
          <p:nvPr/>
        </p:nvSpPr>
        <p:spPr>
          <a:xfrm>
            <a:off x="502746" y="1287700"/>
            <a:ext cx="40116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из списков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14EC53-9A63-2A43-9EA4-CB66192C226A}"/>
              </a:ext>
            </a:extLst>
          </p:cNvPr>
          <p:cNvSpPr/>
          <p:nvPr/>
        </p:nvSpPr>
        <p:spPr>
          <a:xfrm>
            <a:off x="760331" y="2097182"/>
            <a:ext cx="6096000" cy="1143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([[1,2,3],[2,3,4]])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x </a:t>
            </a:r>
            <a:r>
              <a:rPr lang="en" dirty="0"/>
              <a:t>= </a:t>
            </a:r>
            <a:r>
              <a:rPr lang="en" dirty="0" err="1"/>
              <a:t>np.array</a:t>
            </a:r>
            <a:r>
              <a:rPr lang="en" dirty="0"/>
              <a:t>(['hello', 'world'])</a:t>
            </a:r>
            <a:endParaRPr lang="en-US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E053F5-C358-C149-9C3D-6AB97CAB8CDC}"/>
              </a:ext>
            </a:extLst>
          </p:cNvPr>
          <p:cNvSpPr/>
          <p:nvPr/>
        </p:nvSpPr>
        <p:spPr bwMode="auto">
          <a:xfrm>
            <a:off x="6216301" y="1301143"/>
            <a:ext cx="55029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с помощью генераторов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610EF6-1672-9C4D-8407-10F86F70AD7F}"/>
              </a:ext>
            </a:extLst>
          </p:cNvPr>
          <p:cNvSpPr/>
          <p:nvPr/>
        </p:nvSpPr>
        <p:spPr bwMode="auto">
          <a:xfrm>
            <a:off x="6141628" y="2006553"/>
            <a:ext cx="6096000" cy="22238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dirty="0"/>
              <a:t> </a:t>
            </a:r>
            <a:r>
              <a:rPr lang="en" dirty="0"/>
              <a:t>x = range(5) </a:t>
            </a:r>
            <a:endParaRPr lang="ru-RU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(x) 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r>
              <a:rPr lang="ru-RU" dirty="0"/>
              <a:t>или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(5)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endParaRPr lang="en" dirty="0"/>
          </a:p>
          <a:p>
            <a:pPr>
              <a:lnSpc>
                <a:spcPct val="130000"/>
              </a:lnSpc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83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случайных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43A436-A40A-3341-B073-34CBEDFD837E}"/>
              </a:ext>
            </a:extLst>
          </p:cNvPr>
          <p:cNvSpPr/>
          <p:nvPr/>
        </p:nvSpPr>
        <p:spPr>
          <a:xfrm>
            <a:off x="551384" y="2047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x = </a:t>
            </a:r>
            <a:r>
              <a:rPr lang="en" dirty="0" err="1"/>
              <a:t>np.random.rand</a:t>
            </a:r>
            <a:r>
              <a:rPr lang="en" dirty="0"/>
              <a:t>(2, 2, 2)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shape_tuple</a:t>
            </a:r>
            <a:r>
              <a:rPr lang="en" dirty="0"/>
              <a:t> = (2, 3, 4)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np.random.random</a:t>
            </a:r>
            <a:r>
              <a:rPr lang="en" dirty="0"/>
              <a:t>(</a:t>
            </a:r>
            <a:r>
              <a:rPr lang="en" dirty="0" err="1"/>
              <a:t>shape_tuple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9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Индексы и срезы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6EA57-F161-9B4C-8777-1A02D5F6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03" y="1472366"/>
            <a:ext cx="7589805" cy="4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np</a:t>
            </a:r>
            <a:r>
              <a:rPr lang="ru-RU" dirty="0"/>
              <a:t> 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np.array</a:t>
            </a:r>
            <a:r>
              <a:rPr lang="ru-RU" dirty="0"/>
              <a:t>([1, 2, 3, 4]) </a:t>
            </a:r>
          </a:p>
          <a:p>
            <a:r>
              <a:rPr lang="ru-RU" dirty="0" err="1"/>
              <a:t>x</a:t>
            </a:r>
            <a:r>
              <a:rPr lang="ru-RU" dirty="0"/>
              <a:t> + 1 </a:t>
            </a:r>
          </a:p>
          <a:p>
            <a:r>
              <a:rPr lang="ru-RU" dirty="0" err="1"/>
              <a:t>array</a:t>
            </a:r>
            <a:r>
              <a:rPr lang="ru-RU" dirty="0"/>
              <a:t>([2, 3, 4, 5]) </a:t>
            </a:r>
          </a:p>
        </p:txBody>
      </p:sp>
    </p:spTree>
    <p:extLst>
      <p:ext uri="{BB962C8B-B14F-4D97-AF65-F5344CB8AC3E}">
        <p14:creationId xmlns:p14="http://schemas.microsoft.com/office/powerpoint/2010/main" val="8387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7BC4-79E0-6246-93E1-E66F7AF736BA}"/>
              </a:ext>
            </a:extLst>
          </p:cNvPr>
          <p:cNvSpPr/>
          <p:nvPr/>
        </p:nvSpPr>
        <p:spPr>
          <a:xfrm>
            <a:off x="966952" y="19707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Произведение</a:t>
            </a:r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([-1, 2, 3, 0]) </a:t>
            </a:r>
            <a:endParaRPr lang="ru-RU" dirty="0"/>
          </a:p>
          <a:p>
            <a:r>
              <a:rPr lang="en" dirty="0"/>
              <a:t>x * y </a:t>
            </a:r>
            <a:endParaRPr lang="ru-RU" dirty="0"/>
          </a:p>
          <a:p>
            <a:r>
              <a:rPr lang="en" dirty="0"/>
              <a:t>array([-1, 4, 9, 0])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0F423F-DAE9-C141-91F5-50A76783C63B}"/>
              </a:ext>
            </a:extLst>
          </p:cNvPr>
          <p:cNvSpPr/>
          <p:nvPr/>
        </p:nvSpPr>
        <p:spPr bwMode="auto">
          <a:xfrm>
            <a:off x="966952" y="3669399"/>
            <a:ext cx="2699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Скалярное произведение</a:t>
            </a:r>
          </a:p>
          <a:p>
            <a:endParaRPr lang="ru-RU" dirty="0"/>
          </a:p>
          <a:p>
            <a:r>
              <a:rPr lang="en" dirty="0" err="1"/>
              <a:t>np.dot</a:t>
            </a:r>
            <a:r>
              <a:rPr lang="en" dirty="0"/>
              <a:t>(x, y) </a:t>
            </a:r>
            <a:endParaRPr lang="ru-RU" dirty="0"/>
          </a:p>
          <a:p>
            <a:r>
              <a:rPr lang="en" dirty="0"/>
              <a:t>12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1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Сравнение</a:t>
            </a:r>
          </a:p>
          <a:p>
            <a:endParaRPr lang="ru-RU" dirty="0"/>
          </a:p>
          <a:p>
            <a:r>
              <a:rPr lang="en" dirty="0"/>
              <a:t>x == y </a:t>
            </a:r>
            <a:endParaRPr lang="ru-RU" dirty="0"/>
          </a:p>
          <a:p>
            <a:r>
              <a:rPr lang="en" dirty="0"/>
              <a:t>array([False, True, True, False], </a:t>
            </a:r>
            <a:r>
              <a:rPr lang="en" dirty="0" err="1"/>
              <a:t>dtype</a:t>
            </a:r>
            <a:r>
              <a:rPr lang="en" dirty="0"/>
              <a:t>=bool)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8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Возведение в квадрат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</a:t>
            </a:r>
          </a:p>
          <a:p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</a:t>
            </a:r>
          </a:p>
          <a:p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78861" y="27883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Остаток от деления</a:t>
            </a:r>
          </a:p>
          <a:p>
            <a:r>
              <a:rPr lang="en" dirty="0"/>
              <a:t>y = </a:t>
            </a:r>
            <a:r>
              <a:rPr lang="en" dirty="0" err="1"/>
              <a:t>np.ones</a:t>
            </a:r>
            <a:r>
              <a:rPr lang="en" dirty="0"/>
              <a:t>(5) * </a:t>
            </a:r>
            <a:endParaRPr lang="ru-RU" dirty="0"/>
          </a:p>
          <a:p>
            <a:r>
              <a:rPr lang="en" dirty="0" err="1"/>
              <a:t>np.mod</a:t>
            </a:r>
            <a:r>
              <a:rPr lang="en" dirty="0"/>
              <a:t>(y, x) </a:t>
            </a:r>
            <a:endParaRPr lang="ru-RU" dirty="0"/>
          </a:p>
          <a:p>
            <a:r>
              <a:rPr lang="en" dirty="0"/>
              <a:t>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551384" y="4185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Поиск минимальных значений</a:t>
            </a:r>
          </a:p>
          <a:p>
            <a:r>
              <a:rPr lang="en" dirty="0" err="1"/>
              <a:t>np.minimum</a:t>
            </a:r>
            <a:r>
              <a:rPr lang="en" dirty="0"/>
              <a:t>(x, 7) </a:t>
            </a:r>
            <a:endParaRPr lang="ru-RU" dirty="0"/>
          </a:p>
          <a:p>
            <a:r>
              <a:rPr lang="en" dirty="0"/>
              <a:t>array([5, 6, 7, 7, 7]) </a:t>
            </a:r>
            <a:endParaRPr lang="ru-RU" dirty="0"/>
          </a:p>
          <a:p>
            <a:r>
              <a:rPr lang="en" dirty="0" err="1"/>
              <a:t>np.min</a:t>
            </a:r>
            <a:r>
              <a:rPr lang="en" dirty="0"/>
              <a:t>(x) </a:t>
            </a:r>
            <a:endParaRPr lang="ru-RU" dirty="0"/>
          </a:p>
          <a:p>
            <a:r>
              <a:rPr lang="en" dirty="0"/>
              <a:t>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4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4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199456" y="546119"/>
            <a:ext cx="9532380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r>
              <a:rPr lang="ru-RU" dirty="0"/>
              <a:t>Сложность операций в нотации </a:t>
            </a:r>
            <a:r>
              <a:rPr lang="en" dirty="0"/>
              <a:t>big (O</a:t>
            </a:r>
            <a:r>
              <a:rPr lang="ru-RU" dirty="0"/>
              <a:t>)</a:t>
            </a: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A405CF-340C-F644-BA8F-2052BA8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24" y="1484423"/>
            <a:ext cx="6946900" cy="4838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CA0A3-2A80-E34F-9C10-4510FCDC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5" y="2080428"/>
            <a:ext cx="4133349" cy="134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486A-EB7B-FE46-948E-0DCC7CE8C0B1}"/>
              </a:ext>
            </a:extLst>
          </p:cNvPr>
          <p:cNvSpPr txBox="1"/>
          <p:nvPr/>
        </p:nvSpPr>
        <p:spPr>
          <a:xfrm>
            <a:off x="662775" y="35344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Лучший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87CA-328E-794C-B63D-94C631F2E118}"/>
              </a:ext>
            </a:extLst>
          </p:cNvPr>
          <p:cNvSpPr txBox="1"/>
          <p:nvPr/>
        </p:nvSpPr>
        <p:spPr bwMode="auto">
          <a:xfrm>
            <a:off x="2242072" y="3534441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F5331-4B9B-D945-AB01-61149BB773A2}"/>
              </a:ext>
            </a:extLst>
          </p:cNvPr>
          <p:cNvSpPr txBox="1"/>
          <p:nvPr/>
        </p:nvSpPr>
        <p:spPr bwMode="auto">
          <a:xfrm>
            <a:off x="3855097" y="3534441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EA88A-81FA-654D-8614-7FBD8014D077}"/>
              </a:ext>
            </a:extLst>
          </p:cNvPr>
          <p:cNvSpPr txBox="1"/>
          <p:nvPr/>
        </p:nvSpPr>
        <p:spPr bwMode="auto">
          <a:xfrm>
            <a:off x="2153265" y="165837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6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([[ 0, 0, 0],</a:t>
            </a:r>
            <a:endParaRPr lang="ru-RU" dirty="0"/>
          </a:p>
          <a:p>
            <a:r>
              <a:rPr lang="en" dirty="0"/>
              <a:t> ....: [10,10,10],</a:t>
            </a:r>
            <a:endParaRPr lang="ru-RU" dirty="0"/>
          </a:p>
          <a:p>
            <a:r>
              <a:rPr lang="en" dirty="0"/>
              <a:t> ....: [20,20,20]])</a:t>
            </a:r>
            <a:endParaRPr lang="ru-RU" dirty="0"/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361942" y="4318315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14F6EA-544E-4540-A574-F9CB0D70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01" y="1619481"/>
            <a:ext cx="7462244" cy="2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551384" y="147236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([[0], [10], [20]])</a:t>
            </a:r>
            <a:endParaRPr lang="ru-RU" dirty="0"/>
          </a:p>
          <a:p>
            <a:r>
              <a:rPr lang="en" dirty="0"/>
              <a:t>x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[20]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5CABF-CA85-5345-96A5-C67B5903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53" y="1626198"/>
            <a:ext cx="5853167" cy="20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</a:t>
            </a:r>
            <a:r>
              <a:rPr lang="ru-RU" dirty="0"/>
              <a:t> [21]: </a:t>
            </a:r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 </a:t>
            </a:r>
            <a:r>
              <a:rPr lang="ru-RU" dirty="0" err="1"/>
              <a:t>In</a:t>
            </a:r>
            <a:r>
              <a:rPr lang="ru-RU" dirty="0"/>
              <a:t> [22]: </a:t>
            </a:r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 </a:t>
            </a:r>
            <a:r>
              <a:rPr lang="ru-RU" dirty="0" err="1"/>
              <a:t>Out</a:t>
            </a:r>
            <a:r>
              <a:rPr lang="ru-RU" dirty="0"/>
              <a:t>[22]: </a:t>
            </a:r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51384" y="2571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[23]: y = </a:t>
            </a:r>
            <a:r>
              <a:rPr lang="en" dirty="0" err="1"/>
              <a:t>np.ones</a:t>
            </a:r>
            <a:r>
              <a:rPr lang="en" dirty="0"/>
              <a:t>(5) * 10 In [24]: </a:t>
            </a:r>
            <a:r>
              <a:rPr lang="en" dirty="0" err="1"/>
              <a:t>np.mod</a:t>
            </a:r>
            <a:r>
              <a:rPr lang="en" dirty="0"/>
              <a:t>(y, x) Out[24]: 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777765" y="4102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[25]: </a:t>
            </a:r>
            <a:r>
              <a:rPr lang="en" dirty="0" err="1"/>
              <a:t>np.minimum</a:t>
            </a:r>
            <a:r>
              <a:rPr lang="en" dirty="0"/>
              <a:t>(x, 7) Out[25]: array([5, 6, 7, 7, 7]) In [26]: </a:t>
            </a:r>
            <a:r>
              <a:rPr lang="en" dirty="0" err="1"/>
              <a:t>np.min</a:t>
            </a:r>
            <a:r>
              <a:rPr lang="en" dirty="0"/>
              <a:t>(x) Out[26]: 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0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E5B888-D735-FD49-8DCB-3209F800E5F4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76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Стэкинг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79E06-DEC4-0649-9621-AAE5ECABA523}"/>
              </a:ext>
            </a:extLst>
          </p:cNvPr>
          <p:cNvSpPr/>
          <p:nvPr/>
        </p:nvSpPr>
        <p:spPr>
          <a:xfrm>
            <a:off x="966952" y="1412776"/>
            <a:ext cx="8303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Вертикальный </a:t>
            </a:r>
            <a:r>
              <a:rPr lang="ru-RU" dirty="0" err="1"/>
              <a:t>стэкинг</a:t>
            </a:r>
            <a:r>
              <a:rPr lang="ru-RU" dirty="0"/>
              <a:t> – складывает массивы один на другого</a:t>
            </a:r>
          </a:p>
          <a:p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 (0, 10, 2)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np.arange</a:t>
            </a:r>
            <a:r>
              <a:rPr lang="en" dirty="0"/>
              <a:t> (0, -5, -1) </a:t>
            </a:r>
            <a:endParaRPr lang="ru-RU" dirty="0"/>
          </a:p>
          <a:p>
            <a:r>
              <a:rPr lang="en" dirty="0" err="1"/>
              <a:t>np.vstack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array([[ 0, 2, 4, 6, 8],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[ 0, -1, -2, -3, -4]])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DC68E4-B036-6E4A-A6C6-4221863952FC}"/>
              </a:ext>
            </a:extLst>
          </p:cNvPr>
          <p:cNvSpPr/>
          <p:nvPr/>
        </p:nvSpPr>
        <p:spPr>
          <a:xfrm>
            <a:off x="966952" y="3183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Горизонтальный </a:t>
            </a:r>
            <a:r>
              <a:rPr lang="ru-RU" dirty="0" err="1"/>
              <a:t>стэкинг</a:t>
            </a:r>
            <a:r>
              <a:rPr lang="ru-RU" dirty="0"/>
              <a:t> – добавляет элементов в массив</a:t>
            </a:r>
          </a:p>
          <a:p>
            <a:r>
              <a:rPr lang="en" dirty="0" err="1"/>
              <a:t>np.hstack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array([ 0, 2, 4, 6, 8, 0, -1, -2, -3, -4])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B4F77C-175D-A94A-A3CF-F319B85EC6C2}"/>
              </a:ext>
            </a:extLst>
          </p:cNvPr>
          <p:cNvSpPr/>
          <p:nvPr/>
        </p:nvSpPr>
        <p:spPr>
          <a:xfrm>
            <a:off x="966952" y="45218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Стэкинг</a:t>
            </a:r>
            <a:r>
              <a:rPr lang="ru-RU" dirty="0"/>
              <a:t> в глубину – создает новое измерение</a:t>
            </a:r>
          </a:p>
          <a:p>
            <a:r>
              <a:rPr lang="en" dirty="0" err="1"/>
              <a:t>np.dstack</a:t>
            </a:r>
            <a:r>
              <a:rPr lang="en" dirty="0"/>
              <a:t>([x, y]) </a:t>
            </a:r>
            <a:r>
              <a:rPr lang="ru-RU" dirty="0"/>
              <a:t>	</a:t>
            </a:r>
          </a:p>
          <a:p>
            <a:r>
              <a:rPr lang="en" dirty="0"/>
              <a:t>array([[ 0, 0],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[ 2, -1],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[ 4, -2],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[ 6, -3],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[ 8, -4]</a:t>
            </a:r>
            <a:r>
              <a:rPr lang="ru-RU" dirty="0"/>
              <a:t> </a:t>
            </a:r>
            <a:r>
              <a:rPr lang="en" dirty="0"/>
              <a:t>]])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3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Про виртуальное окружение </a:t>
            </a:r>
            <a:r>
              <a:rPr lang="en" sz="2400" dirty="0"/>
              <a:t>https://python-</a:t>
            </a:r>
            <a:r>
              <a:rPr lang="en" sz="2400" dirty="0" err="1"/>
              <a:t>scripts.com</a:t>
            </a:r>
            <a:r>
              <a:rPr lang="en" sz="2400" dirty="0"/>
              <a:t>/</a:t>
            </a:r>
            <a:r>
              <a:rPr lang="en" sz="2400" dirty="0" err="1"/>
              <a:t>virtualenv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Python. </a:t>
            </a:r>
            <a:r>
              <a:rPr lang="ru-RU" sz="2400" dirty="0"/>
              <a:t>Продвинутый курс </a:t>
            </a:r>
            <a:r>
              <a:rPr lang="en" sz="2400" dirty="0">
                <a:hlinkClick r:id="rId3"/>
              </a:rPr>
              <a:t>https://sberbank-school.ru/programs/9852/item/479254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 в </a:t>
            </a:r>
            <a:r>
              <a:rPr lang="en-US" sz="2400" dirty="0"/>
              <a:t>python</a:t>
            </a:r>
            <a:r>
              <a:rPr lang="ru-RU" sz="2400" dirty="0"/>
              <a:t> </a:t>
            </a:r>
            <a:r>
              <a:rPr lang="en" sz="2400" dirty="0">
                <a:hlinkClick r:id="rId4"/>
              </a:rPr>
              <a:t>https://habr.com/ru/post/488112/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Коротко о нотации </a:t>
            </a:r>
            <a:r>
              <a:rPr lang="en-US" sz="2400" dirty="0"/>
              <a:t>Big(O)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https://youtu.be/waPQP2TDOGE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Книга «</a:t>
            </a:r>
            <a:r>
              <a:rPr lang="ru-RU" sz="2400" dirty="0" err="1"/>
              <a:t>Грокаем</a:t>
            </a:r>
            <a:r>
              <a:rPr lang="ru-RU" sz="2400" dirty="0"/>
              <a:t> алгоритмы» </a:t>
            </a:r>
            <a:r>
              <a:rPr lang="ru-RU" sz="2400" dirty="0" err="1"/>
              <a:t>Бхаргава</a:t>
            </a:r>
            <a:r>
              <a:rPr lang="ru-RU" sz="2400" dirty="0"/>
              <a:t> А.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Списки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D5E78-A143-8647-B457-61E5F3B6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495300"/>
            <a:ext cx="4546600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277F6-6DD4-D84C-BEE7-57C4FD35C3BA}"/>
              </a:ext>
            </a:extLst>
          </p:cNvPr>
          <p:cNvSpPr txBox="1"/>
          <p:nvPr/>
        </p:nvSpPr>
        <p:spPr bwMode="auto">
          <a:xfrm>
            <a:off x="1199456" y="1844824"/>
            <a:ext cx="607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(</a:t>
            </a:r>
            <a:r>
              <a:rPr lang="en" sz="2400" dirty="0"/>
              <a:t>list) — </a:t>
            </a:r>
            <a:r>
              <a:rPr lang="ru-RU" sz="2400" dirty="0"/>
              <a:t>это структура данных, которая хранит изменяемую последовательность произвольных элементов. Элементами списка могут быть любые объекты, например: числа, строки, словари, объекты классов, сами классы и другие списки.</a:t>
            </a:r>
            <a:endParaRPr lang="en-US" sz="2400" dirty="0"/>
          </a:p>
          <a:p>
            <a:endParaRPr lang="en" sz="2400" dirty="0"/>
          </a:p>
          <a:p>
            <a:r>
              <a:rPr lang="en" sz="2400" dirty="0" err="1"/>
              <a:t>list_variable</a:t>
            </a:r>
            <a:r>
              <a:rPr lang="en" sz="2400" dirty="0"/>
              <a:t> = </a:t>
            </a:r>
            <a:r>
              <a:rPr lang="ru-RU" dirty="0"/>
              <a:t>[</a:t>
            </a:r>
            <a:r>
              <a:rPr lang="en-US" dirty="0"/>
              <a:t>1</a:t>
            </a:r>
            <a:r>
              <a:rPr lang="ru-RU" dirty="0"/>
              <a:t>, 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, 'ы’, </a:t>
            </a:r>
            <a:r>
              <a:rPr lang="en-US" dirty="0"/>
              <a:t>[</a:t>
            </a:r>
            <a:r>
              <a:rPr lang="ru-RU" dirty="0"/>
              <a:t>'й', 'с', ‘п’</a:t>
            </a:r>
            <a:r>
              <a:rPr lang="en-US" dirty="0"/>
              <a:t>], </a:t>
            </a:r>
            <a:r>
              <a:rPr lang="ru-RU" dirty="0"/>
              <a:t>‘</a:t>
            </a:r>
            <a:r>
              <a:rPr lang="en-US" dirty="0"/>
              <a:t>4</a:t>
            </a:r>
            <a:r>
              <a:rPr lang="ru-RU" dirty="0"/>
              <a:t>', ‘</a:t>
            </a:r>
            <a:r>
              <a:rPr lang="en-US" dirty="0"/>
              <a:t>5</a:t>
            </a:r>
            <a:r>
              <a:rPr lang="ru-RU" dirty="0"/>
              <a:t>’</a:t>
            </a:r>
            <a:r>
              <a:rPr lang="en-US" dirty="0"/>
              <a:t>,</a:t>
            </a:r>
            <a:r>
              <a:rPr lang="ru-RU" dirty="0"/>
              <a:t> ‘</a:t>
            </a:r>
            <a:r>
              <a:rPr lang="en-US" dirty="0"/>
              <a:t>4</a:t>
            </a:r>
            <a:r>
              <a:rPr lang="ru-RU" dirty="0"/>
              <a:t>’, ‘</a:t>
            </a:r>
            <a:r>
              <a:rPr lang="en-US" dirty="0"/>
              <a:t>4</a:t>
            </a:r>
            <a:r>
              <a:rPr lang="ru-RU" dirty="0"/>
              <a:t>']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0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Кортежи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Кортеж (</a:t>
            </a:r>
            <a:r>
              <a:rPr lang="en" dirty="0"/>
              <a:t>tuple), </a:t>
            </a:r>
            <a:r>
              <a:rPr lang="ru-RU" dirty="0"/>
              <a:t>как и список, — это структура данных, которая хранит неизменяемую последовательность произвольных элементов.</a:t>
            </a:r>
            <a:endParaRPr lang="e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 = (1, 2, 3)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dirty="0" err="1"/>
              <a:t>Именнованные</a:t>
            </a:r>
            <a:r>
              <a:rPr lang="ru-RU" dirty="0"/>
              <a:t> кортежи</a:t>
            </a:r>
            <a:r>
              <a:rPr lang="en-US" dirty="0"/>
              <a:t> – </a:t>
            </a:r>
            <a:r>
              <a:rPr lang="ru-RU" dirty="0"/>
              <a:t>позволяют обращаться к </a:t>
            </a:r>
            <a:r>
              <a:rPr lang="ru-RU" dirty="0" err="1"/>
              <a:t>аттрибутам</a:t>
            </a:r>
            <a:r>
              <a:rPr lang="ru-RU" dirty="0"/>
              <a:t> кортеж по имени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from collections import </a:t>
            </a:r>
            <a:r>
              <a:rPr lang="en" dirty="0" err="1"/>
              <a:t>namedtuple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/>
              <a:t>Car = </a:t>
            </a:r>
            <a:r>
              <a:rPr lang="en" dirty="0" err="1"/>
              <a:t>namedtuple</a:t>
            </a:r>
            <a:r>
              <a:rPr lang="en" dirty="0"/>
              <a:t>('Car' , 'color speed’)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</a:t>
            </a:r>
            <a:r>
              <a:rPr lang="en" dirty="0"/>
              <a:t> = Car('red', 200)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my_car.color</a:t>
            </a:r>
            <a:r>
              <a:rPr lang="en" dirty="0"/>
              <a:t> </a:t>
            </a:r>
            <a:r>
              <a:rPr lang="ru-RU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ru-RU" dirty="0"/>
              <a:t> </a:t>
            </a:r>
            <a:r>
              <a:rPr lang="en-US" dirty="0"/>
              <a:t>&gt;</a:t>
            </a:r>
            <a:r>
              <a:rPr lang="en" dirty="0"/>
              <a:t>'red’ 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my_car.speed</a:t>
            </a:r>
            <a:r>
              <a:rPr lang="en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&gt; 200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/>
              <a:t>Data classes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7345421" y="1669885"/>
            <a:ext cx="39571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 err="1"/>
              <a:t>RegularBook</a:t>
            </a:r>
            <a:r>
              <a:rPr lang="en" dirty="0"/>
              <a:t>: </a:t>
            </a:r>
          </a:p>
          <a:p>
            <a:pPr>
              <a:lnSpc>
                <a:spcPct val="150000"/>
              </a:lnSpc>
            </a:pPr>
            <a:r>
              <a:rPr lang="en" b="1" dirty="0"/>
              <a:t>   def</a:t>
            </a:r>
            <a:r>
              <a:rPr lang="en" dirty="0"/>
              <a:t> </a:t>
            </a:r>
            <a:r>
              <a:rPr lang="en" b="1" dirty="0"/>
              <a:t>__</a:t>
            </a:r>
            <a:r>
              <a:rPr lang="en" b="1" dirty="0" err="1"/>
              <a:t>init</a:t>
            </a:r>
            <a:r>
              <a:rPr lang="en" b="1" dirty="0"/>
              <a:t>__</a:t>
            </a:r>
            <a:r>
              <a:rPr lang="en" dirty="0"/>
              <a:t>(self, title, author):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self.title</a:t>
            </a:r>
            <a:r>
              <a:rPr lang="en" dirty="0"/>
              <a:t> = title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self.author</a:t>
            </a:r>
            <a:r>
              <a:rPr lang="en" dirty="0"/>
              <a:t> = author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8CFEE-B061-CF49-AF5A-96AE6CC081AE}"/>
              </a:ext>
            </a:extLst>
          </p:cNvPr>
          <p:cNvSpPr txBox="1"/>
          <p:nvPr/>
        </p:nvSpPr>
        <p:spPr bwMode="auto">
          <a:xfrm>
            <a:off x="7345421" y="3836888"/>
            <a:ext cx="418201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dirty="0" err="1"/>
              <a:t>dataclasses</a:t>
            </a:r>
            <a:r>
              <a:rPr lang="en" dirty="0"/>
              <a:t> i</a:t>
            </a:r>
            <a:r>
              <a:rPr lang="en" b="1" dirty="0"/>
              <a:t>mport</a:t>
            </a:r>
            <a:r>
              <a:rPr lang="en" dirty="0"/>
              <a:t> 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dirty="0"/>
              <a:t>@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/>
              <a:t>Book</a:t>
            </a:r>
            <a:r>
              <a:rPr lang="en" dirty="0"/>
              <a:t>:</a:t>
            </a:r>
          </a:p>
          <a:p>
            <a:pPr>
              <a:lnSpc>
                <a:spcPct val="150000"/>
              </a:lnSpc>
            </a:pPr>
            <a:r>
              <a:rPr lang="en" dirty="0"/>
              <a:t>    title: str</a:t>
            </a:r>
          </a:p>
          <a:p>
            <a:pPr>
              <a:lnSpc>
                <a:spcPct val="150000"/>
              </a:lnSpc>
            </a:pPr>
            <a:r>
              <a:rPr lang="en" dirty="0"/>
              <a:t>    author: str</a:t>
            </a:r>
            <a:endParaRPr lang="e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E723-EBEE-1D42-B0DB-C16C80D73469}"/>
              </a:ext>
            </a:extLst>
          </p:cNvPr>
          <p:cNvSpPr txBox="1"/>
          <p:nvPr/>
        </p:nvSpPr>
        <p:spPr>
          <a:xfrm>
            <a:off x="1161979" y="2202402"/>
            <a:ext cx="618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Помогают автоматизировать генерацию кода классов, которые используются для хранения данных.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3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Множества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55989" y="1540024"/>
            <a:ext cx="5767119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Множество (</a:t>
            </a:r>
            <a:r>
              <a:rPr lang="en" dirty="0"/>
              <a:t>Set) — </a:t>
            </a:r>
            <a:r>
              <a:rPr lang="ru-RU" dirty="0"/>
              <a:t>это структура данных, которая хранит уникальные </a:t>
            </a:r>
            <a:r>
              <a:rPr lang="ru-RU" dirty="0" err="1"/>
              <a:t>хешируемые</a:t>
            </a:r>
            <a:r>
              <a:rPr lang="ru-RU" dirty="0"/>
              <a:t> элементы</a:t>
            </a:r>
            <a:endParaRPr lang="en" sz="2400" dirty="0"/>
          </a:p>
          <a:p>
            <a:r>
              <a:rPr lang="en" dirty="0"/>
              <a:t>s = {1, 2, 3, 4, 5}</a:t>
            </a:r>
            <a:endParaRPr lang="ru-RU" dirty="0"/>
          </a:p>
          <a:p>
            <a:r>
              <a:rPr lang="en-US" dirty="0"/>
              <a:t>s = set()</a:t>
            </a:r>
          </a:p>
          <a:p>
            <a:r>
              <a:rPr lang="en" dirty="0"/>
              <a:t>s = set([1,2,3,4,5])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ru-RU" dirty="0"/>
              <a:t>На практике множества используются для быстрой проверки значения на принадлежность нового элемента к некоторому набору данных, для вставки или удаления новых значений из набора и для вычисления объединения или пересечения двух наборов.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frozenset</a:t>
            </a:r>
            <a:r>
              <a:rPr lang="en-US" sz="2400" dirty="0"/>
              <a:t>() – </a:t>
            </a:r>
            <a:r>
              <a:rPr lang="ru-RU" sz="2400" dirty="0"/>
              <a:t>неизменяемое множество</a:t>
            </a:r>
            <a:endParaRPr lang="en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5472A6-8F38-B243-9729-10D2741D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43" y="1326603"/>
            <a:ext cx="5064545" cy="534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9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Словарь (</a:t>
            </a:r>
            <a:r>
              <a:rPr lang="en" sz="2400" dirty="0" err="1"/>
              <a:t>Dict</a:t>
            </a:r>
            <a:r>
              <a:rPr lang="en" sz="2400" dirty="0"/>
              <a:t>) — </a:t>
            </a:r>
            <a:r>
              <a:rPr lang="ru-RU" sz="2400" dirty="0"/>
              <a:t>это структура данных, которая хранит элементы по принципу ключ-значение.</a:t>
            </a:r>
          </a:p>
          <a:p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6764-D398-8B40-AE32-1FA493AB87BF}"/>
              </a:ext>
            </a:extLst>
          </p:cNvPr>
          <p:cNvSpPr txBox="1"/>
          <p:nvPr/>
        </p:nvSpPr>
        <p:spPr>
          <a:xfrm>
            <a:off x="1199456" y="3797203"/>
            <a:ext cx="6190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Так как сам словарь устроен как ключ-значение, то применение его ограничивается областью, когда нужно логически связать одно значение с другим. Это может быть и хранение доменных имен, и связанных с ними </a:t>
            </a:r>
            <a:r>
              <a:rPr lang="en" dirty="0" err="1">
                <a:effectLst/>
              </a:rPr>
              <a:t>ip</a:t>
            </a:r>
            <a:r>
              <a:rPr lang="en" dirty="0">
                <a:effectLst/>
              </a:rPr>
              <a:t>-</a:t>
            </a:r>
            <a:r>
              <a:rPr lang="ru-RU" dirty="0">
                <a:effectLst/>
              </a:rPr>
              <a:t>адресов, и хранение настроек своего приложения, где ключами выступают подсистемы проекта, а значениями также словари, хранящие первоначальную конфигурацию для запуска.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5B143-0378-8140-8906-D43B8ADB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8" y="2554515"/>
            <a:ext cx="4666691" cy="379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Виртуальное окружение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pip install </a:t>
            </a:r>
            <a:r>
              <a:rPr lang="en" sz="2400" dirty="0" err="1"/>
              <a:t>virtualenv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python3 -m </a:t>
            </a:r>
            <a:r>
              <a:rPr lang="en" sz="2400" dirty="0" err="1"/>
              <a:t>venv</a:t>
            </a:r>
            <a:r>
              <a:rPr lang="en" sz="2400" dirty="0"/>
              <a:t> env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source env/bin/activate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deactivate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8978F8-4B78-224B-9203-77073CF3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1F4F-199F-4E48-A72F-8C4D02E78CDB}"/>
              </a:ext>
            </a:extLst>
          </p:cNvPr>
          <p:cNvSpPr txBox="1"/>
          <p:nvPr/>
        </p:nvSpPr>
        <p:spPr bwMode="auto">
          <a:xfrm>
            <a:off x="5724979" y="1991552"/>
            <a:ext cx="619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Применяется для того, чтобы использовать только те библиотеки, которые нужны в проекте, а также чтобы избежать конфликта версий </a:t>
            </a:r>
            <a:r>
              <a:rPr lang="en-US" dirty="0"/>
              <a:t>python </a:t>
            </a:r>
            <a:r>
              <a:rPr lang="ru-RU" dirty="0"/>
              <a:t>и используемых библиотек</a:t>
            </a:r>
            <a:endParaRPr lang="ru-RU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84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2230</Words>
  <Application>Microsoft Macintosh PowerPoint</Application>
  <PresentationFormat>Широкоэкранный</PresentationFormat>
  <Paragraphs>299</Paragraphs>
  <Slides>36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Serif Text Semibold</vt:lpstr>
      <vt:lpstr>SBSansDisplay-Light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</cp:lastModifiedBy>
  <cp:revision>11</cp:revision>
  <dcterms:created xsi:type="dcterms:W3CDTF">2021-12-12T14:40:36Z</dcterms:created>
  <dcterms:modified xsi:type="dcterms:W3CDTF">2023-12-10T14:53:03Z</dcterms:modified>
</cp:coreProperties>
</file>