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98" r:id="rId4"/>
    <p:sldId id="299" r:id="rId5"/>
    <p:sldId id="300" r:id="rId6"/>
    <p:sldId id="297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CA"/>
    <a:srgbClr val="60BF97"/>
    <a:srgbClr val="135C6E"/>
    <a:srgbClr val="1EAECF"/>
    <a:srgbClr val="2BA630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 autoAdjust="0"/>
    <p:restoredTop sz="86485" autoAdjust="0"/>
  </p:normalViewPr>
  <p:slideViewPr>
    <p:cSldViewPr snapToGrid="0" snapToObjects="1">
      <p:cViewPr varScale="1">
        <p:scale>
          <a:sx n="112" d="100"/>
          <a:sy n="112" d="100"/>
        </p:scale>
        <p:origin x="808" y="192"/>
      </p:cViewPr>
      <p:guideLst/>
    </p:cSldViewPr>
  </p:slideViewPr>
  <p:outlineViewPr>
    <p:cViewPr>
      <p:scale>
        <a:sx n="60" d="100"/>
        <a:sy n="60" d="100"/>
      </p:scale>
      <p:origin x="0" y="-30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10.12.23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1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2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6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1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1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9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7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2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5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4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9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568CE4AC14AF8F02F3B099876E071B35/1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12/10/23</a:t>
            </a:fld>
            <a:endParaRPr lang="en-US"/>
          </a:p>
        </p:txBody>
      </p:sp>
      <p:pic>
        <p:nvPicPr>
          <p:cNvPr id="16" name="Рисунок 15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10.12.2023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0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49019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Визуализация с помощью </a:t>
            </a:r>
          </a:p>
          <a:p>
            <a:pPr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5400" b="1" i="0" u="none" strike="noStrike" cap="none" spc="0" dirty="0">
              <a:ln>
                <a:noFill/>
              </a:ln>
              <a:solidFill>
                <a:srgbClr val="333F48"/>
              </a:solidFill>
              <a:latin typeface="SB Sans Display Semibold"/>
              <a:ea typeface="+mj-ea"/>
              <a:cs typeface="SB Sans Display Semibold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Школа новых профессий </a:t>
            </a:r>
            <a:r>
              <a:rPr lang="ru-RU" sz="2400" dirty="0">
                <a:solidFill>
                  <a:srgbClr val="333F48"/>
                </a:solidFill>
                <a:latin typeface="SB Sans Display Semibold"/>
              </a:rPr>
              <a:t>Преподаватель: Алексей Левченко</a:t>
            </a:r>
            <a:endParaRPr lang="en-US" sz="5400" dirty="0">
              <a:solidFill>
                <a:srgbClr val="333F48"/>
              </a:solidFill>
              <a:latin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Ограничения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" dirty="0" err="1"/>
              <a:t>mport</a:t>
            </a:r>
            <a:r>
              <a:rPr lang="en" dirty="0"/>
              <a:t>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/>
              <a:t>#</a:t>
            </a:r>
            <a:r>
              <a:rPr lang="ru-RU" dirty="0"/>
              <a:t> Устанавливаем лимит для каждой из осей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(11,15)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(0,30)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843FC-D870-F846-BAF5-7A4B95C2C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11" y="1341770"/>
            <a:ext cx="5118380" cy="3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названия осей координат</a:t>
            </a:r>
            <a:br>
              <a:rPr lang="en" dirty="0"/>
            </a:br>
            <a:r>
              <a:rPr lang="en" dirty="0" err="1"/>
              <a:t>plt.xlabel</a:t>
            </a:r>
            <a:r>
              <a:rPr lang="en" dirty="0"/>
              <a:t>('Date’, size=12,fontweight='</a:t>
            </a:r>
            <a:r>
              <a:rPr lang="en" dirty="0" err="1"/>
              <a:t>semibold</a:t>
            </a:r>
            <a:r>
              <a:rPr lang="en" dirty="0"/>
              <a:t>') </a:t>
            </a:r>
            <a:r>
              <a:rPr lang="en" dirty="0" err="1"/>
              <a:t>plt.ylabel</a:t>
            </a:r>
            <a:r>
              <a:rPr lang="en" dirty="0"/>
              <a:t>('Temperature (°C)',size=12,fontweight='</a:t>
            </a:r>
            <a:r>
              <a:rPr lang="en" dirty="0" err="1"/>
              <a:t>semibold</a:t>
            </a:r>
            <a:r>
              <a:rPr lang="en" dirty="0"/>
              <a:t>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13CB0D-17F4-0840-B032-820FDDF2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50" y="1423582"/>
            <a:ext cx="4944463" cy="31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Сетка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сетку к диаграмме</a:t>
            </a:r>
            <a:br>
              <a:rPr lang="en" dirty="0"/>
            </a:br>
            <a:r>
              <a:rPr lang="en" dirty="0" err="1"/>
              <a:t>plt.grid</a:t>
            </a:r>
            <a:r>
              <a:rPr lang="en" dirty="0"/>
              <a:t>(True,</a:t>
            </a:r>
            <a:r>
              <a:rPr lang="ru-RU" dirty="0"/>
              <a:t> </a:t>
            </a:r>
            <a:r>
              <a:rPr lang="en" dirty="0"/>
              <a:t>linewidth=0.5,color='#</a:t>
            </a:r>
            <a:r>
              <a:rPr lang="en" dirty="0" err="1"/>
              <a:t>aaaaaa</a:t>
            </a:r>
            <a:r>
              <a:rPr lang="en" dirty="0"/>
              <a:t>',</a:t>
            </a:r>
            <a:r>
              <a:rPr lang="en" dirty="0" err="1"/>
              <a:t>linestyle</a:t>
            </a:r>
            <a:r>
              <a:rPr lang="en" dirty="0"/>
              <a:t>='-’)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F0E68-E9D5-D745-8FC1-A1BC734C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617083"/>
            <a:ext cx="5138352" cy="32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Название диаграммы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заголовок к диаграмме</a:t>
            </a:r>
            <a:br>
              <a:rPr lang="en" dirty="0"/>
            </a:br>
            <a:r>
              <a:rPr lang="en" dirty="0" err="1"/>
              <a:t>plt.title</a:t>
            </a:r>
            <a:r>
              <a:rPr lang="en" dirty="0"/>
              <a:t>("Daily temperature of 3 cities in the second week of December", size=14, </a:t>
            </a:r>
            <a:r>
              <a:rPr lang="en" dirty="0" err="1"/>
              <a:t>fontweight</a:t>
            </a:r>
            <a:r>
              <a:rPr lang="en" dirty="0"/>
              <a:t>='bold')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A6C65-B2E0-2149-AEC5-12BA0D0B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066" y="1455411"/>
            <a:ext cx="5990197" cy="3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Легенда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plt.legend</a:t>
            </a:r>
            <a:r>
              <a:rPr lang="en" dirty="0"/>
              <a:t>(</a:t>
            </a:r>
            <a:r>
              <a:rPr lang="en-US" dirty="0"/>
              <a:t>log=‘lower right’</a:t>
            </a:r>
            <a:r>
              <a:rPr lang="en" dirty="0"/>
              <a:t>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Сохранение в файл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8736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plt.savefig</a:t>
            </a:r>
            <a:r>
              <a:rPr lang="en" dirty="0"/>
              <a:t>(</a:t>
            </a:r>
            <a:r>
              <a:rPr lang="en" dirty="0" err="1"/>
              <a:t>outputpath</a:t>
            </a:r>
            <a:r>
              <a:rPr lang="en" dirty="0"/>
              <a:t>)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можно использовать вместо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, тогда диаграмма не будет изображаться</a:t>
            </a:r>
            <a:r>
              <a:rPr lang="en-US" dirty="0"/>
              <a:t>, </a:t>
            </a:r>
            <a:r>
              <a:rPr lang="ru-RU" dirty="0"/>
              <a:t>а сразу будет сохранена в файл</a:t>
            </a:r>
            <a:br>
              <a:rPr lang="en" dirty="0"/>
            </a:br>
            <a:r>
              <a:rPr lang="en-US" dirty="0"/>
              <a:t>#</a:t>
            </a:r>
            <a:r>
              <a:rPr lang="ru-RU" dirty="0"/>
              <a:t> либо вместе с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 – тогда она будет и сохранена и показана</a:t>
            </a:r>
          </a:p>
          <a:p>
            <a:endParaRPr lang="ru-RU" dirty="0"/>
          </a:p>
          <a:p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Jupyter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добавление навигации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" dirty="0"/>
          </a:p>
          <a:p>
            <a:r>
              <a:rPr lang="en" dirty="0"/>
              <a:t>%matplotlib notebook</a:t>
            </a:r>
          </a:p>
          <a:p>
            <a:endParaRPr lang="ru-RU" dirty="0"/>
          </a:p>
          <a:p>
            <a:r>
              <a:rPr lang="en" dirty="0"/>
              <a:t>#</a:t>
            </a:r>
            <a:r>
              <a:rPr lang="ru-RU" dirty="0" err="1"/>
              <a:t>избражение</a:t>
            </a:r>
            <a:r>
              <a:rPr lang="ru-RU" dirty="0"/>
              <a:t> диаграмм в текущем окне браузера</a:t>
            </a:r>
            <a:endParaRPr lang="en" dirty="0"/>
          </a:p>
          <a:p>
            <a:r>
              <a:rPr lang="en" dirty="0"/>
              <a:t> %matplotlib inline</a:t>
            </a:r>
          </a:p>
          <a:p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y = </a:t>
            </a:r>
            <a:r>
              <a:rPr lang="en" dirty="0" err="1"/>
              <a:t>np.linspace</a:t>
            </a:r>
            <a:r>
              <a:rPr lang="en" dirty="0"/>
              <a:t>(1,2000)</a:t>
            </a:r>
            <a:br>
              <a:rPr lang="en" dirty="0"/>
            </a:br>
            <a:r>
              <a:rPr lang="en" dirty="0"/>
              <a:t>x = 1.0/</a:t>
            </a:r>
            <a:r>
              <a:rPr lang="en" dirty="0" err="1"/>
              <a:t>np.sin</a:t>
            </a:r>
            <a:r>
              <a:rPr lang="en" dirty="0"/>
              <a:t>(y)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</a:t>
            </a:r>
            <a:r>
              <a:rPr lang="en" dirty="0" err="1"/>
              <a:t>x,y,'green</a:t>
            </a:r>
            <a:r>
              <a:rPr lang="en" dirty="0"/>
              <a:t>')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(-20,20)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(1000,2400)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9D3C9C-1BDD-7147-9DF9-8114FD43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92" y="1291530"/>
            <a:ext cx="4690522" cy="35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Subplots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(0.0, 1.0, 0.01)</a:t>
            </a:r>
            <a:br>
              <a:rPr lang="en" dirty="0"/>
            </a:br>
            <a:r>
              <a:rPr lang="en" dirty="0"/>
              <a:t>y1 = </a:t>
            </a:r>
            <a:r>
              <a:rPr lang="en" dirty="0" err="1"/>
              <a:t>np.sin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r>
              <a:rPr lang="en" dirty="0"/>
              <a:t>y2 = </a:t>
            </a:r>
            <a:r>
              <a:rPr lang="en" dirty="0" err="1"/>
              <a:t>np.cos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массив из диаграмм с 2 строчками и одной колонкой</a:t>
            </a:r>
            <a:br>
              <a:rPr lang="en" dirty="0"/>
            </a:br>
            <a:r>
              <a:rPr lang="en" dirty="0"/>
              <a:t>fig, </a:t>
            </a:r>
            <a:r>
              <a:rPr lang="en" dirty="0" err="1"/>
              <a:t>axarr</a:t>
            </a:r>
            <a:r>
              <a:rPr lang="en" dirty="0"/>
              <a:t> = </a:t>
            </a:r>
            <a:r>
              <a:rPr lang="en" dirty="0" err="1"/>
              <a:t>plt.subplots</a:t>
            </a:r>
            <a:r>
              <a:rPr lang="en" dirty="0"/>
              <a:t>(2,figsize=(8,6))</a:t>
            </a:r>
            <a:br>
              <a:rPr lang="en" dirty="0"/>
            </a:b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[0].plot(x,y1)</a:t>
            </a: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[1].plot(x,y2,'red')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90CA7-765A-D748-A2A4-CB172672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1412776"/>
            <a:ext cx="4396836" cy="32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9728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Matplotlib –</a:t>
            </a:r>
            <a:r>
              <a:rPr lang="ru-RU" dirty="0"/>
              <a:t> кросс-платформенная </a:t>
            </a:r>
            <a:r>
              <a:rPr lang="en-US" dirty="0"/>
              <a:t>open-source Python </a:t>
            </a:r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построения диаграмм. </a:t>
            </a:r>
          </a:p>
          <a:p>
            <a:endParaRPr lang="ru-RU" dirty="0"/>
          </a:p>
          <a:p>
            <a:r>
              <a:rPr lang="ru-RU" dirty="0"/>
              <a:t>Может быть использована в разных интерфейсах: </a:t>
            </a:r>
            <a:r>
              <a:rPr lang="en-US" dirty="0"/>
              <a:t>Python</a:t>
            </a:r>
            <a:r>
              <a:rPr lang="ru-RU" dirty="0"/>
              <a:t> скриптах,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ru-RU" dirty="0"/>
              <a:t>консолях, </a:t>
            </a:r>
            <a:r>
              <a:rPr lang="en-US" dirty="0" err="1"/>
              <a:t>Jupyter</a:t>
            </a:r>
            <a:r>
              <a:rPr lang="ru-RU" dirty="0"/>
              <a:t>-тетрадках, веб-приложениях</a:t>
            </a:r>
            <a:r>
              <a:rPr lang="en-US" dirty="0"/>
              <a:t> </a:t>
            </a:r>
            <a:r>
              <a:rPr lang="ru-RU" dirty="0"/>
              <a:t>и графических интерфейсах.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Подробнее о библиотеке здесь   </a:t>
            </a:r>
            <a:r>
              <a:rPr lang="en-US" dirty="0"/>
              <a:t>https://</a:t>
            </a:r>
            <a:r>
              <a:rPr lang="en-US" dirty="0" err="1"/>
              <a:t>matplotlib.org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большинстве случаев для вызова </a:t>
            </a:r>
            <a:r>
              <a:rPr lang="en" dirty="0"/>
              <a:t>Matplotlib</a:t>
            </a:r>
            <a:r>
              <a:rPr lang="ru-RU" dirty="0"/>
              <a:t> достаточно следующей команды </a:t>
            </a:r>
          </a:p>
          <a:p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49" y="1951672"/>
            <a:ext cx="10852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интегрирована в</a:t>
            </a:r>
            <a:r>
              <a:rPr lang="en-US" dirty="0"/>
              <a:t> pandas </a:t>
            </a:r>
          </a:p>
          <a:p>
            <a:r>
              <a:rPr lang="ru-RU" dirty="0"/>
              <a:t>Для построения графика достаточно использовать метод </a:t>
            </a:r>
            <a:r>
              <a:rPr lang="en-US" dirty="0"/>
              <a:t>.plot()</a:t>
            </a:r>
            <a:r>
              <a:rPr lang="ru-RU" dirty="0"/>
              <a:t>  у объекта </a:t>
            </a:r>
            <a:r>
              <a:rPr lang="en-US" dirty="0"/>
              <a:t>Series </a:t>
            </a:r>
            <a:r>
              <a:rPr lang="ru-RU" dirty="0"/>
              <a:t>или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позволяет сохранять диаграммы в растровом формате 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gif) </a:t>
            </a:r>
            <a:r>
              <a:rPr lang="ru-RU" dirty="0"/>
              <a:t>и векторном(</a:t>
            </a:r>
            <a:r>
              <a:rPr lang="en-US" dirty="0" err="1"/>
              <a:t>svg</a:t>
            </a:r>
            <a:r>
              <a:rPr lang="en-US" dirty="0"/>
              <a:t>)</a:t>
            </a:r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448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en" dirty="0"/>
              <a:t> </a:t>
            </a:r>
            <a:r>
              <a:rPr lang="ru-RU" dirty="0"/>
              <a:t>является основной для других </a:t>
            </a:r>
            <a:r>
              <a:rPr lang="ru-RU" dirty="0" err="1"/>
              <a:t>фреймворков</a:t>
            </a:r>
            <a:r>
              <a:rPr lang="ru-RU" dirty="0"/>
              <a:t> таких как 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ru-RU" dirty="0"/>
              <a:t> – позволяет строить продвинутые диаграммы с использованием простого интерфейса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HoloViews</a:t>
            </a:r>
            <a:r>
              <a:rPr lang="en-US" dirty="0"/>
              <a:t> – </a:t>
            </a:r>
            <a:r>
              <a:rPr lang="ru-RU" dirty="0"/>
              <a:t>позволяет строить интерактивные диаграммы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BaseMap</a:t>
            </a:r>
            <a:r>
              <a:rPr lang="en-US" b="1" dirty="0"/>
              <a:t>, </a:t>
            </a:r>
            <a:r>
              <a:rPr lang="en-US" b="1" dirty="0" err="1"/>
              <a:t>GeoPandas</a:t>
            </a:r>
            <a:r>
              <a:rPr lang="en-US" b="1" dirty="0"/>
              <a:t>, Canopy </a:t>
            </a:r>
            <a:r>
              <a:rPr lang="en-US" dirty="0"/>
              <a:t>– </a:t>
            </a:r>
            <a:r>
              <a:rPr lang="ru-RU" dirty="0"/>
              <a:t>позволяет строить диаграммы с использованием географических карт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18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Line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Импорт библиотеки</a:t>
            </a:r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t = [22.2,22.3,22.5,21.8,22.5,23.4,22.8]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Строим линейную диаграмму дневной температуры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</a:t>
            </a:r>
            <a:r>
              <a:rPr lang="ru-RU" dirty="0" err="1"/>
              <a:t>диаграма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096000" y="1683304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Вместо </a:t>
            </a:r>
            <a:r>
              <a:rPr lang="en-US" dirty="0" err="1"/>
              <a:t>plt.show</a:t>
            </a:r>
            <a:r>
              <a:rPr lang="en-US" dirty="0"/>
              <a:t>() </a:t>
            </a:r>
            <a:r>
              <a:rPr lang="ru-RU" dirty="0"/>
              <a:t>можно использовать</a:t>
            </a:r>
            <a:r>
              <a:rPr lang="en-US" dirty="0"/>
              <a:t> </a:t>
            </a:r>
            <a:r>
              <a:rPr lang="ru-RU" dirty="0"/>
              <a:t>после </a:t>
            </a:r>
            <a:r>
              <a:rPr lang="en-US" dirty="0"/>
              <a:t>.plot()</a:t>
            </a:r>
            <a:r>
              <a:rPr lang="ru-RU" dirty="0"/>
              <a:t> </a:t>
            </a:r>
            <a:r>
              <a:rPr lang="en-US" dirty="0"/>
              <a:t>;</a:t>
            </a:r>
            <a:br>
              <a:rPr lang="en" dirty="0"/>
            </a:br>
            <a:endParaRPr lang="en" dirty="0"/>
          </a:p>
          <a:p>
            <a:r>
              <a:rPr lang="ru-RU" dirty="0"/>
              <a:t>Например так: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472173" y="1480033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Scatter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5931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массива по 100 случайных элементов от 0 до 1</a:t>
            </a:r>
            <a:br>
              <a:rPr lang="en" dirty="0"/>
            </a:br>
            <a:r>
              <a:rPr lang="en" dirty="0"/>
              <a:t>r = </a:t>
            </a:r>
            <a:r>
              <a:rPr lang="en" dirty="0" err="1"/>
              <a:t>np.random.rand</a:t>
            </a:r>
            <a:r>
              <a:rPr lang="en" dirty="0"/>
              <a:t>(2,100)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Отмечаем точки по координатам </a:t>
            </a:r>
            <a:r>
              <a:rPr lang="en-US" dirty="0"/>
              <a:t>X Y </a:t>
            </a:r>
            <a:r>
              <a:rPr lang="ru-RU" dirty="0"/>
              <a:t>на диаграмме рассеяния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(r[0],r[1])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график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46F8D-3B2B-1C4E-9D49-1E8FD916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87" y="1412776"/>
            <a:ext cx="5676813" cy="34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Наложение нескольких графиков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6" y="1472366"/>
            <a:ext cx="661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Подготовим данные </a:t>
            </a:r>
          </a:p>
          <a:p>
            <a:r>
              <a:rPr lang="ru-RU" dirty="0"/>
              <a:t>Для  </a:t>
            </a:r>
            <a:r>
              <a:rPr lang="en-US" dirty="0"/>
              <a:t>X</a:t>
            </a:r>
            <a:br>
              <a:rPr lang="en" dirty="0"/>
            </a:br>
            <a:r>
              <a:rPr lang="en" dirty="0"/>
              <a:t>d = [11,12,13,14,15,16,17]</a:t>
            </a:r>
          </a:p>
          <a:p>
            <a:r>
              <a:rPr lang="ru-RU" dirty="0"/>
              <a:t>Для </a:t>
            </a:r>
            <a:r>
              <a:rPr lang="en-US" dirty="0"/>
              <a:t>Y</a:t>
            </a:r>
            <a:br>
              <a:rPr lang="en" dirty="0"/>
            </a:br>
            <a:r>
              <a:rPr lang="en" dirty="0"/>
              <a:t>t0 = [15.3,15.4,12.6,12.7,13.2,12.3,11.4]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Построим график для каждого массива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0FA380-5DFA-5542-938B-B0F2B678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27" y="1389914"/>
            <a:ext cx="5398606" cy="31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98312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13926</TotalTime>
  <Words>1377</Words>
  <Application>Microsoft Macintosh PowerPoint</Application>
  <PresentationFormat>Широкоэкранный</PresentationFormat>
  <Paragraphs>93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Display Semibold</vt:lpstr>
      <vt:lpstr>SB Serif Text Semibold</vt:lpstr>
      <vt:lpstr>SBSansDisplay-Light</vt:lpstr>
      <vt:lpstr>Wingdings</vt:lpstr>
      <vt:lpstr>1_СБ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Alex</cp:lastModifiedBy>
  <cp:revision>1157</cp:revision>
  <cp:lastPrinted>2021-03-23T20:46:36Z</cp:lastPrinted>
  <dcterms:created xsi:type="dcterms:W3CDTF">2020-01-19T17:18:57Z</dcterms:created>
  <dcterms:modified xsi:type="dcterms:W3CDTF">2023-12-10T14:54:42Z</dcterms:modified>
</cp:coreProperties>
</file>