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handoutMasterIdLst>
    <p:handoutMasterId r:id="rId14"/>
  </p:handoutMasterIdLst>
  <p:sldIdLst>
    <p:sldId id="307" r:id="rId2"/>
    <p:sldId id="295" r:id="rId3"/>
    <p:sldId id="375" r:id="rId4"/>
    <p:sldId id="374" r:id="rId5"/>
    <p:sldId id="326" r:id="rId6"/>
    <p:sldId id="305" r:id="rId7"/>
    <p:sldId id="311" r:id="rId8"/>
    <p:sldId id="370" r:id="rId9"/>
    <p:sldId id="310" r:id="rId10"/>
    <p:sldId id="312" r:id="rId11"/>
    <p:sldId id="301" r:id="rId12"/>
  </p:sldIdLst>
  <p:sldSz cx="9144000" cy="6858000" type="screen4x3"/>
  <p:notesSz cx="6858000" cy="9144000"/>
  <p:defaultTextStyle>
    <a:defPPr>
      <a:defRPr lang="en-US"/>
    </a:defPPr>
    <a:lvl1pPr algn="l" rtl="0" eaLnBrk="0" fontAlgn="base" hangingPunct="0">
      <a:spcBef>
        <a:spcPct val="0"/>
      </a:spcBef>
      <a:spcAft>
        <a:spcPct val="0"/>
      </a:spcAft>
      <a:defRPr sz="2400" kern="1200" baseline="-25000">
        <a:solidFill>
          <a:schemeClr val="tx1"/>
        </a:solidFill>
        <a:latin typeface="Times" pitchFamily="18" charset="0"/>
        <a:ea typeface="MS PGothic" pitchFamily="34" charset="-128"/>
        <a:cs typeface="+mn-cs"/>
      </a:defRPr>
    </a:lvl1pPr>
    <a:lvl2pPr marL="457200" algn="l" rtl="0" eaLnBrk="0" fontAlgn="base" hangingPunct="0">
      <a:spcBef>
        <a:spcPct val="0"/>
      </a:spcBef>
      <a:spcAft>
        <a:spcPct val="0"/>
      </a:spcAft>
      <a:defRPr sz="2400" kern="1200" baseline="-25000">
        <a:solidFill>
          <a:schemeClr val="tx1"/>
        </a:solidFill>
        <a:latin typeface="Times" pitchFamily="18" charset="0"/>
        <a:ea typeface="MS PGothic" pitchFamily="34" charset="-128"/>
        <a:cs typeface="+mn-cs"/>
      </a:defRPr>
    </a:lvl2pPr>
    <a:lvl3pPr marL="914400" algn="l" rtl="0" eaLnBrk="0" fontAlgn="base" hangingPunct="0">
      <a:spcBef>
        <a:spcPct val="0"/>
      </a:spcBef>
      <a:spcAft>
        <a:spcPct val="0"/>
      </a:spcAft>
      <a:defRPr sz="2400" kern="1200" baseline="-25000">
        <a:solidFill>
          <a:schemeClr val="tx1"/>
        </a:solidFill>
        <a:latin typeface="Times" pitchFamily="18" charset="0"/>
        <a:ea typeface="MS PGothic" pitchFamily="34" charset="-128"/>
        <a:cs typeface="+mn-cs"/>
      </a:defRPr>
    </a:lvl3pPr>
    <a:lvl4pPr marL="1371600" algn="l" rtl="0" eaLnBrk="0" fontAlgn="base" hangingPunct="0">
      <a:spcBef>
        <a:spcPct val="0"/>
      </a:spcBef>
      <a:spcAft>
        <a:spcPct val="0"/>
      </a:spcAft>
      <a:defRPr sz="2400" kern="1200" baseline="-25000">
        <a:solidFill>
          <a:schemeClr val="tx1"/>
        </a:solidFill>
        <a:latin typeface="Times" pitchFamily="18" charset="0"/>
        <a:ea typeface="MS PGothic" pitchFamily="34" charset="-128"/>
        <a:cs typeface="+mn-cs"/>
      </a:defRPr>
    </a:lvl4pPr>
    <a:lvl5pPr marL="1828800" algn="l" rtl="0" eaLnBrk="0" fontAlgn="base" hangingPunct="0">
      <a:spcBef>
        <a:spcPct val="0"/>
      </a:spcBef>
      <a:spcAft>
        <a:spcPct val="0"/>
      </a:spcAft>
      <a:defRPr sz="2400" kern="1200" baseline="-25000">
        <a:solidFill>
          <a:schemeClr val="tx1"/>
        </a:solidFill>
        <a:latin typeface="Times" pitchFamily="18" charset="0"/>
        <a:ea typeface="MS PGothic" pitchFamily="34" charset="-128"/>
        <a:cs typeface="+mn-cs"/>
      </a:defRPr>
    </a:lvl5pPr>
    <a:lvl6pPr marL="2286000" algn="l" defTabSz="914400" rtl="0" eaLnBrk="1" latinLnBrk="0" hangingPunct="1">
      <a:defRPr sz="2400" kern="1200" baseline="-25000">
        <a:solidFill>
          <a:schemeClr val="tx1"/>
        </a:solidFill>
        <a:latin typeface="Times" pitchFamily="18" charset="0"/>
        <a:ea typeface="MS PGothic" pitchFamily="34" charset="-128"/>
        <a:cs typeface="+mn-cs"/>
      </a:defRPr>
    </a:lvl6pPr>
    <a:lvl7pPr marL="2743200" algn="l" defTabSz="914400" rtl="0" eaLnBrk="1" latinLnBrk="0" hangingPunct="1">
      <a:defRPr sz="2400" kern="1200" baseline="-25000">
        <a:solidFill>
          <a:schemeClr val="tx1"/>
        </a:solidFill>
        <a:latin typeface="Times" pitchFamily="18" charset="0"/>
        <a:ea typeface="MS PGothic" pitchFamily="34" charset="-128"/>
        <a:cs typeface="+mn-cs"/>
      </a:defRPr>
    </a:lvl7pPr>
    <a:lvl8pPr marL="3200400" algn="l" defTabSz="914400" rtl="0" eaLnBrk="1" latinLnBrk="0" hangingPunct="1">
      <a:defRPr sz="2400" kern="1200" baseline="-25000">
        <a:solidFill>
          <a:schemeClr val="tx1"/>
        </a:solidFill>
        <a:latin typeface="Times" pitchFamily="18" charset="0"/>
        <a:ea typeface="MS PGothic" pitchFamily="34" charset="-128"/>
        <a:cs typeface="+mn-cs"/>
      </a:defRPr>
    </a:lvl8pPr>
    <a:lvl9pPr marL="3657600" algn="l" defTabSz="914400" rtl="0" eaLnBrk="1" latinLnBrk="0" hangingPunct="1">
      <a:defRPr sz="2400" kern="1200" baseline="-25000">
        <a:solidFill>
          <a:schemeClr val="tx1"/>
        </a:solidFill>
        <a:latin typeface="Times" pitchFamily="18" charset="0"/>
        <a:ea typeface="MS PGothic" pitchFamily="34" charset="-128"/>
        <a:cs typeface="+mn-cs"/>
      </a:defRPr>
    </a:lvl9pPr>
  </p:defaultTextStyle>
  <p:extLst>
    <p:ext uri="{EFAFB233-063F-42B5-8137-9DF3F51BA10A}">
      <p15:sldGuideLst xmlns:p15="http://schemas.microsoft.com/office/powerpoint/2012/main">
        <p15:guide id="1" orient="horz" pos="164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367B"/>
    <a:srgbClr val="002774"/>
    <a:srgbClr val="003B72"/>
    <a:srgbClr val="031641"/>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69" autoAdjust="0"/>
  </p:normalViewPr>
  <p:slideViewPr>
    <p:cSldViewPr snapToGrid="0">
      <p:cViewPr varScale="1">
        <p:scale>
          <a:sx n="60" d="100"/>
          <a:sy n="60" d="100"/>
        </p:scale>
        <p:origin x="548" y="28"/>
      </p:cViewPr>
      <p:guideLst>
        <p:guide orient="horz" pos="164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3" d="100"/>
          <a:sy n="83" d="100"/>
        </p:scale>
        <p:origin x="39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pitchFamily="18" charset="0"/>
                <a:ea typeface="MS PGothic" pitchFamily="34" charset="-128"/>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Times" charset="0"/>
                <a:ea typeface="MS PGothic" pitchFamily="34" charset="-128"/>
              </a:defRPr>
            </a:lvl1pPr>
          </a:lstStyle>
          <a:p>
            <a:pPr>
              <a:defRPr/>
            </a:pPr>
            <a:fld id="{46424F05-F76A-4419-B857-EC2837B98411}" type="datetimeFigureOut">
              <a:rPr lang="en-US"/>
              <a:pPr>
                <a:defRPr/>
              </a:pPr>
              <a:t>4/21/2021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Times" pitchFamily="18" charset="0"/>
                <a:ea typeface="MS PGothic" pitchFamily="34" charset="-128"/>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Times" charset="0"/>
                <a:ea typeface="MS PGothic" pitchFamily="34" charset="-128"/>
              </a:defRPr>
            </a:lvl1pPr>
          </a:lstStyle>
          <a:p>
            <a:pPr>
              <a:defRPr/>
            </a:pPr>
            <a:fld id="{5946326B-F1A1-4870-9CE6-4C4B8F619AC2}" type="slidenum">
              <a:rPr lang="en-US"/>
              <a:pPr>
                <a:defRPr/>
              </a:pPr>
              <a:t>‹#›</a:t>
            </a:fld>
            <a:endParaRPr lang="en-US"/>
          </a:p>
        </p:txBody>
      </p:sp>
    </p:spTree>
    <p:extLst>
      <p:ext uri="{BB962C8B-B14F-4D97-AF65-F5344CB8AC3E}">
        <p14:creationId xmlns:p14="http://schemas.microsoft.com/office/powerpoint/2010/main" val="22734462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charset="0"/>
                <a:ea typeface="ＭＳ Ｐゴシック" charset="0"/>
                <a:cs typeface="+mn-cs"/>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charset="0"/>
                <a:ea typeface="ＭＳ Ｐゴシック" charset="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53640926-AAD7-44D8-BBD7-CCE9431645EC}">
              <a14:shadowObscured xmlns:a14="http://schemas.microsoft.com/office/drawing/2010/main" val="1"/>
            </a:ext>
            <a:ext uri="{FAA26D3D-D897-4be2-8F04-BA451C77F1D7}"/>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charset="0"/>
                <a:ea typeface="ＭＳ Ｐゴシック" charset="0"/>
                <a:cs typeface="+mn-cs"/>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lgn="r">
              <a:defRPr sz="1200">
                <a:latin typeface="Times" charset="0"/>
                <a:ea typeface="MS PGothic" pitchFamily="34" charset="-128"/>
              </a:defRPr>
            </a:lvl1pPr>
          </a:lstStyle>
          <a:p>
            <a:pPr>
              <a:defRPr/>
            </a:pPr>
            <a:fld id="{033DE3D1-4D5B-45C2-89F5-104D78DF983B}" type="slidenum">
              <a:rPr lang="en-US"/>
              <a:pPr>
                <a:defRPr/>
              </a:pPr>
              <a:t>‹#›</a:t>
            </a:fld>
            <a:endParaRPr lang="en-US"/>
          </a:p>
        </p:txBody>
      </p:sp>
    </p:spTree>
    <p:extLst>
      <p:ext uri="{BB962C8B-B14F-4D97-AF65-F5344CB8AC3E}">
        <p14:creationId xmlns:p14="http://schemas.microsoft.com/office/powerpoint/2010/main" val="37406846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3DE3D1-4D5B-45C2-89F5-104D78DF983B}" type="slidenum">
              <a:rPr lang="en-US" smtClean="0"/>
              <a:pPr>
                <a:defRPr/>
              </a:pPr>
              <a:t>1</a:t>
            </a:fld>
            <a:endParaRPr lang="en-US"/>
          </a:p>
        </p:txBody>
      </p:sp>
    </p:spTree>
    <p:extLst>
      <p:ext uri="{BB962C8B-B14F-4D97-AF65-F5344CB8AC3E}">
        <p14:creationId xmlns:p14="http://schemas.microsoft.com/office/powerpoint/2010/main" val="2929049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Given the use of masks due to the COVID-19 pandemic, the face appears occluded even in cooperative settings, leaving the ocular region as the only visible part.</a:t>
            </a:r>
          </a:p>
          <a:p>
            <a:endParaRPr lang="en-US" dirty="0"/>
          </a:p>
        </p:txBody>
      </p:sp>
      <p:sp>
        <p:nvSpPr>
          <p:cNvPr id="4" name="Slide Number Placeholder 3"/>
          <p:cNvSpPr>
            <a:spLocks noGrp="1"/>
          </p:cNvSpPr>
          <p:nvPr>
            <p:ph type="sldNum" sz="quarter" idx="5"/>
          </p:nvPr>
        </p:nvSpPr>
        <p:spPr/>
        <p:txBody>
          <a:bodyPr/>
          <a:lstStyle/>
          <a:p>
            <a:pPr>
              <a:defRPr/>
            </a:pPr>
            <a:fld id="{033DE3D1-4D5B-45C2-89F5-104D78DF983B}" type="slidenum">
              <a:rPr lang="en-US" smtClean="0"/>
              <a:pPr>
                <a:defRPr/>
              </a:pPr>
              <a:t>2</a:t>
            </a:fld>
            <a:endParaRPr lang="en-US"/>
          </a:p>
        </p:txBody>
      </p:sp>
    </p:spTree>
    <p:extLst>
      <p:ext uri="{BB962C8B-B14F-4D97-AF65-F5344CB8AC3E}">
        <p14:creationId xmlns:p14="http://schemas.microsoft.com/office/powerpoint/2010/main" val="142250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pPr>
              <a:defRPr/>
            </a:pPr>
            <a:fld id="{033DE3D1-4D5B-45C2-89F5-104D78DF983B}" type="slidenum">
              <a:rPr lang="en-US" smtClean="0"/>
              <a:pPr>
                <a:defRPr/>
              </a:pPr>
              <a:t>3</a:t>
            </a:fld>
            <a:endParaRPr lang="en-US"/>
          </a:p>
        </p:txBody>
      </p:sp>
    </p:spTree>
    <p:extLst>
      <p:ext uri="{BB962C8B-B14F-4D97-AF65-F5344CB8AC3E}">
        <p14:creationId xmlns:p14="http://schemas.microsoft.com/office/powerpoint/2010/main" val="3553282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3DE3D1-4D5B-45C2-89F5-104D78DF983B}" type="slidenum">
              <a:rPr lang="en-US" smtClean="0"/>
              <a:pPr>
                <a:defRPr/>
              </a:pPr>
              <a:t>4</a:t>
            </a:fld>
            <a:endParaRPr lang="en-US"/>
          </a:p>
        </p:txBody>
      </p:sp>
    </p:spTree>
    <p:extLst>
      <p:ext uri="{BB962C8B-B14F-4D97-AF65-F5344CB8AC3E}">
        <p14:creationId xmlns:p14="http://schemas.microsoft.com/office/powerpoint/2010/main" val="218096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disentangle the turbulence distortion into blur and deformation, the deblur function Gd and the deformation correction function Gb are built. </a:t>
            </a:r>
          </a:p>
          <a:p>
            <a:r>
              <a:rPr lang="en-US" dirty="0"/>
              <a:t>In this paper, we propose a GAN model constrained by a physics model for image restoration and low-level vision tasks. The physics model ensures that the estimated result (i.e., G(y)) should be consistent with the observed image y. The proposed physics constrained GAN model is jointly trained in an end-to-end fashion.</a:t>
            </a:r>
          </a:p>
          <a:p>
            <a:r>
              <a:rPr lang="en-US" dirty="0"/>
              <a:t>Let xi}</a:t>
            </a:r>
            <a:r>
              <a:rPr lang="en-US" dirty="0" err="1"/>
              <a:t>iN</a:t>
            </a:r>
            <a:r>
              <a:rPr lang="en-US" dirty="0"/>
              <a:t>=1 and {</a:t>
            </a:r>
            <a:r>
              <a:rPr lang="en-US" dirty="0" err="1"/>
              <a:t>yi</a:t>
            </a:r>
            <a:r>
              <a:rPr lang="en-US" dirty="0"/>
              <a:t>}</a:t>
            </a:r>
            <a:r>
              <a:rPr lang="en-US" dirty="0" err="1"/>
              <a:t>iN</a:t>
            </a:r>
            <a:r>
              <a:rPr lang="en-US" dirty="0"/>
              <a:t>=1 denote the clear and corresponding blurred images. The generative network learns the mapping function G and generates the intermediate deblurred image G(</a:t>
            </a:r>
            <a:r>
              <a:rPr lang="en-US" dirty="0" err="1"/>
              <a:t>yi</a:t>
            </a:r>
            <a:r>
              <a:rPr lang="en-US" dirty="0"/>
              <a:t>) from the input </a:t>
            </a:r>
            <a:r>
              <a:rPr lang="en-US" dirty="0" err="1"/>
              <a:t>yi</a:t>
            </a:r>
            <a:r>
              <a:rPr lang="en-US" dirty="0"/>
              <a:t>. Then, we apply the image degradation model (1) to G(</a:t>
            </a:r>
            <a:r>
              <a:rPr lang="en-US" dirty="0" err="1"/>
              <a:t>yi</a:t>
            </a:r>
            <a:r>
              <a:rPr lang="en-US" dirty="0"/>
              <a:t>)</a:t>
            </a:r>
          </a:p>
          <a:p>
            <a:r>
              <a:rPr lang="en-US" dirty="0"/>
              <a:t>􀀀</a:t>
            </a:r>
            <a:r>
              <a:rPr lang="en-US" dirty="0" err="1"/>
              <a:t>i</a:t>
            </a:r>
            <a:r>
              <a:rPr lang="en-US" dirty="0"/>
              <a:t> = </a:t>
            </a:r>
            <a:r>
              <a:rPr lang="en-US" dirty="0" err="1"/>
              <a:t>ki</a:t>
            </a:r>
            <a:r>
              <a:rPr lang="en-US" dirty="0"/>
              <a:t> ⊗ G(</a:t>
            </a:r>
            <a:r>
              <a:rPr lang="en-US" dirty="0" err="1"/>
              <a:t>yi</a:t>
            </a:r>
            <a:r>
              <a:rPr lang="en-US" dirty="0"/>
              <a:t>), </a:t>
            </a:r>
          </a:p>
          <a:p>
            <a:endParaRPr lang="en-US" dirty="0"/>
          </a:p>
          <a:p>
            <a:r>
              <a:rPr lang="en-US" dirty="0"/>
              <a:t>where </a:t>
            </a:r>
            <a:r>
              <a:rPr lang="en-US" dirty="0" err="1"/>
              <a:t>ki</a:t>
            </a:r>
            <a:r>
              <a:rPr lang="en-US" dirty="0"/>
              <a:t> denotes a blur kernel used only in the training process2, and ⊗ denotes the convolution operator. The discriminative network Dh takes the blurred image </a:t>
            </a:r>
            <a:r>
              <a:rPr lang="en-US" dirty="0" err="1"/>
              <a:t>yi</a:t>
            </a:r>
            <a:r>
              <a:rPr lang="en-US" dirty="0"/>
              <a:t> and the regenerated image y􀀀</a:t>
            </a:r>
            <a:r>
              <a:rPr lang="en-US" dirty="0" err="1"/>
              <a:t>i</a:t>
            </a:r>
            <a:r>
              <a:rPr lang="en-US" dirty="0"/>
              <a:t> as the inputs to classify whether the generated results satisfy the blur model or not. The other </a:t>
            </a:r>
            <a:r>
              <a:rPr lang="en-US" dirty="0" err="1"/>
              <a:t>discrimina-tive</a:t>
            </a:r>
            <a:r>
              <a:rPr lang="en-US" dirty="0"/>
              <a:t> network Dg takes the ground truth xi and the intermediate deblurred image G(</a:t>
            </a:r>
            <a:r>
              <a:rPr lang="en-US" dirty="0" err="1"/>
              <a:t>yi</a:t>
            </a:r>
            <a:r>
              <a:rPr lang="en-US" dirty="0"/>
              <a:t>) as the inputs to classify whether G(xi) is clear or not.</a:t>
            </a:r>
          </a:p>
        </p:txBody>
      </p:sp>
      <p:sp>
        <p:nvSpPr>
          <p:cNvPr id="4" name="Slide Number Placeholder 3"/>
          <p:cNvSpPr>
            <a:spLocks noGrp="1"/>
          </p:cNvSpPr>
          <p:nvPr>
            <p:ph type="sldNum" sz="quarter" idx="5"/>
          </p:nvPr>
        </p:nvSpPr>
        <p:spPr/>
        <p:txBody>
          <a:bodyPr/>
          <a:lstStyle/>
          <a:p>
            <a:pPr>
              <a:defRPr/>
            </a:pPr>
            <a:fld id="{033DE3D1-4D5B-45C2-89F5-104D78DF983B}" type="slidenum">
              <a:rPr lang="en-US" smtClean="0"/>
              <a:pPr>
                <a:defRPr/>
              </a:pPr>
              <a:t>5</a:t>
            </a:fld>
            <a:endParaRPr lang="en-US"/>
          </a:p>
        </p:txBody>
      </p:sp>
    </p:spTree>
    <p:extLst>
      <p:ext uri="{BB962C8B-B14F-4D97-AF65-F5344CB8AC3E}">
        <p14:creationId xmlns:p14="http://schemas.microsoft.com/office/powerpoint/2010/main" val="806462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use of masks due to the COVID-19 pandemic, the face appears occluded even in cooperative settings, leaving the ocular region as the only visible part.</a:t>
            </a:r>
          </a:p>
        </p:txBody>
      </p:sp>
      <p:sp>
        <p:nvSpPr>
          <p:cNvPr id="4" name="Slide Number Placeholder 3"/>
          <p:cNvSpPr>
            <a:spLocks noGrp="1"/>
          </p:cNvSpPr>
          <p:nvPr>
            <p:ph type="sldNum" sz="quarter" idx="5"/>
          </p:nvPr>
        </p:nvSpPr>
        <p:spPr/>
        <p:txBody>
          <a:bodyPr/>
          <a:lstStyle/>
          <a:p>
            <a:pPr>
              <a:defRPr/>
            </a:pPr>
            <a:fld id="{033DE3D1-4D5B-45C2-89F5-104D78DF983B}" type="slidenum">
              <a:rPr lang="en-US" smtClean="0"/>
              <a:pPr>
                <a:defRPr/>
              </a:pPr>
              <a:t>6</a:t>
            </a:fld>
            <a:endParaRPr lang="en-US"/>
          </a:p>
        </p:txBody>
      </p:sp>
    </p:spTree>
    <p:extLst>
      <p:ext uri="{BB962C8B-B14F-4D97-AF65-F5344CB8AC3E}">
        <p14:creationId xmlns:p14="http://schemas.microsoft.com/office/powerpoint/2010/main" val="918696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3DE3D1-4D5B-45C2-89F5-104D78DF983B}" type="slidenum">
              <a:rPr lang="en-US" smtClean="0"/>
              <a:pPr>
                <a:defRPr/>
              </a:pPr>
              <a:t>11</a:t>
            </a:fld>
            <a:endParaRPr lang="en-US"/>
          </a:p>
        </p:txBody>
      </p:sp>
    </p:spTree>
    <p:extLst>
      <p:ext uri="{BB962C8B-B14F-4D97-AF65-F5344CB8AC3E}">
        <p14:creationId xmlns:p14="http://schemas.microsoft.com/office/powerpoint/2010/main" val="3777448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4534" y="1492472"/>
            <a:ext cx="7772400" cy="1470025"/>
          </a:xfrm>
        </p:spPr>
        <p:txBody>
          <a:bodyPr/>
          <a:lstStyle>
            <a:lvl1pPr>
              <a:defRPr>
                <a:solidFill>
                  <a:srgbClr val="C00000"/>
                </a:solidFill>
              </a:defRPr>
            </a:lvl1pPr>
          </a:lstStyle>
          <a:p>
            <a:r>
              <a:rPr lang="en-US" dirty="0"/>
              <a:t>Click edit Master title style</a:t>
            </a:r>
          </a:p>
        </p:txBody>
      </p:sp>
      <p:sp>
        <p:nvSpPr>
          <p:cNvPr id="3" name="Subtitle 2"/>
          <p:cNvSpPr>
            <a:spLocks noGrp="1"/>
          </p:cNvSpPr>
          <p:nvPr>
            <p:ph type="subTitle" idx="1"/>
          </p:nvPr>
        </p:nvSpPr>
        <p:spPr>
          <a:xfrm>
            <a:off x="1318437" y="3099391"/>
            <a:ext cx="6400800" cy="1323753"/>
          </a:xfrm>
        </p:spPr>
        <p:txBody>
          <a:bodyPr/>
          <a:lstStyle>
            <a:lvl1pPr marL="0" indent="0" algn="ctr">
              <a:buNone/>
              <a:defRPr sz="2400">
                <a:solidFill>
                  <a:srgbClr val="18367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a:p>
            <a:endParaRPr lang="en-US" dirty="0"/>
          </a:p>
        </p:txBody>
      </p:sp>
    </p:spTree>
    <p:extLst>
      <p:ext uri="{BB962C8B-B14F-4D97-AF65-F5344CB8AC3E}">
        <p14:creationId xmlns:p14="http://schemas.microsoft.com/office/powerpoint/2010/main" val="218424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8510588" y="6629400"/>
            <a:ext cx="768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defRPr/>
            </a:pPr>
            <a:r>
              <a:rPr lang="en-US" sz="1800">
                <a:solidFill>
                  <a:schemeClr val="bg1"/>
                </a:solidFill>
                <a:latin typeface="Arial" pitchFamily="34" charset="0"/>
                <a:cs typeface="Arial" pitchFamily="34" charset="0"/>
              </a:rPr>
              <a:t>© CITeR</a:t>
            </a:r>
          </a:p>
        </p:txBody>
      </p:sp>
      <p:sp>
        <p:nvSpPr>
          <p:cNvPr id="2" name="Title 1"/>
          <p:cNvSpPr>
            <a:spLocks noGrp="1"/>
          </p:cNvSpPr>
          <p:nvPr>
            <p:ph type="title"/>
          </p:nvPr>
        </p:nvSpPr>
        <p:spPr>
          <a:xfrm>
            <a:off x="95692" y="0"/>
            <a:ext cx="5996763" cy="914400"/>
          </a:xfrm>
        </p:spPr>
        <p:txBody>
          <a:bodyPr/>
          <a:lstStyle>
            <a:lvl1pPr algn="l">
              <a:defRPr sz="3600">
                <a:solidFill>
                  <a:srgbClr val="C00000"/>
                </a:solidFill>
                <a:effectLst>
                  <a:outerShdw blurRad="38100" dist="38100" dir="2700000" algn="tl">
                    <a:srgbClr val="000000">
                      <a:alpha val="43137"/>
                    </a:srgbClr>
                  </a:outerShdw>
                </a:effectLst>
                <a:latin typeface="Aaux Next Black"/>
              </a:defRPr>
            </a:lvl1pPr>
          </a:lstStyle>
          <a:p>
            <a:r>
              <a:rPr lang="en-US" dirty="0"/>
              <a:t>Click to edit Master title style</a:t>
            </a:r>
          </a:p>
        </p:txBody>
      </p:sp>
      <p:sp>
        <p:nvSpPr>
          <p:cNvPr id="3" name="Content Placeholder 2"/>
          <p:cNvSpPr>
            <a:spLocks noGrp="1"/>
          </p:cNvSpPr>
          <p:nvPr>
            <p:ph idx="1"/>
          </p:nvPr>
        </p:nvSpPr>
        <p:spPr>
          <a:xfrm>
            <a:off x="590107" y="1226289"/>
            <a:ext cx="7772400" cy="4114800"/>
          </a:xfrm>
        </p:spPr>
        <p:txBody>
          <a:bodyPr/>
          <a:lstStyle>
            <a:lvl1pPr>
              <a:defRPr sz="2400">
                <a:solidFill>
                  <a:srgbClr val="18367B"/>
                </a:solidFill>
              </a:defRPr>
            </a:lvl1pPr>
            <a:lvl2pPr marL="457200" indent="0">
              <a:buNone/>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4614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64368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TextBox 6"/>
          <p:cNvSpPr txBox="1">
            <a:spLocks noChangeArrowheads="1"/>
          </p:cNvSpPr>
          <p:nvPr userDrawn="1"/>
        </p:nvSpPr>
        <p:spPr bwMode="auto">
          <a:xfrm>
            <a:off x="8510588" y="6629400"/>
            <a:ext cx="768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defRPr/>
            </a:pPr>
            <a:r>
              <a:rPr lang="en-US" sz="1800">
                <a:solidFill>
                  <a:schemeClr val="bg1"/>
                </a:solidFill>
                <a:latin typeface="Arial" pitchFamily="34" charset="0"/>
                <a:cs typeface="Arial" pitchFamily="34" charset="0"/>
              </a:rPr>
              <a:t>© CITeR</a:t>
            </a:r>
          </a:p>
        </p:txBody>
      </p:sp>
      <p:cxnSp>
        <p:nvCxnSpPr>
          <p:cNvPr id="8" name="Straight Connector 7"/>
          <p:cNvCxnSpPr/>
          <p:nvPr userDrawn="1"/>
        </p:nvCxnSpPr>
        <p:spPr bwMode="auto">
          <a:xfrm>
            <a:off x="4518976" y="961387"/>
            <a:ext cx="19627" cy="4610737"/>
          </a:xfrm>
          <a:prstGeom prst="line">
            <a:avLst/>
          </a:prstGeom>
          <a:solidFill>
            <a:schemeClr val="accent1"/>
          </a:solidFill>
          <a:ln w="6350" cap="flat" cmpd="sng" algn="ctr">
            <a:solidFill>
              <a:srgbClr val="18367B"/>
            </a:solidFill>
            <a:prstDash val="solid"/>
            <a:round/>
            <a:headEnd type="none" w="med" len="med"/>
            <a:tailEnd type="none" w="med" len="med"/>
          </a:ln>
          <a:effectLst>
            <a:glow rad="63500">
              <a:schemeClr val="accent1">
                <a:satMod val="175000"/>
                <a:alpha val="40000"/>
              </a:schemeClr>
            </a:glow>
            <a:outerShdw blurRad="63500" dist="38099" dir="2700000" algn="ctr" rotWithShape="0">
              <a:schemeClr val="bg2">
                <a:alpha val="74998"/>
              </a:schemeClr>
            </a:outerShdw>
          </a:effectLst>
        </p:spPr>
      </p:cxnSp>
      <p:sp>
        <p:nvSpPr>
          <p:cNvPr id="2" name="Title 1"/>
          <p:cNvSpPr>
            <a:spLocks noGrp="1"/>
          </p:cNvSpPr>
          <p:nvPr>
            <p:ph type="title"/>
          </p:nvPr>
        </p:nvSpPr>
        <p:spPr>
          <a:xfrm>
            <a:off x="90376" y="152400"/>
            <a:ext cx="6129671" cy="708837"/>
          </a:xfrm>
        </p:spPr>
        <p:txBody>
          <a:bodyPr/>
          <a:lstStyle>
            <a:lvl1pPr algn="l">
              <a:defRPr sz="3600">
                <a:solidFill>
                  <a:srgbClr val="C00000"/>
                </a:solidFill>
                <a:effectLst>
                  <a:outerShdw blurRad="38100" dist="38100" dir="2700000" algn="tl">
                    <a:srgbClr val="000000">
                      <a:alpha val="43137"/>
                    </a:srgbClr>
                  </a:outerShdw>
                </a:effectLst>
                <a:latin typeface="+mn-lt"/>
              </a:defRPr>
            </a:lvl1pPr>
          </a:lstStyle>
          <a:p>
            <a:r>
              <a:rPr lang="en-US" dirty="0"/>
              <a:t>Click to edit Master title style</a:t>
            </a:r>
          </a:p>
        </p:txBody>
      </p:sp>
      <p:sp>
        <p:nvSpPr>
          <p:cNvPr id="3" name="Content Placeholder 2"/>
          <p:cNvSpPr>
            <a:spLocks noGrp="1"/>
          </p:cNvSpPr>
          <p:nvPr>
            <p:ph sz="half" idx="1"/>
          </p:nvPr>
        </p:nvSpPr>
        <p:spPr>
          <a:xfrm>
            <a:off x="4682090" y="834231"/>
            <a:ext cx="4283371" cy="2628900"/>
          </a:xfrm>
        </p:spPr>
        <p:txBody>
          <a:bodyPr/>
          <a:lstStyle>
            <a:lvl1pPr>
              <a:defRPr sz="1600">
                <a:solidFill>
                  <a:srgbClr val="18367B"/>
                </a:solidFill>
              </a:defRPr>
            </a:lvl1pPr>
            <a:lvl2pPr marL="457200" indent="0">
              <a:buNone/>
              <a:defRPr sz="1600"/>
            </a:lvl2pPr>
            <a:lvl3pPr>
              <a:defRPr sz="1600">
                <a:solidFill>
                  <a:srgbClr val="18367B"/>
                </a:solidFill>
              </a:defRPr>
            </a:lvl3pPr>
            <a:lvl4pPr>
              <a:defRPr sz="1600">
                <a:solidFill>
                  <a:srgbClr val="18367B"/>
                </a:solidFill>
              </a:defRPr>
            </a:lvl4pPr>
            <a:lvl5pPr>
              <a:defRPr sz="1600">
                <a:solidFill>
                  <a:srgbClr val="18367B"/>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90065" y="3467100"/>
            <a:ext cx="4284921" cy="2628899"/>
          </a:xfrm>
        </p:spPr>
        <p:txBody>
          <a:bodyPr/>
          <a:lstStyle>
            <a:lvl1pPr>
              <a:defRPr sz="1600">
                <a:solidFill>
                  <a:srgbClr val="18367B"/>
                </a:solidFill>
              </a:defRPr>
            </a:lvl1pPr>
            <a:lvl2pPr marL="457200" indent="0">
              <a:buNone/>
              <a:defRPr sz="1600"/>
            </a:lvl2pPr>
            <a:lvl3pPr>
              <a:defRPr sz="1600">
                <a:solidFill>
                  <a:srgbClr val="18367B"/>
                </a:solidFill>
              </a:defRPr>
            </a:lvl3pPr>
            <a:lvl4pPr>
              <a:defRPr sz="1600">
                <a:solidFill>
                  <a:srgbClr val="18367B"/>
                </a:solidFill>
              </a:defRPr>
            </a:lvl4pPr>
            <a:lvl5pPr>
              <a:defRPr sz="1600">
                <a:solidFill>
                  <a:srgbClr val="18367B"/>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half" idx="13"/>
          </p:nvPr>
        </p:nvSpPr>
        <p:spPr>
          <a:xfrm>
            <a:off x="127589" y="3463131"/>
            <a:ext cx="4275397" cy="2632868"/>
          </a:xfrm>
        </p:spPr>
        <p:txBody>
          <a:bodyPr/>
          <a:lstStyle>
            <a:lvl1pPr>
              <a:defRPr sz="1600">
                <a:solidFill>
                  <a:srgbClr val="18367B"/>
                </a:solidFill>
              </a:defRPr>
            </a:lvl1pPr>
            <a:lvl2pPr marL="457200" indent="0">
              <a:buNone/>
              <a:defRPr sz="1600"/>
            </a:lvl2pPr>
            <a:lvl3pPr>
              <a:defRPr sz="1600">
                <a:solidFill>
                  <a:srgbClr val="18367B"/>
                </a:solidFill>
              </a:defRPr>
            </a:lvl3pPr>
            <a:lvl4pPr>
              <a:defRPr sz="1600">
                <a:solidFill>
                  <a:srgbClr val="18367B"/>
                </a:solidFill>
              </a:defRPr>
            </a:lvl4pPr>
            <a:lvl5pPr>
              <a:defRPr sz="1600">
                <a:solidFill>
                  <a:srgbClr val="18367B"/>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59182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67330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9665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7358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5738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73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37806" y="4635129"/>
            <a:ext cx="5240882" cy="47679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037806" y="447304"/>
            <a:ext cx="5240882" cy="39330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037806" y="5123486"/>
            <a:ext cx="5240882" cy="6851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237395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bwMode="auto">
          <a:xfrm rot="16200000">
            <a:off x="4236475" y="1950472"/>
            <a:ext cx="671053" cy="9144002"/>
          </a:xfrm>
          <a:prstGeom prst="rect">
            <a:avLst/>
          </a:prstGeom>
          <a:gradFill flip="none" rotWithShape="1">
            <a:gsLst>
              <a:gs pos="0">
                <a:srgbClr val="003B72">
                  <a:shade val="30000"/>
                  <a:satMod val="115000"/>
                </a:srgbClr>
              </a:gs>
              <a:gs pos="54000">
                <a:srgbClr val="003B72">
                  <a:shade val="67500"/>
                  <a:satMod val="115000"/>
                </a:srgbClr>
              </a:gs>
              <a:gs pos="100000">
                <a:srgbClr val="003B72">
                  <a:shade val="100000"/>
                  <a:satMod val="115000"/>
                  <a:alpha val="11000"/>
                </a:srgbClr>
              </a:gs>
            </a:gsLst>
            <a:path path="circle">
              <a:fillToRect l="100000" b="100000"/>
            </a:path>
            <a:tileRect t="-100000" r="-100000"/>
          </a:gradFill>
          <a:ln w="9525" cap="flat" cmpd="sng" algn="ctr">
            <a:noFill/>
            <a:prstDash val="solid"/>
            <a:round/>
            <a:headEnd type="none" w="med" len="med"/>
            <a:tailEnd type="none" w="med" len="med"/>
          </a:ln>
          <a:effectLst/>
          <a:scene3d>
            <a:camera prst="orthographicFront"/>
            <a:lightRig rig="threePt" dir="t"/>
          </a:scene3d>
          <a:sp3d>
            <a:bevelT prst="slop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latin typeface="Times" charset="0"/>
              <a:ea typeface="ＭＳ Ｐゴシック" charset="0"/>
            </a:endParaRPr>
          </a:p>
        </p:txBody>
      </p:sp>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dirty="0"/>
              <a:t>Click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bwMode="auto">
          <a:xfrm>
            <a:off x="-1" y="0"/>
            <a:ext cx="9144001" cy="114300"/>
          </a:xfrm>
          <a:prstGeom prst="rect">
            <a:avLst/>
          </a:prstGeom>
          <a:gradFill flip="none" rotWithShape="1">
            <a:gsLst>
              <a:gs pos="61200">
                <a:srgbClr val="94A9C0"/>
              </a:gs>
              <a:gs pos="12000">
                <a:srgbClr val="003B72"/>
              </a:gs>
              <a:gs pos="100000">
                <a:srgbClr val="003B72">
                  <a:tint val="44500"/>
                  <a:satMod val="160000"/>
                </a:srgbClr>
              </a:gs>
              <a:gs pos="87000">
                <a:srgbClr val="003B72">
                  <a:tint val="23500"/>
                  <a:satMod val="160000"/>
                </a:srgbClr>
              </a:gs>
            </a:gsLst>
            <a:path path="circle">
              <a:fillToRect l="100000" b="100000"/>
            </a:path>
            <a:tileRect t="-100000" r="-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latin typeface="Times" charset="0"/>
              <a:ea typeface="ＭＳ Ｐゴシック" charset="0"/>
            </a:endParaRPr>
          </a:p>
        </p:txBody>
      </p:sp>
      <p:sp>
        <p:nvSpPr>
          <p:cNvPr id="13" name="TextBox 12"/>
          <p:cNvSpPr txBox="1"/>
          <p:nvPr userDrawn="1"/>
        </p:nvSpPr>
        <p:spPr>
          <a:xfrm>
            <a:off x="205213" y="6310578"/>
            <a:ext cx="6741268" cy="430887"/>
          </a:xfrm>
          <a:prstGeom prst="rect">
            <a:avLst/>
          </a:prstGeom>
          <a:noFill/>
        </p:spPr>
        <p:txBody>
          <a:bodyPr wrap="square" rtlCol="0">
            <a:spAutoFit/>
          </a:bodyPr>
          <a:lstStyle/>
          <a:p>
            <a:r>
              <a:rPr lang="en-US" sz="1400" b="0" baseline="0" dirty="0">
                <a:solidFill>
                  <a:schemeClr val="bg1">
                    <a:lumMod val="65000"/>
                  </a:schemeClr>
                </a:solidFill>
              </a:rPr>
              <a:t>Center for Identification Technology Research – Spring 2021 Program Review</a:t>
            </a:r>
          </a:p>
          <a:p>
            <a:r>
              <a:rPr lang="en-US" sz="800" b="0" baseline="0" dirty="0">
                <a:solidFill>
                  <a:schemeClr val="bg1">
                    <a:lumMod val="65000"/>
                  </a:schemeClr>
                </a:solidFill>
                <a:latin typeface="Arial" panose="020B0604020202020204" pitchFamily="34" charset="0"/>
                <a:cs typeface="Arial" panose="020B0604020202020204" pitchFamily="34" charset="0"/>
              </a:rPr>
              <a:t>©CITeR NDA Terms Apply</a:t>
            </a:r>
          </a:p>
        </p:txBody>
      </p:sp>
      <p:pic>
        <p:nvPicPr>
          <p:cNvPr id="11" name="Picture 10"/>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6759368" y="6285054"/>
            <a:ext cx="2213182" cy="790347"/>
          </a:xfrm>
          <a:prstGeom prst="rect">
            <a:avLst/>
          </a:prstGeom>
        </p:spPr>
      </p:pic>
    </p:spTree>
  </p:cSld>
  <p:clrMap bg1="lt1" tx1="dk1" bg2="lt2" tx2="dk2" accent1="accent1" accent2="accent2" accent3="accent3" accent4="accent4" accent5="accent5" accent6="accent6" hlink="hlink" folHlink="folHlink"/>
  <p:sldLayoutIdLst>
    <p:sldLayoutId id="2147483937" r:id="rId1"/>
    <p:sldLayoutId id="2147483938" r:id="rId2"/>
    <p:sldLayoutId id="2147483929" r:id="rId3"/>
    <p:sldLayoutId id="2147483939" r:id="rId4"/>
    <p:sldLayoutId id="2147483930" r:id="rId5"/>
    <p:sldLayoutId id="2147483931" r:id="rId6"/>
    <p:sldLayoutId id="2147483933" r:id="rId7"/>
    <p:sldLayoutId id="2147483934" r:id="rId8"/>
  </p:sldLayoutIdLst>
  <p:hf hdr="0" ftr="0" dt="0"/>
  <p:txStyles>
    <p:titleStyle>
      <a:lvl1pPr algn="ctr" rtl="0" eaLnBrk="0" fontAlgn="base" hangingPunct="0">
        <a:spcBef>
          <a:spcPct val="0"/>
        </a:spcBef>
        <a:spcAft>
          <a:spcPct val="0"/>
        </a:spcAft>
        <a:defRPr sz="4400">
          <a:solidFill>
            <a:srgbClr val="C00000"/>
          </a:solidFill>
          <a:latin typeface="+mj-lt"/>
          <a:ea typeface="MS PGothic" pitchFamily="34" charset="-128"/>
          <a:cs typeface="MS PGothic" charset="0"/>
        </a:defRPr>
      </a:lvl1pPr>
      <a:lvl2pPr algn="ctr" rtl="0" eaLnBrk="0" fontAlgn="base" hangingPunct="0">
        <a:spcBef>
          <a:spcPct val="0"/>
        </a:spcBef>
        <a:spcAft>
          <a:spcPct val="0"/>
        </a:spcAft>
        <a:defRPr sz="4400">
          <a:solidFill>
            <a:schemeClr val="tx2"/>
          </a:solidFill>
          <a:latin typeface="Times" charset="0"/>
          <a:ea typeface="MS PGothic" pitchFamily="34" charset="-128"/>
          <a:cs typeface="MS PGothic" charset="0"/>
        </a:defRPr>
      </a:lvl2pPr>
      <a:lvl3pPr algn="ctr" rtl="0" eaLnBrk="0" fontAlgn="base" hangingPunct="0">
        <a:spcBef>
          <a:spcPct val="0"/>
        </a:spcBef>
        <a:spcAft>
          <a:spcPct val="0"/>
        </a:spcAft>
        <a:defRPr sz="4400">
          <a:solidFill>
            <a:schemeClr val="tx2"/>
          </a:solidFill>
          <a:latin typeface="Times" charset="0"/>
          <a:ea typeface="MS PGothic" pitchFamily="34" charset="-128"/>
          <a:cs typeface="MS PGothic" charset="0"/>
        </a:defRPr>
      </a:lvl3pPr>
      <a:lvl4pPr algn="ctr" rtl="0" eaLnBrk="0" fontAlgn="base" hangingPunct="0">
        <a:spcBef>
          <a:spcPct val="0"/>
        </a:spcBef>
        <a:spcAft>
          <a:spcPct val="0"/>
        </a:spcAft>
        <a:defRPr sz="4400">
          <a:solidFill>
            <a:schemeClr val="tx2"/>
          </a:solidFill>
          <a:latin typeface="Times" charset="0"/>
          <a:ea typeface="MS PGothic" pitchFamily="34" charset="-128"/>
          <a:cs typeface="MS PGothic" charset="0"/>
        </a:defRPr>
      </a:lvl4pPr>
      <a:lvl5pPr algn="ctr" rtl="0" eaLnBrk="0" fontAlgn="base" hangingPunct="0">
        <a:spcBef>
          <a:spcPct val="0"/>
        </a:spcBef>
        <a:spcAft>
          <a:spcPct val="0"/>
        </a:spcAft>
        <a:defRPr sz="4400">
          <a:solidFill>
            <a:schemeClr val="tx2"/>
          </a:solidFill>
          <a:latin typeface="Times" charset="0"/>
          <a:ea typeface="MS PGothic" pitchFamily="34" charset="-128"/>
          <a:cs typeface="MS PGothic" charset="0"/>
        </a:defRPr>
      </a:lvl5pPr>
      <a:lvl6pPr marL="457200" algn="ctr" rtl="0" fontAlgn="base">
        <a:spcBef>
          <a:spcPct val="0"/>
        </a:spcBef>
        <a:spcAft>
          <a:spcPct val="0"/>
        </a:spcAft>
        <a:defRPr sz="4400">
          <a:solidFill>
            <a:schemeClr val="tx2"/>
          </a:solidFill>
          <a:latin typeface="Times" charset="0"/>
          <a:ea typeface="ＭＳ Ｐゴシック" charset="0"/>
        </a:defRPr>
      </a:lvl6pPr>
      <a:lvl7pPr marL="914400" algn="ctr" rtl="0" fontAlgn="base">
        <a:spcBef>
          <a:spcPct val="0"/>
        </a:spcBef>
        <a:spcAft>
          <a:spcPct val="0"/>
        </a:spcAft>
        <a:defRPr sz="4400">
          <a:solidFill>
            <a:schemeClr val="tx2"/>
          </a:solidFill>
          <a:latin typeface="Times" charset="0"/>
          <a:ea typeface="ＭＳ Ｐゴシック" charset="0"/>
        </a:defRPr>
      </a:lvl7pPr>
      <a:lvl8pPr marL="1371600" algn="ctr" rtl="0" fontAlgn="base">
        <a:spcBef>
          <a:spcPct val="0"/>
        </a:spcBef>
        <a:spcAft>
          <a:spcPct val="0"/>
        </a:spcAft>
        <a:defRPr sz="4400">
          <a:solidFill>
            <a:schemeClr val="tx2"/>
          </a:solidFill>
          <a:latin typeface="Times" charset="0"/>
          <a:ea typeface="ＭＳ Ｐゴシック" charset="0"/>
        </a:defRPr>
      </a:lvl8pPr>
      <a:lvl9pPr marL="1828800" algn="ctr" rtl="0" fontAlgn="base">
        <a:spcBef>
          <a:spcPct val="0"/>
        </a:spcBef>
        <a:spcAft>
          <a:spcPct val="0"/>
        </a:spcAft>
        <a:defRPr sz="4400">
          <a:solidFill>
            <a:schemeClr val="tx2"/>
          </a:solidFill>
          <a:latin typeface="Times" charset="0"/>
          <a:ea typeface="ＭＳ Ｐゴシック"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doi.org/10.6028/NIST.IR.833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4534" y="734944"/>
            <a:ext cx="7772400" cy="1470025"/>
          </a:xfrm>
        </p:spPr>
        <p:txBody>
          <a:bodyPr/>
          <a:lstStyle/>
          <a:p>
            <a:r>
              <a:rPr lang="en-US" sz="28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Periocular Face Recognition Enhanced with Soft Biometrics Under Unconstrained Environments</a:t>
            </a:r>
            <a:br>
              <a:rPr lang="en-US" sz="2800" dirty="0">
                <a:effectLst/>
                <a:latin typeface="Times New Roman" panose="02020603050405020304" pitchFamily="18" charset="0"/>
                <a:ea typeface="Times New Roman" panose="02020603050405020304" pitchFamily="18" charset="0"/>
              </a:rPr>
            </a:br>
            <a:endParaRPr lang="en-US" sz="2800" dirty="0"/>
          </a:p>
        </p:txBody>
      </p:sp>
      <p:sp>
        <p:nvSpPr>
          <p:cNvPr id="3" name="Subtitle 2"/>
          <p:cNvSpPr>
            <a:spLocks noGrp="1"/>
          </p:cNvSpPr>
          <p:nvPr>
            <p:ph type="subTitle" idx="1"/>
          </p:nvPr>
        </p:nvSpPr>
        <p:spPr>
          <a:xfrm>
            <a:off x="1318436" y="3403278"/>
            <a:ext cx="6529347" cy="1559248"/>
          </a:xfrm>
        </p:spPr>
        <p:txBody>
          <a:bodyPr/>
          <a:lstStyle/>
          <a:p>
            <a:pPr eaLnBrk="1" hangingPunct="1">
              <a:defRPr/>
            </a:pPr>
            <a:r>
              <a:rPr lang="en-US" dirty="0">
                <a:solidFill>
                  <a:srgbClr val="003B72"/>
                </a:solidFill>
                <a:effectLst>
                  <a:outerShdw blurRad="38100" dist="38100" dir="2700000" algn="tl">
                    <a:srgbClr val="000000">
                      <a:alpha val="43137"/>
                    </a:srgbClr>
                  </a:outerShdw>
                </a:effectLst>
              </a:rPr>
              <a:t>Nasser M. Nasrabadi and Veeru Talreja</a:t>
            </a:r>
            <a:r>
              <a:rPr lang="en-US" dirty="0">
                <a:effectLst>
                  <a:outerShdw blurRad="38100" dist="38100" dir="2700000" algn="tl">
                    <a:srgbClr val="000000">
                      <a:alpha val="43137"/>
                    </a:srgbClr>
                  </a:outerShdw>
                </a:effectLst>
                <a:ea typeface="Times New Roman" panose="02020603050405020304" pitchFamily="18" charset="0"/>
              </a:rPr>
              <a:t> </a:t>
            </a:r>
            <a:r>
              <a:rPr lang="en-US" dirty="0">
                <a:solidFill>
                  <a:srgbClr val="003B72"/>
                </a:solidFill>
                <a:effectLst>
                  <a:outerShdw blurRad="38100" dist="38100" dir="2700000" algn="tl">
                    <a:srgbClr val="000000">
                      <a:alpha val="43137"/>
                    </a:srgbClr>
                  </a:outerShdw>
                </a:effectLst>
              </a:rPr>
              <a:t>(WVU)</a:t>
            </a:r>
          </a:p>
          <a:p>
            <a:pPr eaLnBrk="1" hangingPunct="1">
              <a:defRPr/>
            </a:pPr>
            <a:r>
              <a:rPr lang="en-US" dirty="0">
                <a:solidFill>
                  <a:srgbClr val="003B72"/>
                </a:solidFill>
                <a:effectLst>
                  <a:outerShdw blurRad="38100" dist="38100" dir="2700000" algn="tl">
                    <a:srgbClr val="C0C0C0"/>
                  </a:outerShdw>
                </a:effectLst>
              </a:rPr>
              <a:t>Project #21S-07W</a:t>
            </a:r>
            <a:endParaRPr lang="en-US" dirty="0">
              <a:solidFill>
                <a:srgbClr val="FF0000"/>
              </a:solidFill>
            </a:endParaRPr>
          </a:p>
          <a:p>
            <a:pPr eaLnBrk="1" hangingPunct="1">
              <a:defRPr/>
            </a:pPr>
            <a:r>
              <a:rPr lang="en-US" b="1" dirty="0">
                <a:solidFill>
                  <a:srgbClr val="003B72"/>
                </a:solidFill>
                <a:effectLst>
                  <a:outerShdw blurRad="38100" dist="38100" dir="2700000" algn="tl">
                    <a:srgbClr val="C0C0C0"/>
                  </a:outerShdw>
                </a:effectLst>
              </a:rPr>
              <a:t>Spring 2021</a:t>
            </a:r>
          </a:p>
          <a:p>
            <a:endParaRPr lang="en-US" dirty="0"/>
          </a:p>
        </p:txBody>
      </p:sp>
      <p:sp>
        <p:nvSpPr>
          <p:cNvPr id="4" name="Subtitle 2"/>
          <p:cNvSpPr txBox="1">
            <a:spLocks/>
          </p:cNvSpPr>
          <p:nvPr/>
        </p:nvSpPr>
        <p:spPr bwMode="auto">
          <a:xfrm>
            <a:off x="1446984" y="2079136"/>
            <a:ext cx="6400800" cy="604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2400">
                <a:solidFill>
                  <a:srgbClr val="18367B"/>
                </a:solidFill>
                <a:latin typeface="+mn-lt"/>
                <a:ea typeface="MS PGothic" pitchFamily="34" charset="-128"/>
                <a:cs typeface="MS PGothic" charset="0"/>
              </a:defRPr>
            </a:lvl1pPr>
            <a:lvl2pPr marL="457200" indent="0" algn="ctr" rtl="0" eaLnBrk="0" fontAlgn="base" hangingPunct="0">
              <a:spcBef>
                <a:spcPct val="20000"/>
              </a:spcBef>
              <a:spcAft>
                <a:spcPct val="0"/>
              </a:spcAft>
              <a:buNone/>
              <a:defRPr sz="2800">
                <a:solidFill>
                  <a:schemeClr val="tx1"/>
                </a:solidFill>
                <a:latin typeface="+mn-lt"/>
                <a:ea typeface="MS PGothic" pitchFamily="34" charset="-128"/>
                <a:cs typeface="MS PGothic" charset="0"/>
              </a:defRPr>
            </a:lvl2pPr>
            <a:lvl3pPr marL="914400" indent="0" algn="ctr" rtl="0" eaLnBrk="0" fontAlgn="base" hangingPunct="0">
              <a:spcBef>
                <a:spcPct val="20000"/>
              </a:spcBef>
              <a:spcAft>
                <a:spcPct val="0"/>
              </a:spcAft>
              <a:buNone/>
              <a:defRPr sz="2400">
                <a:solidFill>
                  <a:schemeClr val="tx1"/>
                </a:solidFill>
                <a:latin typeface="+mn-lt"/>
                <a:ea typeface="MS PGothic" pitchFamily="34" charset="-128"/>
                <a:cs typeface="MS PGothic" charset="0"/>
              </a:defRPr>
            </a:lvl3pPr>
            <a:lvl4pPr marL="1371600" indent="0" algn="ctr" rtl="0" eaLnBrk="0" fontAlgn="base" hangingPunct="0">
              <a:spcBef>
                <a:spcPct val="20000"/>
              </a:spcBef>
              <a:spcAft>
                <a:spcPct val="0"/>
              </a:spcAft>
              <a:buNone/>
              <a:defRPr sz="2000">
                <a:solidFill>
                  <a:schemeClr val="tx1"/>
                </a:solidFill>
                <a:latin typeface="+mn-lt"/>
                <a:ea typeface="MS PGothic" pitchFamily="34" charset="-128"/>
                <a:cs typeface="MS PGothic" charset="0"/>
              </a:defRPr>
            </a:lvl4pPr>
            <a:lvl5pPr marL="1828800" indent="0" algn="ctr" rtl="0" eaLnBrk="0" fontAlgn="base" hangingPunct="0">
              <a:spcBef>
                <a:spcPct val="20000"/>
              </a:spcBef>
              <a:spcAft>
                <a:spcPct val="0"/>
              </a:spcAft>
              <a:buNone/>
              <a:defRPr sz="2000">
                <a:solidFill>
                  <a:schemeClr val="tx1"/>
                </a:solidFill>
                <a:latin typeface="+mn-lt"/>
                <a:ea typeface="MS PGothic" pitchFamily="34" charset="-128"/>
                <a:cs typeface="MS PGothic" charset="0"/>
              </a:defRPr>
            </a:lvl5pPr>
            <a:lvl6pPr marL="2286000" indent="0" algn="ctr" rtl="0" fontAlgn="base">
              <a:spcBef>
                <a:spcPct val="20000"/>
              </a:spcBef>
              <a:spcAft>
                <a:spcPct val="0"/>
              </a:spcAft>
              <a:buNone/>
              <a:defRPr sz="2000">
                <a:solidFill>
                  <a:schemeClr val="tx1"/>
                </a:solidFill>
                <a:latin typeface="+mn-lt"/>
                <a:ea typeface="+mn-ea"/>
              </a:defRPr>
            </a:lvl6pPr>
            <a:lvl7pPr marL="2743200" indent="0" algn="ctr" rtl="0" fontAlgn="base">
              <a:spcBef>
                <a:spcPct val="20000"/>
              </a:spcBef>
              <a:spcAft>
                <a:spcPct val="0"/>
              </a:spcAft>
              <a:buNone/>
              <a:defRPr sz="2000">
                <a:solidFill>
                  <a:schemeClr val="tx1"/>
                </a:solidFill>
                <a:latin typeface="+mn-lt"/>
                <a:ea typeface="+mn-ea"/>
              </a:defRPr>
            </a:lvl7pPr>
            <a:lvl8pPr marL="3200400" indent="0" algn="ctr" rtl="0" fontAlgn="base">
              <a:spcBef>
                <a:spcPct val="20000"/>
              </a:spcBef>
              <a:spcAft>
                <a:spcPct val="0"/>
              </a:spcAft>
              <a:buNone/>
              <a:defRPr sz="2000">
                <a:solidFill>
                  <a:schemeClr val="tx1"/>
                </a:solidFill>
                <a:latin typeface="+mn-lt"/>
                <a:ea typeface="+mn-ea"/>
              </a:defRPr>
            </a:lvl8pPr>
            <a:lvl9pPr marL="3657600" indent="0" algn="ctr" rtl="0" fontAlgn="base">
              <a:spcBef>
                <a:spcPct val="20000"/>
              </a:spcBef>
              <a:spcAft>
                <a:spcPct val="0"/>
              </a:spcAft>
              <a:buNone/>
              <a:defRPr sz="2000">
                <a:solidFill>
                  <a:schemeClr val="tx1"/>
                </a:solidFill>
                <a:latin typeface="+mn-lt"/>
                <a:ea typeface="+mn-ea"/>
              </a:defRPr>
            </a:lvl9pPr>
          </a:lstStyle>
          <a:p>
            <a:pPr eaLnBrk="1" hangingPunct="1">
              <a:defRPr/>
            </a:pPr>
            <a:r>
              <a:rPr lang="en-US" b="1" kern="0" baseline="0" dirty="0">
                <a:solidFill>
                  <a:srgbClr val="003B72"/>
                </a:solidFill>
                <a:effectLst>
                  <a:outerShdw blurRad="38100" dist="38100" dir="2700000" algn="tl">
                    <a:srgbClr val="C0C0C0"/>
                  </a:outerShdw>
                </a:effectLst>
              </a:rPr>
              <a:t>New Research Proposal</a:t>
            </a:r>
            <a:endParaRPr lang="en-US" kern="0" baseline="0" dirty="0"/>
          </a:p>
        </p:txBody>
      </p:sp>
    </p:spTree>
    <p:extLst>
      <p:ext uri="{BB962C8B-B14F-4D97-AF65-F5344CB8AC3E}">
        <p14:creationId xmlns:p14="http://schemas.microsoft.com/office/powerpoint/2010/main" val="1084920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48" y="52732"/>
            <a:ext cx="6954838" cy="752475"/>
          </a:xfrm>
        </p:spPr>
        <p:txBody>
          <a:bodyPr/>
          <a:lstStyle/>
          <a:p>
            <a:pPr>
              <a:defRPr/>
            </a:pPr>
            <a:r>
              <a:rPr lang="en-US" dirty="0">
                <a:solidFill>
                  <a:srgbClr val="C00000"/>
                </a:solidFill>
                <a:latin typeface="+mn-lt"/>
              </a:rPr>
              <a:t>Related Funding</a:t>
            </a:r>
            <a:r>
              <a:rPr lang="en-US" dirty="0">
                <a:latin typeface="+mn-lt"/>
              </a:rPr>
              <a:t> and</a:t>
            </a:r>
            <a:r>
              <a:rPr lang="en-US" dirty="0">
                <a:solidFill>
                  <a:srgbClr val="C00000"/>
                </a:solidFill>
                <a:latin typeface="+mn-lt"/>
              </a:rPr>
              <a:t> IP</a:t>
            </a:r>
          </a:p>
        </p:txBody>
      </p:sp>
      <p:sp>
        <p:nvSpPr>
          <p:cNvPr id="3" name="Content Placeholder 2"/>
          <p:cNvSpPr>
            <a:spLocks noGrp="1"/>
          </p:cNvSpPr>
          <p:nvPr>
            <p:ph idx="1"/>
          </p:nvPr>
        </p:nvSpPr>
        <p:spPr>
          <a:xfrm>
            <a:off x="651682" y="1312064"/>
            <a:ext cx="7840636" cy="3494714"/>
          </a:xfrm>
        </p:spPr>
        <p:txBody>
          <a:bodyPr/>
          <a:lstStyle/>
          <a:p>
            <a:pPr>
              <a:defRPr/>
            </a:pPr>
            <a:r>
              <a:rPr lang="en-US" sz="2000" dirty="0"/>
              <a:t>Prior Funding</a:t>
            </a:r>
          </a:p>
          <a:p>
            <a:pPr lvl="1">
              <a:defRPr/>
            </a:pPr>
            <a:r>
              <a:rPr lang="en-US" b="1" dirty="0"/>
              <a:t>NONE</a:t>
            </a:r>
          </a:p>
          <a:p>
            <a:pPr>
              <a:defRPr/>
            </a:pPr>
            <a:r>
              <a:rPr lang="en-US" sz="2000" dirty="0"/>
              <a:t>Current Related Funding (indicate how projects are different)</a:t>
            </a:r>
          </a:p>
          <a:p>
            <a:pPr marL="0" indent="0">
              <a:buNone/>
              <a:defRPr/>
            </a:pPr>
            <a:r>
              <a:rPr lang="en-US" sz="2000" dirty="0">
                <a:solidFill>
                  <a:schemeClr val="tx1"/>
                </a:solidFill>
              </a:rPr>
              <a:t>       </a:t>
            </a:r>
            <a:r>
              <a:rPr lang="en-US" sz="2000" b="1" dirty="0">
                <a:solidFill>
                  <a:schemeClr val="tx1"/>
                </a:solidFill>
              </a:rPr>
              <a:t>NONE</a:t>
            </a:r>
          </a:p>
          <a:p>
            <a:pPr>
              <a:defRPr/>
            </a:pPr>
            <a:r>
              <a:rPr lang="en-US" sz="2000" dirty="0"/>
              <a:t>Intellectual Property</a:t>
            </a:r>
          </a:p>
          <a:p>
            <a:pPr lvl="1">
              <a:defRPr/>
            </a:pPr>
            <a:r>
              <a:rPr lang="en-US" dirty="0"/>
              <a:t>-An prior IP to declare, e.g., provisional patent applications, patent   application, patents, licensing arrangement: </a:t>
            </a:r>
            <a:r>
              <a:rPr lang="en-US" b="1" dirty="0"/>
              <a:t>NO</a:t>
            </a:r>
          </a:p>
          <a:p>
            <a:pPr lvl="1">
              <a:defRPr/>
            </a:pPr>
            <a:r>
              <a:rPr lang="en-US" dirty="0"/>
              <a:t>-Conflicts of interest (ownership, licensing, consulting payments, etc.) in area of proposal: </a:t>
            </a:r>
            <a:r>
              <a:rPr lang="en-US" b="1" dirty="0"/>
              <a:t>NO</a:t>
            </a:r>
          </a:p>
          <a:p>
            <a:pPr lvl="1">
              <a:defRPr/>
            </a:pPr>
            <a:r>
              <a:rPr lang="en-US" dirty="0"/>
              <a:t>-Possible future IP: </a:t>
            </a:r>
            <a:r>
              <a:rPr lang="en-US" b="1" dirty="0"/>
              <a:t>YES</a:t>
            </a:r>
          </a:p>
        </p:txBody>
      </p:sp>
    </p:spTree>
    <p:extLst>
      <p:ext uri="{BB962C8B-B14F-4D97-AF65-F5344CB8AC3E}">
        <p14:creationId xmlns:p14="http://schemas.microsoft.com/office/powerpoint/2010/main" val="2846288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2090" y="1052716"/>
            <a:ext cx="4262435" cy="2289416"/>
          </a:xfrm>
          <a:ln>
            <a:solidFill>
              <a:schemeClr val="tx1"/>
            </a:solidFill>
          </a:ln>
        </p:spPr>
        <p:txBody>
          <a:bodyPr/>
          <a:lstStyle/>
          <a:p>
            <a:pPr marL="0" indent="0">
              <a:buFontTx/>
              <a:buNone/>
              <a:defRPr/>
            </a:pPr>
            <a:r>
              <a:rPr lang="en-US" b="1" dirty="0">
                <a:cs typeface="ＭＳ Ｐゴシック" charset="0"/>
              </a:rPr>
              <a:t>Objective and Approach</a:t>
            </a:r>
          </a:p>
          <a:p>
            <a:pPr>
              <a:defRPr/>
            </a:pPr>
            <a:r>
              <a:rPr lang="en-US" dirty="0">
                <a:cs typeface="ＭＳ Ｐゴシック" charset="0"/>
              </a:rPr>
              <a:t>Objective:</a:t>
            </a:r>
            <a:endParaRPr lang="en-US" sz="1400" dirty="0">
              <a:solidFill>
                <a:schemeClr val="tx1"/>
              </a:solidFill>
              <a:cs typeface="ＭＳ Ｐゴシック" charset="0"/>
            </a:endParaRPr>
          </a:p>
          <a:p>
            <a:pPr lvl="1">
              <a:defRPr/>
            </a:pPr>
            <a:r>
              <a:rPr lang="en-US" sz="1400" dirty="0"/>
              <a:t>Design a deep periocular face recognition algorithm that is enhanced by the predicted soft biometrics attributes.</a:t>
            </a:r>
          </a:p>
          <a:p>
            <a:pPr>
              <a:defRPr/>
            </a:pPr>
            <a:r>
              <a:rPr lang="en-US" dirty="0">
                <a:cs typeface="ＭＳ Ｐゴシック" charset="0"/>
              </a:rPr>
              <a:t>Approach:</a:t>
            </a:r>
            <a:endParaRPr lang="en-US" sz="1400" dirty="0">
              <a:solidFill>
                <a:srgbClr val="002774"/>
              </a:solidFill>
              <a:cs typeface="ＭＳ Ｐゴシック" charset="0"/>
            </a:endParaRPr>
          </a:p>
          <a:p>
            <a:pPr lvl="1">
              <a:defRPr/>
            </a:pPr>
            <a:r>
              <a:rPr lang="en-US" sz="1400" dirty="0"/>
              <a:t>The predicted soft biometrics information is integrated into the periocular face recognition algorithm.</a:t>
            </a:r>
          </a:p>
        </p:txBody>
      </p:sp>
      <p:sp>
        <p:nvSpPr>
          <p:cNvPr id="2" name="Title 1"/>
          <p:cNvSpPr>
            <a:spLocks noGrp="1"/>
          </p:cNvSpPr>
          <p:nvPr>
            <p:ph type="title"/>
          </p:nvPr>
        </p:nvSpPr>
        <p:spPr>
          <a:xfrm>
            <a:off x="100013" y="125393"/>
            <a:ext cx="8865448" cy="708837"/>
          </a:xfrm>
        </p:spPr>
        <p:txBody>
          <a:bodyPr/>
          <a:lstStyle/>
          <a:p>
            <a:pPr>
              <a:defRPr/>
            </a:pPr>
            <a:r>
              <a:rPr lang="en-US" sz="2400" dirty="0">
                <a:latin typeface="Times New Roman" panose="02020603050405020304" pitchFamily="18" charset="0"/>
                <a:ea typeface="Times New Roman" panose="02020603050405020304" pitchFamily="18" charset="0"/>
              </a:rPr>
              <a:t>Periocular Face Recognition Enhanced with Soft Biometrics Under Unconstrained Environments</a:t>
            </a:r>
            <a:r>
              <a:rPr lang="en-US" sz="2400" dirty="0">
                <a:solidFill>
                  <a:srgbClr val="C00000"/>
                </a:solidFill>
              </a:rPr>
              <a:t>, #</a:t>
            </a:r>
            <a:r>
              <a:rPr lang="en-US" sz="2400" dirty="0"/>
              <a:t>21S</a:t>
            </a:r>
            <a:r>
              <a:rPr lang="en-US" sz="2400" dirty="0">
                <a:solidFill>
                  <a:srgbClr val="C00000"/>
                </a:solidFill>
              </a:rPr>
              <a:t>-07W</a:t>
            </a:r>
          </a:p>
        </p:txBody>
      </p:sp>
      <p:sp>
        <p:nvSpPr>
          <p:cNvPr id="4" name="Content Placeholder 3"/>
          <p:cNvSpPr>
            <a:spLocks noGrp="1"/>
          </p:cNvSpPr>
          <p:nvPr>
            <p:ph sz="half" idx="2"/>
          </p:nvPr>
        </p:nvSpPr>
        <p:spPr>
          <a:xfrm>
            <a:off x="4682090" y="3387852"/>
            <a:ext cx="2910612" cy="314784"/>
          </a:xfrm>
          <a:ln>
            <a:noFill/>
          </a:ln>
        </p:spPr>
        <p:txBody>
          <a:bodyPr/>
          <a:lstStyle/>
          <a:p>
            <a:pPr marL="0" indent="0">
              <a:buFontTx/>
              <a:buNone/>
              <a:defRPr/>
            </a:pPr>
            <a:r>
              <a:rPr lang="en-US" b="1" dirty="0">
                <a:cs typeface="ＭＳ Ｐゴシック" charset="0"/>
              </a:rPr>
              <a:t>Milestones (from proposal)</a:t>
            </a:r>
          </a:p>
        </p:txBody>
      </p:sp>
      <p:sp>
        <p:nvSpPr>
          <p:cNvPr id="6" name="Content Placeholder 5"/>
          <p:cNvSpPr>
            <a:spLocks noGrp="1"/>
          </p:cNvSpPr>
          <p:nvPr>
            <p:ph sz="half" idx="13"/>
          </p:nvPr>
        </p:nvSpPr>
        <p:spPr>
          <a:xfrm>
            <a:off x="127590" y="3631579"/>
            <a:ext cx="4262435" cy="2460503"/>
          </a:xfrm>
          <a:noFill/>
          <a:ln>
            <a:solidFill>
              <a:schemeClr val="tx1"/>
            </a:solidFill>
          </a:ln>
        </p:spPr>
        <p:txBody>
          <a:bodyPr/>
          <a:lstStyle/>
          <a:p>
            <a:pPr marL="0" indent="0">
              <a:buFontTx/>
              <a:buNone/>
              <a:defRPr/>
            </a:pPr>
            <a:r>
              <a:rPr lang="en-US" b="1" dirty="0">
                <a:cs typeface="ＭＳ Ｐゴシック" charset="0"/>
              </a:rPr>
              <a:t>Outcomes</a:t>
            </a:r>
          </a:p>
          <a:p>
            <a:pPr marL="274320" indent="-274320">
              <a:defRPr/>
            </a:pPr>
            <a:r>
              <a:rPr lang="en-US" dirty="0">
                <a:cs typeface="ＭＳ Ｐゴシック" charset="0"/>
              </a:rPr>
              <a:t>A novel periocular face recognition algorithm:</a:t>
            </a:r>
          </a:p>
          <a:p>
            <a:pPr marL="365760" lvl="1">
              <a:defRPr/>
            </a:pPr>
            <a:r>
              <a:rPr lang="en-US" dirty="0">
                <a:cs typeface="ＭＳ Ｐゴシック" charset="0"/>
              </a:rPr>
              <a:t>A deep periocular face recognition algorithm that is integrated with the soft biometrics attributes that is predicted from the periocular region. </a:t>
            </a:r>
            <a:endParaRPr lang="en-US" dirty="0"/>
          </a:p>
          <a:p>
            <a:pPr marL="0" indent="0">
              <a:buNone/>
              <a:defRPr/>
            </a:pPr>
            <a:r>
              <a:rPr lang="en-US" b="1" dirty="0">
                <a:cs typeface="ＭＳ Ｐゴシック" charset="0"/>
              </a:rPr>
              <a:t>Deliverables</a:t>
            </a:r>
          </a:p>
          <a:p>
            <a:pPr marL="274320" indent="-274320">
              <a:defRPr/>
            </a:pPr>
            <a:r>
              <a:rPr lang="en-US" dirty="0">
                <a:cs typeface="ＭＳ Ｐゴシック" charset="0"/>
              </a:rPr>
              <a:t>Software</a:t>
            </a:r>
            <a:r>
              <a:rPr lang="en-US">
                <a:cs typeface="ＭＳ Ｐゴシック" charset="0"/>
              </a:rPr>
              <a:t>, databases </a:t>
            </a:r>
            <a:r>
              <a:rPr lang="en-US" dirty="0">
                <a:cs typeface="ＭＳ Ｐゴシック" charset="0"/>
              </a:rPr>
              <a:t>and technical report.</a:t>
            </a:r>
          </a:p>
          <a:p>
            <a:pPr>
              <a:defRPr/>
            </a:pPr>
            <a:endParaRPr lang="en-US" dirty="0">
              <a:cs typeface="ＭＳ Ｐゴシック" charset="0"/>
            </a:endParaRPr>
          </a:p>
        </p:txBody>
      </p:sp>
      <p:sp>
        <p:nvSpPr>
          <p:cNvPr id="9" name="Rectangle 3"/>
          <p:cNvSpPr txBox="1">
            <a:spLocks noChangeArrowheads="1"/>
          </p:cNvSpPr>
          <p:nvPr/>
        </p:nvSpPr>
        <p:spPr bwMode="auto">
          <a:xfrm>
            <a:off x="174624" y="801774"/>
            <a:ext cx="4794418"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spcBef>
                <a:spcPct val="20000"/>
              </a:spcBef>
              <a:defRPr/>
            </a:pPr>
            <a:r>
              <a:rPr lang="en-US" sz="2000" i="1" baseline="0" dirty="0">
                <a:solidFill>
                  <a:srgbClr val="003B72"/>
                </a:solidFill>
                <a:effectLst>
                  <a:outerShdw blurRad="38100" dist="38100" dir="2700000" algn="tl">
                    <a:srgbClr val="C0C0C0"/>
                  </a:outerShdw>
                </a:effectLst>
                <a:latin typeface="+mn-lt"/>
              </a:rPr>
              <a:t>N. Nasrabadi &amp; V. Talreja (WVU)</a:t>
            </a:r>
          </a:p>
        </p:txBody>
      </p:sp>
      <p:sp>
        <p:nvSpPr>
          <p:cNvPr id="10" name="Rectangle 19"/>
          <p:cNvSpPr>
            <a:spLocks noChangeArrowheads="1"/>
          </p:cNvSpPr>
          <p:nvPr/>
        </p:nvSpPr>
        <p:spPr bwMode="auto">
          <a:xfrm>
            <a:off x="127589" y="1224755"/>
            <a:ext cx="4262436" cy="2310567"/>
          </a:xfrm>
          <a:prstGeom prst="rect">
            <a:avLst/>
          </a:prstGeom>
          <a:solidFill>
            <a:srgbClr val="FFFFFF"/>
          </a:solidFill>
          <a:ln w="12700" cap="sq">
            <a:solidFill>
              <a:schemeClr val="tx1"/>
            </a:solidFill>
            <a:miter lim="800000"/>
            <a:headEnd type="none" w="sm" len="sm"/>
            <a:tailEnd type="none" w="sm" len="sm"/>
          </a:ln>
          <a:effectLst>
            <a:glow rad="63500">
              <a:schemeClr val="accent1">
                <a:satMod val="175000"/>
                <a:alpha val="40000"/>
              </a:schemeClr>
            </a:glow>
          </a:effectLst>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defRPr/>
            </a:pPr>
            <a:r>
              <a:rPr lang="en-US" i="1" dirty="0">
                <a:solidFill>
                  <a:srgbClr val="000000"/>
                </a:solidFill>
                <a:latin typeface="Times New Roman" pitchFamily="18" charset="0"/>
              </a:rPr>
              <a:t> </a:t>
            </a:r>
          </a:p>
        </p:txBody>
      </p:sp>
      <p:pic>
        <p:nvPicPr>
          <p:cNvPr id="12" name="Picture 11" descr="Diagram&#10;&#10;Description automatically generated">
            <a:extLst>
              <a:ext uri="{FF2B5EF4-FFF2-40B4-BE49-F238E27FC236}">
                <a16:creationId xmlns:a16="http://schemas.microsoft.com/office/drawing/2014/main" id="{F80481E6-6056-45F9-A2AC-8C02BB758E20}"/>
              </a:ext>
            </a:extLst>
          </p:cNvPr>
          <p:cNvPicPr>
            <a:picLocks noChangeAspect="1"/>
          </p:cNvPicPr>
          <p:nvPr/>
        </p:nvPicPr>
        <p:blipFill rotWithShape="1">
          <a:blip r:embed="rId3"/>
          <a:srcRect r="6098"/>
          <a:stretch/>
        </p:blipFill>
        <p:spPr>
          <a:xfrm>
            <a:off x="410816" y="1291894"/>
            <a:ext cx="3687799" cy="2176287"/>
          </a:xfrm>
          <a:prstGeom prst="rect">
            <a:avLst/>
          </a:prstGeom>
        </p:spPr>
      </p:pic>
      <p:graphicFrame>
        <p:nvGraphicFramePr>
          <p:cNvPr id="13" name="Group 32">
            <a:extLst>
              <a:ext uri="{FF2B5EF4-FFF2-40B4-BE49-F238E27FC236}">
                <a16:creationId xmlns:a16="http://schemas.microsoft.com/office/drawing/2014/main" id="{E2506932-941C-4D22-A362-78B7D7238F18}"/>
              </a:ext>
            </a:extLst>
          </p:cNvPr>
          <p:cNvGraphicFramePr>
            <a:graphicFrameLocks noGrp="1"/>
          </p:cNvGraphicFramePr>
          <p:nvPr>
            <p:extLst>
              <p:ext uri="{D42A27DB-BD31-4B8C-83A1-F6EECF244321}">
                <p14:modId xmlns:p14="http://schemas.microsoft.com/office/powerpoint/2010/main" val="2129579452"/>
              </p:ext>
            </p:extLst>
          </p:nvPr>
        </p:nvGraphicFramePr>
        <p:xfrm>
          <a:off x="4624272" y="3725496"/>
          <a:ext cx="4341189" cy="2407920"/>
        </p:xfrm>
        <a:graphic>
          <a:graphicData uri="http://schemas.openxmlformats.org/drawingml/2006/table">
            <a:tbl>
              <a:tblPr/>
              <a:tblGrid>
                <a:gridCol w="1176092">
                  <a:extLst>
                    <a:ext uri="{9D8B030D-6E8A-4147-A177-3AD203B41FA5}">
                      <a16:colId xmlns:a16="http://schemas.microsoft.com/office/drawing/2014/main" val="20000"/>
                    </a:ext>
                  </a:extLst>
                </a:gridCol>
                <a:gridCol w="2526421">
                  <a:extLst>
                    <a:ext uri="{9D8B030D-6E8A-4147-A177-3AD203B41FA5}">
                      <a16:colId xmlns:a16="http://schemas.microsoft.com/office/drawing/2014/main" val="20001"/>
                    </a:ext>
                  </a:extLst>
                </a:gridCol>
                <a:gridCol w="638676">
                  <a:extLst>
                    <a:ext uri="{9D8B030D-6E8A-4147-A177-3AD203B41FA5}">
                      <a16:colId xmlns:a16="http://schemas.microsoft.com/office/drawing/2014/main" val="20002"/>
                    </a:ext>
                  </a:extLst>
                </a:gridCol>
              </a:tblGrid>
              <a:tr h="193414">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FFFFFF"/>
                          </a:solidFill>
                          <a:effectLst/>
                          <a:latin typeface="Arial" pitchFamily="34" charset="0"/>
                          <a:ea typeface="MS PGothic" pitchFamily="34" charset="-128"/>
                          <a:cs typeface="Arial" pitchFamily="34" charset="0"/>
                        </a:rPr>
                        <a:t>Milestone</a:t>
                      </a:r>
                      <a:endParaRPr kumimoji="0" lang="en-US" sz="800" b="1" i="0" u="none" strike="noStrike" cap="none" normalizeH="0" baseline="0" dirty="0">
                        <a:ln>
                          <a:noFill/>
                        </a:ln>
                        <a:solidFill>
                          <a:schemeClr val="tx1"/>
                        </a:solidFill>
                        <a:effectLst/>
                        <a:latin typeface="Arial" pitchFamily="34" charset="0"/>
                        <a:ea typeface="MS PGothic"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33"/>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FFFFFF"/>
                          </a:solidFill>
                          <a:effectLst/>
                          <a:latin typeface="Arial" pitchFamily="34" charset="0"/>
                          <a:ea typeface="MS PGothic" pitchFamily="34" charset="-128"/>
                          <a:cs typeface="Arial" pitchFamily="34" charset="0"/>
                        </a:rPr>
                        <a:t>Description and Deliverable</a:t>
                      </a:r>
                      <a:endParaRPr kumimoji="0" lang="en-US" sz="800" b="1" i="0" u="none" strike="noStrike" cap="none" normalizeH="0" baseline="0" dirty="0">
                        <a:ln>
                          <a:noFill/>
                        </a:ln>
                        <a:solidFill>
                          <a:schemeClr val="tx1"/>
                        </a:solidFill>
                        <a:effectLst/>
                        <a:latin typeface="Arial" pitchFamily="34" charset="0"/>
                        <a:ea typeface="MS PGothic"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33"/>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FFFFFF"/>
                          </a:solidFill>
                          <a:effectLst/>
                          <a:latin typeface="Arial" pitchFamily="34" charset="0"/>
                          <a:ea typeface="MS PGothic" pitchFamily="34" charset="-128"/>
                          <a:cs typeface="Arial" pitchFamily="34" charset="0"/>
                        </a:rPr>
                        <a:t>Timeframe</a:t>
                      </a:r>
                      <a:endParaRPr kumimoji="0" lang="en-US" sz="800" b="1" i="0" u="none" strike="noStrike" cap="none" normalizeH="0" baseline="0">
                        <a:ln>
                          <a:noFill/>
                        </a:ln>
                        <a:solidFill>
                          <a:schemeClr val="tx1"/>
                        </a:solidFill>
                        <a:effectLst/>
                        <a:latin typeface="Arial" pitchFamily="34" charset="0"/>
                        <a:ea typeface="MS PGothic"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33"/>
                    </a:solidFill>
                  </a:tcPr>
                </a:tc>
                <a:extLst>
                  <a:ext uri="{0D108BD9-81ED-4DB2-BD59-A6C34878D82A}">
                    <a16:rowId xmlns:a16="http://schemas.microsoft.com/office/drawing/2014/main" val="10000"/>
                  </a:ext>
                </a:extLst>
              </a:tr>
              <a:tr h="404412">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800" b="1" i="0" u="none" strike="noStrike" cap="none" normalizeH="0" baseline="0" dirty="0">
                          <a:ln>
                            <a:noFill/>
                          </a:ln>
                          <a:solidFill>
                            <a:schemeClr val="tx1"/>
                          </a:solidFill>
                          <a:effectLst/>
                          <a:latin typeface="Arial" pitchFamily="34" charset="0"/>
                          <a:ea typeface="MS PGothic" pitchFamily="34" charset="-128"/>
                          <a:cs typeface="Arial" pitchFamily="34" charset="0"/>
                        </a:rPr>
                        <a:t>(1) Preprocess the selected periocular faces with soft biometrics </a:t>
                      </a:r>
                      <a:endParaRPr kumimoji="0" lang="en-US" sz="800" b="1" i="0" u="none" strike="noStrike" cap="none" normalizeH="0" baseline="0" dirty="0">
                        <a:ln>
                          <a:noFill/>
                        </a:ln>
                        <a:solidFill>
                          <a:schemeClr val="tx1"/>
                        </a:solidFill>
                        <a:effectLst/>
                        <a:latin typeface="Arial" pitchFamily="34" charset="0"/>
                        <a:ea typeface="MS PGothic"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defRPr/>
                      </a:pPr>
                      <a:r>
                        <a:rPr lang="en-US" sz="800" kern="1200" dirty="0">
                          <a:solidFill>
                            <a:schemeClr val="tx1"/>
                          </a:solidFill>
                          <a:effectLst/>
                          <a:latin typeface="+mn-lt"/>
                          <a:ea typeface="+mn-ea"/>
                          <a:cs typeface="+mn-cs"/>
                        </a:rPr>
                        <a:t>Preprocess publicly available periocular databases with soft biometrics (e.g., </a:t>
                      </a:r>
                      <a:r>
                        <a:rPr lang="en-US" sz="800" baseline="0" dirty="0">
                          <a:solidFill>
                            <a:schemeClr val="tx1"/>
                          </a:solidFill>
                          <a:effectLst/>
                          <a:latin typeface="+mn-lt"/>
                          <a:ea typeface="CMR9"/>
                          <a:cs typeface="Calibri" panose="020F0502020204030204" pitchFamily="34" charset="0"/>
                        </a:rPr>
                        <a:t>FRGC, Cross-Eyed, </a:t>
                      </a:r>
                      <a:r>
                        <a:rPr lang="en-US" sz="800" baseline="0" dirty="0" err="1">
                          <a:solidFill>
                            <a:schemeClr val="tx1"/>
                          </a:solidFill>
                          <a:latin typeface="+mn-lt"/>
                        </a:rPr>
                        <a:t>UBIPr</a:t>
                      </a:r>
                      <a:r>
                        <a:rPr lang="en-US" sz="800" kern="1200" dirty="0">
                          <a:solidFill>
                            <a:schemeClr val="tx1"/>
                          </a:solidFill>
                          <a:effectLst/>
                          <a:latin typeface="+mn-lt"/>
                          <a:ea typeface="+mn-ea"/>
                          <a:cs typeface="+mn-cs"/>
                        </a:rPr>
                        <a:t>). Review and evaluate the current state-of-the-art on multi-view face recognition in the literature. </a:t>
                      </a:r>
                      <a:endParaRPr kumimoji="0" lang="en-US" sz="800" b="1" i="0" u="none" strike="noStrike" cap="none" normalizeH="0" baseline="0" dirty="0">
                        <a:ln>
                          <a:noFill/>
                        </a:ln>
                        <a:solidFill>
                          <a:schemeClr val="tx1"/>
                        </a:solidFill>
                        <a:effectLst/>
                        <a:latin typeface="+mn-lt"/>
                        <a:ea typeface="MS PGothic"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dirty="0">
                          <a:ln>
                            <a:noFill/>
                          </a:ln>
                          <a:solidFill>
                            <a:schemeClr val="tx1"/>
                          </a:solidFill>
                          <a:effectLst/>
                          <a:latin typeface="Arial" pitchFamily="34" charset="0"/>
                          <a:ea typeface="MS PGothic" pitchFamily="34" charset="-128"/>
                          <a:cs typeface="Arial" pitchFamily="34" charset="0"/>
                        </a:rPr>
                        <a:t>2 months</a:t>
                      </a:r>
                      <a:endParaRPr kumimoji="0" lang="en-US" sz="800" b="1" i="0" u="none" strike="noStrike" cap="none" normalizeH="0" baseline="0" dirty="0">
                        <a:ln>
                          <a:noFill/>
                        </a:ln>
                        <a:solidFill>
                          <a:schemeClr val="tx1"/>
                        </a:solidFill>
                        <a:effectLst/>
                        <a:latin typeface="Arial" pitchFamily="34" charset="0"/>
                        <a:ea typeface="MS PGothic"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27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dirty="0">
                          <a:ln>
                            <a:noFill/>
                          </a:ln>
                          <a:solidFill>
                            <a:schemeClr val="tx1"/>
                          </a:solidFill>
                          <a:effectLst/>
                          <a:latin typeface="Arial" pitchFamily="34" charset="0"/>
                          <a:ea typeface="MS PGothic" pitchFamily="34" charset="-128"/>
                          <a:cs typeface="Arial" pitchFamily="34" charset="0"/>
                        </a:rPr>
                        <a:t>(2) Implement the deep periocular face recognition</a:t>
                      </a:r>
                      <a:endParaRPr kumimoji="0" lang="en-US" sz="800" b="1" i="0" u="none" strike="noStrike" cap="none" normalizeH="0" baseline="0" dirty="0">
                        <a:ln>
                          <a:noFill/>
                        </a:ln>
                        <a:solidFill>
                          <a:schemeClr val="tx1"/>
                        </a:solidFill>
                        <a:effectLst/>
                        <a:latin typeface="Arial" pitchFamily="34" charset="0"/>
                        <a:ea typeface="MS PGothic"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en-US" sz="800" kern="1200" dirty="0">
                          <a:solidFill>
                            <a:schemeClr val="tx1"/>
                          </a:solidFill>
                          <a:effectLst/>
                          <a:latin typeface="+mn-lt"/>
                          <a:ea typeface="+mn-ea"/>
                          <a:cs typeface="+mn-cs"/>
                        </a:rPr>
                        <a:t>Implement our proposed joint periocular and soft biometrics face recognition. Investigate the effect of the  number of soft biometrics attributes on performance.</a:t>
                      </a:r>
                      <a:endParaRPr kumimoji="0" lang="en-US" sz="800" b="0" i="0" u="none" strike="noStrike" cap="none" normalizeH="0" baseline="0" dirty="0">
                        <a:ln>
                          <a:noFill/>
                        </a:ln>
                        <a:solidFill>
                          <a:schemeClr val="tx1"/>
                        </a:solidFill>
                        <a:effectLst/>
                        <a:latin typeface="+mn-lt"/>
                        <a:ea typeface="MS PGothic"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dirty="0">
                          <a:ln>
                            <a:noFill/>
                          </a:ln>
                          <a:solidFill>
                            <a:schemeClr val="tx1"/>
                          </a:solidFill>
                          <a:effectLst/>
                          <a:latin typeface="Arial" pitchFamily="34" charset="0"/>
                          <a:ea typeface="MS PGothic" pitchFamily="34" charset="-128"/>
                          <a:cs typeface="Arial" pitchFamily="34" charset="0"/>
                        </a:rPr>
                        <a:t>4 months</a:t>
                      </a:r>
                      <a:endParaRPr kumimoji="0" lang="en-US" sz="800" b="1" i="0" u="none" strike="noStrike" cap="none" normalizeH="0" baseline="0" dirty="0">
                        <a:ln>
                          <a:noFill/>
                        </a:ln>
                        <a:solidFill>
                          <a:schemeClr val="tx1"/>
                        </a:solidFill>
                        <a:effectLst/>
                        <a:latin typeface="Arial" pitchFamily="34" charset="0"/>
                        <a:ea typeface="MS PGothic"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127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dirty="0">
                          <a:ln>
                            <a:noFill/>
                          </a:ln>
                          <a:solidFill>
                            <a:schemeClr val="tx1"/>
                          </a:solidFill>
                          <a:effectLst/>
                          <a:latin typeface="Arial" pitchFamily="34" charset="0"/>
                          <a:ea typeface="MS PGothic" pitchFamily="34" charset="-128"/>
                          <a:cs typeface="Arial" pitchFamily="34" charset="0"/>
                        </a:rPr>
                        <a:t>(3) Evaluate the performance of the Periocular FR algorithm </a:t>
                      </a:r>
                      <a:endParaRPr kumimoji="0" lang="en-US" sz="800" b="1" i="0" u="none" strike="noStrike" cap="none" normalizeH="0" baseline="0" dirty="0">
                        <a:ln>
                          <a:noFill/>
                        </a:ln>
                        <a:solidFill>
                          <a:schemeClr val="tx1"/>
                        </a:solidFill>
                        <a:effectLst/>
                        <a:latin typeface="Arial" pitchFamily="34" charset="0"/>
                        <a:ea typeface="MS PGothic"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en-US" sz="800" kern="1200" dirty="0">
                          <a:solidFill>
                            <a:schemeClr val="tx1"/>
                          </a:solidFill>
                          <a:effectLst/>
                          <a:latin typeface="+mn-lt"/>
                          <a:ea typeface="+mn-ea"/>
                          <a:cs typeface="+mn-cs"/>
                        </a:rPr>
                        <a:t>Evaluate the performance of the proposed deep periocular face recognition with/without the soft biometrics' attributes. </a:t>
                      </a:r>
                      <a:endParaRPr kumimoji="0" lang="en-US" sz="800" b="0" i="0" u="none" strike="noStrike" cap="none" normalizeH="0" baseline="0" dirty="0">
                        <a:ln>
                          <a:noFill/>
                        </a:ln>
                        <a:solidFill>
                          <a:schemeClr val="tx1"/>
                        </a:solidFill>
                        <a:effectLst/>
                        <a:latin typeface="+mn-lt"/>
                        <a:ea typeface="MS PGothic"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dirty="0">
                          <a:ln>
                            <a:noFill/>
                          </a:ln>
                          <a:solidFill>
                            <a:schemeClr val="tx1"/>
                          </a:solidFill>
                          <a:effectLst/>
                          <a:latin typeface="Arial" pitchFamily="34" charset="0"/>
                          <a:ea typeface="MS PGothic" pitchFamily="34" charset="-128"/>
                          <a:cs typeface="Arial" pitchFamily="34" charset="0"/>
                        </a:rPr>
                        <a:t>4 months</a:t>
                      </a:r>
                      <a:endParaRPr kumimoji="0" lang="en-US" sz="800" b="1" i="0" u="none" strike="noStrike" cap="none" normalizeH="0" baseline="0" dirty="0">
                        <a:ln>
                          <a:noFill/>
                        </a:ln>
                        <a:solidFill>
                          <a:schemeClr val="tx1"/>
                        </a:solidFill>
                        <a:effectLst/>
                        <a:latin typeface="Arial" pitchFamily="34" charset="0"/>
                        <a:ea typeface="MS PGothic"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127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dirty="0">
                          <a:ln>
                            <a:noFill/>
                          </a:ln>
                          <a:solidFill>
                            <a:schemeClr val="tx1"/>
                          </a:solidFill>
                          <a:effectLst/>
                          <a:latin typeface="Arial" pitchFamily="34" charset="0"/>
                          <a:ea typeface="MS PGothic" pitchFamily="34" charset="-128"/>
                          <a:cs typeface="Arial" pitchFamily="34" charset="0"/>
                        </a:rPr>
                        <a:t>(4) Validate results and report performance</a:t>
                      </a:r>
                      <a:endParaRPr kumimoji="0" lang="en-US" sz="800" b="1" i="0" u="none" strike="noStrike" cap="none" normalizeH="0" baseline="0" dirty="0">
                        <a:ln>
                          <a:noFill/>
                        </a:ln>
                        <a:solidFill>
                          <a:schemeClr val="tx1"/>
                        </a:solidFill>
                        <a:effectLst/>
                        <a:latin typeface="Arial" pitchFamily="34" charset="0"/>
                        <a:ea typeface="MS PGothic"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defRPr/>
                      </a:pPr>
                      <a:r>
                        <a:rPr lang="en-US" sz="800" kern="1200" dirty="0">
                          <a:solidFill>
                            <a:schemeClr val="tx1"/>
                          </a:solidFill>
                          <a:effectLst/>
                          <a:latin typeface="Times New Roman" panose="02020603050405020304" pitchFamily="18" charset="0"/>
                          <a:ea typeface="+mn-ea"/>
                          <a:cs typeface="Times New Roman" panose="02020603050405020304" pitchFamily="18" charset="0"/>
                        </a:rPr>
                        <a:t>Report overall performance using ROC &amp; DET plots and EER &amp; AUC scores.</a:t>
                      </a:r>
                      <a:r>
                        <a:rPr kumimoji="0" lang="en-US" sz="800" b="1" i="0" u="none" strike="noStrike" kern="1200" cap="none" normalizeH="0" baseline="0" dirty="0">
                          <a:ln>
                            <a:noFill/>
                          </a:ln>
                          <a:solidFill>
                            <a:schemeClr val="tx1"/>
                          </a:solidFill>
                          <a:effectLst/>
                          <a:latin typeface="Times New Roman" panose="02020603050405020304" pitchFamily="18" charset="0"/>
                          <a:ea typeface="MS PGothic" pitchFamily="34" charset="-128"/>
                          <a:cs typeface="Times New Roman" panose="02020603050405020304" pitchFamily="18" charset="0"/>
                        </a:rPr>
                        <a:t> </a:t>
                      </a:r>
                      <a:r>
                        <a:rPr lang="en-US" sz="800" kern="1200" dirty="0">
                          <a:solidFill>
                            <a:schemeClr val="tx1"/>
                          </a:solidFill>
                          <a:effectLst/>
                          <a:latin typeface="Times New Roman" panose="02020603050405020304" pitchFamily="18" charset="0"/>
                          <a:ea typeface="+mn-ea"/>
                          <a:cs typeface="Times New Roman" panose="02020603050405020304" pitchFamily="18" charset="0"/>
                        </a:rPr>
                        <a:t>Write the final report and presentation.</a:t>
                      </a:r>
                      <a:endParaRPr kumimoji="0" lang="en-US" sz="800" b="1" i="0" u="none" strike="noStrike" cap="none" normalizeH="0" baseline="0" dirty="0">
                        <a:ln>
                          <a:noFill/>
                        </a:ln>
                        <a:solidFill>
                          <a:schemeClr val="tx1"/>
                        </a:solidFill>
                        <a:effectLst/>
                        <a:latin typeface="Times New Roman" panose="02020603050405020304" pitchFamily="18" charset="0"/>
                        <a:ea typeface="MS PGothic" pitchFamily="34" charset="-128"/>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dirty="0">
                          <a:ln>
                            <a:noFill/>
                          </a:ln>
                          <a:solidFill>
                            <a:schemeClr val="tx1"/>
                          </a:solidFill>
                          <a:effectLst/>
                          <a:latin typeface="Arial" pitchFamily="34" charset="0"/>
                          <a:ea typeface="MS PGothic" pitchFamily="34" charset="-128"/>
                          <a:cs typeface="Arial" pitchFamily="34" charset="0"/>
                        </a:rPr>
                        <a:t>2 months</a:t>
                      </a:r>
                      <a:endParaRPr kumimoji="0" lang="en-US" sz="800" b="1" i="0" u="none" strike="noStrike" cap="none" normalizeH="0" baseline="0" dirty="0">
                        <a:ln>
                          <a:noFill/>
                        </a:ln>
                        <a:solidFill>
                          <a:schemeClr val="tx1"/>
                        </a:solidFill>
                        <a:effectLst/>
                        <a:latin typeface="Arial" pitchFamily="34" charset="0"/>
                        <a:ea typeface="MS PGothic"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75" y="269917"/>
            <a:ext cx="4158306" cy="914400"/>
          </a:xfrm>
        </p:spPr>
        <p:txBody>
          <a:bodyPr/>
          <a:lstStyle/>
          <a:p>
            <a:pPr>
              <a:defRPr/>
            </a:pPr>
            <a:r>
              <a:rPr lang="en-US" dirty="0">
                <a:solidFill>
                  <a:srgbClr val="C00000"/>
                </a:solidFill>
                <a:latin typeface="+mn-lt"/>
              </a:rPr>
              <a:t>Problem</a:t>
            </a:r>
            <a:br>
              <a:rPr lang="en-US" dirty="0">
                <a:solidFill>
                  <a:srgbClr val="C00000"/>
                </a:solidFill>
                <a:latin typeface="+mn-lt"/>
              </a:rPr>
            </a:br>
            <a:r>
              <a:rPr lang="en-US" sz="2400" dirty="0">
                <a:latin typeface="+mn-lt"/>
              </a:rPr>
              <a:t>Periocular Recognition with Soft Biometrics</a:t>
            </a:r>
            <a:r>
              <a:rPr lang="en-US" sz="2400" dirty="0">
                <a:solidFill>
                  <a:srgbClr val="C00000"/>
                </a:solidFill>
                <a:latin typeface="+mn-lt"/>
              </a:rPr>
              <a:t>:</a:t>
            </a:r>
          </a:p>
        </p:txBody>
      </p:sp>
      <p:sp>
        <p:nvSpPr>
          <p:cNvPr id="3" name="Content Placeholder 2"/>
          <p:cNvSpPr>
            <a:spLocks noGrp="1"/>
          </p:cNvSpPr>
          <p:nvPr>
            <p:ph idx="1"/>
          </p:nvPr>
        </p:nvSpPr>
        <p:spPr>
          <a:xfrm>
            <a:off x="240314" y="1534251"/>
            <a:ext cx="8723498" cy="1768209"/>
          </a:xfrm>
        </p:spPr>
        <p:txBody>
          <a:bodyPr/>
          <a:lstStyle/>
          <a:p>
            <a:pPr>
              <a:defRPr/>
            </a:pPr>
            <a:r>
              <a:rPr lang="en-US" sz="2000" dirty="0">
                <a:latin typeface="+mj-lt"/>
                <a:cs typeface="ＭＳ Ｐゴシック" charset="0"/>
              </a:rPr>
              <a:t>Motivation for research</a:t>
            </a:r>
          </a:p>
          <a:p>
            <a:pPr marL="731520" lvl="1" indent="-274320">
              <a:buFont typeface="Times New Roman" panose="02020603050405020304" pitchFamily="18" charset="0"/>
              <a:buChar char="–"/>
              <a:defRPr/>
            </a:pPr>
            <a:r>
              <a:rPr lang="en-US" dirty="0">
                <a:ea typeface="Times New Roman" panose="02020603050405020304" pitchFamily="18" charset="0"/>
              </a:rPr>
              <a:t>W</a:t>
            </a:r>
            <a:r>
              <a:rPr lang="en-US" dirty="0">
                <a:effectLst/>
                <a:ea typeface="Times New Roman" panose="02020603050405020304" pitchFamily="18" charset="0"/>
              </a:rPr>
              <a:t>e address the challenges of periocular face recognition in an unconstrained wild environment (i.e., </a:t>
            </a:r>
            <a:r>
              <a:rPr lang="en-US" u="sng" dirty="0">
                <a:effectLst/>
                <a:ea typeface="Times New Roman" panose="02020603050405020304" pitchFamily="18" charset="0"/>
              </a:rPr>
              <a:t>masked faces due to COVID</a:t>
            </a:r>
            <a:r>
              <a:rPr lang="en-US" u="sng" dirty="0">
                <a:ea typeface="Times New Roman" panose="02020603050405020304" pitchFamily="18" charset="0"/>
              </a:rPr>
              <a:t>-19 pandemic</a:t>
            </a:r>
            <a:r>
              <a:rPr lang="en-US" dirty="0">
                <a:effectLst/>
                <a:ea typeface="Times New Roman" panose="02020603050405020304" pitchFamily="18" charset="0"/>
              </a:rPr>
              <a:t>).  We also address the challenge of </a:t>
            </a:r>
            <a:r>
              <a:rPr lang="en-US" u="sng" dirty="0">
                <a:effectLst/>
                <a:ea typeface="Times New Roman" panose="02020603050405020304" pitchFamily="18" charset="0"/>
              </a:rPr>
              <a:t>predicting and </a:t>
            </a:r>
            <a:r>
              <a:rPr lang="en-US" u="sng" dirty="0">
                <a:ea typeface="Times New Roman" panose="02020603050405020304" pitchFamily="18" charset="0"/>
              </a:rPr>
              <a:t>integrating</a:t>
            </a:r>
            <a:r>
              <a:rPr lang="en-US" u="sng" dirty="0">
                <a:effectLst/>
                <a:ea typeface="Times New Roman" panose="02020603050405020304" pitchFamily="18" charset="0"/>
              </a:rPr>
              <a:t> soft biometrics</a:t>
            </a:r>
            <a:r>
              <a:rPr lang="en-US" dirty="0">
                <a:effectLst/>
                <a:ea typeface="Times New Roman" panose="02020603050405020304" pitchFamily="18" charset="0"/>
              </a:rPr>
              <a:t> </a:t>
            </a:r>
            <a:r>
              <a:rPr lang="en-US" dirty="0">
                <a:ea typeface="Times New Roman" panose="02020603050405020304" pitchFamily="18" charset="0"/>
              </a:rPr>
              <a:t>into</a:t>
            </a:r>
            <a:r>
              <a:rPr lang="en-US" dirty="0">
                <a:effectLst/>
                <a:ea typeface="Times New Roman" panose="02020603050405020304" pitchFamily="18" charset="0"/>
              </a:rPr>
              <a:t> our proposed periocular face recognition algorithm.</a:t>
            </a:r>
          </a:p>
        </p:txBody>
      </p:sp>
      <p:sp>
        <p:nvSpPr>
          <p:cNvPr id="6" name="Title 1"/>
          <p:cNvSpPr txBox="1">
            <a:spLocks/>
          </p:cNvSpPr>
          <p:nvPr/>
        </p:nvSpPr>
        <p:spPr bwMode="auto">
          <a:xfrm>
            <a:off x="104775" y="4447720"/>
            <a:ext cx="1563387" cy="534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rgbClr val="18367B"/>
                </a:solidFill>
                <a:effectLst>
                  <a:outerShdw blurRad="38100" dist="38100" dir="2700000" algn="tl">
                    <a:srgbClr val="000000">
                      <a:alpha val="43137"/>
                    </a:srgbClr>
                  </a:outerShdw>
                </a:effectLst>
                <a:latin typeface="Aaux Next Black"/>
                <a:ea typeface="MS PGothic" pitchFamily="34" charset="-128"/>
                <a:cs typeface="MS PGothic" charset="0"/>
              </a:defRPr>
            </a:lvl1pPr>
            <a:lvl2pPr algn="ctr" rtl="0" eaLnBrk="0" fontAlgn="base" hangingPunct="0">
              <a:spcBef>
                <a:spcPct val="0"/>
              </a:spcBef>
              <a:spcAft>
                <a:spcPct val="0"/>
              </a:spcAft>
              <a:defRPr sz="4400">
                <a:solidFill>
                  <a:schemeClr val="tx2"/>
                </a:solidFill>
                <a:latin typeface="Times" charset="0"/>
                <a:ea typeface="MS PGothic" pitchFamily="34" charset="-128"/>
                <a:cs typeface="MS PGothic" charset="0"/>
              </a:defRPr>
            </a:lvl2pPr>
            <a:lvl3pPr algn="ctr" rtl="0" eaLnBrk="0" fontAlgn="base" hangingPunct="0">
              <a:spcBef>
                <a:spcPct val="0"/>
              </a:spcBef>
              <a:spcAft>
                <a:spcPct val="0"/>
              </a:spcAft>
              <a:defRPr sz="4400">
                <a:solidFill>
                  <a:schemeClr val="tx2"/>
                </a:solidFill>
                <a:latin typeface="Times" charset="0"/>
                <a:ea typeface="MS PGothic" pitchFamily="34" charset="-128"/>
                <a:cs typeface="MS PGothic" charset="0"/>
              </a:defRPr>
            </a:lvl3pPr>
            <a:lvl4pPr algn="ctr" rtl="0" eaLnBrk="0" fontAlgn="base" hangingPunct="0">
              <a:spcBef>
                <a:spcPct val="0"/>
              </a:spcBef>
              <a:spcAft>
                <a:spcPct val="0"/>
              </a:spcAft>
              <a:defRPr sz="4400">
                <a:solidFill>
                  <a:schemeClr val="tx2"/>
                </a:solidFill>
                <a:latin typeface="Times" charset="0"/>
                <a:ea typeface="MS PGothic" pitchFamily="34" charset="-128"/>
                <a:cs typeface="MS PGothic" charset="0"/>
              </a:defRPr>
            </a:lvl4pPr>
            <a:lvl5pPr algn="ctr" rtl="0" eaLnBrk="0" fontAlgn="base" hangingPunct="0">
              <a:spcBef>
                <a:spcPct val="0"/>
              </a:spcBef>
              <a:spcAft>
                <a:spcPct val="0"/>
              </a:spcAft>
              <a:defRPr sz="4400">
                <a:solidFill>
                  <a:schemeClr val="tx2"/>
                </a:solidFill>
                <a:latin typeface="Times" charset="0"/>
                <a:ea typeface="MS PGothic" pitchFamily="34" charset="-128"/>
                <a:cs typeface="MS PGothic" charset="0"/>
              </a:defRPr>
            </a:lvl5pPr>
            <a:lvl6pPr marL="457200" algn="ctr" rtl="0" fontAlgn="base">
              <a:spcBef>
                <a:spcPct val="0"/>
              </a:spcBef>
              <a:spcAft>
                <a:spcPct val="0"/>
              </a:spcAft>
              <a:defRPr sz="4400">
                <a:solidFill>
                  <a:schemeClr val="tx2"/>
                </a:solidFill>
                <a:latin typeface="Times" charset="0"/>
                <a:ea typeface="ＭＳ Ｐゴシック" charset="0"/>
              </a:defRPr>
            </a:lvl6pPr>
            <a:lvl7pPr marL="914400" algn="ctr" rtl="0" fontAlgn="base">
              <a:spcBef>
                <a:spcPct val="0"/>
              </a:spcBef>
              <a:spcAft>
                <a:spcPct val="0"/>
              </a:spcAft>
              <a:defRPr sz="4400">
                <a:solidFill>
                  <a:schemeClr val="tx2"/>
                </a:solidFill>
                <a:latin typeface="Times" charset="0"/>
                <a:ea typeface="ＭＳ Ｐゴシック" charset="0"/>
              </a:defRPr>
            </a:lvl7pPr>
            <a:lvl8pPr marL="1371600" algn="ctr" rtl="0" fontAlgn="base">
              <a:spcBef>
                <a:spcPct val="0"/>
              </a:spcBef>
              <a:spcAft>
                <a:spcPct val="0"/>
              </a:spcAft>
              <a:defRPr sz="4400">
                <a:solidFill>
                  <a:schemeClr val="tx2"/>
                </a:solidFill>
                <a:latin typeface="Times" charset="0"/>
                <a:ea typeface="ＭＳ Ｐゴシック" charset="0"/>
              </a:defRPr>
            </a:lvl8pPr>
            <a:lvl9pPr marL="1828800" algn="ctr" rtl="0" fontAlgn="base">
              <a:spcBef>
                <a:spcPct val="0"/>
              </a:spcBef>
              <a:spcAft>
                <a:spcPct val="0"/>
              </a:spcAft>
              <a:defRPr sz="4400">
                <a:solidFill>
                  <a:schemeClr val="tx2"/>
                </a:solidFill>
                <a:latin typeface="Times" charset="0"/>
                <a:ea typeface="ＭＳ Ｐゴシック" charset="0"/>
              </a:defRPr>
            </a:lvl9pPr>
          </a:lstStyle>
          <a:p>
            <a:pPr>
              <a:defRPr/>
            </a:pPr>
            <a:r>
              <a:rPr lang="en-US" sz="2800" kern="0" baseline="0" dirty="0">
                <a:solidFill>
                  <a:srgbClr val="C00000"/>
                </a:solidFill>
                <a:latin typeface="+mn-lt"/>
              </a:rPr>
              <a:t>Value?</a:t>
            </a:r>
          </a:p>
        </p:txBody>
      </p:sp>
      <p:sp>
        <p:nvSpPr>
          <p:cNvPr id="8" name="Content Placeholder 2"/>
          <p:cNvSpPr txBox="1">
            <a:spLocks/>
          </p:cNvSpPr>
          <p:nvPr/>
        </p:nvSpPr>
        <p:spPr bwMode="auto">
          <a:xfrm>
            <a:off x="340397" y="4891542"/>
            <a:ext cx="8723498" cy="1389055"/>
          </a:xfrm>
          <a:prstGeom prst="rect">
            <a:avLst/>
          </a:prstGeom>
          <a:solidFill>
            <a:schemeClr val="bg1"/>
          </a:solidFill>
          <a:ln>
            <a:no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rgbClr val="18367B"/>
                </a:solidFill>
                <a:latin typeface="+mn-lt"/>
                <a:ea typeface="MS PGothic" pitchFamily="34" charset="-128"/>
                <a:cs typeface="MS PGothic" charset="0"/>
              </a:defRPr>
            </a:lvl1pPr>
            <a:lvl2pPr marL="457200" indent="0" algn="l" rtl="0" eaLnBrk="0" fontAlgn="base" hangingPunct="0">
              <a:spcBef>
                <a:spcPct val="20000"/>
              </a:spcBef>
              <a:spcAft>
                <a:spcPct val="0"/>
              </a:spcAft>
              <a:buNone/>
              <a:defRPr sz="20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defRPr/>
            </a:pPr>
            <a:r>
              <a:rPr lang="en-US" kern="0" baseline="0" dirty="0">
                <a:cs typeface="ＭＳ Ｐゴシック" charset="0"/>
              </a:rPr>
              <a:t>Why is this important to affiliates, biometric community, etc.</a:t>
            </a:r>
          </a:p>
          <a:p>
            <a:pPr lvl="1">
              <a:defRPr/>
            </a:pPr>
            <a:r>
              <a:rPr lang="en-US" kern="0" baseline="0" dirty="0"/>
              <a:t>Due to COVID-19, pandemic masked faces are becoming a norm. Therefore, developing a periocular face recognition algorithm with its performance enhanced with soft biometric traits is important to affiliates, etc.</a:t>
            </a:r>
          </a:p>
        </p:txBody>
      </p:sp>
      <p:sp>
        <p:nvSpPr>
          <p:cNvPr id="14" name="Content Placeholder 2">
            <a:extLst>
              <a:ext uri="{FF2B5EF4-FFF2-40B4-BE49-F238E27FC236}">
                <a16:creationId xmlns:a16="http://schemas.microsoft.com/office/drawing/2014/main" id="{FC9A6893-D036-4418-A857-03D4EC36CC46}"/>
              </a:ext>
            </a:extLst>
          </p:cNvPr>
          <p:cNvSpPr txBox="1">
            <a:spLocks/>
          </p:cNvSpPr>
          <p:nvPr/>
        </p:nvSpPr>
        <p:spPr bwMode="auto">
          <a:xfrm>
            <a:off x="240314" y="3238480"/>
            <a:ext cx="5756786" cy="1299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rgbClr val="18367B"/>
                </a:solidFill>
                <a:latin typeface="+mn-lt"/>
                <a:ea typeface="MS PGothic" pitchFamily="34" charset="-128"/>
                <a:cs typeface="MS PGothic" charset="0"/>
              </a:defRPr>
            </a:lvl1pPr>
            <a:lvl2pPr marL="457200" indent="0" algn="l" rtl="0" eaLnBrk="0" fontAlgn="base" hangingPunct="0">
              <a:spcBef>
                <a:spcPct val="20000"/>
              </a:spcBef>
              <a:spcAft>
                <a:spcPct val="0"/>
              </a:spcAft>
              <a:buNone/>
              <a:defRPr sz="20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731520" lvl="1" indent="-274320">
              <a:buFont typeface="Times New Roman" panose="02020603050405020304" pitchFamily="18" charset="0"/>
              <a:buChar char="–"/>
              <a:defRPr/>
            </a:pPr>
            <a:r>
              <a:rPr lang="en-US" kern="0" baseline="0" dirty="0">
                <a:latin typeface="Times New Roman" panose="02020603050405020304" pitchFamily="18" charset="0"/>
                <a:ea typeface="Times New Roman" panose="02020603050405020304" pitchFamily="18" charset="0"/>
              </a:rPr>
              <a:t>How to incorporate soft biometrics information (e.g., age, gender, ethnicity) into a periocular face recognition algorithm to improve the overall recognition accuracy. </a:t>
            </a:r>
          </a:p>
        </p:txBody>
      </p:sp>
      <p:pic>
        <p:nvPicPr>
          <p:cNvPr id="5" name="Picture 4" descr="Graphical user interface, website&#10;&#10;Description automatically generated">
            <a:extLst>
              <a:ext uri="{FF2B5EF4-FFF2-40B4-BE49-F238E27FC236}">
                <a16:creationId xmlns:a16="http://schemas.microsoft.com/office/drawing/2014/main" id="{C748052F-188E-4B97-BF6E-79E05D68E3E6}"/>
              </a:ext>
            </a:extLst>
          </p:cNvPr>
          <p:cNvPicPr>
            <a:picLocks noChangeAspect="1"/>
          </p:cNvPicPr>
          <p:nvPr/>
        </p:nvPicPr>
        <p:blipFill>
          <a:blip r:embed="rId3"/>
          <a:stretch>
            <a:fillRect/>
          </a:stretch>
        </p:blipFill>
        <p:spPr>
          <a:xfrm>
            <a:off x="5041985" y="298334"/>
            <a:ext cx="3651207" cy="1590042"/>
          </a:xfrm>
          <a:prstGeom prst="rect">
            <a:avLst/>
          </a:prstGeom>
        </p:spPr>
      </p:pic>
      <p:pic>
        <p:nvPicPr>
          <p:cNvPr id="11" name="Picture 2" descr="Paravision biometrics take runner-up in NIST masked faces test, tops among  non-Chinese companies | Biometric Update">
            <a:extLst>
              <a:ext uri="{FF2B5EF4-FFF2-40B4-BE49-F238E27FC236}">
                <a16:creationId xmlns:a16="http://schemas.microsoft.com/office/drawing/2014/main" id="{20E06B56-2E1B-4E7F-B9FD-8AB91F87C4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054" y="2952675"/>
            <a:ext cx="2752758" cy="19600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 y="0"/>
            <a:ext cx="5997575" cy="914400"/>
          </a:xfrm>
        </p:spPr>
        <p:txBody>
          <a:bodyPr/>
          <a:lstStyle/>
          <a:p>
            <a:pPr>
              <a:defRPr/>
            </a:pPr>
            <a:r>
              <a:rPr lang="en-US">
                <a:effectLst>
                  <a:outerShdw blurRad="38100" dist="38100" dir="2700000" algn="tl">
                    <a:srgbClr val="C0C0C0"/>
                  </a:outerShdw>
                </a:effectLst>
                <a:latin typeface="Aaux Next Black" charset="0"/>
              </a:rPr>
              <a:t>Work Elsewhere</a:t>
            </a:r>
          </a:p>
        </p:txBody>
      </p:sp>
      <p:sp>
        <p:nvSpPr>
          <p:cNvPr id="3" name="Content Placeholder 2"/>
          <p:cNvSpPr>
            <a:spLocks noGrp="1"/>
          </p:cNvSpPr>
          <p:nvPr>
            <p:ph idx="1"/>
          </p:nvPr>
        </p:nvSpPr>
        <p:spPr>
          <a:xfrm>
            <a:off x="202463" y="1382830"/>
            <a:ext cx="5002308" cy="4538140"/>
          </a:xfrm>
          <a:solidFill>
            <a:schemeClr val="bg1"/>
          </a:solidFill>
        </p:spPr>
        <p:txBody>
          <a:bodyPr/>
          <a:lstStyle/>
          <a:p>
            <a:pPr indent="-274320">
              <a:defRPr/>
            </a:pPr>
            <a:r>
              <a:rPr lang="en-US" sz="1400" dirty="0">
                <a:effectLst/>
                <a:ea typeface="Times New Roman" panose="02020603050405020304" pitchFamily="18" charset="0"/>
              </a:rPr>
              <a:t>NIST report on “Face recognition accuracy with face masks using post-COVID-19 algorithms,” </a:t>
            </a:r>
            <a:r>
              <a:rPr lang="en-US" sz="1400" i="1" u="sng" dirty="0">
                <a:solidFill>
                  <a:schemeClr val="accent6"/>
                </a:solidFill>
                <a:effectLst/>
                <a:ea typeface="Times New Roman" panose="02020603050405020304" pitchFamily="18" charset="0"/>
                <a:hlinkClick r:id="rId3">
                  <a:extLst>
                    <a:ext uri="{A12FA001-AC4F-418D-AE19-62706E023703}">
                      <ahyp:hlinkClr xmlns:ahyp="http://schemas.microsoft.com/office/drawing/2018/hyperlinkcolor" val="tx"/>
                    </a:ext>
                  </a:extLst>
                </a:hlinkClick>
              </a:rPr>
              <a:t>https://doi.org/10.6028/NIST.IR.8331</a:t>
            </a:r>
            <a:r>
              <a:rPr lang="en-US" sz="1400" dirty="0">
                <a:solidFill>
                  <a:schemeClr val="accent6"/>
                </a:solidFill>
                <a:effectLst/>
                <a:ea typeface="Times New Roman" panose="02020603050405020304" pitchFamily="18" charset="0"/>
              </a:rPr>
              <a:t>, </a:t>
            </a:r>
            <a:r>
              <a:rPr lang="en-US" sz="1400" dirty="0">
                <a:effectLst/>
                <a:ea typeface="Times New Roman" panose="02020603050405020304" pitchFamily="18" charset="0"/>
              </a:rPr>
              <a:t>Nov. 2020.</a:t>
            </a:r>
            <a:endParaRPr lang="en-US" sz="1400" b="0" i="0" dirty="0">
              <a:solidFill>
                <a:schemeClr val="accent6"/>
              </a:solidFill>
              <a:effectLst/>
            </a:endParaRPr>
          </a:p>
          <a:p>
            <a:pPr lvl="1">
              <a:defRPr/>
            </a:pPr>
            <a:r>
              <a:rPr lang="en-US" sz="1200" dirty="0"/>
              <a:t>NIST researchers quantified the accuracy of 65 face recognition algorithms on faces occluded by masks applied digitally to a large set of photos. They reported that FR developers that submitted algorithms after the pandemic showed significantly improved accuracy. </a:t>
            </a:r>
          </a:p>
          <a:p>
            <a:pPr indent="-274320">
              <a:defRPr/>
            </a:pPr>
            <a:r>
              <a:rPr lang="en-US" sz="1400" b="0" i="0" dirty="0">
                <a:effectLst/>
                <a:latin typeface="Times New Roman" panose="02020603050405020304" pitchFamily="18" charset="0"/>
                <a:cs typeface="Times New Roman" panose="02020603050405020304" pitchFamily="18" charset="0"/>
              </a:rPr>
              <a:t>E. Gonzalez-Sosa, J. </a:t>
            </a:r>
            <a:r>
              <a:rPr lang="en-US" sz="1400" b="0" i="0" dirty="0" err="1">
                <a:effectLst/>
                <a:latin typeface="Times New Roman" panose="02020603050405020304" pitchFamily="18" charset="0"/>
                <a:cs typeface="Times New Roman" panose="02020603050405020304" pitchFamily="18" charset="0"/>
              </a:rPr>
              <a:t>Fierrez</a:t>
            </a:r>
            <a:r>
              <a:rPr lang="en-US" sz="1400" b="0" i="0" dirty="0">
                <a:effectLst/>
                <a:latin typeface="Times New Roman" panose="02020603050405020304" pitchFamily="18" charset="0"/>
                <a:cs typeface="Times New Roman" panose="02020603050405020304" pitchFamily="18" charset="0"/>
              </a:rPr>
              <a:t>, R. Vera-Rodriguez and F. Alonso-Fernandez, "Facial soft </a:t>
            </a:r>
            <a:r>
              <a:rPr lang="en-US" sz="1400" dirty="0">
                <a:latin typeface="Times New Roman" panose="02020603050405020304" pitchFamily="18" charset="0"/>
                <a:cs typeface="Times New Roman" panose="02020603050405020304" pitchFamily="18" charset="0"/>
              </a:rPr>
              <a:t>b</a:t>
            </a:r>
            <a:r>
              <a:rPr lang="en-US" sz="1400" b="0" i="0" dirty="0">
                <a:effectLst/>
                <a:latin typeface="Times New Roman" panose="02020603050405020304" pitchFamily="18" charset="0"/>
                <a:cs typeface="Times New Roman" panose="02020603050405020304" pitchFamily="18" charset="0"/>
              </a:rPr>
              <a:t>iometrics for recognition in the wild: Recent works, annotation, and COTS evaluation," in </a:t>
            </a:r>
            <a:r>
              <a:rPr lang="en-US" sz="1400" b="0" i="1" dirty="0">
                <a:effectLst/>
                <a:latin typeface="Times New Roman" panose="02020603050405020304" pitchFamily="18" charset="0"/>
                <a:cs typeface="Times New Roman" panose="02020603050405020304" pitchFamily="18" charset="0"/>
              </a:rPr>
              <a:t>IEEE Transactions on Information Forensics and Security</a:t>
            </a:r>
            <a:r>
              <a:rPr lang="en-US" sz="1400" b="0" i="0" dirty="0">
                <a:effectLst/>
                <a:latin typeface="Times New Roman" panose="02020603050405020304" pitchFamily="18" charset="0"/>
                <a:cs typeface="Times New Roman" panose="02020603050405020304" pitchFamily="18" charset="0"/>
              </a:rPr>
              <a:t>, vol. 13, no. 8, pp. 2001-2014, Aug. 2018</a:t>
            </a:r>
            <a:r>
              <a:rPr lang="en-US" sz="1400" dirty="0">
                <a:latin typeface="Times New Roman" panose="02020603050405020304" pitchFamily="18" charset="0"/>
                <a:cs typeface="Times New Roman" panose="02020603050405020304" pitchFamily="18" charset="0"/>
              </a:rPr>
              <a:t> </a:t>
            </a:r>
          </a:p>
          <a:p>
            <a:pPr lvl="1">
              <a:defRPr/>
            </a:pPr>
            <a:r>
              <a:rPr lang="en-US" sz="1200" dirty="0"/>
              <a:t>They fused soft biometrics with two state-of-the-art face recognition systems based on deep learning. They observed that soft biometrics is a valuable complement to the face modality in unconstrained scenarios.</a:t>
            </a:r>
          </a:p>
          <a:p>
            <a:pPr indent="-274320">
              <a:defRPr/>
            </a:pPr>
            <a:r>
              <a:rPr lang="en-US" sz="1400" dirty="0">
                <a:effectLst/>
                <a:latin typeface="Times New Roman" panose="02020603050405020304" pitchFamily="18" charset="0"/>
                <a:ea typeface="Times New Roman" panose="02020603050405020304" pitchFamily="18" charset="0"/>
              </a:rPr>
              <a:t>P. Tome, J. </a:t>
            </a:r>
            <a:r>
              <a:rPr lang="en-US" sz="1400" dirty="0" err="1">
                <a:effectLst/>
                <a:latin typeface="Times New Roman" panose="02020603050405020304" pitchFamily="18" charset="0"/>
                <a:ea typeface="Times New Roman" panose="02020603050405020304" pitchFamily="18" charset="0"/>
              </a:rPr>
              <a:t>Fierrez</a:t>
            </a:r>
            <a:r>
              <a:rPr lang="en-US" sz="1400" dirty="0">
                <a:effectLst/>
                <a:latin typeface="Times New Roman" panose="02020603050405020304" pitchFamily="18" charset="0"/>
                <a:ea typeface="Times New Roman" panose="02020603050405020304" pitchFamily="18" charset="0"/>
              </a:rPr>
              <a:t>, R. Vera-Rodriguez, and M. S. Nixon, “Soft biometrics and their </a:t>
            </a:r>
            <a:r>
              <a:rPr lang="en-US" sz="1400" dirty="0">
                <a:latin typeface="Times New Roman" panose="02020603050405020304" pitchFamily="18" charset="0"/>
                <a:ea typeface="Times New Roman" panose="02020603050405020304" pitchFamily="18" charset="0"/>
              </a:rPr>
              <a:t>a</a:t>
            </a:r>
            <a:r>
              <a:rPr lang="en-US" sz="1400" dirty="0">
                <a:effectLst/>
                <a:latin typeface="Times New Roman" panose="02020603050405020304" pitchFamily="18" charset="0"/>
                <a:ea typeface="Times New Roman" panose="02020603050405020304" pitchFamily="18" charset="0"/>
              </a:rPr>
              <a:t>pplication in person </a:t>
            </a:r>
            <a:r>
              <a:rPr lang="en-US" sz="1400" dirty="0">
                <a:latin typeface="Times New Roman" panose="02020603050405020304" pitchFamily="18" charset="0"/>
                <a:ea typeface="Times New Roman" panose="02020603050405020304" pitchFamily="18" charset="0"/>
              </a:rPr>
              <a:t>r</a:t>
            </a:r>
            <a:r>
              <a:rPr lang="en-US" sz="1400" dirty="0">
                <a:effectLst/>
                <a:latin typeface="Times New Roman" panose="02020603050405020304" pitchFamily="18" charset="0"/>
                <a:ea typeface="Times New Roman" panose="02020603050405020304" pitchFamily="18" charset="0"/>
              </a:rPr>
              <a:t>ecognition at a distance</a:t>
            </a:r>
            <a:r>
              <a:rPr lang="en-US" sz="1400" i="1" dirty="0">
                <a:effectLst/>
                <a:latin typeface="Times New Roman" panose="02020603050405020304" pitchFamily="18" charset="0"/>
                <a:ea typeface="Times New Roman" panose="02020603050405020304" pitchFamily="18" charset="0"/>
              </a:rPr>
              <a:t>,” IEEE Transactions on Information Forensics and Security</a:t>
            </a:r>
            <a:r>
              <a:rPr lang="en-US" sz="1400" dirty="0">
                <a:effectLst/>
                <a:latin typeface="Times New Roman" panose="02020603050405020304" pitchFamily="18" charset="0"/>
                <a:ea typeface="Times New Roman" panose="02020603050405020304" pitchFamily="18" charset="0"/>
              </a:rPr>
              <a:t>, Vol. 9, No. 3, pp. 464-475, March 2014</a:t>
            </a:r>
            <a:r>
              <a:rPr lang="en-US" sz="1400" dirty="0">
                <a:solidFill>
                  <a:schemeClr val="accent6"/>
                </a:solidFill>
                <a:ea typeface="Times New Roman" panose="02020603050405020304" pitchFamily="18" charset="0"/>
              </a:rPr>
              <a:t>.</a:t>
            </a:r>
          </a:p>
          <a:p>
            <a:pPr lvl="1">
              <a:spcBef>
                <a:spcPts val="0"/>
              </a:spcBef>
              <a:defRPr/>
            </a:pPr>
            <a:r>
              <a:rPr lang="en-US" sz="1200" dirty="0"/>
              <a:t>This paper used soft biometric labels as ancillary information to improve challenging person recognition scenarios at a distance.</a:t>
            </a:r>
          </a:p>
        </p:txBody>
      </p:sp>
      <p:sp>
        <p:nvSpPr>
          <p:cNvPr id="4" name="Slide Number Placeholder 3"/>
          <p:cNvSpPr>
            <a:spLocks noGrp="1"/>
          </p:cNvSpPr>
          <p:nvPr>
            <p:ph type="sldNum" sz="quarter" idx="4294967295"/>
          </p:nvPr>
        </p:nvSpPr>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defRPr/>
            </a:pPr>
            <a:fld id="{7AFFBC5A-7494-4873-B6E6-238C6E962ACC}" type="slidenum">
              <a:rPr lang="en-US" sz="1400" baseline="0" smtClean="0"/>
              <a:pPr>
                <a:defRPr/>
              </a:pPr>
              <a:t>3</a:t>
            </a:fld>
            <a:endParaRPr lang="en-US" sz="1400" baseline="0"/>
          </a:p>
        </p:txBody>
      </p:sp>
      <p:sp>
        <p:nvSpPr>
          <p:cNvPr id="5" name="Rectangle 3"/>
          <p:cNvSpPr txBox="1">
            <a:spLocks noChangeArrowheads="1"/>
          </p:cNvSpPr>
          <p:nvPr/>
        </p:nvSpPr>
        <p:spPr bwMode="auto">
          <a:xfrm>
            <a:off x="272043" y="608552"/>
            <a:ext cx="5242201" cy="783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defRPr/>
            </a:pPr>
            <a:r>
              <a:rPr lang="en-US" sz="2800" b="1" dirty="0">
                <a:solidFill>
                  <a:srgbClr val="003B72"/>
                </a:solidFill>
                <a:effectLst>
                  <a:outerShdw blurRad="28575" dist="25400" dir="2520000" algn="tl" rotWithShape="0">
                    <a:schemeClr val="bg2">
                      <a:alpha val="43000"/>
                    </a:schemeClr>
                  </a:outerShdw>
                </a:effectLst>
                <a:latin typeface="Helvetica" charset="0"/>
              </a:rPr>
              <a:t>Deep Learning-Based Multi-View Face Recognition Algorithms:</a:t>
            </a:r>
          </a:p>
        </p:txBody>
      </p:sp>
      <p:sp>
        <p:nvSpPr>
          <p:cNvPr id="27" name="Arrow: Right 26">
            <a:extLst>
              <a:ext uri="{FF2B5EF4-FFF2-40B4-BE49-F238E27FC236}">
                <a16:creationId xmlns:a16="http://schemas.microsoft.com/office/drawing/2014/main" id="{5ABDABF0-8AEC-46A9-B421-95C7216916C0}"/>
              </a:ext>
            </a:extLst>
          </p:cNvPr>
          <p:cNvSpPr/>
          <p:nvPr/>
        </p:nvSpPr>
        <p:spPr bwMode="auto">
          <a:xfrm>
            <a:off x="5278211" y="1725747"/>
            <a:ext cx="472066" cy="168965"/>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latin typeface="Times" charset="0"/>
              <a:ea typeface="ＭＳ Ｐゴシック" charset="0"/>
            </a:endParaRPr>
          </a:p>
        </p:txBody>
      </p:sp>
      <p:sp>
        <p:nvSpPr>
          <p:cNvPr id="29" name="Arrow: Right 28">
            <a:extLst>
              <a:ext uri="{FF2B5EF4-FFF2-40B4-BE49-F238E27FC236}">
                <a16:creationId xmlns:a16="http://schemas.microsoft.com/office/drawing/2014/main" id="{32A3C7ED-CADA-461D-8AB9-3DA5F81FD80C}"/>
              </a:ext>
            </a:extLst>
          </p:cNvPr>
          <p:cNvSpPr/>
          <p:nvPr/>
        </p:nvSpPr>
        <p:spPr bwMode="auto">
          <a:xfrm>
            <a:off x="4774245" y="5530978"/>
            <a:ext cx="472066" cy="168965"/>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latin typeface="Times" charset="0"/>
              <a:ea typeface="ＭＳ Ｐゴシック" charset="0"/>
            </a:endParaRPr>
          </a:p>
        </p:txBody>
      </p:sp>
      <p:pic>
        <p:nvPicPr>
          <p:cNvPr id="16" name="Picture 15" descr="A collage of a person&#10;&#10;Description automatically generated with medium confidence">
            <a:extLst>
              <a:ext uri="{FF2B5EF4-FFF2-40B4-BE49-F238E27FC236}">
                <a16:creationId xmlns:a16="http://schemas.microsoft.com/office/drawing/2014/main" id="{92C61822-0148-4110-9BE0-652B4453B232}"/>
              </a:ext>
            </a:extLst>
          </p:cNvPr>
          <p:cNvPicPr>
            <a:picLocks noChangeAspect="1"/>
          </p:cNvPicPr>
          <p:nvPr/>
        </p:nvPicPr>
        <p:blipFill rotWithShape="1">
          <a:blip r:embed="rId4"/>
          <a:srcRect b="34054"/>
          <a:stretch/>
        </p:blipFill>
        <p:spPr>
          <a:xfrm>
            <a:off x="6038110" y="273425"/>
            <a:ext cx="2383513" cy="2228994"/>
          </a:xfrm>
          <a:prstGeom prst="rect">
            <a:avLst/>
          </a:prstGeom>
          <a:ln>
            <a:solidFill>
              <a:srgbClr val="0070C0"/>
            </a:solidFill>
          </a:ln>
        </p:spPr>
      </p:pic>
      <p:pic>
        <p:nvPicPr>
          <p:cNvPr id="18" name="Picture 17" descr="Diagram&#10;&#10;Description automatically generated">
            <a:extLst>
              <a:ext uri="{FF2B5EF4-FFF2-40B4-BE49-F238E27FC236}">
                <a16:creationId xmlns:a16="http://schemas.microsoft.com/office/drawing/2014/main" id="{C2FE9801-3BDB-44AB-9680-751BAEE27F7F}"/>
              </a:ext>
            </a:extLst>
          </p:cNvPr>
          <p:cNvPicPr>
            <a:picLocks noChangeAspect="1"/>
          </p:cNvPicPr>
          <p:nvPr/>
        </p:nvPicPr>
        <p:blipFill>
          <a:blip r:embed="rId5"/>
          <a:stretch>
            <a:fillRect/>
          </a:stretch>
        </p:blipFill>
        <p:spPr>
          <a:xfrm>
            <a:off x="5278211" y="4580473"/>
            <a:ext cx="3806044" cy="2131659"/>
          </a:xfrm>
          <a:prstGeom prst="rect">
            <a:avLst/>
          </a:prstGeom>
          <a:ln>
            <a:solidFill>
              <a:srgbClr val="0070C0"/>
            </a:solidFill>
          </a:ln>
        </p:spPr>
      </p:pic>
      <p:pic>
        <p:nvPicPr>
          <p:cNvPr id="7" name="Picture 6" descr="Diagram&#10;&#10;Description automatically generated">
            <a:extLst>
              <a:ext uri="{FF2B5EF4-FFF2-40B4-BE49-F238E27FC236}">
                <a16:creationId xmlns:a16="http://schemas.microsoft.com/office/drawing/2014/main" id="{71EA609A-FC6D-43F3-94ED-90918569D954}"/>
              </a:ext>
            </a:extLst>
          </p:cNvPr>
          <p:cNvPicPr>
            <a:picLocks noChangeAspect="1"/>
          </p:cNvPicPr>
          <p:nvPr/>
        </p:nvPicPr>
        <p:blipFill>
          <a:blip r:embed="rId6"/>
          <a:stretch>
            <a:fillRect/>
          </a:stretch>
        </p:blipFill>
        <p:spPr>
          <a:xfrm>
            <a:off x="5284519" y="2681974"/>
            <a:ext cx="3786271" cy="1780357"/>
          </a:xfrm>
          <a:prstGeom prst="rect">
            <a:avLst/>
          </a:prstGeom>
          <a:ln>
            <a:solidFill>
              <a:schemeClr val="accent1">
                <a:lumMod val="50000"/>
              </a:schemeClr>
            </a:solidFill>
          </a:ln>
        </p:spPr>
      </p:pic>
      <p:sp>
        <p:nvSpPr>
          <p:cNvPr id="28" name="Arrow: Right 27">
            <a:extLst>
              <a:ext uri="{FF2B5EF4-FFF2-40B4-BE49-F238E27FC236}">
                <a16:creationId xmlns:a16="http://schemas.microsoft.com/office/drawing/2014/main" id="{94BE7715-7EAA-4867-95EB-A9B4B552FBFA}"/>
              </a:ext>
            </a:extLst>
          </p:cNvPr>
          <p:cNvSpPr/>
          <p:nvPr/>
        </p:nvSpPr>
        <p:spPr bwMode="auto">
          <a:xfrm>
            <a:off x="4732705" y="3214639"/>
            <a:ext cx="472066" cy="168965"/>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latin typeface="Times" charset="0"/>
              <a:ea typeface="ＭＳ Ｐゴシック" charset="0"/>
            </a:endParaRPr>
          </a:p>
        </p:txBody>
      </p:sp>
    </p:spTree>
    <p:extLst>
      <p:ext uri="{BB962C8B-B14F-4D97-AF65-F5344CB8AC3E}">
        <p14:creationId xmlns:p14="http://schemas.microsoft.com/office/powerpoint/2010/main" val="1214477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 y="0"/>
            <a:ext cx="5997575" cy="914400"/>
          </a:xfrm>
        </p:spPr>
        <p:txBody>
          <a:bodyPr/>
          <a:lstStyle/>
          <a:p>
            <a:pPr>
              <a:defRPr/>
            </a:pPr>
            <a:r>
              <a:rPr lang="en-US" dirty="0">
                <a:effectLst>
                  <a:outerShdw blurRad="38100" dist="38100" dir="2700000" algn="tl">
                    <a:srgbClr val="C0C0C0"/>
                  </a:outerShdw>
                </a:effectLst>
                <a:latin typeface="Aaux Next Black" charset="0"/>
              </a:rPr>
              <a:t>Our Approach</a:t>
            </a:r>
          </a:p>
        </p:txBody>
      </p:sp>
      <p:sp>
        <p:nvSpPr>
          <p:cNvPr id="3" name="Content Placeholder 2"/>
          <p:cNvSpPr>
            <a:spLocks noGrp="1"/>
          </p:cNvSpPr>
          <p:nvPr>
            <p:ph idx="1"/>
          </p:nvPr>
        </p:nvSpPr>
        <p:spPr>
          <a:xfrm>
            <a:off x="229192" y="1441287"/>
            <a:ext cx="4139641" cy="2747946"/>
          </a:xfrm>
        </p:spPr>
        <p:txBody>
          <a:bodyPr/>
          <a:lstStyle/>
          <a:p>
            <a:pPr marL="274320" indent="-274320">
              <a:defRPr/>
            </a:pPr>
            <a:r>
              <a:rPr lang="en-US" sz="2200" dirty="0">
                <a:cs typeface="ＭＳ Ｐゴシック" charset="0"/>
              </a:rPr>
              <a:t>We propose a deep periocular face recognition enhanced with </a:t>
            </a:r>
            <a:r>
              <a:rPr lang="en-US" sz="2200" u="sng" dirty="0">
                <a:cs typeface="ＭＳ Ｐゴシック" charset="0"/>
              </a:rPr>
              <a:t>the predicted soft biometrics </a:t>
            </a:r>
            <a:r>
              <a:rPr lang="en-US" sz="2200" dirty="0">
                <a:cs typeface="ＭＳ Ｐゴシック" charset="0"/>
              </a:rPr>
              <a:t>(age, gender, race, skin color). </a:t>
            </a:r>
          </a:p>
          <a:p>
            <a:pPr marL="274320" indent="-274320">
              <a:spcBef>
                <a:spcPts val="0"/>
              </a:spcBef>
              <a:defRPr/>
            </a:pPr>
            <a:r>
              <a:rPr lang="en-US" sz="2200" dirty="0"/>
              <a:t>The network consists of a shared backbone and dedicated attribute layers and periocular layers. The whole network is</a:t>
            </a:r>
            <a:endParaRPr lang="en-US" dirty="0"/>
          </a:p>
        </p:txBody>
      </p:sp>
      <p:sp>
        <p:nvSpPr>
          <p:cNvPr id="4" name="Slide Number Placeholder 3"/>
          <p:cNvSpPr>
            <a:spLocks noGrp="1"/>
          </p:cNvSpPr>
          <p:nvPr>
            <p:ph type="sldNum" sz="quarter" idx="4294967295"/>
          </p:nvPr>
        </p:nvSpPr>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defRPr/>
            </a:pPr>
            <a:fld id="{C41A05A0-9DDA-4841-BF9E-8467A1AE1D86}" type="slidenum">
              <a:rPr lang="en-US" sz="1400" baseline="0" smtClean="0"/>
              <a:pPr>
                <a:defRPr/>
              </a:pPr>
              <a:t>4</a:t>
            </a:fld>
            <a:endParaRPr lang="en-US" sz="1400" baseline="0"/>
          </a:p>
        </p:txBody>
      </p:sp>
      <p:sp>
        <p:nvSpPr>
          <p:cNvPr id="5" name="Rectangle 3"/>
          <p:cNvSpPr txBox="1">
            <a:spLocks noChangeArrowheads="1"/>
          </p:cNvSpPr>
          <p:nvPr/>
        </p:nvSpPr>
        <p:spPr bwMode="auto">
          <a:xfrm>
            <a:off x="174625" y="717551"/>
            <a:ext cx="8121236" cy="54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defRPr/>
            </a:pPr>
            <a:r>
              <a:rPr lang="en-US" b="1" dirty="0">
                <a:solidFill>
                  <a:srgbClr val="003B72"/>
                </a:solidFill>
                <a:effectLst>
                  <a:outerShdw blurRad="28575" dist="25400" dir="2520000" algn="tl" rotWithShape="0">
                    <a:schemeClr val="bg2">
                      <a:alpha val="43000"/>
                    </a:schemeClr>
                  </a:outerShdw>
                </a:effectLst>
                <a:latin typeface="Helvetica" charset="0"/>
              </a:rPr>
              <a:t>A Joint Periocular &amp; Soft Biometrics Face Recognition</a:t>
            </a:r>
            <a:endParaRPr lang="en-US" sz="2800" b="1" dirty="0">
              <a:solidFill>
                <a:schemeClr val="accent6"/>
              </a:solidFill>
              <a:effectLst>
                <a:outerShdw blurRad="28575" dist="25400" dir="2520000" algn="tl" rotWithShape="0">
                  <a:schemeClr val="bg2">
                    <a:alpha val="43000"/>
                  </a:schemeClr>
                </a:outerShdw>
              </a:effectLst>
              <a:latin typeface="Helvetica" charset="0"/>
            </a:endParaRPr>
          </a:p>
        </p:txBody>
      </p:sp>
      <p:sp>
        <p:nvSpPr>
          <p:cNvPr id="6" name="Rectangle 173">
            <a:extLst>
              <a:ext uri="{FF2B5EF4-FFF2-40B4-BE49-F238E27FC236}">
                <a16:creationId xmlns:a16="http://schemas.microsoft.com/office/drawing/2014/main" id="{16F657AB-9819-4ABC-86E6-441CBCB6A9FC}"/>
              </a:ext>
            </a:extLst>
          </p:cNvPr>
          <p:cNvSpPr>
            <a:spLocks noChangeArrowheads="1"/>
          </p:cNvSpPr>
          <p:nvPr/>
        </p:nvSpPr>
        <p:spPr bwMode="auto">
          <a:xfrm>
            <a:off x="174624" y="80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Content Placeholder 2">
            <a:extLst>
              <a:ext uri="{FF2B5EF4-FFF2-40B4-BE49-F238E27FC236}">
                <a16:creationId xmlns:a16="http://schemas.microsoft.com/office/drawing/2014/main" id="{B58028DE-1DE5-404A-8707-CEE34C1A304D}"/>
              </a:ext>
            </a:extLst>
          </p:cNvPr>
          <p:cNvSpPr txBox="1">
            <a:spLocks/>
          </p:cNvSpPr>
          <p:nvPr/>
        </p:nvSpPr>
        <p:spPr bwMode="auto">
          <a:xfrm>
            <a:off x="229193" y="4833819"/>
            <a:ext cx="8513391" cy="1306630"/>
          </a:xfrm>
          <a:prstGeom prst="rect">
            <a:avLst/>
          </a:prstGeom>
          <a:noFill/>
          <a:ln>
            <a:no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rgbClr val="18367B"/>
                </a:solidFill>
                <a:latin typeface="+mn-lt"/>
                <a:ea typeface="MS PGothic" pitchFamily="34" charset="-128"/>
                <a:cs typeface="MS PGothic" charset="0"/>
              </a:defRPr>
            </a:lvl1pPr>
            <a:lvl2pPr marL="457200" indent="0" algn="l" rtl="0" eaLnBrk="0" fontAlgn="base" hangingPunct="0">
              <a:spcBef>
                <a:spcPct val="20000"/>
              </a:spcBef>
              <a:spcAft>
                <a:spcPct val="0"/>
              </a:spcAft>
              <a:buNone/>
              <a:defRPr sz="20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274320" indent="-274320">
              <a:spcBef>
                <a:spcPts val="0"/>
              </a:spcBef>
              <a:defRPr/>
            </a:pPr>
            <a:r>
              <a:rPr lang="en-US" sz="2200" kern="0" baseline="0" dirty="0"/>
              <a:t>What is Innovative and New?</a:t>
            </a:r>
          </a:p>
          <a:p>
            <a:pPr marL="411480" lvl="1">
              <a:spcBef>
                <a:spcPts val="0"/>
              </a:spcBef>
              <a:defRPr/>
            </a:pPr>
            <a:r>
              <a:rPr lang="en-US" kern="0" baseline="0" dirty="0"/>
              <a:t>A novel joint facial attribute and periocular face recognition is proposed. The facial attribute is an </a:t>
            </a:r>
            <a:r>
              <a:rPr lang="en-US" u="sng" kern="0" baseline="0" dirty="0"/>
              <a:t>ancillary information </a:t>
            </a:r>
            <a:r>
              <a:rPr lang="en-US" kern="0" baseline="0" dirty="0"/>
              <a:t>that can improve the periocular overall face recognition accuracy. </a:t>
            </a:r>
          </a:p>
        </p:txBody>
      </p:sp>
      <p:sp>
        <p:nvSpPr>
          <p:cNvPr id="12" name="Content Placeholder 2">
            <a:extLst>
              <a:ext uri="{FF2B5EF4-FFF2-40B4-BE49-F238E27FC236}">
                <a16:creationId xmlns:a16="http://schemas.microsoft.com/office/drawing/2014/main" id="{D6074653-470C-474F-84AF-D17F2BF14132}"/>
              </a:ext>
            </a:extLst>
          </p:cNvPr>
          <p:cNvSpPr txBox="1">
            <a:spLocks/>
          </p:cNvSpPr>
          <p:nvPr/>
        </p:nvSpPr>
        <p:spPr bwMode="auto">
          <a:xfrm>
            <a:off x="502821" y="4125681"/>
            <a:ext cx="8239764" cy="70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rgbClr val="18367B"/>
                </a:solidFill>
                <a:latin typeface="+mn-lt"/>
                <a:ea typeface="MS PGothic" pitchFamily="34" charset="-128"/>
                <a:cs typeface="MS PGothic" charset="0"/>
              </a:defRPr>
            </a:lvl1pPr>
            <a:lvl2pPr marL="457200" indent="0" algn="l" rtl="0" eaLnBrk="0" fontAlgn="base" hangingPunct="0">
              <a:spcBef>
                <a:spcPct val="20000"/>
              </a:spcBef>
              <a:spcAft>
                <a:spcPct val="0"/>
              </a:spcAft>
              <a:buNone/>
              <a:defRPr sz="20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defRPr/>
            </a:pPr>
            <a:r>
              <a:rPr lang="en-US" sz="2200" baseline="0" dirty="0"/>
              <a:t>trained end-to-end, and the </a:t>
            </a:r>
            <a:r>
              <a:rPr lang="en-US" sz="2200" kern="0" baseline="0" dirty="0"/>
              <a:t>attribute feature layer is jointly fused with the periocular feature layer to make the final face classification.</a:t>
            </a:r>
          </a:p>
        </p:txBody>
      </p:sp>
      <p:pic>
        <p:nvPicPr>
          <p:cNvPr id="8" name="Picture 7" descr="Diagram&#10;&#10;Description automatically generated">
            <a:extLst>
              <a:ext uri="{FF2B5EF4-FFF2-40B4-BE49-F238E27FC236}">
                <a16:creationId xmlns:a16="http://schemas.microsoft.com/office/drawing/2014/main" id="{CB148478-C6EF-4C02-A68F-832AA52F2849}"/>
              </a:ext>
            </a:extLst>
          </p:cNvPr>
          <p:cNvPicPr>
            <a:picLocks noChangeAspect="1"/>
          </p:cNvPicPr>
          <p:nvPr/>
        </p:nvPicPr>
        <p:blipFill rotWithShape="1">
          <a:blip r:embed="rId3"/>
          <a:srcRect r="6098"/>
          <a:stretch/>
        </p:blipFill>
        <p:spPr>
          <a:xfrm>
            <a:off x="4636008" y="1275039"/>
            <a:ext cx="4468572" cy="2799974"/>
          </a:xfrm>
          <a:prstGeom prst="rect">
            <a:avLst/>
          </a:prstGeom>
        </p:spPr>
      </p:pic>
    </p:spTree>
    <p:extLst>
      <p:ext uri="{BB962C8B-B14F-4D97-AF65-F5344CB8AC3E}">
        <p14:creationId xmlns:p14="http://schemas.microsoft.com/office/powerpoint/2010/main" val="4184821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 y="0"/>
            <a:ext cx="5997575" cy="914400"/>
          </a:xfrm>
        </p:spPr>
        <p:txBody>
          <a:bodyPr/>
          <a:lstStyle/>
          <a:p>
            <a:pPr>
              <a:defRPr/>
            </a:pPr>
            <a:r>
              <a:rPr lang="en-US" dirty="0">
                <a:solidFill>
                  <a:srgbClr val="C00000"/>
                </a:solidFill>
                <a:latin typeface="+mn-lt"/>
              </a:rPr>
              <a:t>Research Plan</a:t>
            </a:r>
          </a:p>
        </p:txBody>
      </p:sp>
      <p:sp>
        <p:nvSpPr>
          <p:cNvPr id="6" name="Content Placeholder 2">
            <a:extLst>
              <a:ext uri="{FF2B5EF4-FFF2-40B4-BE49-F238E27FC236}">
                <a16:creationId xmlns:a16="http://schemas.microsoft.com/office/drawing/2014/main" id="{BD8323D6-BDBC-42B2-828A-FAB2D0C2DDD7}"/>
              </a:ext>
            </a:extLst>
          </p:cNvPr>
          <p:cNvSpPr txBox="1">
            <a:spLocks/>
          </p:cNvSpPr>
          <p:nvPr/>
        </p:nvSpPr>
        <p:spPr bwMode="auto">
          <a:xfrm>
            <a:off x="141575" y="1516535"/>
            <a:ext cx="4448203" cy="2033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rgbClr val="18367B"/>
                </a:solidFill>
                <a:latin typeface="+mn-lt"/>
                <a:ea typeface="MS PGothic" pitchFamily="34" charset="-128"/>
                <a:cs typeface="MS PGothic" charset="0"/>
              </a:defRPr>
            </a:lvl1pPr>
            <a:lvl2pPr marL="457200" indent="0" algn="l" rtl="0" eaLnBrk="0" fontAlgn="base" hangingPunct="0">
              <a:spcBef>
                <a:spcPct val="20000"/>
              </a:spcBef>
              <a:spcAft>
                <a:spcPct val="0"/>
              </a:spcAft>
              <a:buNone/>
              <a:defRPr sz="20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274320" indent="-274320">
              <a:spcBef>
                <a:spcPts val="0"/>
              </a:spcBef>
              <a:defRPr/>
            </a:pPr>
            <a:r>
              <a:rPr lang="en-US" sz="2200" kern="0" baseline="0" dirty="0">
                <a:solidFill>
                  <a:srgbClr val="003B72"/>
                </a:solidFill>
              </a:rPr>
              <a:t>Investigate the effect of different periocular and soft biometrics attribute feature vector sizes. </a:t>
            </a:r>
          </a:p>
          <a:p>
            <a:pPr marL="274320" indent="-274320">
              <a:spcBef>
                <a:spcPts val="0"/>
              </a:spcBef>
              <a:defRPr/>
            </a:pPr>
            <a:r>
              <a:rPr lang="en-US" sz="2200" kern="0" baseline="0" dirty="0">
                <a:solidFill>
                  <a:srgbClr val="003B72"/>
                </a:solidFill>
              </a:rPr>
              <a:t>Study the effect of different numbers of predicted soft biometrics on performance. </a:t>
            </a:r>
          </a:p>
        </p:txBody>
      </p:sp>
      <p:sp>
        <p:nvSpPr>
          <p:cNvPr id="5" name="TextBox 4">
            <a:extLst>
              <a:ext uri="{FF2B5EF4-FFF2-40B4-BE49-F238E27FC236}">
                <a16:creationId xmlns:a16="http://schemas.microsoft.com/office/drawing/2014/main" id="{D32DFADB-2484-49EB-B20D-F427ACD83C8F}"/>
              </a:ext>
            </a:extLst>
          </p:cNvPr>
          <p:cNvSpPr txBox="1"/>
          <p:nvPr/>
        </p:nvSpPr>
        <p:spPr>
          <a:xfrm>
            <a:off x="141575" y="800101"/>
            <a:ext cx="8657868" cy="769441"/>
          </a:xfrm>
          <a:prstGeom prst="rect">
            <a:avLst/>
          </a:prstGeom>
          <a:noFill/>
        </p:spPr>
        <p:txBody>
          <a:bodyPr wrap="square">
            <a:spAutoFit/>
          </a:bodyPr>
          <a:lstStyle/>
          <a:p>
            <a:pPr marL="274320" indent="-274320">
              <a:buFont typeface="Arial" panose="020B0604020202020204" pitchFamily="34" charset="0"/>
              <a:buChar char="•"/>
              <a:defRPr/>
            </a:pPr>
            <a:r>
              <a:rPr lang="en-US" sz="2200" baseline="0" dirty="0">
                <a:solidFill>
                  <a:srgbClr val="18367B"/>
                </a:solidFill>
                <a:effectLst/>
                <a:latin typeface="+mn-lt"/>
                <a:ea typeface="CMR9"/>
                <a:cs typeface="Calibri" panose="020F0502020204030204" pitchFamily="34" charset="0"/>
              </a:rPr>
              <a:t>Preprocess publicly available periocular databases with soft biometrics (e.g., FRGC, Cross-Eyed, </a:t>
            </a:r>
            <a:r>
              <a:rPr lang="en-US" sz="2200" baseline="0" dirty="0" err="1">
                <a:solidFill>
                  <a:srgbClr val="18367B"/>
                </a:solidFill>
                <a:latin typeface="+mn-lt"/>
              </a:rPr>
              <a:t>UBIPr</a:t>
            </a:r>
            <a:r>
              <a:rPr lang="en-US" sz="2200" baseline="0" dirty="0">
                <a:solidFill>
                  <a:srgbClr val="18367B"/>
                </a:solidFill>
                <a:effectLst/>
                <a:latin typeface="+mn-lt"/>
                <a:ea typeface="CMR9"/>
                <a:cs typeface="Calibri" panose="020F0502020204030204" pitchFamily="34" charset="0"/>
              </a:rPr>
              <a:t>).</a:t>
            </a:r>
            <a:endParaRPr lang="en-US" sz="2200" kern="0" baseline="0" dirty="0">
              <a:solidFill>
                <a:srgbClr val="18367B"/>
              </a:solidFill>
              <a:latin typeface="+mn-lt"/>
            </a:endParaRPr>
          </a:p>
        </p:txBody>
      </p:sp>
      <p:sp>
        <p:nvSpPr>
          <p:cNvPr id="8" name="Content Placeholder 2">
            <a:extLst>
              <a:ext uri="{FF2B5EF4-FFF2-40B4-BE49-F238E27FC236}">
                <a16:creationId xmlns:a16="http://schemas.microsoft.com/office/drawing/2014/main" id="{A86E23EF-1650-4C73-809B-368ACDAE3FEA}"/>
              </a:ext>
            </a:extLst>
          </p:cNvPr>
          <p:cNvSpPr txBox="1">
            <a:spLocks/>
          </p:cNvSpPr>
          <p:nvPr/>
        </p:nvSpPr>
        <p:spPr bwMode="auto">
          <a:xfrm>
            <a:off x="146701" y="4923597"/>
            <a:ext cx="8922635" cy="1429141"/>
          </a:xfrm>
          <a:prstGeom prst="rect">
            <a:avLst/>
          </a:prstGeom>
          <a:solidFill>
            <a:schemeClr val="bg1"/>
          </a:solidFill>
          <a:ln>
            <a:no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rgbClr val="18367B"/>
                </a:solidFill>
                <a:latin typeface="+mn-lt"/>
                <a:ea typeface="MS PGothic" pitchFamily="34" charset="-128"/>
                <a:cs typeface="MS PGothic" charset="0"/>
              </a:defRPr>
            </a:lvl1pPr>
            <a:lvl2pPr marL="457200" indent="0" algn="l" rtl="0" eaLnBrk="0" fontAlgn="base" hangingPunct="0">
              <a:spcBef>
                <a:spcPct val="20000"/>
              </a:spcBef>
              <a:spcAft>
                <a:spcPct val="0"/>
              </a:spcAft>
              <a:buNone/>
              <a:defRPr sz="20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274320" indent="-274320">
              <a:defRPr/>
            </a:pPr>
            <a:r>
              <a:rPr lang="en-US" sz="2200" kern="0" baseline="0" dirty="0">
                <a:solidFill>
                  <a:srgbClr val="C00000"/>
                </a:solidFill>
              </a:rPr>
              <a:t>State risks for the project:   </a:t>
            </a:r>
            <a:r>
              <a:rPr lang="en-US" sz="2200" kern="0" baseline="0" dirty="0">
                <a:solidFill>
                  <a:srgbClr val="002774"/>
                </a:solidFill>
              </a:rPr>
              <a:t>There is no risk involved in this project.</a:t>
            </a:r>
            <a:r>
              <a:rPr lang="en-US" sz="2200" kern="0" baseline="0" dirty="0">
                <a:solidFill>
                  <a:srgbClr val="003B72"/>
                </a:solidFill>
              </a:rPr>
              <a:t>  This project is built upon our previous research published in CVPR Biometrics 2018 </a:t>
            </a:r>
            <a:r>
              <a:rPr lang="en-US" sz="2200" kern="0" baseline="0" dirty="0"/>
              <a:t>“</a:t>
            </a:r>
            <a:r>
              <a:rPr lang="en-US" sz="2200" b="0" i="0" u="sng" baseline="0" dirty="0">
                <a:effectLst/>
              </a:rPr>
              <a:t>A deep </a:t>
            </a:r>
            <a:r>
              <a:rPr lang="en-US" sz="2200" u="sng" baseline="0" dirty="0"/>
              <a:t>f</a:t>
            </a:r>
            <a:r>
              <a:rPr lang="en-US" sz="2200" b="0" i="0" u="sng" baseline="0" dirty="0">
                <a:effectLst/>
              </a:rPr>
              <a:t>ace </a:t>
            </a:r>
            <a:r>
              <a:rPr lang="en-US" sz="2200" u="sng" baseline="0" dirty="0"/>
              <a:t>i</a:t>
            </a:r>
            <a:r>
              <a:rPr lang="en-US" sz="2200" b="0" i="0" u="sng" baseline="0" dirty="0">
                <a:effectLst/>
              </a:rPr>
              <a:t>dentification </a:t>
            </a:r>
            <a:r>
              <a:rPr lang="en-US" sz="2200" u="sng" baseline="0" dirty="0"/>
              <a:t>n</a:t>
            </a:r>
            <a:r>
              <a:rPr lang="en-US" sz="2200" b="0" i="0" u="sng" baseline="0" dirty="0">
                <a:effectLst/>
              </a:rPr>
              <a:t>etwork </a:t>
            </a:r>
            <a:r>
              <a:rPr lang="en-US" sz="2200" u="sng" baseline="0" dirty="0"/>
              <a:t>e</a:t>
            </a:r>
            <a:r>
              <a:rPr lang="en-US" sz="2200" b="0" i="0" u="sng" baseline="0" dirty="0">
                <a:effectLst/>
              </a:rPr>
              <a:t>nhanced by facial </a:t>
            </a:r>
            <a:r>
              <a:rPr lang="en-US" sz="2200" u="sng" baseline="0" dirty="0"/>
              <a:t>a</a:t>
            </a:r>
            <a:r>
              <a:rPr lang="en-US" sz="2200" b="0" i="0" u="sng" baseline="0" dirty="0">
                <a:effectLst/>
              </a:rPr>
              <a:t>ttributes </a:t>
            </a:r>
            <a:r>
              <a:rPr lang="en-US" sz="2200" u="sng" baseline="0" dirty="0"/>
              <a:t>p</a:t>
            </a:r>
            <a:r>
              <a:rPr lang="en-US" sz="2200" b="0" i="0" u="sng" baseline="0" dirty="0">
                <a:effectLst/>
              </a:rPr>
              <a:t>rediction</a:t>
            </a:r>
            <a:r>
              <a:rPr lang="en-US" sz="2200" b="0" i="0" baseline="0" dirty="0">
                <a:effectLst/>
              </a:rPr>
              <a:t>,” </a:t>
            </a:r>
            <a:r>
              <a:rPr lang="en-US" sz="2200" b="0" i="0" baseline="0" dirty="0">
                <a:solidFill>
                  <a:srgbClr val="1A0DAB"/>
                </a:solidFill>
                <a:effectLst/>
              </a:rPr>
              <a:t>(won the best student paper award in CVPRW18).</a:t>
            </a:r>
            <a:endParaRPr lang="en-US" sz="2200" kern="0" baseline="0" dirty="0">
              <a:solidFill>
                <a:srgbClr val="003B72"/>
              </a:solidFill>
            </a:endParaRPr>
          </a:p>
        </p:txBody>
      </p:sp>
      <p:grpSp>
        <p:nvGrpSpPr>
          <p:cNvPr id="3" name="Group 2">
            <a:extLst>
              <a:ext uri="{FF2B5EF4-FFF2-40B4-BE49-F238E27FC236}">
                <a16:creationId xmlns:a16="http://schemas.microsoft.com/office/drawing/2014/main" id="{25A3C86B-A246-4E9B-B99F-54B592F86BC9}"/>
              </a:ext>
            </a:extLst>
          </p:cNvPr>
          <p:cNvGrpSpPr/>
          <p:nvPr/>
        </p:nvGrpSpPr>
        <p:grpSpPr>
          <a:xfrm>
            <a:off x="4621133" y="1173889"/>
            <a:ext cx="4448203" cy="2849471"/>
            <a:chOff x="4864132" y="1770785"/>
            <a:chExt cx="4200077" cy="2471485"/>
          </a:xfrm>
        </p:grpSpPr>
        <p:pic>
          <p:nvPicPr>
            <p:cNvPr id="9" name="Picture 8" descr="Diagram&#10;&#10;Description automatically generated">
              <a:extLst>
                <a:ext uri="{FF2B5EF4-FFF2-40B4-BE49-F238E27FC236}">
                  <a16:creationId xmlns:a16="http://schemas.microsoft.com/office/drawing/2014/main" id="{F1DA43AE-567F-4EA3-A401-E409BC0A8420}"/>
                </a:ext>
              </a:extLst>
            </p:cNvPr>
            <p:cNvPicPr>
              <a:picLocks noChangeAspect="1"/>
            </p:cNvPicPr>
            <p:nvPr/>
          </p:nvPicPr>
          <p:blipFill rotWithShape="1">
            <a:blip r:embed="rId3"/>
            <a:srcRect l="3152" r="6098"/>
            <a:stretch/>
          </p:blipFill>
          <p:spPr>
            <a:xfrm>
              <a:off x="5016767" y="1770785"/>
              <a:ext cx="4047442" cy="2471485"/>
            </a:xfrm>
            <a:prstGeom prst="rect">
              <a:avLst/>
            </a:prstGeom>
          </p:spPr>
        </p:pic>
        <p:pic>
          <p:nvPicPr>
            <p:cNvPr id="10" name="Picture 9" descr="Graphical user interface, website&#10;&#10;Description automatically generated">
              <a:extLst>
                <a:ext uri="{FF2B5EF4-FFF2-40B4-BE49-F238E27FC236}">
                  <a16:creationId xmlns:a16="http://schemas.microsoft.com/office/drawing/2014/main" id="{BE14AF9D-C5BA-40C8-86AD-1B6B09F7B924}"/>
                </a:ext>
              </a:extLst>
            </p:cNvPr>
            <p:cNvPicPr>
              <a:picLocks noChangeAspect="1"/>
            </p:cNvPicPr>
            <p:nvPr/>
          </p:nvPicPr>
          <p:blipFill rotWithShape="1">
            <a:blip r:embed="rId4"/>
            <a:srcRect l="41232" t="17279" r="35388" b="60496"/>
            <a:stretch/>
          </p:blipFill>
          <p:spPr>
            <a:xfrm rot="16200000">
              <a:off x="4664664" y="3205323"/>
              <a:ext cx="625057" cy="226122"/>
            </a:xfrm>
            <a:prstGeom prst="rect">
              <a:avLst/>
            </a:prstGeom>
          </p:spPr>
        </p:pic>
      </p:grpSp>
      <p:sp>
        <p:nvSpPr>
          <p:cNvPr id="11" name="Content Placeholder 2">
            <a:extLst>
              <a:ext uri="{FF2B5EF4-FFF2-40B4-BE49-F238E27FC236}">
                <a16:creationId xmlns:a16="http://schemas.microsoft.com/office/drawing/2014/main" id="{AF957F5A-3A26-406C-88C8-DE1D93AE377B}"/>
              </a:ext>
            </a:extLst>
          </p:cNvPr>
          <p:cNvSpPr txBox="1">
            <a:spLocks/>
          </p:cNvSpPr>
          <p:nvPr/>
        </p:nvSpPr>
        <p:spPr bwMode="auto">
          <a:xfrm>
            <a:off x="141574" y="4205106"/>
            <a:ext cx="879025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rgbClr val="18367B"/>
                </a:solidFill>
                <a:latin typeface="+mn-lt"/>
                <a:ea typeface="MS PGothic" pitchFamily="34" charset="-128"/>
                <a:cs typeface="MS PGothic" charset="0"/>
              </a:defRPr>
            </a:lvl1pPr>
            <a:lvl2pPr marL="457200" indent="0" algn="l" rtl="0" eaLnBrk="0" fontAlgn="base" hangingPunct="0">
              <a:spcBef>
                <a:spcPct val="20000"/>
              </a:spcBef>
              <a:spcAft>
                <a:spcPct val="0"/>
              </a:spcAft>
              <a:buNone/>
              <a:defRPr sz="20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274320" indent="-274320">
              <a:spcBef>
                <a:spcPts val="0"/>
              </a:spcBef>
              <a:defRPr/>
            </a:pPr>
            <a:r>
              <a:rPr lang="en-US" sz="2200" kern="0" baseline="0" dirty="0">
                <a:solidFill>
                  <a:srgbClr val="003B72"/>
                </a:solidFill>
              </a:rPr>
              <a:t>Evaluate performance of our proposed periocular recognition using the </a:t>
            </a:r>
            <a:r>
              <a:rPr lang="en-US" sz="2200" baseline="0" dirty="0">
                <a:effectLst/>
                <a:ea typeface="Times New Roman" panose="02020603050405020304" pitchFamily="18" charset="0"/>
              </a:rPr>
              <a:t>ROC &amp; DET plots and EER &amp; AUC scores. </a:t>
            </a:r>
            <a:endParaRPr lang="en-US" sz="2200" kern="0" baseline="0" dirty="0">
              <a:solidFill>
                <a:srgbClr val="003B72"/>
              </a:solidFill>
            </a:endParaRPr>
          </a:p>
        </p:txBody>
      </p:sp>
      <p:sp>
        <p:nvSpPr>
          <p:cNvPr id="12" name="Content Placeholder 2">
            <a:extLst>
              <a:ext uri="{FF2B5EF4-FFF2-40B4-BE49-F238E27FC236}">
                <a16:creationId xmlns:a16="http://schemas.microsoft.com/office/drawing/2014/main" id="{7E06738D-6FC0-4AF9-AB7D-9ACA6CBEFDEC}"/>
              </a:ext>
            </a:extLst>
          </p:cNvPr>
          <p:cNvSpPr txBox="1">
            <a:spLocks/>
          </p:cNvSpPr>
          <p:nvPr/>
        </p:nvSpPr>
        <p:spPr bwMode="auto">
          <a:xfrm>
            <a:off x="95250" y="3523460"/>
            <a:ext cx="4923317" cy="812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rgbClr val="18367B"/>
                </a:solidFill>
                <a:latin typeface="+mn-lt"/>
                <a:ea typeface="MS PGothic" pitchFamily="34" charset="-128"/>
                <a:cs typeface="MS PGothic" charset="0"/>
              </a:defRPr>
            </a:lvl1pPr>
            <a:lvl2pPr marL="457200" indent="0" algn="l" rtl="0" eaLnBrk="0" fontAlgn="base" hangingPunct="0">
              <a:spcBef>
                <a:spcPct val="20000"/>
              </a:spcBef>
              <a:spcAft>
                <a:spcPct val="0"/>
              </a:spcAft>
              <a:buNone/>
              <a:defRPr sz="20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274320" indent="-274320">
              <a:spcBef>
                <a:spcPts val="0"/>
              </a:spcBef>
              <a:defRPr/>
            </a:pPr>
            <a:r>
              <a:rPr lang="en-US" sz="2200" kern="0" baseline="0" dirty="0">
                <a:solidFill>
                  <a:srgbClr val="003B72"/>
                </a:solidFill>
              </a:rPr>
              <a:t>Compare the performance of our model with/without the soft biometrics.</a:t>
            </a:r>
          </a:p>
          <a:p>
            <a:pPr marL="274320" indent="-274320">
              <a:defRPr/>
            </a:pPr>
            <a:endParaRPr lang="en-US" sz="2200" kern="0" baseline="0" dirty="0">
              <a:solidFill>
                <a:srgbClr val="003B72"/>
              </a:solidFill>
            </a:endParaRPr>
          </a:p>
        </p:txBody>
      </p:sp>
    </p:spTree>
    <p:extLst>
      <p:ext uri="{BB962C8B-B14F-4D97-AF65-F5344CB8AC3E}">
        <p14:creationId xmlns:p14="http://schemas.microsoft.com/office/powerpoint/2010/main" val="2537476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 y="0"/>
            <a:ext cx="7268076" cy="914400"/>
          </a:xfrm>
        </p:spPr>
        <p:txBody>
          <a:bodyPr/>
          <a:lstStyle/>
          <a:p>
            <a:pPr>
              <a:defRPr/>
            </a:pPr>
            <a:r>
              <a:rPr lang="en-US" dirty="0">
                <a:solidFill>
                  <a:srgbClr val="C00000"/>
                </a:solidFill>
                <a:effectLst>
                  <a:outerShdw blurRad="38100" dist="38100" dir="2700000" algn="tl">
                    <a:srgbClr val="C0C0C0"/>
                  </a:outerShdw>
                </a:effectLst>
                <a:latin typeface="+mn-lt"/>
              </a:rPr>
              <a:t>Outcomes, Importance, Deliverables</a:t>
            </a:r>
          </a:p>
        </p:txBody>
      </p:sp>
      <p:sp>
        <p:nvSpPr>
          <p:cNvPr id="3" name="Content Placeholder 2"/>
          <p:cNvSpPr>
            <a:spLocks noGrp="1"/>
          </p:cNvSpPr>
          <p:nvPr>
            <p:ph idx="1"/>
          </p:nvPr>
        </p:nvSpPr>
        <p:spPr>
          <a:xfrm>
            <a:off x="607093" y="1901525"/>
            <a:ext cx="8177877" cy="1140495"/>
          </a:xfrm>
        </p:spPr>
        <p:txBody>
          <a:bodyPr/>
          <a:lstStyle/>
          <a:p>
            <a:pPr>
              <a:defRPr/>
            </a:pPr>
            <a:r>
              <a:rPr lang="en-US" dirty="0">
                <a:solidFill>
                  <a:srgbClr val="FF0000"/>
                </a:solidFill>
                <a:cs typeface="ＭＳ Ｐゴシック" charset="0"/>
              </a:rPr>
              <a:t>Importance</a:t>
            </a:r>
            <a:r>
              <a:rPr lang="en-US" dirty="0">
                <a:solidFill>
                  <a:schemeClr val="tx1"/>
                </a:solidFill>
                <a:cs typeface="ＭＳ Ｐゴシック" charset="0"/>
              </a:rPr>
              <a:t> – </a:t>
            </a:r>
            <a:r>
              <a:rPr lang="en-US" i="1" dirty="0">
                <a:solidFill>
                  <a:schemeClr val="tx1"/>
                </a:solidFill>
                <a:cs typeface="ＭＳ Ｐゴシック" charset="0"/>
              </a:rPr>
              <a:t>A high-performing periocular face recognition is important for identifying persons with masked faces due to the COVID-19 pandemic.</a:t>
            </a:r>
            <a:endParaRPr lang="en-US" i="1" dirty="0">
              <a:solidFill>
                <a:schemeClr val="bg1">
                  <a:lumMod val="50000"/>
                </a:schemeClr>
              </a:solidFill>
              <a:cs typeface="ＭＳ Ｐゴシック" charset="0"/>
            </a:endParaRPr>
          </a:p>
        </p:txBody>
      </p:sp>
      <p:graphicFrame>
        <p:nvGraphicFramePr>
          <p:cNvPr id="5" name="Group 32"/>
          <p:cNvGraphicFramePr>
            <a:graphicFrameLocks noGrp="1"/>
          </p:cNvGraphicFramePr>
          <p:nvPr>
            <p:extLst>
              <p:ext uri="{D42A27DB-BD31-4B8C-83A1-F6EECF244321}">
                <p14:modId xmlns:p14="http://schemas.microsoft.com/office/powerpoint/2010/main" val="2734831147"/>
              </p:ext>
            </p:extLst>
          </p:nvPr>
        </p:nvGraphicFramePr>
        <p:xfrm>
          <a:off x="443949" y="3429000"/>
          <a:ext cx="8256100" cy="2308446"/>
        </p:xfrm>
        <a:graphic>
          <a:graphicData uri="http://schemas.openxmlformats.org/drawingml/2006/table">
            <a:tbl>
              <a:tblPr lastRow="1">
                <a:tableStyleId>{5940675A-B579-460E-94D1-54222C63F5DA}</a:tableStyleId>
              </a:tblPr>
              <a:tblGrid>
                <a:gridCol w="6520065">
                  <a:extLst>
                    <a:ext uri="{9D8B030D-6E8A-4147-A177-3AD203B41FA5}">
                      <a16:colId xmlns:a16="http://schemas.microsoft.com/office/drawing/2014/main" val="20001"/>
                    </a:ext>
                  </a:extLst>
                </a:gridCol>
                <a:gridCol w="1736035">
                  <a:extLst>
                    <a:ext uri="{9D8B030D-6E8A-4147-A177-3AD203B41FA5}">
                      <a16:colId xmlns:a16="http://schemas.microsoft.com/office/drawing/2014/main" val="20002"/>
                    </a:ext>
                  </a:extLst>
                </a:gridCol>
              </a:tblGrid>
              <a:tr h="571086">
                <a:tc>
                  <a:txBody>
                    <a:bodyPr/>
                    <a:lstStyle/>
                    <a:p>
                      <a:pPr marL="0" marR="0" lvl="0" indent="0" algn="l" defTabSz="914400" rtl="0" eaLnBrk="1" fontAlgn="b" latinLnBrk="0" hangingPunct="1">
                        <a:lnSpc>
                          <a:spcPct val="100000"/>
                        </a:lnSpc>
                        <a:spcBef>
                          <a:spcPct val="0"/>
                        </a:spcBef>
                        <a:spcAft>
                          <a:spcPct val="0"/>
                        </a:spcAft>
                        <a:buClrTx/>
                        <a:buSzTx/>
                        <a:buFont typeface="Arial" panose="020B0604020202020204" pitchFamily="34" charset="0"/>
                        <a:buNone/>
                        <a:tabLst/>
                      </a:pPr>
                      <a:r>
                        <a:rPr kumimoji="0" lang="en-US" sz="2400" u="none" strike="noStrike" cap="none" normalizeH="0" baseline="0" dirty="0">
                          <a:ln>
                            <a:noFill/>
                          </a:ln>
                          <a:effectLst/>
                        </a:rPr>
                        <a:t>Deliverables</a:t>
                      </a:r>
                      <a:endParaRPr kumimoji="0" lang="en-US" sz="2400" b="1" i="0" u="none" strike="noStrike" cap="none" normalizeH="0" baseline="0" dirty="0">
                        <a:ln>
                          <a:noFill/>
                        </a:ln>
                        <a:solidFill>
                          <a:srgbClr val="FF0000"/>
                        </a:solidFill>
                        <a:effectLst/>
                        <a:latin typeface="+mn-lt"/>
                        <a:ea typeface="MS PGothic" pitchFamily="34" charset="-128"/>
                      </a:endParaRPr>
                    </a:p>
                  </a:txBody>
                  <a:tcPr marL="45720" marR="45720" horzOverflow="overflow"/>
                </a:tc>
                <a:tc>
                  <a:txBody>
                    <a:bodyPr/>
                    <a:lstStyle/>
                    <a:p>
                      <a:pPr marL="0" marR="0" lvl="0" indent="0" algn="l" defTabSz="914400" rtl="0" eaLnBrk="1" fontAlgn="b" latinLnBrk="0" hangingPunct="1">
                        <a:lnSpc>
                          <a:spcPct val="100000"/>
                        </a:lnSpc>
                        <a:spcBef>
                          <a:spcPct val="0"/>
                        </a:spcBef>
                        <a:spcAft>
                          <a:spcPct val="0"/>
                        </a:spcAft>
                        <a:buClrTx/>
                        <a:buSzTx/>
                        <a:buFont typeface="Arial" panose="020B0604020202020204" pitchFamily="34" charset="0"/>
                        <a:buNone/>
                        <a:tabLst/>
                      </a:pPr>
                      <a:r>
                        <a:rPr kumimoji="0" lang="en-US" sz="2400" u="none" strike="noStrike" cap="none" normalizeH="0" baseline="0" dirty="0">
                          <a:ln>
                            <a:noFill/>
                          </a:ln>
                          <a:effectLst/>
                        </a:rPr>
                        <a:t> </a:t>
                      </a:r>
                      <a:r>
                        <a:rPr kumimoji="0" lang="en-US" sz="2000" u="none" strike="noStrike" cap="none" normalizeH="0" baseline="0" dirty="0">
                          <a:ln>
                            <a:noFill/>
                          </a:ln>
                          <a:effectLst/>
                        </a:rPr>
                        <a:t>Delivery Date</a:t>
                      </a:r>
                      <a:endParaRPr kumimoji="0" lang="en-US" sz="2000" b="0" i="0" u="none" strike="noStrike" cap="none" normalizeH="0" baseline="0" dirty="0">
                        <a:ln>
                          <a:noFill/>
                        </a:ln>
                        <a:solidFill>
                          <a:schemeClr val="tx1"/>
                        </a:solidFill>
                        <a:effectLst/>
                        <a:latin typeface="Times" panose="02020603050405020304" pitchFamily="18" charset="0"/>
                        <a:ea typeface="MS PGothic" pitchFamily="34" charset="-128"/>
                        <a:cs typeface="Times" panose="02020603050405020304" pitchFamily="18" charset="0"/>
                      </a:endParaRPr>
                    </a:p>
                  </a:txBody>
                  <a:tcPr anchor="ctr" horzOverflow="overflow"/>
                </a:tc>
                <a:extLst>
                  <a:ext uri="{0D108BD9-81ED-4DB2-BD59-A6C34878D82A}">
                    <a16:rowId xmlns:a16="http://schemas.microsoft.com/office/drawing/2014/main" val="10000"/>
                  </a:ext>
                </a:extLst>
              </a:tr>
              <a:tr h="54864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Software: All the algorithms with computer codes can be provided to affiliates for testing.</a:t>
                      </a:r>
                    </a:p>
                  </a:txBody>
                  <a:tcPr horzOverflow="overflow"/>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ea typeface="MS PGothic" pitchFamily="34" charset="-128"/>
                        </a:rPr>
                        <a:t>Spring 2022</a:t>
                      </a:r>
                    </a:p>
                  </a:txBody>
                  <a:tcPr horzOverflow="overflow"/>
                </a:tc>
                <a:extLst>
                  <a:ext uri="{0D108BD9-81ED-4DB2-BD59-A6C34878D82A}">
                    <a16:rowId xmlns:a16="http://schemas.microsoft.com/office/drawing/2014/main" val="10002"/>
                  </a:ext>
                </a:extLst>
              </a:tr>
              <a:tr h="54864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Datasets: All evaluation datasets can be provided to affiliates.</a:t>
                      </a:r>
                      <a:endParaRPr kumimoji="0" lang="en-US" sz="1600" b="0" i="1" u="none" strike="noStrike" cap="none" normalizeH="0" baseline="0" dirty="0">
                        <a:ln>
                          <a:noFill/>
                        </a:ln>
                        <a:solidFill>
                          <a:schemeClr val="tx1"/>
                        </a:solidFill>
                        <a:effectLst/>
                        <a:latin typeface="Arial" pitchFamily="34" charset="0"/>
                        <a:ea typeface="MS PGothic" pitchFamily="34" charset="-128"/>
                      </a:endParaRPr>
                    </a:p>
                  </a:txBody>
                  <a:tcPr horzOverflow="overflow"/>
                </a:tc>
                <a:tc>
                  <a:txBody>
                    <a:bodyPr/>
                    <a:lstStyle/>
                    <a:p>
                      <a:pPr marL="0" marR="0" lvl="0" indent="0" algn="l" defTabSz="914400" rtl="0" eaLnBrk="1" fontAlgn="ctr" latinLnBrk="0" hangingPunct="1">
                        <a:lnSpc>
                          <a:spcPct val="100000"/>
                        </a:lnSpc>
                        <a:spcBef>
                          <a:spcPct val="0"/>
                        </a:spcBef>
                        <a:spcAft>
                          <a:spcPct val="0"/>
                        </a:spcAft>
                        <a:buClrTx/>
                        <a:buSzTx/>
                        <a:buFontTx/>
                        <a:buNone/>
                        <a:tabLst/>
                        <a:defRPr/>
                      </a:pPr>
                      <a:r>
                        <a:rPr kumimoji="0" lang="en-US" sz="1600" b="1" i="0" u="none" strike="noStrike" cap="none" normalizeH="0" baseline="0" dirty="0">
                          <a:ln>
                            <a:noFill/>
                          </a:ln>
                          <a:solidFill>
                            <a:schemeClr val="tx1"/>
                          </a:solidFill>
                          <a:effectLst/>
                          <a:latin typeface="Arial" pitchFamily="34" charset="0"/>
                          <a:ea typeface="MS PGothic" pitchFamily="34" charset="-128"/>
                        </a:rPr>
                        <a:t>Spring 2022</a:t>
                      </a:r>
                    </a:p>
                    <a:p>
                      <a:pPr marL="0" marR="0" lvl="0" indent="0" algn="l" defTabSz="914400" rtl="0" eaLnBrk="1" fontAlgn="ctr"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ea typeface="MS PGothic" pitchFamily="34" charset="-128"/>
                      </a:endParaRPr>
                    </a:p>
                  </a:txBody>
                  <a:tcPr horzOverflow="overflow"/>
                </a:tc>
                <a:extLst>
                  <a:ext uri="{0D108BD9-81ED-4DB2-BD59-A6C34878D82A}">
                    <a16:rowId xmlns:a16="http://schemas.microsoft.com/office/drawing/2014/main" val="4114877217"/>
                  </a:ext>
                </a:extLst>
              </a:tr>
              <a:tr h="548640">
                <a:tc>
                  <a:txBody>
                    <a:bodyPr/>
                    <a:lstStyle/>
                    <a:p>
                      <a:pPr marL="0" marR="0" lvl="0" indent="0" algn="l" defTabSz="914400" rtl="0" eaLnBrk="1" fontAlgn="ctr" latinLnBrk="0" hangingPunct="1">
                        <a:lnSpc>
                          <a:spcPct val="100000"/>
                        </a:lnSpc>
                        <a:spcBef>
                          <a:spcPct val="0"/>
                        </a:spcBef>
                        <a:spcAft>
                          <a:spcPct val="0"/>
                        </a:spcAft>
                        <a:buClrTx/>
                        <a:buSzTx/>
                        <a:buFontTx/>
                        <a:buNone/>
                        <a:tabLst/>
                        <a:defRPr/>
                      </a:pPr>
                      <a:r>
                        <a:rPr kumimoji="0" lang="en-US" sz="1600" u="none" strike="noStrike" cap="none" normalizeH="0" baseline="0" dirty="0">
                          <a:ln>
                            <a:noFill/>
                          </a:ln>
                          <a:effectLst/>
                        </a:rPr>
                        <a:t>Other: A comprehensive evaluation report can be provided to affiliates with regard to our periocular face recognition enhanced with soft biometrics. </a:t>
                      </a:r>
                    </a:p>
                  </a:txBody>
                  <a:tcPr horzOverflow="overflow"/>
                </a:tc>
                <a:tc>
                  <a:txBody>
                    <a:bodyPr/>
                    <a:lstStyle/>
                    <a:p>
                      <a:pPr marL="0" marR="0" lvl="0" indent="0" algn="l" defTabSz="914400" rtl="0" eaLnBrk="1" fontAlgn="ctr" latinLnBrk="0" hangingPunct="1">
                        <a:lnSpc>
                          <a:spcPct val="100000"/>
                        </a:lnSpc>
                        <a:spcBef>
                          <a:spcPct val="0"/>
                        </a:spcBef>
                        <a:spcAft>
                          <a:spcPct val="0"/>
                        </a:spcAft>
                        <a:buClrTx/>
                        <a:buSzTx/>
                        <a:buFontTx/>
                        <a:buNone/>
                        <a:tabLst/>
                        <a:defRPr/>
                      </a:pPr>
                      <a:r>
                        <a:rPr kumimoji="0" lang="en-US" sz="1600" b="1" i="0" u="none" strike="noStrike" cap="none" normalizeH="0" baseline="0" dirty="0">
                          <a:ln>
                            <a:noFill/>
                          </a:ln>
                          <a:solidFill>
                            <a:schemeClr val="tx1"/>
                          </a:solidFill>
                          <a:effectLst/>
                          <a:latin typeface="Arial" pitchFamily="34" charset="0"/>
                          <a:ea typeface="MS PGothic" pitchFamily="34" charset="-128"/>
                        </a:rPr>
                        <a:t>Spring 2022</a:t>
                      </a:r>
                    </a:p>
                    <a:p>
                      <a:pPr marL="0" marR="0" lvl="0" indent="0" algn="l" defTabSz="914400" rtl="0" eaLnBrk="1" fontAlgn="ctr"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ea typeface="MS PGothic" pitchFamily="34" charset="-128"/>
                      </a:endParaRPr>
                    </a:p>
                  </a:txBody>
                  <a:tcPr horzOverflow="overflow"/>
                </a:tc>
                <a:extLst>
                  <a:ext uri="{0D108BD9-81ED-4DB2-BD59-A6C34878D82A}">
                    <a16:rowId xmlns:a16="http://schemas.microsoft.com/office/drawing/2014/main" val="2197400971"/>
                  </a:ext>
                </a:extLst>
              </a:tr>
            </a:tbl>
          </a:graphicData>
        </a:graphic>
      </p:graphicFrame>
      <p:sp>
        <p:nvSpPr>
          <p:cNvPr id="6" name="Content Placeholder 2"/>
          <p:cNvSpPr txBox="1">
            <a:spLocks/>
          </p:cNvSpPr>
          <p:nvPr/>
        </p:nvSpPr>
        <p:spPr bwMode="auto">
          <a:xfrm>
            <a:off x="607093" y="914400"/>
            <a:ext cx="8092956" cy="808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rgbClr val="18367B"/>
                </a:solidFill>
                <a:latin typeface="+mn-lt"/>
                <a:ea typeface="MS PGothic" pitchFamily="34" charset="-128"/>
                <a:cs typeface="MS PGothic" charset="0"/>
              </a:defRPr>
            </a:lvl1pPr>
            <a:lvl2pPr marL="457200" indent="0" algn="l" rtl="0" eaLnBrk="0" fontAlgn="base" hangingPunct="0">
              <a:spcBef>
                <a:spcPct val="20000"/>
              </a:spcBef>
              <a:spcAft>
                <a:spcPct val="0"/>
              </a:spcAft>
              <a:buNone/>
              <a:defRPr sz="20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defRPr/>
            </a:pPr>
            <a:r>
              <a:rPr lang="en-US" kern="0" baseline="0" dirty="0">
                <a:solidFill>
                  <a:srgbClr val="FF0000"/>
                </a:solidFill>
                <a:cs typeface="ＭＳ Ｐゴシック" charset="0"/>
              </a:rPr>
              <a:t>Outcomes</a:t>
            </a:r>
            <a:r>
              <a:rPr lang="en-US" kern="0" baseline="0" dirty="0">
                <a:solidFill>
                  <a:schemeClr val="tx1"/>
                </a:solidFill>
                <a:cs typeface="ＭＳ Ｐゴシック" charset="0"/>
              </a:rPr>
              <a:t> – </a:t>
            </a:r>
            <a:r>
              <a:rPr lang="en-US" i="1" kern="0" baseline="0" dirty="0">
                <a:solidFill>
                  <a:schemeClr val="tx1"/>
                </a:solidFill>
                <a:cs typeface="ＭＳ Ｐゴシック" charset="0"/>
              </a:rPr>
              <a:t>A novel periocular face recognition algorithm enhanced with the predicted soft biometrics attributes. </a:t>
            </a:r>
            <a:endParaRPr lang="en-US" i="1" kern="0" baseline="0" dirty="0">
              <a:solidFill>
                <a:schemeClr val="bg1">
                  <a:lumMod val="50000"/>
                </a:schemeClr>
              </a:solidFill>
              <a:cs typeface="ＭＳ Ｐゴシック"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Backup Slides</a:t>
            </a:r>
          </a:p>
        </p:txBody>
      </p:sp>
      <p:sp>
        <p:nvSpPr>
          <p:cNvPr id="3" name="Subtitle 2"/>
          <p:cNvSpPr>
            <a:spLocks noGrp="1"/>
          </p:cNvSpPr>
          <p:nvPr>
            <p:ph type="subTitle" idx="1"/>
          </p:nvPr>
        </p:nvSpPr>
        <p:spPr/>
        <p:txBody>
          <a:bodyPr/>
          <a:lstStyle/>
          <a:p>
            <a:r>
              <a:rPr lang="en-US" dirty="0"/>
              <a:t>Next Three Slides are Milestones, Related Funding &amp; IP and Quad-Chart</a:t>
            </a:r>
          </a:p>
        </p:txBody>
      </p:sp>
    </p:spTree>
    <p:extLst>
      <p:ext uri="{BB962C8B-B14F-4D97-AF65-F5344CB8AC3E}">
        <p14:creationId xmlns:p14="http://schemas.microsoft.com/office/powerpoint/2010/main" val="690053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3074" name="Picture 2" descr="http://www.alliedinformationresource.com/wp-content/uploads/2009/10/question.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93125" l="10000" r="90000">
                        <a14:backgroundMark x1="47500" y1="89375" x2="55208" y2="86250"/>
                      </a14:backgroundRemoval>
                    </a14:imgEffect>
                  </a14:imgLayer>
                </a14:imgProps>
              </a:ext>
              <a:ext uri="{28A0092B-C50C-407E-A947-70E740481C1C}">
                <a14:useLocalDpi xmlns:a14="http://schemas.microsoft.com/office/drawing/2010/main" val="0"/>
              </a:ext>
            </a:extLst>
          </a:blip>
          <a:srcRect/>
          <a:stretch>
            <a:fillRect/>
          </a:stretch>
        </p:blipFill>
        <p:spPr bwMode="auto">
          <a:xfrm>
            <a:off x="2237873" y="1215189"/>
            <a:ext cx="4668253" cy="466825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3246230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 y="0"/>
            <a:ext cx="5997575" cy="914400"/>
          </a:xfrm>
        </p:spPr>
        <p:txBody>
          <a:bodyPr/>
          <a:lstStyle/>
          <a:p>
            <a:pPr>
              <a:defRPr/>
            </a:pPr>
            <a:r>
              <a:rPr lang="en-US" dirty="0">
                <a:effectLst>
                  <a:outerShdw blurRad="38100" dist="38100" dir="2700000" algn="tl">
                    <a:srgbClr val="C0C0C0"/>
                  </a:outerShdw>
                </a:effectLst>
                <a:latin typeface="Aaux Next Black" charset="0"/>
              </a:rPr>
              <a:t>Milestones</a:t>
            </a:r>
          </a:p>
        </p:txBody>
      </p:sp>
      <p:sp>
        <p:nvSpPr>
          <p:cNvPr id="4" name="Slide Number Placeholder 3"/>
          <p:cNvSpPr>
            <a:spLocks noGrp="1"/>
          </p:cNvSpPr>
          <p:nvPr>
            <p:ph type="sldNum" sz="quarter" idx="4294967295"/>
          </p:nvPr>
        </p:nvSpPr>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defRPr/>
            </a:pPr>
            <a:fld id="{6AF09F66-565A-4B11-AD68-C2094D83466A}" type="slidenum">
              <a:rPr lang="en-US" sz="1400" baseline="0" smtClean="0"/>
              <a:pPr>
                <a:defRPr/>
              </a:pPr>
              <a:t>9</a:t>
            </a:fld>
            <a:endParaRPr lang="en-US" sz="1400" baseline="0"/>
          </a:p>
        </p:txBody>
      </p:sp>
      <p:graphicFrame>
        <p:nvGraphicFramePr>
          <p:cNvPr id="5" name="Group 32"/>
          <p:cNvGraphicFramePr>
            <a:graphicFrameLocks noGrp="1"/>
          </p:cNvGraphicFramePr>
          <p:nvPr>
            <p:extLst>
              <p:ext uri="{D42A27DB-BD31-4B8C-83A1-F6EECF244321}">
                <p14:modId xmlns:p14="http://schemas.microsoft.com/office/powerpoint/2010/main" val="3483652794"/>
              </p:ext>
            </p:extLst>
          </p:nvPr>
        </p:nvGraphicFramePr>
        <p:xfrm>
          <a:off x="330868" y="1097765"/>
          <a:ext cx="8482263" cy="4530478"/>
        </p:xfrm>
        <a:graphic>
          <a:graphicData uri="http://schemas.openxmlformats.org/drawingml/2006/table">
            <a:tbl>
              <a:tblPr/>
              <a:tblGrid>
                <a:gridCol w="2310370">
                  <a:extLst>
                    <a:ext uri="{9D8B030D-6E8A-4147-A177-3AD203B41FA5}">
                      <a16:colId xmlns:a16="http://schemas.microsoft.com/office/drawing/2014/main" val="20000"/>
                    </a:ext>
                  </a:extLst>
                </a:gridCol>
                <a:gridCol w="4830177">
                  <a:extLst>
                    <a:ext uri="{9D8B030D-6E8A-4147-A177-3AD203B41FA5}">
                      <a16:colId xmlns:a16="http://schemas.microsoft.com/office/drawing/2014/main" val="20001"/>
                    </a:ext>
                  </a:extLst>
                </a:gridCol>
                <a:gridCol w="1341716">
                  <a:extLst>
                    <a:ext uri="{9D8B030D-6E8A-4147-A177-3AD203B41FA5}">
                      <a16:colId xmlns:a16="http://schemas.microsoft.com/office/drawing/2014/main" val="20002"/>
                    </a:ext>
                  </a:extLst>
                </a:gridCol>
              </a:tblGrid>
              <a:tr h="402827">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FF"/>
                          </a:solidFill>
                          <a:effectLst/>
                          <a:latin typeface="Arial" pitchFamily="34" charset="0"/>
                          <a:ea typeface="MS PGothic" pitchFamily="34" charset="-128"/>
                          <a:cs typeface="Arial" pitchFamily="34" charset="0"/>
                        </a:rPr>
                        <a:t>Milestone</a:t>
                      </a:r>
                      <a:endParaRPr kumimoji="0" lang="en-US" sz="1600" b="1" i="0" u="none" strike="noStrike" cap="none" normalizeH="0" baseline="0" dirty="0">
                        <a:ln>
                          <a:noFill/>
                        </a:ln>
                        <a:solidFill>
                          <a:schemeClr val="tx1"/>
                        </a:solidFill>
                        <a:effectLst/>
                        <a:latin typeface="Arial" pitchFamily="34" charset="0"/>
                        <a:ea typeface="MS PGothic"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33"/>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FF"/>
                          </a:solidFill>
                          <a:effectLst/>
                          <a:latin typeface="Arial" pitchFamily="34" charset="0"/>
                          <a:ea typeface="MS PGothic" pitchFamily="34" charset="-128"/>
                          <a:cs typeface="Arial" pitchFamily="34" charset="0"/>
                        </a:rPr>
                        <a:t>Description and Deliverable</a:t>
                      </a:r>
                      <a:endParaRPr kumimoji="0" lang="en-US" sz="1600" b="1" i="0" u="none" strike="noStrike" cap="none" normalizeH="0" baseline="0" dirty="0">
                        <a:ln>
                          <a:noFill/>
                        </a:ln>
                        <a:solidFill>
                          <a:schemeClr val="tx1"/>
                        </a:solidFill>
                        <a:effectLst/>
                        <a:latin typeface="Arial" pitchFamily="34" charset="0"/>
                        <a:ea typeface="MS PGothic"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33"/>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FFFFFF"/>
                          </a:solidFill>
                          <a:effectLst/>
                          <a:latin typeface="Arial" pitchFamily="34" charset="0"/>
                          <a:ea typeface="MS PGothic" pitchFamily="34" charset="-128"/>
                          <a:cs typeface="Arial" pitchFamily="34" charset="0"/>
                        </a:rPr>
                        <a:t>Timeframe</a:t>
                      </a:r>
                      <a:endParaRPr kumimoji="0" lang="en-US" sz="1600" b="1" i="0" u="none" strike="noStrike" cap="none" normalizeH="0" baseline="0">
                        <a:ln>
                          <a:noFill/>
                        </a:ln>
                        <a:solidFill>
                          <a:schemeClr val="tx1"/>
                        </a:solidFill>
                        <a:effectLst/>
                        <a:latin typeface="Arial" pitchFamily="34" charset="0"/>
                        <a:ea typeface="MS PGothic"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3333"/>
                    </a:solidFill>
                  </a:tcPr>
                </a:tc>
                <a:extLst>
                  <a:ext uri="{0D108BD9-81ED-4DB2-BD59-A6C34878D82A}">
                    <a16:rowId xmlns:a16="http://schemas.microsoft.com/office/drawing/2014/main" val="10000"/>
                  </a:ext>
                </a:extLst>
              </a:tr>
              <a:tr h="1006068">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600" b="1" i="0" u="none" strike="noStrike" cap="none" normalizeH="0" baseline="0" dirty="0">
                          <a:ln>
                            <a:noFill/>
                          </a:ln>
                          <a:solidFill>
                            <a:schemeClr val="tx1"/>
                          </a:solidFill>
                          <a:effectLst/>
                          <a:latin typeface="Arial" pitchFamily="34" charset="0"/>
                          <a:ea typeface="MS PGothic" pitchFamily="34" charset="-128"/>
                          <a:cs typeface="Arial" pitchFamily="34" charset="0"/>
                        </a:rPr>
                        <a:t>(1) Preprocess the selected periocular face databases with soft biometrics </a:t>
                      </a:r>
                      <a:endParaRPr kumimoji="0" lang="en-US" sz="1600" b="1" i="0" u="none" strike="noStrike" cap="none" normalizeH="0" baseline="0" dirty="0">
                        <a:ln>
                          <a:noFill/>
                        </a:ln>
                        <a:solidFill>
                          <a:schemeClr val="tx1"/>
                        </a:solidFill>
                        <a:effectLst/>
                        <a:latin typeface="Arial" pitchFamily="34" charset="0"/>
                        <a:ea typeface="MS PGothic"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defRPr/>
                      </a:pPr>
                      <a:r>
                        <a:rPr lang="en-US" sz="1600" kern="1200" dirty="0">
                          <a:solidFill>
                            <a:schemeClr val="tx1"/>
                          </a:solidFill>
                          <a:effectLst/>
                          <a:latin typeface="+mn-lt"/>
                          <a:ea typeface="+mn-ea"/>
                          <a:cs typeface="+mn-cs"/>
                        </a:rPr>
                        <a:t>Preprocess publicly available periocular databases with soft biometrics (e.g., </a:t>
                      </a:r>
                      <a:r>
                        <a:rPr lang="en-US" sz="1600" baseline="0" dirty="0">
                          <a:solidFill>
                            <a:schemeClr val="tx1"/>
                          </a:solidFill>
                          <a:effectLst/>
                          <a:latin typeface="+mn-lt"/>
                          <a:ea typeface="CMR9"/>
                          <a:cs typeface="Calibri" panose="020F0502020204030204" pitchFamily="34" charset="0"/>
                        </a:rPr>
                        <a:t>FRGC, Cross-Eyed, </a:t>
                      </a:r>
                      <a:r>
                        <a:rPr lang="en-US" sz="1600" baseline="0" dirty="0" err="1">
                          <a:solidFill>
                            <a:schemeClr val="tx1"/>
                          </a:solidFill>
                          <a:latin typeface="+mn-lt"/>
                        </a:rPr>
                        <a:t>UBIPr</a:t>
                      </a:r>
                      <a:r>
                        <a:rPr lang="en-US" sz="1600" kern="1200" dirty="0">
                          <a:solidFill>
                            <a:schemeClr val="tx1"/>
                          </a:solidFill>
                          <a:effectLst/>
                          <a:latin typeface="+mn-lt"/>
                          <a:ea typeface="+mn-ea"/>
                          <a:cs typeface="+mn-cs"/>
                        </a:rPr>
                        <a:t>). Review and evaluate the current state-of-the-art on multi-view face recognition in the literature. </a:t>
                      </a:r>
                      <a:endParaRPr kumimoji="0" lang="en-US" sz="1600" b="1" i="0" u="none" strike="noStrike" cap="none" normalizeH="0" baseline="0" dirty="0">
                        <a:ln>
                          <a:noFill/>
                        </a:ln>
                        <a:solidFill>
                          <a:schemeClr val="tx1"/>
                        </a:solidFill>
                        <a:effectLst/>
                        <a:latin typeface="+mn-lt"/>
                        <a:ea typeface="MS PGothic"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ea typeface="MS PGothic" pitchFamily="34" charset="-128"/>
                          <a:cs typeface="Arial" pitchFamily="34" charset="0"/>
                        </a:rPr>
                        <a:t>2 months</a:t>
                      </a:r>
                      <a:endParaRPr kumimoji="0" lang="en-US" sz="1600" b="1" i="0" u="none" strike="noStrike" cap="none" normalizeH="0" baseline="0" dirty="0">
                        <a:ln>
                          <a:noFill/>
                        </a:ln>
                        <a:solidFill>
                          <a:schemeClr val="tx1"/>
                        </a:solidFill>
                        <a:effectLst/>
                        <a:latin typeface="Arial" pitchFamily="34" charset="0"/>
                        <a:ea typeface="MS PGothic"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74077">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ea typeface="MS PGothic" pitchFamily="34" charset="-128"/>
                          <a:cs typeface="Arial" pitchFamily="34" charset="0"/>
                        </a:rPr>
                        <a:t>(2) Implement the deep periocular face recognition </a:t>
                      </a:r>
                      <a:endParaRPr kumimoji="0" lang="en-US" sz="1600" b="1" i="0" u="none" strike="noStrike" cap="none" normalizeH="0" baseline="0" dirty="0">
                        <a:ln>
                          <a:noFill/>
                        </a:ln>
                        <a:solidFill>
                          <a:schemeClr val="tx1"/>
                        </a:solidFill>
                        <a:effectLst/>
                        <a:latin typeface="Arial" pitchFamily="34" charset="0"/>
                        <a:ea typeface="MS PGothic"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en-US" sz="1600" kern="1200" dirty="0">
                          <a:solidFill>
                            <a:schemeClr val="tx1"/>
                          </a:solidFill>
                          <a:effectLst/>
                          <a:latin typeface="+mn-lt"/>
                          <a:ea typeface="+mn-ea"/>
                          <a:cs typeface="+mn-cs"/>
                        </a:rPr>
                        <a:t>Implement our proposed joint periocular and soft biometrics face recognition. Investigate the effect of the  number of soft biometrics attributes on performance.</a:t>
                      </a:r>
                      <a:endParaRPr kumimoji="0" lang="en-US" sz="1600" b="0" i="0" u="none" strike="noStrike" cap="none" normalizeH="0" baseline="0" dirty="0">
                        <a:ln>
                          <a:noFill/>
                        </a:ln>
                        <a:solidFill>
                          <a:schemeClr val="tx1"/>
                        </a:solidFill>
                        <a:effectLst/>
                        <a:latin typeface="+mn-lt"/>
                        <a:ea typeface="MS PGothic"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ea typeface="MS PGothic" pitchFamily="34" charset="-128"/>
                          <a:cs typeface="Arial" pitchFamily="34" charset="0"/>
                        </a:rPr>
                        <a:t>4 months</a:t>
                      </a:r>
                      <a:endParaRPr kumimoji="0" lang="en-US" sz="1600" b="1" i="0" u="none" strike="noStrike" cap="none" normalizeH="0" baseline="0" dirty="0">
                        <a:ln>
                          <a:noFill/>
                        </a:ln>
                        <a:solidFill>
                          <a:schemeClr val="tx1"/>
                        </a:solidFill>
                        <a:effectLst/>
                        <a:latin typeface="Arial" pitchFamily="34" charset="0"/>
                        <a:ea typeface="MS PGothic"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93387">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ea typeface="MS PGothic" pitchFamily="34" charset="-128"/>
                          <a:cs typeface="Arial" pitchFamily="34" charset="0"/>
                        </a:rPr>
                        <a:t>(3) Evaluate the performance of the Periocular FR algorithm </a:t>
                      </a:r>
                      <a:endParaRPr kumimoji="0" lang="en-US" sz="1600" b="1" i="0" u="none" strike="noStrike" cap="none" normalizeH="0" baseline="0" dirty="0">
                        <a:ln>
                          <a:noFill/>
                        </a:ln>
                        <a:solidFill>
                          <a:schemeClr val="tx1"/>
                        </a:solidFill>
                        <a:effectLst/>
                        <a:latin typeface="Arial" pitchFamily="34" charset="0"/>
                        <a:ea typeface="MS PGothic"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en-US" sz="1600" kern="1200" dirty="0">
                          <a:solidFill>
                            <a:schemeClr val="tx1"/>
                          </a:solidFill>
                          <a:effectLst/>
                          <a:latin typeface="+mn-lt"/>
                          <a:ea typeface="+mn-ea"/>
                          <a:cs typeface="+mn-cs"/>
                        </a:rPr>
                        <a:t>Evaluate the performance of the proposed deep periocular face recognition with/without the soft biometrics' attributes. </a:t>
                      </a:r>
                      <a:endParaRPr kumimoji="0" lang="en-US" sz="1600" b="0" i="0" u="none" strike="noStrike" cap="none" normalizeH="0" baseline="0" dirty="0">
                        <a:ln>
                          <a:noFill/>
                        </a:ln>
                        <a:solidFill>
                          <a:schemeClr val="tx1"/>
                        </a:solidFill>
                        <a:effectLst/>
                        <a:latin typeface="+mn-lt"/>
                        <a:ea typeface="MS PGothic"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ea typeface="MS PGothic" pitchFamily="34" charset="-128"/>
                          <a:cs typeface="Arial" pitchFamily="34" charset="0"/>
                        </a:rPr>
                        <a:t>4 months</a:t>
                      </a:r>
                      <a:endParaRPr kumimoji="0" lang="en-US" sz="1600" b="1" i="0" u="none" strike="noStrike" cap="none" normalizeH="0" baseline="0" dirty="0">
                        <a:ln>
                          <a:noFill/>
                        </a:ln>
                        <a:solidFill>
                          <a:schemeClr val="tx1"/>
                        </a:solidFill>
                        <a:effectLst/>
                        <a:latin typeface="Arial" pitchFamily="34" charset="0"/>
                        <a:ea typeface="MS PGothic"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93387">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ea typeface="MS PGothic" pitchFamily="34" charset="-128"/>
                          <a:cs typeface="Arial" pitchFamily="34" charset="0"/>
                        </a:rPr>
                        <a:t>(4) Validate results and report performance evaluation </a:t>
                      </a:r>
                      <a:endParaRPr kumimoji="0" lang="en-US" sz="1600" b="1" i="0" u="none" strike="noStrike" cap="none" normalizeH="0" baseline="0" dirty="0">
                        <a:ln>
                          <a:noFill/>
                        </a:ln>
                        <a:solidFill>
                          <a:schemeClr val="tx1"/>
                        </a:solidFill>
                        <a:effectLst/>
                        <a:latin typeface="Arial" pitchFamily="34" charset="0"/>
                        <a:ea typeface="MS PGothic"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defRPr/>
                      </a:pPr>
                      <a:r>
                        <a:rPr lang="en-US" sz="1600" kern="1200" dirty="0">
                          <a:solidFill>
                            <a:schemeClr val="tx1"/>
                          </a:solidFill>
                          <a:effectLst/>
                          <a:latin typeface="Times New Roman" panose="02020603050405020304" pitchFamily="18" charset="0"/>
                          <a:ea typeface="+mn-ea"/>
                          <a:cs typeface="Times New Roman" panose="02020603050405020304" pitchFamily="18" charset="0"/>
                        </a:rPr>
                        <a:t>Report overall performance using ROC &amp; DET plots and EER &amp; AUC scores.</a:t>
                      </a:r>
                      <a:r>
                        <a:rPr kumimoji="0" lang="en-US" sz="1600" b="1" i="0" u="none" strike="noStrike" kern="1200" cap="none" normalizeH="0" baseline="0" dirty="0">
                          <a:ln>
                            <a:noFill/>
                          </a:ln>
                          <a:solidFill>
                            <a:schemeClr val="tx1"/>
                          </a:solidFill>
                          <a:effectLst/>
                          <a:latin typeface="Times New Roman" panose="02020603050405020304" pitchFamily="18" charset="0"/>
                          <a:ea typeface="MS PGothic" pitchFamily="34" charset="-128"/>
                          <a:cs typeface="Times New Roman" panose="02020603050405020304" pitchFamily="18" charset="0"/>
                        </a:rPr>
                        <a:t> </a:t>
                      </a:r>
                      <a:r>
                        <a:rPr lang="en-US" sz="1600" kern="1200" dirty="0">
                          <a:solidFill>
                            <a:schemeClr val="tx1"/>
                          </a:solidFill>
                          <a:effectLst/>
                          <a:latin typeface="Times New Roman" panose="02020603050405020304" pitchFamily="18" charset="0"/>
                          <a:ea typeface="+mn-ea"/>
                          <a:cs typeface="Times New Roman" panose="02020603050405020304" pitchFamily="18" charset="0"/>
                        </a:rPr>
                        <a:t>Write the final report and presentation.</a:t>
                      </a:r>
                      <a:endParaRPr kumimoji="0" lang="en-US" sz="1600" b="1" i="0" u="none" strike="noStrike" cap="none" normalizeH="0" baseline="0" dirty="0">
                        <a:ln>
                          <a:noFill/>
                        </a:ln>
                        <a:solidFill>
                          <a:schemeClr val="tx1"/>
                        </a:solidFill>
                        <a:effectLst/>
                        <a:latin typeface="Times New Roman" panose="02020603050405020304" pitchFamily="18" charset="0"/>
                        <a:ea typeface="MS PGothic" pitchFamily="34" charset="-128"/>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ea typeface="MS PGothic" pitchFamily="34" charset="-128"/>
                          <a:cs typeface="Arial" pitchFamily="34" charset="0"/>
                        </a:rPr>
                        <a:t>2 months</a:t>
                      </a:r>
                      <a:endParaRPr kumimoji="0" lang="en-US" sz="1600" b="1" i="0" u="none" strike="noStrike" cap="none" normalizeH="0" baseline="0" dirty="0">
                        <a:ln>
                          <a:noFill/>
                        </a:ln>
                        <a:solidFill>
                          <a:schemeClr val="tx1"/>
                        </a:solidFill>
                        <a:effectLst/>
                        <a:latin typeface="Arial" pitchFamily="34" charset="0"/>
                        <a:ea typeface="MS PGothic"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61835484"/>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ＭＳ Ｐゴシック"/>
        <a:cs typeface=""/>
      </a:majorFont>
      <a:minorFont>
        <a:latin typeface="Time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latin typeface="Times" charset="0"/>
            <a:ea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10216</TotalTime>
  <Words>1556</Words>
  <Application>Microsoft Office PowerPoint</Application>
  <PresentationFormat>On-screen Show (4:3)</PresentationFormat>
  <Paragraphs>120</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Aaux Next Black</vt:lpstr>
      <vt:lpstr>Arial</vt:lpstr>
      <vt:lpstr>Helvetica</vt:lpstr>
      <vt:lpstr>Times</vt:lpstr>
      <vt:lpstr>Times New Roman</vt:lpstr>
      <vt:lpstr>Blank Presentation</vt:lpstr>
      <vt:lpstr>Periocular Face Recognition Enhanced with Soft Biometrics Under Unconstrained Environments </vt:lpstr>
      <vt:lpstr>Problem Periocular Recognition with Soft Biometrics:</vt:lpstr>
      <vt:lpstr>Work Elsewhere</vt:lpstr>
      <vt:lpstr>Our Approach</vt:lpstr>
      <vt:lpstr>Research Plan</vt:lpstr>
      <vt:lpstr>Outcomes, Importance, Deliverables</vt:lpstr>
      <vt:lpstr>Backup Slides</vt:lpstr>
      <vt:lpstr>Questions?</vt:lpstr>
      <vt:lpstr>Milestones</vt:lpstr>
      <vt:lpstr>Related Funding and IP</vt:lpstr>
      <vt:lpstr>Periocular Face Recognition Enhanced with Soft Biometrics Under Unconstrained Environments, #21S-07W</vt:lpstr>
    </vt:vector>
  </TitlesOfParts>
  <Company>noone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Slide</dc:title>
  <dc:creator>noone noone</dc:creator>
  <cp:lastModifiedBy>Nasser Nasrabadi</cp:lastModifiedBy>
  <cp:revision>387</cp:revision>
  <dcterms:created xsi:type="dcterms:W3CDTF">2012-08-06T17:03:37Z</dcterms:created>
  <dcterms:modified xsi:type="dcterms:W3CDTF">2021-04-22T00:25:03Z</dcterms:modified>
</cp:coreProperties>
</file>