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5" r:id="rId27"/>
    <p:sldId id="283" r:id="rId28"/>
    <p:sldId id="284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816100"/>
            <a:ext cx="8473903" cy="3848100"/>
          </a:xfrm>
        </p:spPr>
        <p:txBody>
          <a:bodyPr/>
          <a:lstStyle/>
          <a:p>
            <a:r>
              <a:rPr lang="bg-BG" sz="6600" dirty="0"/>
              <a:t>Agile методологии за разработка на </a:t>
            </a:r>
            <a:r>
              <a:rPr lang="bg-BG" sz="6600" dirty="0" smtClean="0"/>
              <a:t>софтуерни </a:t>
            </a:r>
            <a:r>
              <a:rPr lang="bg-BG" sz="6600" dirty="0"/>
              <a:t>решения</a:t>
            </a:r>
            <a:r>
              <a:rPr lang="en-US" sz="6600" dirty="0"/>
              <a:t/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3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431366" cy="4441161"/>
          </a:xfrm>
        </p:spPr>
        <p:txBody>
          <a:bodyPr>
            <a:normAutofit/>
          </a:bodyPr>
          <a:lstStyle/>
          <a:p>
            <a:r>
              <a:rPr lang="bg-BG" sz="3600" dirty="0"/>
              <a:t>Нашият най-висок приоритет е да задоволим нуждите на клиента чрез ранно и постоянно доставяне на стойностен софтуер.</a:t>
            </a:r>
            <a:endParaRPr lang="en-US" sz="36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7300" y="2775221"/>
            <a:ext cx="2936875" cy="18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bg-BG" sz="3600" dirty="0"/>
              <a:t>Приветстваме променящите се изисквания, даже и в напреднал стадий на  разработка. Agile процесите </a:t>
            </a:r>
            <a:r>
              <a:rPr lang="bg-BG" sz="3600" dirty="0" smtClean="0"/>
              <a:t>приемат промяната </a:t>
            </a:r>
            <a:r>
              <a:rPr lang="bg-BG" sz="3600" dirty="0"/>
              <a:t>в името на конкурентното предимство на клиента.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24" y="1820530"/>
            <a:ext cx="2085976" cy="37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9139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Често доставяне на работещ софтуер - между две седмици и два месеца - с предпочитание към по-кратките срокове.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4203700"/>
            <a:ext cx="63531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Хората на бизнеса и разработчиците трябва да работят заедно ежедневно</a:t>
            </a:r>
            <a:br>
              <a:rPr lang="bg-BG" sz="3600" dirty="0"/>
            </a:br>
            <a:r>
              <a:rPr lang="bg-BG" sz="3600" dirty="0"/>
              <a:t>през цялото време на проекта.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138" y="1600200"/>
            <a:ext cx="3151569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Проекти се изграждат от мотивирани личности. Дайте им средата и подкрепата, от които се нуждаят и им гласувайте доверие, че ще свършат работата.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335213"/>
            <a:ext cx="2892172" cy="23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Най-ефективният и най-ефикасен метод за предаване на информация към и вътре в екипа от разработчици е разговорът лице в лице.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0" y="1600200"/>
            <a:ext cx="2689832" cy="35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441161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Работещият софтуер е основната мярка на прогреса.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727201"/>
            <a:ext cx="309703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 lnSpcReduction="10000"/>
          </a:bodyPr>
          <a:lstStyle/>
          <a:p>
            <a:pPr lvl="0"/>
            <a:r>
              <a:rPr lang="bg-BG" sz="3600" dirty="0"/>
              <a:t>Agile процесите насърчават непрекъснатата разработка. Спонсорите, разработчиците и потребителите трябва да могат да поддържат постоянен ритъм безсрочно.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563" y="2565400"/>
            <a:ext cx="2430097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Постоянното внимание към техническо усъвършенстване и добрият дизайн подобряват гъвкавостта.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05" y="847725"/>
            <a:ext cx="2615565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Простотата - изкуството да се максимизира работата, която не е нужно да се върши - е от изключително значение.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970" y="2032001"/>
            <a:ext cx="264542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739899"/>
            <a:ext cx="8596668" cy="4762501"/>
          </a:xfrm>
        </p:spPr>
        <p:txBody>
          <a:bodyPr>
            <a:noAutofit/>
          </a:bodyPr>
          <a:lstStyle/>
          <a:p>
            <a:r>
              <a:rPr lang="en-US" sz="3600" dirty="0" err="1"/>
              <a:t>Какво</a:t>
            </a:r>
            <a:r>
              <a:rPr lang="en-US" sz="3600" dirty="0"/>
              <a:t> е </a:t>
            </a:r>
            <a:r>
              <a:rPr lang="en-US" sz="3600" dirty="0" smtClean="0"/>
              <a:t>Agile</a:t>
            </a:r>
          </a:p>
          <a:p>
            <a:r>
              <a:rPr lang="en-US" sz="3600" dirty="0" err="1"/>
              <a:t>Основни</a:t>
            </a:r>
            <a:r>
              <a:rPr lang="en-US" sz="3600" dirty="0"/>
              <a:t> </a:t>
            </a:r>
            <a:r>
              <a:rPr lang="en-US" sz="3600" dirty="0" err="1"/>
              <a:t>стъпки</a:t>
            </a:r>
            <a:r>
              <a:rPr lang="en-US" sz="3600" dirty="0"/>
              <a:t> в </a:t>
            </a:r>
            <a:r>
              <a:rPr lang="en-US" sz="3600" dirty="0" smtClean="0"/>
              <a:t>Agile</a:t>
            </a:r>
          </a:p>
          <a:p>
            <a:r>
              <a:rPr lang="en-US" sz="3600" dirty="0" smtClean="0"/>
              <a:t>Agile vs Waterfall</a:t>
            </a:r>
          </a:p>
          <a:p>
            <a:r>
              <a:rPr lang="bg-BG" sz="3600" dirty="0"/>
              <a:t>Позли от прилагане на Agile</a:t>
            </a:r>
            <a:endParaRPr lang="en-US" sz="3600" dirty="0"/>
          </a:p>
          <a:p>
            <a:r>
              <a:rPr lang="en-US" sz="3600" dirty="0" err="1" smtClean="0"/>
              <a:t>Видове</a:t>
            </a:r>
            <a:r>
              <a:rPr lang="en-US" sz="3600" dirty="0" smtClean="0"/>
              <a:t> </a:t>
            </a:r>
            <a:r>
              <a:rPr lang="en-US" sz="3600" dirty="0"/>
              <a:t>Agile </a:t>
            </a:r>
            <a:r>
              <a:rPr lang="en-US" sz="3600" dirty="0" err="1" smtClean="0"/>
              <a:t>методологии</a:t>
            </a:r>
            <a:endParaRPr lang="en-US" sz="3600" dirty="0" smtClean="0"/>
          </a:p>
          <a:p>
            <a:r>
              <a:rPr lang="en-US" sz="3600" dirty="0"/>
              <a:t>Kanban </a:t>
            </a:r>
            <a:r>
              <a:rPr lang="en-US" sz="3600" dirty="0" err="1"/>
              <a:t>спрямо</a:t>
            </a:r>
            <a:r>
              <a:rPr lang="en-US" sz="3600" dirty="0"/>
              <a:t> </a:t>
            </a:r>
            <a:r>
              <a:rPr lang="en-US" sz="3600" dirty="0" smtClean="0"/>
              <a:t>Scrum</a:t>
            </a:r>
          </a:p>
          <a:p>
            <a:r>
              <a:rPr lang="bg-BG" sz="3600" dirty="0"/>
              <a:t>Препоръки за избор на подход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5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Най-добрите архитектури, изисквания и дизайни произлизат от самоорганизиращи се екипи.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860" y="1930400"/>
            <a:ext cx="2907113" cy="24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Agile </a:t>
            </a:r>
            <a:r>
              <a:rPr lang="en-US" sz="4000" dirty="0" smtClean="0"/>
              <a:t>Manifesto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0200"/>
            <a:ext cx="5837766" cy="4838700"/>
          </a:xfrm>
        </p:spPr>
        <p:txBody>
          <a:bodyPr>
            <a:normAutofit/>
          </a:bodyPr>
          <a:lstStyle/>
          <a:p>
            <a:pPr lvl="0"/>
            <a:r>
              <a:rPr lang="bg-BG" sz="3600" dirty="0"/>
              <a:t>През равни интервали от време, екипът обсъжда как да стане по-ефективен, след което настройва работата си в съответствие с взетото решение.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603500"/>
            <a:ext cx="2887305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bg-BG" sz="4000" dirty="0"/>
              <a:t>Популярни</a:t>
            </a:r>
            <a:r>
              <a:rPr lang="bg-BG" dirty="0" smtClean="0"/>
              <a:t> </a:t>
            </a:r>
            <a:r>
              <a:rPr lang="en-US" dirty="0" smtClean="0"/>
              <a:t>Agile </a:t>
            </a:r>
            <a:r>
              <a:rPr lang="bg-BG" dirty="0" smtClean="0"/>
              <a:t>Методологии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38300"/>
            <a:ext cx="9168002" cy="44030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Scrum</a:t>
            </a:r>
          </a:p>
          <a:p>
            <a:r>
              <a:rPr lang="en-US" sz="3600" dirty="0" err="1"/>
              <a:t>Kanban</a:t>
            </a:r>
            <a:endParaRPr lang="en-US" sz="3600" dirty="0"/>
          </a:p>
          <a:p>
            <a:r>
              <a:rPr lang="en-US" sz="3600" dirty="0" smtClean="0"/>
              <a:t>Extreme Programming (XP)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91578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Scrum</a:t>
            </a:r>
            <a:endParaRPr lang="bg-BG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0" y="1300206"/>
            <a:ext cx="8892266" cy="5001898"/>
          </a:xfrm>
        </p:spPr>
      </p:pic>
    </p:spTree>
    <p:extLst>
      <p:ext uri="{BB962C8B-B14F-4D97-AF65-F5344CB8AC3E}">
        <p14:creationId xmlns:p14="http://schemas.microsoft.com/office/powerpoint/2010/main" val="3254800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401" y="49443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Scrum </a:t>
            </a:r>
            <a:r>
              <a:rPr lang="bg-BG" sz="4000" dirty="0" smtClean="0"/>
              <a:t>роли</a:t>
            </a:r>
            <a:endParaRPr lang="bg-BG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6" y="1358348"/>
            <a:ext cx="8326539" cy="4683678"/>
          </a:xfrm>
        </p:spPr>
      </p:pic>
    </p:spTree>
    <p:extLst>
      <p:ext uri="{BB962C8B-B14F-4D97-AF65-F5344CB8AC3E}">
        <p14:creationId xmlns:p14="http://schemas.microsoft.com/office/powerpoint/2010/main" val="99484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4" y="4953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Kanban</a:t>
            </a:r>
            <a:endParaRPr lang="bg-BG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09" y="1412066"/>
            <a:ext cx="6086922" cy="5042000"/>
          </a:xfrm>
        </p:spPr>
      </p:pic>
    </p:spTree>
    <p:extLst>
      <p:ext uri="{BB962C8B-B14F-4D97-AF65-F5344CB8AC3E}">
        <p14:creationId xmlns:p14="http://schemas.microsoft.com/office/powerpoint/2010/main" val="46413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9" y="1635077"/>
            <a:ext cx="3340709" cy="390533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8949" y="1858748"/>
            <a:ext cx="4184034" cy="3880773"/>
          </a:xfrm>
        </p:spPr>
        <p:txBody>
          <a:bodyPr/>
          <a:lstStyle/>
          <a:p>
            <a:r>
              <a:rPr lang="en-US" b="1" dirty="0"/>
              <a:t>1. Visualize (the work, workflow and business risks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2</a:t>
            </a:r>
            <a:r>
              <a:rPr lang="en-US" b="1" dirty="0"/>
              <a:t>. Limit </a:t>
            </a:r>
            <a:r>
              <a:rPr lang="en-US" b="1" dirty="0" smtClean="0"/>
              <a:t>WIP</a:t>
            </a:r>
          </a:p>
          <a:p>
            <a:r>
              <a:rPr lang="en-US" b="1" dirty="0" smtClean="0"/>
              <a:t>3</a:t>
            </a:r>
            <a:r>
              <a:rPr lang="en-US" b="1" dirty="0"/>
              <a:t>. Manage </a:t>
            </a:r>
            <a:r>
              <a:rPr lang="en-US" b="1" dirty="0" smtClean="0"/>
              <a:t>Flow</a:t>
            </a:r>
          </a:p>
          <a:p>
            <a:r>
              <a:rPr lang="en-US" b="1" dirty="0" smtClean="0"/>
              <a:t>4</a:t>
            </a:r>
            <a:r>
              <a:rPr lang="en-US" b="1" dirty="0"/>
              <a:t>. Make Process </a:t>
            </a:r>
            <a:r>
              <a:rPr lang="en-US" b="1" dirty="0" smtClean="0"/>
              <a:t>Explicit</a:t>
            </a:r>
          </a:p>
          <a:p>
            <a:r>
              <a:rPr lang="en-US" b="1" dirty="0" smtClean="0"/>
              <a:t>5</a:t>
            </a:r>
            <a:r>
              <a:rPr lang="en-US" b="1" dirty="0"/>
              <a:t>. Implement Feedback </a:t>
            </a:r>
            <a:r>
              <a:rPr lang="en-US" b="1" dirty="0" smtClean="0"/>
              <a:t>Loops</a:t>
            </a:r>
          </a:p>
          <a:p>
            <a:r>
              <a:rPr lang="en-US" b="1" dirty="0" smtClean="0"/>
              <a:t>6</a:t>
            </a:r>
            <a:r>
              <a:rPr lang="en-US" b="1" dirty="0"/>
              <a:t>. Improve Collaboratively, Evolve Experimentally (using models &amp; the scientific method)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89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0957253"/>
              </p:ext>
            </p:extLst>
          </p:nvPr>
        </p:nvGraphicFramePr>
        <p:xfrm>
          <a:off x="1091952" y="506027"/>
          <a:ext cx="7448364" cy="595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182"/>
                <a:gridCol w="3724182"/>
              </a:tblGrid>
              <a:tr h="710214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Kanban</a:t>
                      </a:r>
                      <a:endParaRPr lang="bg-BG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Scrum</a:t>
                      </a:r>
                      <a:endParaRPr lang="bg-BG" sz="36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П</a:t>
                      </a:r>
                      <a:r>
                        <a:rPr lang="en-US" sz="2000" dirty="0" err="1" smtClean="0"/>
                        <a:t>одход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за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подобряване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П</a:t>
                      </a:r>
                      <a:r>
                        <a:rPr lang="en-US" sz="2000" dirty="0" err="1" smtClean="0"/>
                        <a:t>одход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към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комплексното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разработване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Няма роли и процеси</a:t>
                      </a:r>
                    </a:p>
                    <a:p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Я</a:t>
                      </a:r>
                      <a:r>
                        <a:rPr lang="en-US" sz="2000" dirty="0" err="1" smtClean="0"/>
                        <a:t>сно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дефинирани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роли</a:t>
                      </a:r>
                      <a:r>
                        <a:rPr lang="en-US" sz="2000" dirty="0" smtClean="0"/>
                        <a:t> и </a:t>
                      </a:r>
                      <a:r>
                        <a:rPr lang="en-US" sz="2000" dirty="0" err="1" smtClean="0"/>
                        <a:t>процеси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Подобряващ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уважава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това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което</a:t>
                      </a:r>
                      <a:r>
                        <a:rPr lang="en-US" sz="2000" dirty="0" smtClean="0"/>
                        <a:t> </a:t>
                      </a:r>
                      <a:r>
                        <a:rPr lang="bg-BG" sz="2000" dirty="0" smtClean="0"/>
                        <a:t>има</a:t>
                      </a:r>
                    </a:p>
                    <a:p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Революционен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без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значение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какво</a:t>
                      </a:r>
                      <a:r>
                        <a:rPr lang="en-US" sz="2000" dirty="0" smtClean="0"/>
                        <a:t> е </a:t>
                      </a:r>
                      <a:r>
                        <a:rPr lang="en-US" sz="2000" dirty="0" err="1" smtClean="0"/>
                        <a:t>било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преди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това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</a:tr>
              <a:tr h="710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/>
                        <a:t>Ограничава работата в процес </a:t>
                      </a:r>
                      <a:r>
                        <a:rPr lang="en-US" sz="2000" dirty="0" smtClean="0"/>
                        <a:t>и </a:t>
                      </a:r>
                      <a:r>
                        <a:rPr lang="en-US" sz="2000" dirty="0" err="1" smtClean="0"/>
                        <a:t>позволява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времето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да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варира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WIP </a:t>
                      </a:r>
                      <a:r>
                        <a:rPr lang="en-US" sz="2000" dirty="0" err="1" smtClean="0"/>
                        <a:t>никога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не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надминава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количеството</a:t>
                      </a:r>
                      <a:r>
                        <a:rPr lang="bg-BG" sz="2000" dirty="0" smtClean="0"/>
                        <a:t>,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което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може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да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бъде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завършено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от</a:t>
                      </a:r>
                      <a:r>
                        <a:rPr lang="en-US" sz="2000" dirty="0" smtClean="0"/>
                        <a:t> </a:t>
                      </a:r>
                      <a:r>
                        <a:rPr lang="bg-BG" sz="2000" dirty="0" smtClean="0"/>
                        <a:t>екипа</a:t>
                      </a:r>
                      <a:r>
                        <a:rPr lang="en-US" sz="2000" dirty="0" smtClean="0"/>
                        <a:t> в </a:t>
                      </a:r>
                      <a:r>
                        <a:rPr lang="en-US" sz="2000" dirty="0" err="1" smtClean="0"/>
                        <a:t>спринта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dirty="0" err="1" smtClean="0"/>
                        <a:t>Ограничава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времето</a:t>
                      </a:r>
                      <a:r>
                        <a:rPr lang="en-US" sz="2000" dirty="0" smtClean="0"/>
                        <a:t> и </a:t>
                      </a:r>
                      <a:r>
                        <a:rPr lang="en-US" sz="2000" dirty="0" err="1" smtClean="0"/>
                        <a:t>варира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работата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за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да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пасне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във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времето</a:t>
                      </a:r>
                      <a:endParaRPr lang="bg-BG" sz="2000" dirty="0" smtClean="0"/>
                    </a:p>
                    <a:p>
                      <a:endParaRPr lang="bg-BG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81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98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За продуктова компания - </a:t>
            </a:r>
            <a:r>
              <a:rPr lang="en-US" sz="4000" dirty="0" err="1" smtClean="0"/>
              <a:t>Kanban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49400"/>
            <a:ext cx="9457266" cy="4491961"/>
          </a:xfrm>
        </p:spPr>
        <p:txBody>
          <a:bodyPr>
            <a:normAutofit/>
          </a:bodyPr>
          <a:lstStyle/>
          <a:p>
            <a:r>
              <a:rPr lang="bg-BG" sz="3600" dirty="0"/>
              <a:t>П</a:t>
            </a:r>
            <a:r>
              <a:rPr lang="en-US" sz="3600" dirty="0" err="1"/>
              <a:t>одход</a:t>
            </a:r>
            <a:r>
              <a:rPr lang="en-US" sz="3600" dirty="0"/>
              <a:t> 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 smtClean="0"/>
              <a:t>подобряване</a:t>
            </a:r>
            <a:r>
              <a:rPr lang="bg-BG" sz="3600" dirty="0" smtClean="0"/>
              <a:t>, </a:t>
            </a:r>
            <a:r>
              <a:rPr lang="en-US" sz="3600" dirty="0" err="1"/>
              <a:t>еволюционно</a:t>
            </a:r>
            <a:r>
              <a:rPr lang="en-US" sz="3600" dirty="0"/>
              <a:t> </a:t>
            </a:r>
            <a:r>
              <a:rPr lang="en-US" sz="3600" dirty="0" err="1"/>
              <a:t>усъвършенстване</a:t>
            </a:r>
            <a:endParaRPr lang="en-US" sz="3600" dirty="0"/>
          </a:p>
          <a:p>
            <a:r>
              <a:rPr lang="bg-BG" sz="3600" dirty="0"/>
              <a:t>Зап</a:t>
            </a:r>
            <a:r>
              <a:rPr lang="en-US" sz="3600" dirty="0" err="1"/>
              <a:t>очващ</a:t>
            </a:r>
            <a:r>
              <a:rPr lang="en-US" sz="3600" dirty="0"/>
              <a:t> с </a:t>
            </a:r>
            <a:r>
              <a:rPr lang="en-US" sz="3600" dirty="0" err="1"/>
              <a:t>каквото</a:t>
            </a:r>
            <a:r>
              <a:rPr lang="en-US" sz="3600" dirty="0"/>
              <a:t> </a:t>
            </a:r>
            <a:r>
              <a:rPr lang="en-US" sz="3600" dirty="0" err="1"/>
              <a:t>съществува</a:t>
            </a:r>
            <a:r>
              <a:rPr lang="en-US" sz="3600" dirty="0"/>
              <a:t> и </a:t>
            </a:r>
            <a:r>
              <a:rPr lang="en-US" sz="3600" dirty="0" err="1"/>
              <a:t>итерира</a:t>
            </a:r>
            <a:endParaRPr lang="bg-BG" sz="3600" dirty="0"/>
          </a:p>
          <a:p>
            <a:r>
              <a:rPr lang="bg-BG" sz="3600" dirty="0"/>
              <a:t>У</a:t>
            </a:r>
            <a:r>
              <a:rPr lang="en-US" sz="3600" dirty="0" err="1"/>
              <a:t>важава</a:t>
            </a:r>
            <a:r>
              <a:rPr lang="en-US" sz="3600" dirty="0"/>
              <a:t> </a:t>
            </a:r>
            <a:r>
              <a:rPr lang="en-US" sz="3600" dirty="0" err="1" smtClean="0"/>
              <a:t>това</a:t>
            </a:r>
            <a:r>
              <a:rPr lang="en-US" sz="3600" dirty="0" smtClean="0"/>
              <a:t>, </a:t>
            </a:r>
            <a:r>
              <a:rPr lang="en-US" sz="3600" dirty="0" err="1"/>
              <a:t>което</a:t>
            </a:r>
            <a:r>
              <a:rPr lang="en-US" sz="3600" dirty="0"/>
              <a:t> </a:t>
            </a:r>
            <a:r>
              <a:rPr lang="bg-BG" sz="3600" dirty="0"/>
              <a:t>има</a:t>
            </a:r>
          </a:p>
        </p:txBody>
      </p:sp>
    </p:spTree>
    <p:extLst>
      <p:ext uri="{BB962C8B-B14F-4D97-AF65-F5344CB8AC3E}">
        <p14:creationId xmlns:p14="http://schemas.microsoft.com/office/powerpoint/2010/main" val="295470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6644"/>
            <a:ext cx="8596668" cy="1033755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/>
              <a:t>Въпроси ?</a:t>
            </a:r>
            <a:endParaRPr lang="bg-BG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69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239316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Какво е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99"/>
            <a:ext cx="8596668" cy="4415763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Методологии </a:t>
            </a:r>
          </a:p>
          <a:p>
            <a:r>
              <a:rPr lang="bg-BG" sz="3600" dirty="0"/>
              <a:t>А</a:t>
            </a:r>
            <a:r>
              <a:rPr lang="bg-BG" sz="3600" dirty="0" smtClean="0"/>
              <a:t>даптивното планиране</a:t>
            </a:r>
          </a:p>
          <a:p>
            <a:r>
              <a:rPr lang="bg-BG" sz="3600" dirty="0" smtClean="0"/>
              <a:t>Итеративен </a:t>
            </a:r>
            <a:r>
              <a:rPr lang="bg-BG" sz="3600" dirty="0"/>
              <a:t>подход </a:t>
            </a:r>
            <a:endParaRPr lang="bg-BG" sz="3600" dirty="0" smtClean="0"/>
          </a:p>
          <a:p>
            <a:r>
              <a:rPr lang="bg-BG" sz="3600" dirty="0" smtClean="0"/>
              <a:t>Принципи </a:t>
            </a:r>
            <a:r>
              <a:rPr lang="bg-BG" sz="3600" dirty="0"/>
              <a:t>и </a:t>
            </a:r>
            <a:r>
              <a:rPr lang="bg-BG" sz="3600" dirty="0" smtClean="0"/>
              <a:t>ценности</a:t>
            </a:r>
          </a:p>
          <a:p>
            <a:r>
              <a:rPr lang="bg-BG" sz="3600" dirty="0" smtClean="0"/>
              <a:t>Ранно </a:t>
            </a:r>
            <a:r>
              <a:rPr lang="bg-BG" sz="3600" dirty="0"/>
              <a:t>доставяне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01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Backlog</a:t>
            </a:r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</a:t>
            </a:r>
            <a:r>
              <a:rPr lang="en-US" b="1" dirty="0" smtClean="0"/>
              <a:t>Backlog</a:t>
            </a:r>
            <a:endParaRPr lang="bg-BG" b="1" dirty="0" smtClean="0"/>
          </a:p>
          <a:p>
            <a:r>
              <a:rPr lang="bg-BG" b="1" dirty="0" smtClean="0"/>
              <a:t>Работа</a:t>
            </a:r>
            <a:endParaRPr lang="en-US" b="1" dirty="0"/>
          </a:p>
          <a:p>
            <a:endParaRPr lang="en-US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>
            <a:normAutofit/>
          </a:bodyPr>
          <a:lstStyle/>
          <a:p>
            <a:r>
              <a:rPr lang="en-US" sz="4400" dirty="0" err="1"/>
              <a:t>Основни</a:t>
            </a:r>
            <a:r>
              <a:rPr lang="en-US" sz="4400" dirty="0"/>
              <a:t> </a:t>
            </a:r>
            <a:r>
              <a:rPr lang="en-US" sz="4400" dirty="0" err="1"/>
              <a:t>стъпки</a:t>
            </a:r>
            <a:r>
              <a:rPr lang="en-US" sz="4400" dirty="0"/>
              <a:t> в </a:t>
            </a:r>
            <a:r>
              <a:rPr lang="en-US" sz="4400" dirty="0" smtClean="0"/>
              <a:t>Agile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1" dirty="0" err="1" smtClean="0"/>
              <a:t>Проучване</a:t>
            </a:r>
            <a:endParaRPr lang="bg-BG" b="1" dirty="0" smtClean="0"/>
          </a:p>
          <a:p>
            <a:r>
              <a:rPr lang="en-US" b="1" dirty="0"/>
              <a:t>Product </a:t>
            </a:r>
            <a:r>
              <a:rPr lang="en-US" b="1" dirty="0" smtClean="0"/>
              <a:t>Backlog</a:t>
            </a:r>
            <a:endParaRPr lang="bg-BG" b="1" dirty="0" smtClean="0"/>
          </a:p>
          <a:p>
            <a:r>
              <a:rPr lang="bg-BG" b="1" dirty="0" smtClean="0"/>
              <a:t>Работа</a:t>
            </a:r>
          </a:p>
          <a:p>
            <a:r>
              <a:rPr lang="bg-BG" b="1" dirty="0" smtClean="0"/>
              <a:t>Итерации</a:t>
            </a:r>
            <a:endParaRPr lang="en-US" b="1" dirty="0"/>
          </a:p>
          <a:p>
            <a:endParaRPr lang="en-US" b="1" dirty="0"/>
          </a:p>
          <a:p>
            <a:endParaRPr lang="bg-BG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601514"/>
            <a:ext cx="5238635" cy="46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Agile vs Waterfall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85900"/>
            <a:ext cx="7188200" cy="5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bg-BG" sz="4000" dirty="0"/>
              <a:t>Позли</a:t>
            </a:r>
            <a:r>
              <a:rPr lang="bg-BG" dirty="0"/>
              <a:t> от прилагане на </a:t>
            </a:r>
            <a:r>
              <a:rPr lang="bg-BG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101"/>
            <a:ext cx="8596668" cy="4352262"/>
          </a:xfrm>
        </p:spPr>
        <p:txBody>
          <a:bodyPr/>
          <a:lstStyle/>
          <a:p>
            <a:r>
              <a:rPr lang="en-US" sz="3600" dirty="0" err="1"/>
              <a:t>Удовлетвореност</a:t>
            </a:r>
            <a:r>
              <a:rPr lang="en-US" sz="3600" dirty="0"/>
              <a:t> на </a:t>
            </a:r>
            <a:r>
              <a:rPr lang="en-US" sz="3600" dirty="0" err="1"/>
              <a:t>клиентите</a:t>
            </a:r>
            <a:endParaRPr lang="en-US" sz="3600" dirty="0"/>
          </a:p>
          <a:p>
            <a:r>
              <a:rPr lang="en-US" sz="3600" dirty="0" err="1"/>
              <a:t>Контрол</a:t>
            </a:r>
            <a:r>
              <a:rPr lang="en-US" sz="3600" dirty="0"/>
              <a:t> и </a:t>
            </a:r>
            <a:r>
              <a:rPr lang="en-US" sz="3600" dirty="0" err="1"/>
              <a:t>прозрачност</a:t>
            </a:r>
            <a:endParaRPr lang="en-US" sz="3600" dirty="0"/>
          </a:p>
          <a:p>
            <a:r>
              <a:rPr lang="en-US" sz="3600" dirty="0" err="1"/>
              <a:t>Предвидимост</a:t>
            </a:r>
            <a:r>
              <a:rPr lang="en-US" sz="3600" dirty="0"/>
              <a:t> и </a:t>
            </a:r>
            <a:r>
              <a:rPr lang="en-US" sz="3600" dirty="0" err="1"/>
              <a:t>намален</a:t>
            </a:r>
            <a:r>
              <a:rPr lang="en-US" sz="3600" dirty="0"/>
              <a:t> </a:t>
            </a:r>
            <a:r>
              <a:rPr lang="en-US" sz="3600" dirty="0" err="1"/>
              <a:t>риск</a:t>
            </a:r>
            <a:endParaRPr lang="en-US" sz="3600" dirty="0"/>
          </a:p>
          <a:p>
            <a:r>
              <a:rPr lang="en-US" sz="3600" dirty="0" err="1"/>
              <a:t>Високо</a:t>
            </a:r>
            <a:r>
              <a:rPr lang="en-US" sz="3600" dirty="0"/>
              <a:t> </a:t>
            </a:r>
            <a:r>
              <a:rPr lang="en-US" sz="3600" dirty="0" err="1"/>
              <a:t>качество</a:t>
            </a:r>
            <a:endParaRPr lang="en-US" sz="3600" dirty="0"/>
          </a:p>
          <a:p>
            <a:r>
              <a:rPr lang="bg-BG" sz="3600" dirty="0"/>
              <a:t>Фокусиране върху необходимостите на бизнеса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511</Words>
  <Application>Microsoft Office PowerPoint</Application>
  <PresentationFormat>Custom</PresentationFormat>
  <Paragraphs>94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Agile методологии за разработка на софтуерни решения </vt:lpstr>
      <vt:lpstr>Agenda</vt:lpstr>
      <vt:lpstr>Какво е Agile</vt:lpstr>
      <vt:lpstr>Основни стъпки в Agile</vt:lpstr>
      <vt:lpstr>Основни стъпки в Agile</vt:lpstr>
      <vt:lpstr>Основни стъпки в Agile</vt:lpstr>
      <vt:lpstr>Основни стъпки в Agile</vt:lpstr>
      <vt:lpstr>Agile vs Waterfall </vt:lpstr>
      <vt:lpstr>Позли от прилагане на Agile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The Agile Manifesto</vt:lpstr>
      <vt:lpstr>Популярни Agile Методологии</vt:lpstr>
      <vt:lpstr>Scrum</vt:lpstr>
      <vt:lpstr>Scrum роли</vt:lpstr>
      <vt:lpstr>Kanban</vt:lpstr>
      <vt:lpstr>Kanban</vt:lpstr>
      <vt:lpstr>PowerPoint Presentation</vt:lpstr>
      <vt:lpstr>За продуктова компания - Kanban</vt:lpstr>
      <vt:lpstr>Въпроси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Velina Tasheva</dc:creator>
  <cp:lastModifiedBy>x</cp:lastModifiedBy>
  <cp:revision>84</cp:revision>
  <dcterms:created xsi:type="dcterms:W3CDTF">2018-12-08T15:54:58Z</dcterms:created>
  <dcterms:modified xsi:type="dcterms:W3CDTF">2019-01-17T13:35:29Z</dcterms:modified>
</cp:coreProperties>
</file>