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9" r:id="rId24"/>
    <p:sldId id="280" r:id="rId25"/>
    <p:sldId id="281" r:id="rId26"/>
    <p:sldId id="283" r:id="rId27"/>
    <p:sldId id="284" r:id="rId28"/>
    <p:sldId id="278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-90" y="-2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1/13/2019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76300" y="1816100"/>
            <a:ext cx="8473903" cy="3848100"/>
          </a:xfrm>
        </p:spPr>
        <p:txBody>
          <a:bodyPr/>
          <a:lstStyle/>
          <a:p>
            <a:r>
              <a:rPr lang="bg-BG" sz="6600" dirty="0"/>
              <a:t>Agile методологии за разработка на </a:t>
            </a:r>
            <a:r>
              <a:rPr lang="bg-BG" sz="6600" dirty="0" smtClean="0"/>
              <a:t>софтуерни </a:t>
            </a:r>
            <a:r>
              <a:rPr lang="bg-BG" sz="6600" dirty="0"/>
              <a:t>решения</a:t>
            </a:r>
            <a:r>
              <a:rPr lang="en-US" sz="6600" dirty="0"/>
              <a:t/>
            </a:r>
            <a:br>
              <a:rPr lang="en-US" sz="6600" dirty="0"/>
            </a:b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4223211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The Agile </a:t>
            </a:r>
            <a:r>
              <a:rPr lang="en-US" sz="4000" dirty="0" smtClean="0"/>
              <a:t>Manifesto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1600200"/>
            <a:ext cx="5431366" cy="4441161"/>
          </a:xfrm>
        </p:spPr>
        <p:txBody>
          <a:bodyPr>
            <a:normAutofit/>
          </a:bodyPr>
          <a:lstStyle/>
          <a:p>
            <a:r>
              <a:rPr lang="bg-BG" sz="3600" dirty="0"/>
              <a:t>Нашият най-висок приоритет е да задоволим нуждите на клиента чрез ранно и постоянно доставяне на стойностен софтуер.</a:t>
            </a:r>
            <a:endParaRPr lang="en-US" sz="3600" dirty="0"/>
          </a:p>
          <a:p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37300" y="2775221"/>
            <a:ext cx="2936875" cy="1855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474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The Agile </a:t>
            </a:r>
            <a:r>
              <a:rPr lang="en-US" sz="4000" dirty="0" smtClean="0"/>
              <a:t>Manifesto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1600200"/>
            <a:ext cx="5837766" cy="4441161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bg-BG" sz="3600" dirty="0"/>
              <a:t>Приветстваме променящите се изисквания, даже и в напреднал стадий на  разработка. Agile процесите </a:t>
            </a:r>
            <a:r>
              <a:rPr lang="bg-BG" sz="3600" dirty="0" smtClean="0"/>
              <a:t>приемат промяната </a:t>
            </a:r>
            <a:r>
              <a:rPr lang="bg-BG" sz="3600" dirty="0"/>
              <a:t>в името на конкурентното предимство на клиента.</a:t>
            </a:r>
            <a:endParaRPr lang="en-US" sz="36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2424" y="1820530"/>
            <a:ext cx="2085976" cy="3723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260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The Agile </a:t>
            </a:r>
            <a:r>
              <a:rPr lang="en-US" sz="4000" dirty="0" smtClean="0"/>
              <a:t>Manifesto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1600200"/>
            <a:ext cx="9139766" cy="4441161"/>
          </a:xfrm>
        </p:spPr>
        <p:txBody>
          <a:bodyPr>
            <a:normAutofit/>
          </a:bodyPr>
          <a:lstStyle/>
          <a:p>
            <a:pPr lvl="0"/>
            <a:r>
              <a:rPr lang="bg-BG" sz="3600" dirty="0"/>
              <a:t>Често доставяне на работещ софтуер - между две седмици и два месеца - с предпочитание към по-кратките срокове.</a:t>
            </a:r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3512" y="4203700"/>
            <a:ext cx="6353175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536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The Agile </a:t>
            </a:r>
            <a:r>
              <a:rPr lang="en-US" sz="4000" dirty="0" smtClean="0"/>
              <a:t>Manifesto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1600200"/>
            <a:ext cx="5837766" cy="4441161"/>
          </a:xfrm>
        </p:spPr>
        <p:txBody>
          <a:bodyPr>
            <a:normAutofit/>
          </a:bodyPr>
          <a:lstStyle/>
          <a:p>
            <a:pPr lvl="0"/>
            <a:r>
              <a:rPr lang="bg-BG" sz="3600" dirty="0"/>
              <a:t>Хората на бизнеса и разработчиците трябва да работят заедно ежедневно</a:t>
            </a:r>
            <a:br>
              <a:rPr lang="bg-BG" sz="3600" dirty="0"/>
            </a:br>
            <a:r>
              <a:rPr lang="bg-BG" sz="3600" dirty="0"/>
              <a:t>през цялото време на проекта.</a:t>
            </a:r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7138" y="1600200"/>
            <a:ext cx="3151569" cy="353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316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The Agile </a:t>
            </a:r>
            <a:r>
              <a:rPr lang="en-US" sz="4000" dirty="0" smtClean="0"/>
              <a:t>Manifesto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1600200"/>
            <a:ext cx="5837766" cy="4441161"/>
          </a:xfrm>
        </p:spPr>
        <p:txBody>
          <a:bodyPr>
            <a:normAutofit/>
          </a:bodyPr>
          <a:lstStyle/>
          <a:p>
            <a:pPr lvl="0"/>
            <a:r>
              <a:rPr lang="bg-BG" sz="3600" dirty="0"/>
              <a:t>Проекти се изграждат от мотивирани личности. Дайте им средата и подкрепата, от които се нуждаят и им гласувайте доверие, че ще свършат работата.</a:t>
            </a:r>
            <a:endParaRPr lang="en-US" sz="3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500" y="2335213"/>
            <a:ext cx="2892172" cy="2351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547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The Agile </a:t>
            </a:r>
            <a:r>
              <a:rPr lang="en-US" sz="4000" dirty="0" smtClean="0"/>
              <a:t>Manifesto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1600200"/>
            <a:ext cx="5837766" cy="4441161"/>
          </a:xfrm>
        </p:spPr>
        <p:txBody>
          <a:bodyPr>
            <a:normAutofit/>
          </a:bodyPr>
          <a:lstStyle/>
          <a:p>
            <a:pPr lvl="0"/>
            <a:r>
              <a:rPr lang="bg-BG" sz="3600" dirty="0"/>
              <a:t>Най-ефективният и най-ефикасен метод за предаване на информация към и вътре в екипа от разработчици е разговорът лице в лице.</a:t>
            </a:r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3550" y="1600200"/>
            <a:ext cx="2689832" cy="3519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438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The Agile </a:t>
            </a:r>
            <a:r>
              <a:rPr lang="en-US" sz="4000" dirty="0" smtClean="0"/>
              <a:t>Manifesto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1600200"/>
            <a:ext cx="5837766" cy="4441161"/>
          </a:xfrm>
        </p:spPr>
        <p:txBody>
          <a:bodyPr>
            <a:normAutofit/>
          </a:bodyPr>
          <a:lstStyle/>
          <a:p>
            <a:pPr lvl="0"/>
            <a:r>
              <a:rPr lang="bg-BG" sz="3600" dirty="0"/>
              <a:t>Работещият софтуер е основната мярка на прогреса.</a:t>
            </a:r>
            <a:endParaRPr lang="en-US" sz="3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5100" y="1727201"/>
            <a:ext cx="3097037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266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The Agile </a:t>
            </a:r>
            <a:r>
              <a:rPr lang="en-US" sz="4000" dirty="0" smtClean="0"/>
              <a:t>Manifesto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1600200"/>
            <a:ext cx="5837766" cy="4838700"/>
          </a:xfrm>
        </p:spPr>
        <p:txBody>
          <a:bodyPr>
            <a:normAutofit lnSpcReduction="10000"/>
          </a:bodyPr>
          <a:lstStyle/>
          <a:p>
            <a:pPr lvl="0"/>
            <a:r>
              <a:rPr lang="bg-BG" sz="3600" dirty="0"/>
              <a:t>Agile процесите насърчават непрекъснатата разработка. Спонсорите, разработчиците и потребителите трябва да могат да поддържат постоянен ритъм безсрочно.</a:t>
            </a:r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563" y="2565400"/>
            <a:ext cx="2430097" cy="212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188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The Agile </a:t>
            </a:r>
            <a:r>
              <a:rPr lang="en-US" sz="4000" dirty="0" smtClean="0"/>
              <a:t>Manifesto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1600200"/>
            <a:ext cx="5837766" cy="4838700"/>
          </a:xfrm>
        </p:spPr>
        <p:txBody>
          <a:bodyPr>
            <a:normAutofit/>
          </a:bodyPr>
          <a:lstStyle/>
          <a:p>
            <a:pPr lvl="0"/>
            <a:r>
              <a:rPr lang="bg-BG" sz="3600" dirty="0"/>
              <a:t>Постоянното внимание към техническо усъвършенстване и добрият дизайн подобряват гъвкавостта.</a:t>
            </a:r>
            <a:endParaRPr lang="en-US" sz="3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0105" y="847725"/>
            <a:ext cx="2615565" cy="435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356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The Agile </a:t>
            </a:r>
            <a:r>
              <a:rPr lang="en-US" sz="4000" dirty="0" smtClean="0"/>
              <a:t>Manifesto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1600200"/>
            <a:ext cx="5837766" cy="4838700"/>
          </a:xfrm>
        </p:spPr>
        <p:txBody>
          <a:bodyPr>
            <a:normAutofit/>
          </a:bodyPr>
          <a:lstStyle/>
          <a:p>
            <a:pPr lvl="0"/>
            <a:r>
              <a:rPr lang="bg-BG" sz="3600" dirty="0"/>
              <a:t>Простотата - изкуството да се максимизира работата, която не е нужно да се върши - е от изключително значение.</a:t>
            </a:r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9970" y="2032001"/>
            <a:ext cx="2645429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587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49300"/>
          </a:xfrm>
        </p:spPr>
        <p:txBody>
          <a:bodyPr>
            <a:noAutofit/>
          </a:bodyPr>
          <a:lstStyle/>
          <a:p>
            <a:r>
              <a:rPr lang="en-US" sz="4400" dirty="0" smtClean="0"/>
              <a:t>Agenda</a:t>
            </a:r>
            <a:endParaRPr lang="en-US" sz="44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77334" y="1739899"/>
            <a:ext cx="8596668" cy="4762501"/>
          </a:xfrm>
        </p:spPr>
        <p:txBody>
          <a:bodyPr>
            <a:noAutofit/>
          </a:bodyPr>
          <a:lstStyle/>
          <a:p>
            <a:r>
              <a:rPr lang="en-US" sz="3600" dirty="0" err="1"/>
              <a:t>Какво</a:t>
            </a:r>
            <a:r>
              <a:rPr lang="en-US" sz="3600" dirty="0"/>
              <a:t> е </a:t>
            </a:r>
            <a:r>
              <a:rPr lang="en-US" sz="3600" dirty="0" smtClean="0"/>
              <a:t>Agile</a:t>
            </a:r>
          </a:p>
          <a:p>
            <a:r>
              <a:rPr lang="en-US" sz="3600" dirty="0" err="1"/>
              <a:t>Основни</a:t>
            </a:r>
            <a:r>
              <a:rPr lang="en-US" sz="3600" dirty="0"/>
              <a:t> </a:t>
            </a:r>
            <a:r>
              <a:rPr lang="en-US" sz="3600" dirty="0" err="1"/>
              <a:t>стъпки</a:t>
            </a:r>
            <a:r>
              <a:rPr lang="en-US" sz="3600" dirty="0"/>
              <a:t> в </a:t>
            </a:r>
            <a:r>
              <a:rPr lang="en-US" sz="3600" dirty="0" smtClean="0"/>
              <a:t>Agile</a:t>
            </a:r>
          </a:p>
          <a:p>
            <a:r>
              <a:rPr lang="en-US" sz="3600" dirty="0" smtClean="0"/>
              <a:t>Agile vs Waterfall</a:t>
            </a:r>
          </a:p>
          <a:p>
            <a:r>
              <a:rPr lang="bg-BG" sz="3600" dirty="0"/>
              <a:t>Позли от прилагане на Agile</a:t>
            </a:r>
            <a:endParaRPr lang="en-US" sz="3600" dirty="0"/>
          </a:p>
          <a:p>
            <a:r>
              <a:rPr lang="en-US" sz="3600" dirty="0" err="1" smtClean="0"/>
              <a:t>Видове</a:t>
            </a:r>
            <a:r>
              <a:rPr lang="en-US" sz="3600" dirty="0" smtClean="0"/>
              <a:t> </a:t>
            </a:r>
            <a:r>
              <a:rPr lang="en-US" sz="3600" dirty="0"/>
              <a:t>Agile </a:t>
            </a:r>
            <a:r>
              <a:rPr lang="en-US" sz="3600" dirty="0" err="1" smtClean="0"/>
              <a:t>методологии</a:t>
            </a:r>
            <a:endParaRPr lang="en-US" sz="3600" dirty="0" smtClean="0"/>
          </a:p>
          <a:p>
            <a:r>
              <a:rPr lang="en-US" sz="3600" dirty="0"/>
              <a:t>Kanban </a:t>
            </a:r>
            <a:r>
              <a:rPr lang="en-US" sz="3600" dirty="0" err="1"/>
              <a:t>спрямо</a:t>
            </a:r>
            <a:r>
              <a:rPr lang="en-US" sz="3600" dirty="0"/>
              <a:t> </a:t>
            </a:r>
            <a:r>
              <a:rPr lang="en-US" sz="3600" dirty="0" smtClean="0"/>
              <a:t>Scrum</a:t>
            </a:r>
          </a:p>
          <a:p>
            <a:r>
              <a:rPr lang="en-US" sz="3600" dirty="0"/>
              <a:t>Други agile </a:t>
            </a:r>
            <a:r>
              <a:rPr lang="en-US" sz="3600" dirty="0" err="1"/>
              <a:t>методологии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695409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The Agile </a:t>
            </a:r>
            <a:r>
              <a:rPr lang="en-US" sz="4000" dirty="0" smtClean="0"/>
              <a:t>Manifesto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1600200"/>
            <a:ext cx="5837766" cy="4838700"/>
          </a:xfrm>
        </p:spPr>
        <p:txBody>
          <a:bodyPr>
            <a:normAutofit/>
          </a:bodyPr>
          <a:lstStyle/>
          <a:p>
            <a:pPr lvl="0"/>
            <a:r>
              <a:rPr lang="bg-BG" sz="3600" dirty="0"/>
              <a:t>Най-добрите архитектури, изисквания и дизайни произлизат от самоорганизиращи се екипи.</a:t>
            </a:r>
            <a:endParaRPr lang="en-US" sz="3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0860" y="1930400"/>
            <a:ext cx="2907113" cy="2463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331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The Agile </a:t>
            </a:r>
            <a:r>
              <a:rPr lang="en-US" sz="4000" dirty="0" smtClean="0"/>
              <a:t>Manifesto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1600200"/>
            <a:ext cx="5837766" cy="4838700"/>
          </a:xfrm>
        </p:spPr>
        <p:txBody>
          <a:bodyPr>
            <a:normAutofit/>
          </a:bodyPr>
          <a:lstStyle/>
          <a:p>
            <a:pPr lvl="0"/>
            <a:r>
              <a:rPr lang="bg-BG" sz="3600" dirty="0"/>
              <a:t>През равни интервали от време, екипът обсъжда как да стане по-ефективен, след което настройва работата си в съответствие с взетото решение.</a:t>
            </a:r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5100" y="2603500"/>
            <a:ext cx="2887305" cy="168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670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Популярни </a:t>
            </a:r>
            <a:r>
              <a:rPr lang="en-US" dirty="0" smtClean="0"/>
              <a:t>Agile </a:t>
            </a:r>
            <a:r>
              <a:rPr lang="bg-BG" dirty="0" smtClean="0"/>
              <a:t>Методологии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9168002" cy="3880772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sz="3600" dirty="0" smtClean="0"/>
              <a:t>Scrum</a:t>
            </a:r>
          </a:p>
          <a:p>
            <a:pPr>
              <a:buFont typeface="Arial" pitchFamily="34" charset="0"/>
              <a:buChar char="•"/>
            </a:pPr>
            <a:r>
              <a:rPr lang="en-US" sz="3600" dirty="0" err="1" smtClean="0"/>
              <a:t>Kanban</a:t>
            </a:r>
            <a:endParaRPr lang="en-US" sz="3600" dirty="0" smtClean="0"/>
          </a:p>
          <a:p>
            <a:pPr>
              <a:buFont typeface="Arial" pitchFamily="34" charset="0"/>
              <a:buChar char="•"/>
            </a:pPr>
            <a:r>
              <a:rPr lang="en-US" sz="3600" dirty="0" smtClean="0"/>
              <a:t>Extreme Programming (XP)</a:t>
            </a:r>
            <a:endParaRPr lang="bg-BG" sz="3600" dirty="0"/>
          </a:p>
        </p:txBody>
      </p:sp>
    </p:spTree>
    <p:extLst>
      <p:ext uri="{BB962C8B-B14F-4D97-AF65-F5344CB8AC3E}">
        <p14:creationId xmlns:p14="http://schemas.microsoft.com/office/powerpoint/2010/main" val="19157828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Scrum</a:t>
            </a:r>
            <a:endParaRPr lang="bg-BG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230" y="1300206"/>
            <a:ext cx="8892266" cy="5001898"/>
          </a:xfrm>
        </p:spPr>
      </p:pic>
    </p:spTree>
    <p:extLst>
      <p:ext uri="{BB962C8B-B14F-4D97-AF65-F5344CB8AC3E}">
        <p14:creationId xmlns:p14="http://schemas.microsoft.com/office/powerpoint/2010/main" val="32548003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701" y="316636"/>
            <a:ext cx="8596668" cy="1320800"/>
          </a:xfrm>
        </p:spPr>
        <p:txBody>
          <a:bodyPr/>
          <a:lstStyle/>
          <a:p>
            <a:r>
              <a:rPr lang="en-US" dirty="0" smtClean="0"/>
              <a:t>Scrum </a:t>
            </a:r>
            <a:r>
              <a:rPr lang="bg-BG" dirty="0" smtClean="0"/>
              <a:t>роли</a:t>
            </a:r>
            <a:endParaRPr lang="bg-BG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956" y="1358348"/>
            <a:ext cx="8326539" cy="4683678"/>
          </a:xfrm>
        </p:spPr>
      </p:pic>
    </p:spTree>
    <p:extLst>
      <p:ext uri="{BB962C8B-B14F-4D97-AF65-F5344CB8AC3E}">
        <p14:creationId xmlns:p14="http://schemas.microsoft.com/office/powerpoint/2010/main" val="9948488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Kanban</a:t>
            </a:r>
            <a:endParaRPr lang="bg-BG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709" y="1412066"/>
            <a:ext cx="6086922" cy="5042000"/>
          </a:xfrm>
        </p:spPr>
      </p:pic>
    </p:spTree>
    <p:extLst>
      <p:ext uri="{BB962C8B-B14F-4D97-AF65-F5344CB8AC3E}">
        <p14:creationId xmlns:p14="http://schemas.microsoft.com/office/powerpoint/2010/main" val="4641320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510891986"/>
              </p:ext>
            </p:extLst>
          </p:nvPr>
        </p:nvGraphicFramePr>
        <p:xfrm>
          <a:off x="1091952" y="506027"/>
          <a:ext cx="7448364" cy="54650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24182"/>
                <a:gridCol w="3724182"/>
              </a:tblGrid>
              <a:tr h="710214">
                <a:tc>
                  <a:txBody>
                    <a:bodyPr/>
                    <a:lstStyle/>
                    <a:p>
                      <a:r>
                        <a:rPr lang="en-US" sz="3600" dirty="0" err="1" smtClean="0"/>
                        <a:t>Kanban</a:t>
                      </a:r>
                      <a:endParaRPr lang="bg-BG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Scrum</a:t>
                      </a:r>
                      <a:endParaRPr lang="bg-BG" sz="3600" dirty="0"/>
                    </a:p>
                  </a:txBody>
                  <a:tcPr/>
                </a:tc>
              </a:tr>
              <a:tr h="710214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dirty="0" smtClean="0"/>
                        <a:t>П</a:t>
                      </a:r>
                      <a:r>
                        <a:rPr lang="en-US" dirty="0" err="1" smtClean="0"/>
                        <a:t>одход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за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подобряване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dirty="0" smtClean="0"/>
                        <a:t>П</a:t>
                      </a:r>
                      <a:r>
                        <a:rPr lang="en-US" dirty="0" err="1" smtClean="0"/>
                        <a:t>одход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към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комплексното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разработване</a:t>
                      </a:r>
                      <a:endParaRPr lang="bg-BG" dirty="0" smtClean="0"/>
                    </a:p>
                    <a:p>
                      <a:endParaRPr lang="bg-BG" dirty="0"/>
                    </a:p>
                  </a:txBody>
                  <a:tcPr/>
                </a:tc>
              </a:tr>
              <a:tr h="710214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dirty="0" smtClean="0"/>
                        <a:t>Няма роли и процеси</a:t>
                      </a:r>
                    </a:p>
                    <a:p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dirty="0" smtClean="0"/>
                        <a:t>Я</a:t>
                      </a:r>
                      <a:r>
                        <a:rPr lang="en-US" dirty="0" err="1" smtClean="0"/>
                        <a:t>сно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дефинирани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роли</a:t>
                      </a:r>
                      <a:r>
                        <a:rPr lang="en-US" dirty="0" smtClean="0"/>
                        <a:t> и </a:t>
                      </a:r>
                      <a:r>
                        <a:rPr lang="en-US" dirty="0" err="1" smtClean="0"/>
                        <a:t>процеси</a:t>
                      </a:r>
                      <a:endParaRPr lang="bg-BG" dirty="0" smtClean="0"/>
                    </a:p>
                    <a:p>
                      <a:endParaRPr lang="bg-BG" dirty="0"/>
                    </a:p>
                  </a:txBody>
                  <a:tcPr/>
                </a:tc>
              </a:tr>
              <a:tr h="710214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Подобряващ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уважава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това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което</a:t>
                      </a:r>
                      <a:r>
                        <a:rPr lang="en-US" dirty="0" smtClean="0"/>
                        <a:t> </a:t>
                      </a:r>
                      <a:r>
                        <a:rPr lang="bg-BG" dirty="0" smtClean="0"/>
                        <a:t>има</a:t>
                      </a:r>
                    </a:p>
                    <a:p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Революционен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без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значение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какво</a:t>
                      </a:r>
                      <a:r>
                        <a:rPr lang="en-US" dirty="0" smtClean="0"/>
                        <a:t> е </a:t>
                      </a:r>
                      <a:r>
                        <a:rPr lang="en-US" dirty="0" err="1" smtClean="0"/>
                        <a:t>било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преди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това</a:t>
                      </a:r>
                      <a:endParaRPr lang="bg-BG" dirty="0" smtClean="0"/>
                    </a:p>
                    <a:p>
                      <a:endParaRPr lang="bg-BG" dirty="0"/>
                    </a:p>
                  </a:txBody>
                  <a:tcPr/>
                </a:tc>
              </a:tr>
              <a:tr h="710214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dirty="0" smtClean="0"/>
                        <a:t>Ограничава работата в процес </a:t>
                      </a:r>
                      <a:r>
                        <a:rPr lang="en-US" dirty="0" smtClean="0"/>
                        <a:t>и </a:t>
                      </a:r>
                      <a:r>
                        <a:rPr lang="en-US" dirty="0" err="1" smtClean="0"/>
                        <a:t>позволява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времето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да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варира</a:t>
                      </a:r>
                      <a:endParaRPr lang="bg-BG" dirty="0" smtClean="0"/>
                    </a:p>
                    <a:p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WIP </a:t>
                      </a:r>
                      <a:r>
                        <a:rPr lang="en-US" dirty="0" err="1" smtClean="0"/>
                        <a:t>никога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не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надминава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количеството</a:t>
                      </a:r>
                      <a:r>
                        <a:rPr lang="bg-BG" dirty="0" smtClean="0"/>
                        <a:t>,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което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може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да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бъде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завършено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от</a:t>
                      </a:r>
                      <a:r>
                        <a:rPr lang="en-US" dirty="0" smtClean="0"/>
                        <a:t> </a:t>
                      </a:r>
                      <a:r>
                        <a:rPr lang="bg-BG" dirty="0" smtClean="0"/>
                        <a:t>екипа</a:t>
                      </a:r>
                      <a:r>
                        <a:rPr lang="en-US" dirty="0" smtClean="0"/>
                        <a:t> в </a:t>
                      </a:r>
                      <a:r>
                        <a:rPr lang="en-US" dirty="0" err="1" smtClean="0"/>
                        <a:t>спринта</a:t>
                      </a:r>
                      <a:r>
                        <a:rPr lang="en-US" dirty="0" smtClean="0"/>
                        <a:t>. </a:t>
                      </a:r>
                      <a:r>
                        <a:rPr lang="en-US" dirty="0" err="1" smtClean="0"/>
                        <a:t>Ограничава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времето</a:t>
                      </a:r>
                      <a:r>
                        <a:rPr lang="en-US" dirty="0" smtClean="0"/>
                        <a:t> и </a:t>
                      </a:r>
                      <a:r>
                        <a:rPr lang="en-US" dirty="0" err="1" smtClean="0"/>
                        <a:t>варира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работата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за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да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пасне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във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времето</a:t>
                      </a:r>
                      <a:endParaRPr lang="bg-BG" dirty="0" smtClean="0"/>
                    </a:p>
                    <a:p>
                      <a:endParaRPr lang="bg-BG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81812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 продуктова компания - </a:t>
            </a:r>
            <a:r>
              <a:rPr lang="en-US" dirty="0" err="1" smtClean="0"/>
              <a:t>Kanban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7294814" cy="3880772"/>
          </a:xfrm>
        </p:spPr>
        <p:txBody>
          <a:bodyPr/>
          <a:lstStyle/>
          <a:p>
            <a:r>
              <a:rPr lang="bg-BG" dirty="0"/>
              <a:t>П</a:t>
            </a:r>
            <a:r>
              <a:rPr lang="en-US" dirty="0" err="1"/>
              <a:t>одход</a:t>
            </a:r>
            <a:r>
              <a:rPr lang="en-US" dirty="0"/>
              <a:t> </a:t>
            </a:r>
            <a:r>
              <a:rPr lang="en-US" dirty="0" err="1"/>
              <a:t>за</a:t>
            </a:r>
            <a:r>
              <a:rPr lang="en-US" dirty="0"/>
              <a:t> </a:t>
            </a:r>
            <a:r>
              <a:rPr lang="en-US" dirty="0" err="1"/>
              <a:t>подобряване</a:t>
            </a:r>
            <a:r>
              <a:rPr lang="en-US" dirty="0"/>
              <a:t> </a:t>
            </a:r>
            <a:r>
              <a:rPr lang="bg-BG" dirty="0" smtClean="0"/>
              <a:t>, </a:t>
            </a:r>
            <a:r>
              <a:rPr lang="en-US" dirty="0" err="1" smtClean="0"/>
              <a:t>еволюционно</a:t>
            </a:r>
            <a:r>
              <a:rPr lang="en-US" dirty="0" smtClean="0"/>
              <a:t> </a:t>
            </a:r>
            <a:r>
              <a:rPr lang="en-US" dirty="0" err="1" smtClean="0"/>
              <a:t>усъвършенстване</a:t>
            </a:r>
            <a:endParaRPr lang="en-US" dirty="0" smtClean="0"/>
          </a:p>
          <a:p>
            <a:r>
              <a:rPr lang="bg-BG" dirty="0" smtClean="0"/>
              <a:t>Зап</a:t>
            </a:r>
            <a:r>
              <a:rPr lang="en-US" dirty="0" err="1" smtClean="0"/>
              <a:t>очващ</a:t>
            </a:r>
            <a:r>
              <a:rPr lang="en-US" dirty="0" smtClean="0"/>
              <a:t> </a:t>
            </a:r>
            <a:r>
              <a:rPr lang="en-US" dirty="0"/>
              <a:t>с </a:t>
            </a:r>
            <a:r>
              <a:rPr lang="en-US" dirty="0" err="1"/>
              <a:t>каквото</a:t>
            </a:r>
            <a:r>
              <a:rPr lang="en-US" dirty="0"/>
              <a:t> </a:t>
            </a:r>
            <a:r>
              <a:rPr lang="en-US" dirty="0" err="1"/>
              <a:t>съществува</a:t>
            </a:r>
            <a:r>
              <a:rPr lang="en-US" dirty="0"/>
              <a:t> и </a:t>
            </a:r>
            <a:r>
              <a:rPr lang="en-US" dirty="0" err="1" smtClean="0"/>
              <a:t>итерира</a:t>
            </a:r>
            <a:endParaRPr lang="bg-BG" dirty="0" smtClean="0"/>
          </a:p>
          <a:p>
            <a:r>
              <a:rPr lang="bg-BG" dirty="0" smtClean="0"/>
              <a:t>У</a:t>
            </a:r>
            <a:r>
              <a:rPr lang="en-US" dirty="0" err="1" smtClean="0"/>
              <a:t>важава</a:t>
            </a:r>
            <a:r>
              <a:rPr lang="en-US" dirty="0" smtClean="0"/>
              <a:t> </a:t>
            </a:r>
            <a:r>
              <a:rPr lang="en-US" dirty="0" err="1"/>
              <a:t>това</a:t>
            </a:r>
            <a:r>
              <a:rPr lang="en-US" dirty="0"/>
              <a:t> </a:t>
            </a:r>
            <a:r>
              <a:rPr lang="en-US" dirty="0" err="1"/>
              <a:t>което</a:t>
            </a:r>
            <a:r>
              <a:rPr lang="en-US" dirty="0"/>
              <a:t> </a:t>
            </a:r>
            <a:r>
              <a:rPr lang="bg-BG" dirty="0" smtClean="0"/>
              <a:t>има</a:t>
            </a:r>
          </a:p>
        </p:txBody>
      </p:sp>
    </p:spTree>
    <p:extLst>
      <p:ext uri="{BB962C8B-B14F-4D97-AF65-F5344CB8AC3E}">
        <p14:creationId xmlns:p14="http://schemas.microsoft.com/office/powerpoint/2010/main" val="29547058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896644"/>
            <a:ext cx="8596668" cy="1033755"/>
          </a:xfrm>
        </p:spPr>
        <p:txBody>
          <a:bodyPr>
            <a:normAutofit/>
          </a:bodyPr>
          <a:lstStyle/>
          <a:p>
            <a:pPr algn="ctr"/>
            <a:r>
              <a:rPr lang="bg-BG" sz="4800" dirty="0" smtClean="0"/>
              <a:t>Въпроси ?</a:t>
            </a:r>
            <a:endParaRPr lang="bg-BG" sz="48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0069" y="2160588"/>
            <a:ext cx="3881437" cy="3881437"/>
          </a:xfrm>
        </p:spPr>
      </p:pic>
    </p:spTree>
    <p:extLst>
      <p:ext uri="{BB962C8B-B14F-4D97-AF65-F5344CB8AC3E}">
        <p14:creationId xmlns:p14="http://schemas.microsoft.com/office/powerpoint/2010/main" val="2393166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62000"/>
          </a:xfrm>
        </p:spPr>
        <p:txBody>
          <a:bodyPr>
            <a:normAutofit/>
          </a:bodyPr>
          <a:lstStyle/>
          <a:p>
            <a:r>
              <a:rPr lang="bg-BG" sz="4400" dirty="0" smtClean="0"/>
              <a:t>Какво е </a:t>
            </a:r>
            <a:r>
              <a:rPr lang="en-US" sz="4400" dirty="0" smtClean="0"/>
              <a:t>Agile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25599"/>
            <a:ext cx="8596668" cy="4415763"/>
          </a:xfrm>
        </p:spPr>
        <p:txBody>
          <a:bodyPr>
            <a:normAutofit/>
          </a:bodyPr>
          <a:lstStyle/>
          <a:p>
            <a:r>
              <a:rPr lang="bg-BG" sz="3600" dirty="0" smtClean="0"/>
              <a:t>Методологии </a:t>
            </a:r>
          </a:p>
          <a:p>
            <a:r>
              <a:rPr lang="bg-BG" sz="3600" dirty="0"/>
              <a:t>А</a:t>
            </a:r>
            <a:r>
              <a:rPr lang="bg-BG" sz="3600" dirty="0" smtClean="0"/>
              <a:t>даптивното планиране</a:t>
            </a:r>
          </a:p>
          <a:p>
            <a:r>
              <a:rPr lang="bg-BG" sz="3600" dirty="0" smtClean="0"/>
              <a:t>Итеративен </a:t>
            </a:r>
            <a:r>
              <a:rPr lang="bg-BG" sz="3600" dirty="0"/>
              <a:t>подход </a:t>
            </a:r>
            <a:endParaRPr lang="bg-BG" sz="3600" dirty="0" smtClean="0"/>
          </a:p>
          <a:p>
            <a:r>
              <a:rPr lang="bg-BG" sz="3600" dirty="0" smtClean="0"/>
              <a:t>Принципи </a:t>
            </a:r>
            <a:r>
              <a:rPr lang="bg-BG" sz="3600" dirty="0"/>
              <a:t>и </a:t>
            </a:r>
            <a:r>
              <a:rPr lang="bg-BG" sz="3600" dirty="0" smtClean="0"/>
              <a:t>ценности</a:t>
            </a:r>
          </a:p>
          <a:p>
            <a:r>
              <a:rPr lang="bg-BG" sz="3600" dirty="0" smtClean="0"/>
              <a:t>Ранно </a:t>
            </a:r>
            <a:r>
              <a:rPr lang="bg-BG" sz="3600" dirty="0"/>
              <a:t>доставяне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520112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50900"/>
          </a:xfrm>
        </p:spPr>
        <p:txBody>
          <a:bodyPr>
            <a:normAutofit/>
          </a:bodyPr>
          <a:lstStyle/>
          <a:p>
            <a:r>
              <a:rPr lang="en-US" sz="4400" dirty="0" err="1"/>
              <a:t>Основни</a:t>
            </a:r>
            <a:r>
              <a:rPr lang="en-US" sz="4400" dirty="0"/>
              <a:t> </a:t>
            </a:r>
            <a:r>
              <a:rPr lang="en-US" sz="4400" dirty="0" err="1"/>
              <a:t>стъпки</a:t>
            </a:r>
            <a:r>
              <a:rPr lang="en-US" sz="4400" dirty="0"/>
              <a:t> в </a:t>
            </a:r>
            <a:r>
              <a:rPr lang="en-US" sz="4400" dirty="0" smtClean="0"/>
              <a:t>Agile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78001"/>
            <a:ext cx="8596668" cy="4263362"/>
          </a:xfrm>
        </p:spPr>
        <p:txBody>
          <a:bodyPr/>
          <a:lstStyle/>
          <a:p>
            <a:r>
              <a:rPr lang="en-US" b="1" dirty="0" err="1" smtClean="0"/>
              <a:t>Проучване</a:t>
            </a:r>
            <a:endParaRPr lang="bg-BG" b="1" dirty="0" smtClean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4500" y="1601514"/>
            <a:ext cx="5238635" cy="4616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285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50900"/>
          </a:xfrm>
        </p:spPr>
        <p:txBody>
          <a:bodyPr>
            <a:normAutofit/>
          </a:bodyPr>
          <a:lstStyle/>
          <a:p>
            <a:r>
              <a:rPr lang="en-US" sz="4400" dirty="0" err="1"/>
              <a:t>Основни</a:t>
            </a:r>
            <a:r>
              <a:rPr lang="en-US" sz="4400" dirty="0"/>
              <a:t> </a:t>
            </a:r>
            <a:r>
              <a:rPr lang="en-US" sz="4400" dirty="0" err="1"/>
              <a:t>стъпки</a:t>
            </a:r>
            <a:r>
              <a:rPr lang="en-US" sz="4400" dirty="0"/>
              <a:t> в </a:t>
            </a:r>
            <a:r>
              <a:rPr lang="en-US" sz="4400" dirty="0" smtClean="0"/>
              <a:t>Agile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78001"/>
            <a:ext cx="8596668" cy="4263362"/>
          </a:xfrm>
        </p:spPr>
        <p:txBody>
          <a:bodyPr/>
          <a:lstStyle/>
          <a:p>
            <a:r>
              <a:rPr lang="en-US" b="1" dirty="0" err="1" smtClean="0"/>
              <a:t>Проучване</a:t>
            </a:r>
            <a:endParaRPr lang="bg-BG" b="1" dirty="0" smtClean="0"/>
          </a:p>
          <a:p>
            <a:r>
              <a:rPr lang="en-US" b="1" dirty="0"/>
              <a:t>Product Backlog</a:t>
            </a:r>
          </a:p>
          <a:p>
            <a:endParaRPr lang="bg-BG" b="1" dirty="0" smtClean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4500" y="1601514"/>
            <a:ext cx="5238635" cy="4616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019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50900"/>
          </a:xfrm>
        </p:spPr>
        <p:txBody>
          <a:bodyPr>
            <a:normAutofit/>
          </a:bodyPr>
          <a:lstStyle/>
          <a:p>
            <a:r>
              <a:rPr lang="en-US" sz="4400" dirty="0" err="1"/>
              <a:t>Основни</a:t>
            </a:r>
            <a:r>
              <a:rPr lang="en-US" sz="4400" dirty="0"/>
              <a:t> </a:t>
            </a:r>
            <a:r>
              <a:rPr lang="en-US" sz="4400" dirty="0" err="1"/>
              <a:t>стъпки</a:t>
            </a:r>
            <a:r>
              <a:rPr lang="en-US" sz="4400" dirty="0"/>
              <a:t> в </a:t>
            </a:r>
            <a:r>
              <a:rPr lang="en-US" sz="4400" dirty="0" smtClean="0"/>
              <a:t>Agile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78001"/>
            <a:ext cx="8596668" cy="4263362"/>
          </a:xfrm>
        </p:spPr>
        <p:txBody>
          <a:bodyPr/>
          <a:lstStyle/>
          <a:p>
            <a:r>
              <a:rPr lang="en-US" b="1" dirty="0" err="1" smtClean="0"/>
              <a:t>Проучване</a:t>
            </a:r>
            <a:endParaRPr lang="bg-BG" b="1" dirty="0" smtClean="0"/>
          </a:p>
          <a:p>
            <a:r>
              <a:rPr lang="en-US" b="1" dirty="0"/>
              <a:t>Product </a:t>
            </a:r>
            <a:r>
              <a:rPr lang="en-US" b="1" dirty="0" smtClean="0"/>
              <a:t>Backlog</a:t>
            </a:r>
            <a:endParaRPr lang="bg-BG" b="1" dirty="0" smtClean="0"/>
          </a:p>
          <a:p>
            <a:r>
              <a:rPr lang="bg-BG" b="1" dirty="0" smtClean="0"/>
              <a:t>Работа</a:t>
            </a:r>
            <a:endParaRPr lang="en-US" b="1" dirty="0"/>
          </a:p>
          <a:p>
            <a:endParaRPr lang="en-US" b="1" dirty="0"/>
          </a:p>
          <a:p>
            <a:endParaRPr lang="bg-BG" b="1" dirty="0" smtClean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4500" y="1601514"/>
            <a:ext cx="5238635" cy="4616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053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50900"/>
          </a:xfrm>
        </p:spPr>
        <p:txBody>
          <a:bodyPr>
            <a:normAutofit/>
          </a:bodyPr>
          <a:lstStyle/>
          <a:p>
            <a:r>
              <a:rPr lang="en-US" sz="4400" dirty="0" err="1"/>
              <a:t>Основни</a:t>
            </a:r>
            <a:r>
              <a:rPr lang="en-US" sz="4400" dirty="0"/>
              <a:t> </a:t>
            </a:r>
            <a:r>
              <a:rPr lang="en-US" sz="4400" dirty="0" err="1"/>
              <a:t>стъпки</a:t>
            </a:r>
            <a:r>
              <a:rPr lang="en-US" sz="4400" dirty="0"/>
              <a:t> в </a:t>
            </a:r>
            <a:r>
              <a:rPr lang="en-US" sz="4400" dirty="0" smtClean="0"/>
              <a:t>Agile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78001"/>
            <a:ext cx="8596668" cy="4263362"/>
          </a:xfrm>
        </p:spPr>
        <p:txBody>
          <a:bodyPr/>
          <a:lstStyle/>
          <a:p>
            <a:r>
              <a:rPr lang="en-US" b="1" dirty="0" err="1" smtClean="0"/>
              <a:t>Проучване</a:t>
            </a:r>
            <a:endParaRPr lang="bg-BG" b="1" dirty="0" smtClean="0"/>
          </a:p>
          <a:p>
            <a:r>
              <a:rPr lang="en-US" b="1" dirty="0"/>
              <a:t>Product </a:t>
            </a:r>
            <a:r>
              <a:rPr lang="en-US" b="1" dirty="0" smtClean="0"/>
              <a:t>Backlog</a:t>
            </a:r>
            <a:endParaRPr lang="bg-BG" b="1" dirty="0" smtClean="0"/>
          </a:p>
          <a:p>
            <a:r>
              <a:rPr lang="bg-BG" b="1" dirty="0" smtClean="0"/>
              <a:t>Работа</a:t>
            </a:r>
          </a:p>
          <a:p>
            <a:r>
              <a:rPr lang="bg-BG" b="1" dirty="0" smtClean="0"/>
              <a:t>Итерации</a:t>
            </a:r>
            <a:endParaRPr lang="en-US" b="1" dirty="0"/>
          </a:p>
          <a:p>
            <a:endParaRPr lang="en-US" b="1" dirty="0"/>
          </a:p>
          <a:p>
            <a:endParaRPr lang="bg-BG" b="1" dirty="0" smtClean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4500" y="1601514"/>
            <a:ext cx="5238635" cy="4616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382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76300"/>
          </a:xfrm>
        </p:spPr>
        <p:txBody>
          <a:bodyPr>
            <a:normAutofit fontScale="90000"/>
          </a:bodyPr>
          <a:lstStyle/>
          <a:p>
            <a:r>
              <a:rPr lang="en-US" sz="4400" dirty="0" smtClean="0"/>
              <a:t>Agile vs Waterfall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0700" y="1485900"/>
            <a:ext cx="7188200" cy="5131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742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38200"/>
          </a:xfrm>
        </p:spPr>
        <p:txBody>
          <a:bodyPr/>
          <a:lstStyle/>
          <a:p>
            <a:r>
              <a:rPr lang="bg-BG" sz="4000" dirty="0"/>
              <a:t>Позли</a:t>
            </a:r>
            <a:r>
              <a:rPr lang="bg-BG" dirty="0"/>
              <a:t> от прилагане на </a:t>
            </a:r>
            <a:r>
              <a:rPr lang="bg-BG" dirty="0" smtClean="0"/>
              <a:t>Agile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89101"/>
            <a:ext cx="8596668" cy="4352262"/>
          </a:xfrm>
        </p:spPr>
        <p:txBody>
          <a:bodyPr/>
          <a:lstStyle/>
          <a:p>
            <a:r>
              <a:rPr lang="en-US" sz="3600" dirty="0" err="1"/>
              <a:t>Удовлетвореност</a:t>
            </a:r>
            <a:r>
              <a:rPr lang="en-US" sz="3600" dirty="0"/>
              <a:t> на </a:t>
            </a:r>
            <a:r>
              <a:rPr lang="en-US" sz="3600" dirty="0" err="1"/>
              <a:t>клиентите</a:t>
            </a:r>
            <a:endParaRPr lang="en-US" sz="3600" dirty="0"/>
          </a:p>
          <a:p>
            <a:r>
              <a:rPr lang="en-US" sz="3600" dirty="0" err="1"/>
              <a:t>Контрол</a:t>
            </a:r>
            <a:r>
              <a:rPr lang="en-US" sz="3600" dirty="0"/>
              <a:t> и </a:t>
            </a:r>
            <a:r>
              <a:rPr lang="en-US" sz="3600" dirty="0" err="1"/>
              <a:t>прозрачност</a:t>
            </a:r>
            <a:endParaRPr lang="en-US" sz="3600" dirty="0"/>
          </a:p>
          <a:p>
            <a:r>
              <a:rPr lang="en-US" sz="3600" dirty="0" err="1"/>
              <a:t>Предвидимост</a:t>
            </a:r>
            <a:r>
              <a:rPr lang="en-US" sz="3600" dirty="0"/>
              <a:t> и </a:t>
            </a:r>
            <a:r>
              <a:rPr lang="en-US" sz="3600" dirty="0" err="1"/>
              <a:t>намален</a:t>
            </a:r>
            <a:r>
              <a:rPr lang="en-US" sz="3600" dirty="0"/>
              <a:t> </a:t>
            </a:r>
            <a:r>
              <a:rPr lang="en-US" sz="3600" dirty="0" err="1"/>
              <a:t>риск</a:t>
            </a:r>
            <a:endParaRPr lang="en-US" sz="3600" dirty="0"/>
          </a:p>
          <a:p>
            <a:r>
              <a:rPr lang="en-US" sz="3600" dirty="0" err="1"/>
              <a:t>Високо</a:t>
            </a:r>
            <a:r>
              <a:rPr lang="en-US" sz="3600" dirty="0"/>
              <a:t> </a:t>
            </a:r>
            <a:r>
              <a:rPr lang="en-US" sz="3600" dirty="0" err="1"/>
              <a:t>качество</a:t>
            </a:r>
            <a:endParaRPr lang="en-US" sz="3600" dirty="0"/>
          </a:p>
          <a:p>
            <a:r>
              <a:rPr lang="bg-BG" sz="3600" dirty="0"/>
              <a:t>Фокусиране върху необходимостите на бизнеса</a:t>
            </a:r>
            <a:endParaRPr lang="en-US" sz="3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001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211</TotalTime>
  <Words>462</Words>
  <Application>Microsoft Office PowerPoint</Application>
  <PresentationFormat>Custom</PresentationFormat>
  <Paragraphs>87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Facet</vt:lpstr>
      <vt:lpstr>Agile методологии за разработка на софтуерни решения </vt:lpstr>
      <vt:lpstr>Agenda</vt:lpstr>
      <vt:lpstr>Какво е Agile</vt:lpstr>
      <vt:lpstr>Основни стъпки в Agile</vt:lpstr>
      <vt:lpstr>Основни стъпки в Agile</vt:lpstr>
      <vt:lpstr>Основни стъпки в Agile</vt:lpstr>
      <vt:lpstr>Основни стъпки в Agile</vt:lpstr>
      <vt:lpstr>Agile vs Waterfall </vt:lpstr>
      <vt:lpstr>Позли от прилагане на Agile</vt:lpstr>
      <vt:lpstr>The Agile Manifesto</vt:lpstr>
      <vt:lpstr>The Agile Manifesto</vt:lpstr>
      <vt:lpstr>The Agile Manifesto</vt:lpstr>
      <vt:lpstr>The Agile Manifesto</vt:lpstr>
      <vt:lpstr>The Agile Manifesto</vt:lpstr>
      <vt:lpstr>The Agile Manifesto</vt:lpstr>
      <vt:lpstr>The Agile Manifesto</vt:lpstr>
      <vt:lpstr>The Agile Manifesto</vt:lpstr>
      <vt:lpstr>The Agile Manifesto</vt:lpstr>
      <vt:lpstr>The Agile Manifesto</vt:lpstr>
      <vt:lpstr>The Agile Manifesto</vt:lpstr>
      <vt:lpstr>The Agile Manifesto</vt:lpstr>
      <vt:lpstr>Популярни Agile Методологии</vt:lpstr>
      <vt:lpstr>Scrum</vt:lpstr>
      <vt:lpstr>Scrum роли</vt:lpstr>
      <vt:lpstr>Kanban</vt:lpstr>
      <vt:lpstr>PowerPoint Presentation</vt:lpstr>
      <vt:lpstr>За продуктова компания - Kanban</vt:lpstr>
      <vt:lpstr>Въпроси 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Velina Tasheva</dc:creator>
  <cp:lastModifiedBy>x</cp:lastModifiedBy>
  <cp:revision>73</cp:revision>
  <dcterms:created xsi:type="dcterms:W3CDTF">2018-12-08T15:54:58Z</dcterms:created>
  <dcterms:modified xsi:type="dcterms:W3CDTF">2019-01-13T09:03:31Z</dcterms:modified>
</cp:coreProperties>
</file>