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816100"/>
            <a:ext cx="8473903" cy="3848100"/>
          </a:xfrm>
        </p:spPr>
        <p:txBody>
          <a:bodyPr/>
          <a:lstStyle/>
          <a:p>
            <a:r>
              <a:rPr lang="bg-BG" sz="6600" dirty="0"/>
              <a:t>Agile методологии за разработка на </a:t>
            </a:r>
            <a:r>
              <a:rPr lang="bg-BG" sz="6600" dirty="0" smtClean="0"/>
              <a:t>софтуерни </a:t>
            </a:r>
            <a:r>
              <a:rPr lang="bg-BG" sz="6600" dirty="0"/>
              <a:t>решения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3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431366" cy="4441161"/>
          </a:xfrm>
        </p:spPr>
        <p:txBody>
          <a:bodyPr>
            <a:normAutofit/>
          </a:bodyPr>
          <a:lstStyle/>
          <a:p>
            <a:r>
              <a:rPr lang="bg-BG" sz="3600" dirty="0"/>
              <a:t>Нашият най-висок приоритет е да задоволим нуждите на клиента чрез ранно и постоянно доставяне на стойностен софтуер.</a:t>
            </a:r>
            <a:endParaRPr lang="en-US" sz="36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7300" y="2775221"/>
            <a:ext cx="2936875" cy="18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bg-BG" sz="3600" dirty="0"/>
              <a:t>Приветстваме променящите се изисквания, даже и в напреднал стадий на  разработка. Agile процесите </a:t>
            </a:r>
            <a:r>
              <a:rPr lang="bg-BG" sz="3600" dirty="0" smtClean="0"/>
              <a:t>приемат промяната </a:t>
            </a:r>
            <a:r>
              <a:rPr lang="bg-BG" sz="3600" dirty="0"/>
              <a:t>в името на конкурентното предимство на клиента.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24" y="1820530"/>
            <a:ext cx="2085976" cy="37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9139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Често доставяне на работещ софтуер - между две седмици и два месеца - с предпочитание към по-кратките срокове.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4203700"/>
            <a:ext cx="6353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Хората на бизнеса и разработчиците трябва да работят заедно ежедневно</a:t>
            </a:r>
            <a:br>
              <a:rPr lang="bg-BG" sz="3600" dirty="0"/>
            </a:br>
            <a:r>
              <a:rPr lang="bg-BG" sz="3600" dirty="0"/>
              <a:t>през цялото време на проекта.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138" y="1600200"/>
            <a:ext cx="3151569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Проекти се изграждат от мотивирани личности. Дайте им средата и подкрепата, от които се нуждаят и им гласувайте доверие, че ще свършат работата.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335213"/>
            <a:ext cx="2892172" cy="23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Най-ефективният и най-ефикасен метод за предаване на информация към и вътре в екипа от разработчици е разговорът лице в лице.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0" y="1600200"/>
            <a:ext cx="2689832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Работещият софтуер е основната мярка на прогреса.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727201"/>
            <a:ext cx="309703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 lnSpcReduction="10000"/>
          </a:bodyPr>
          <a:lstStyle/>
          <a:p>
            <a:pPr lvl="0"/>
            <a:r>
              <a:rPr lang="bg-BG" sz="3600" dirty="0"/>
              <a:t>Agile процесите насърчават непрекъснатата разработка. Спонсорите, разработчиците и потребителите трябва да могат да поддържат постоянен ритъм безсрочно.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563" y="2565400"/>
            <a:ext cx="2430097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Постоянното внимание към техническо усъвършенстване и добрият дизайн подобряват гъвкавостта.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05" y="847725"/>
            <a:ext cx="2615565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Простотата - изкуството да се максимизира работата, която не е нужно да се върши - е от изключително значение.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970" y="2032001"/>
            <a:ext cx="264542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>
            <a:no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39899"/>
            <a:ext cx="8596668" cy="4762501"/>
          </a:xfrm>
        </p:spPr>
        <p:txBody>
          <a:bodyPr>
            <a:noAutofit/>
          </a:bodyPr>
          <a:lstStyle/>
          <a:p>
            <a:r>
              <a:rPr lang="en-US" sz="3600" dirty="0" err="1"/>
              <a:t>Какво</a:t>
            </a:r>
            <a:r>
              <a:rPr lang="en-US" sz="3600" dirty="0"/>
              <a:t> е </a:t>
            </a:r>
            <a:r>
              <a:rPr lang="en-US" sz="3600" dirty="0" smtClean="0"/>
              <a:t>Agile</a:t>
            </a:r>
          </a:p>
          <a:p>
            <a:r>
              <a:rPr lang="en-US" sz="3600" dirty="0" err="1"/>
              <a:t>Основни</a:t>
            </a:r>
            <a:r>
              <a:rPr lang="en-US" sz="3600" dirty="0"/>
              <a:t> </a:t>
            </a:r>
            <a:r>
              <a:rPr lang="en-US" sz="3600" dirty="0" err="1"/>
              <a:t>стъпки</a:t>
            </a:r>
            <a:r>
              <a:rPr lang="en-US" sz="3600" dirty="0"/>
              <a:t> в </a:t>
            </a:r>
            <a:r>
              <a:rPr lang="en-US" sz="3600" dirty="0" smtClean="0"/>
              <a:t>Agile</a:t>
            </a:r>
          </a:p>
          <a:p>
            <a:r>
              <a:rPr lang="en-US" sz="3600" dirty="0" smtClean="0"/>
              <a:t>Agile vs Waterfall</a:t>
            </a:r>
          </a:p>
          <a:p>
            <a:r>
              <a:rPr lang="bg-BG" sz="3600" dirty="0"/>
              <a:t>Позли от прилагане на </a:t>
            </a:r>
            <a:r>
              <a:rPr lang="bg-BG" sz="3600" dirty="0"/>
              <a:t>Agile</a:t>
            </a:r>
            <a:endParaRPr lang="en-US" sz="3600" dirty="0"/>
          </a:p>
          <a:p>
            <a:r>
              <a:rPr lang="en-US" sz="3600" dirty="0" err="1" smtClean="0"/>
              <a:t>Видове</a:t>
            </a:r>
            <a:r>
              <a:rPr lang="en-US" sz="3600" dirty="0" smtClean="0"/>
              <a:t> </a:t>
            </a:r>
            <a:r>
              <a:rPr lang="en-US" sz="3600" dirty="0"/>
              <a:t>Agile </a:t>
            </a:r>
            <a:r>
              <a:rPr lang="en-US" sz="3600" dirty="0" err="1" smtClean="0"/>
              <a:t>методологии</a:t>
            </a:r>
            <a:endParaRPr lang="en-US" sz="3600" dirty="0" smtClean="0"/>
          </a:p>
          <a:p>
            <a:r>
              <a:rPr lang="en-US" sz="3600" dirty="0"/>
              <a:t>Kanban </a:t>
            </a:r>
            <a:r>
              <a:rPr lang="en-US" sz="3600" dirty="0" err="1"/>
              <a:t>спрямо</a:t>
            </a:r>
            <a:r>
              <a:rPr lang="en-US" sz="3600" dirty="0"/>
              <a:t> </a:t>
            </a:r>
            <a:r>
              <a:rPr lang="en-US" sz="3600" dirty="0" smtClean="0"/>
              <a:t>Scrum</a:t>
            </a:r>
          </a:p>
          <a:p>
            <a:r>
              <a:rPr lang="en-US" sz="3600" dirty="0"/>
              <a:t>Други agile </a:t>
            </a:r>
            <a:r>
              <a:rPr lang="en-US" sz="3600" dirty="0" err="1"/>
              <a:t>методологии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54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Най-добрите архитектури, изисквания и дизайни произлизат от самоорганизиращи се екипи.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60" y="1930400"/>
            <a:ext cx="2907113" cy="24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През равни интервали от време, екипът обсъжда как да стане по-ефективен, след което настройва работата си в съответствие с взетото решение.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603500"/>
            <a:ext cx="2887305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Какво е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99"/>
            <a:ext cx="8596668" cy="4415763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Методологии </a:t>
            </a:r>
          </a:p>
          <a:p>
            <a:r>
              <a:rPr lang="bg-BG" sz="3600" dirty="0"/>
              <a:t>А</a:t>
            </a:r>
            <a:r>
              <a:rPr lang="bg-BG" sz="3600" dirty="0" smtClean="0"/>
              <a:t>даптивното планиране</a:t>
            </a:r>
          </a:p>
          <a:p>
            <a:r>
              <a:rPr lang="bg-BG" sz="3600" dirty="0" smtClean="0"/>
              <a:t>Итеративен </a:t>
            </a:r>
            <a:r>
              <a:rPr lang="bg-BG" sz="3600" dirty="0"/>
              <a:t>подход </a:t>
            </a:r>
            <a:endParaRPr lang="bg-BG" sz="3600" dirty="0" smtClean="0"/>
          </a:p>
          <a:p>
            <a:r>
              <a:rPr lang="bg-BG" sz="3600" dirty="0" smtClean="0"/>
              <a:t>Принципи </a:t>
            </a:r>
            <a:r>
              <a:rPr lang="bg-BG" sz="3600" dirty="0"/>
              <a:t>и </a:t>
            </a:r>
            <a:r>
              <a:rPr lang="bg-BG" sz="3600" dirty="0" smtClean="0"/>
              <a:t>ценности</a:t>
            </a:r>
          </a:p>
          <a:p>
            <a:r>
              <a:rPr lang="bg-BG" sz="3600" dirty="0" smtClean="0"/>
              <a:t>Ранно </a:t>
            </a:r>
            <a:r>
              <a:rPr lang="bg-BG" sz="3600" dirty="0"/>
              <a:t>доставяне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01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Backlog</a:t>
            </a:r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</a:t>
            </a:r>
            <a:r>
              <a:rPr lang="en-US" b="1" dirty="0" smtClean="0"/>
              <a:t>Backlog</a:t>
            </a:r>
            <a:endParaRPr lang="bg-BG" b="1" dirty="0" smtClean="0"/>
          </a:p>
          <a:p>
            <a:r>
              <a:rPr lang="bg-BG" b="1" dirty="0" smtClean="0"/>
              <a:t>Работа</a:t>
            </a:r>
            <a:endParaRPr lang="en-US" b="1" dirty="0"/>
          </a:p>
          <a:p>
            <a:endParaRPr lang="en-US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</a:t>
            </a:r>
            <a:r>
              <a:rPr lang="en-US" b="1" dirty="0" smtClean="0"/>
              <a:t>Backlog</a:t>
            </a:r>
            <a:endParaRPr lang="bg-BG" b="1" dirty="0" smtClean="0"/>
          </a:p>
          <a:p>
            <a:r>
              <a:rPr lang="bg-BG" b="1" dirty="0" smtClean="0"/>
              <a:t>Работа</a:t>
            </a:r>
          </a:p>
          <a:p>
            <a:r>
              <a:rPr lang="bg-BG" b="1" dirty="0" smtClean="0"/>
              <a:t>Итерации</a:t>
            </a:r>
            <a:endParaRPr lang="en-US" b="1" dirty="0"/>
          </a:p>
          <a:p>
            <a:endParaRPr lang="en-US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Agile vs Waterfall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85900"/>
            <a:ext cx="7188200" cy="51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bg-BG" sz="4000" dirty="0"/>
              <a:t>Позли</a:t>
            </a:r>
            <a:r>
              <a:rPr lang="bg-BG" dirty="0"/>
              <a:t> от прилагане на </a:t>
            </a:r>
            <a:r>
              <a:rPr lang="bg-BG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9101"/>
            <a:ext cx="8596668" cy="4352262"/>
          </a:xfrm>
        </p:spPr>
        <p:txBody>
          <a:bodyPr/>
          <a:lstStyle/>
          <a:p>
            <a:r>
              <a:rPr lang="en-US" sz="3600" dirty="0" err="1"/>
              <a:t>Удовлетвореност</a:t>
            </a:r>
            <a:r>
              <a:rPr lang="en-US" sz="3600" dirty="0"/>
              <a:t> на </a:t>
            </a:r>
            <a:r>
              <a:rPr lang="en-US" sz="3600" dirty="0" err="1"/>
              <a:t>клиентите</a:t>
            </a:r>
            <a:endParaRPr lang="en-US" sz="3600" dirty="0"/>
          </a:p>
          <a:p>
            <a:r>
              <a:rPr lang="en-US" sz="3600" dirty="0" err="1"/>
              <a:t>Контрол</a:t>
            </a:r>
            <a:r>
              <a:rPr lang="en-US" sz="3600" dirty="0"/>
              <a:t> и </a:t>
            </a:r>
            <a:r>
              <a:rPr lang="en-US" sz="3600" dirty="0" err="1"/>
              <a:t>прозрачност</a:t>
            </a:r>
            <a:endParaRPr lang="en-US" sz="3600" dirty="0"/>
          </a:p>
          <a:p>
            <a:r>
              <a:rPr lang="en-US" sz="3600" dirty="0" err="1"/>
              <a:t>Предвидимост</a:t>
            </a:r>
            <a:r>
              <a:rPr lang="en-US" sz="3600" dirty="0"/>
              <a:t> и </a:t>
            </a:r>
            <a:r>
              <a:rPr lang="en-US" sz="3600" dirty="0" err="1"/>
              <a:t>намален</a:t>
            </a:r>
            <a:r>
              <a:rPr lang="en-US" sz="3600" dirty="0"/>
              <a:t> </a:t>
            </a:r>
            <a:r>
              <a:rPr lang="en-US" sz="3600" dirty="0" err="1"/>
              <a:t>риск</a:t>
            </a:r>
            <a:endParaRPr lang="en-US" sz="3600" dirty="0"/>
          </a:p>
          <a:p>
            <a:r>
              <a:rPr lang="en-US" sz="3600" dirty="0" err="1"/>
              <a:t>Високо</a:t>
            </a:r>
            <a:r>
              <a:rPr lang="en-US" sz="3600" dirty="0"/>
              <a:t> </a:t>
            </a:r>
            <a:r>
              <a:rPr lang="en-US" sz="3600" dirty="0" err="1"/>
              <a:t>качество</a:t>
            </a:r>
            <a:endParaRPr lang="en-US" sz="3600" dirty="0"/>
          </a:p>
          <a:p>
            <a:r>
              <a:rPr lang="bg-BG" sz="3600" dirty="0"/>
              <a:t>Фокусиране върху необходимостите на бизнеса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351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Agile методологии за разработка на софтуерни решения </vt:lpstr>
      <vt:lpstr>Agenda</vt:lpstr>
      <vt:lpstr>Какво е Agile</vt:lpstr>
      <vt:lpstr>Основни стъпки в Agile</vt:lpstr>
      <vt:lpstr>Основни стъпки в Agile</vt:lpstr>
      <vt:lpstr>Основни стъпки в Agile</vt:lpstr>
      <vt:lpstr>Основни стъпки в Agile</vt:lpstr>
      <vt:lpstr>Agile vs Waterfall </vt:lpstr>
      <vt:lpstr>Позли от прилагане на Agile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Velina Tasheva</dc:creator>
  <cp:lastModifiedBy>Velina Tasheva</cp:lastModifiedBy>
  <cp:revision>66</cp:revision>
  <dcterms:created xsi:type="dcterms:W3CDTF">2018-12-08T15:54:58Z</dcterms:created>
  <dcterms:modified xsi:type="dcterms:W3CDTF">2018-12-08T17:19:17Z</dcterms:modified>
</cp:coreProperties>
</file>