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23"/>
  </p:notesMasterIdLst>
  <p:handoutMasterIdLst>
    <p:handoutMasterId r:id="rId24"/>
  </p:handoutMasterIdLst>
  <p:sldIdLst>
    <p:sldId id="500" r:id="rId2"/>
    <p:sldId id="541" r:id="rId3"/>
    <p:sldId id="813" r:id="rId4"/>
    <p:sldId id="692" r:id="rId5"/>
    <p:sldId id="826" r:id="rId6"/>
    <p:sldId id="877" r:id="rId7"/>
    <p:sldId id="878" r:id="rId8"/>
    <p:sldId id="879" r:id="rId9"/>
    <p:sldId id="880" r:id="rId10"/>
    <p:sldId id="881" r:id="rId11"/>
    <p:sldId id="882" r:id="rId12"/>
    <p:sldId id="883" r:id="rId13"/>
    <p:sldId id="884" r:id="rId14"/>
    <p:sldId id="885" r:id="rId15"/>
    <p:sldId id="886" r:id="rId16"/>
    <p:sldId id="887" r:id="rId17"/>
    <p:sldId id="888" r:id="rId18"/>
    <p:sldId id="876" r:id="rId19"/>
    <p:sldId id="817" r:id="rId20"/>
    <p:sldId id="681" r:id="rId21"/>
    <p:sldId id="889" r:id="rId2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3454" autoAdjust="0"/>
  </p:normalViewPr>
  <p:slideViewPr>
    <p:cSldViewPr snapToGrid="0" showGuides="1">
      <p:cViewPr varScale="1">
        <p:scale>
          <a:sx n="64" d="100"/>
          <a:sy n="64" d="100"/>
        </p:scale>
        <p:origin x="1653" y="51"/>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1500" y="23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a:t>
            </a:r>
            <a:r>
              <a:rPr lang="en-US" sz="800" dirty="0" smtClean="0"/>
              <a:t>2010, </a:t>
            </a:r>
            <a:r>
              <a:rPr lang="en-US" sz="800" dirty="0"/>
              <a:t>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r>
              <a:rPr lang="en-US" sz="800" smtClean="0"/>
              <a:t>.</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a:t>
            </a:r>
            <a:br>
              <a:rPr lang="en-US" b="1" dirty="0" smtClean="0"/>
            </a:br>
            <a:endParaRPr lang="en-GB" b="1" dirty="0" smtClean="0"/>
          </a:p>
        </p:txBody>
      </p:sp>
    </p:spTree>
    <p:extLst>
      <p:ext uri="{BB962C8B-B14F-4D97-AF65-F5344CB8AC3E}">
        <p14:creationId xmlns:p14="http://schemas.microsoft.com/office/powerpoint/2010/main" val="881838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smtClean="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4</a:t>
            </a:fld>
            <a:endParaRPr 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36538" indent="-244475">
              <a:lnSpc>
                <a:spcPct val="100000"/>
              </a:lnSpc>
              <a:spcBef>
                <a:spcPts val="0"/>
              </a:spcBef>
              <a:spcAft>
                <a:spcPts val="600"/>
              </a:spcAft>
            </a:pPr>
            <a:endParaRPr lang="en-US" sz="110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276514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5</a:t>
            </a:fld>
            <a:endParaRPr lang="en-US" dirty="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Arial" charset="0"/>
                <a:ea typeface="+mn-ea"/>
                <a:cs typeface="+mn-cs"/>
              </a:rPr>
              <a:t>Each routing protocol also implements additional protocol-specific features to improve the overall scalability. OSPF, for example, supports the use of hierarchical areas that divide one large network into several subdomains. EIGRP, on the other hand, supports the configuration of stub routers to optimize information exchange process and improve scalability.</a:t>
            </a:r>
            <a:endParaRPr lang="en-US" sz="1100" kern="1200" dirty="0" smtClean="0">
              <a:solidFill>
                <a:schemeClr val="tx1"/>
              </a:solidFill>
              <a:latin typeface="Arial" charset="0"/>
              <a:ea typeface="+mn-ea"/>
              <a:cs typeface="+mn-cs"/>
            </a:endParaRPr>
          </a:p>
        </p:txBody>
      </p:sp>
    </p:spTree>
    <p:extLst>
      <p:ext uri="{BB962C8B-B14F-4D97-AF65-F5344CB8AC3E}">
        <p14:creationId xmlns:p14="http://schemas.microsoft.com/office/powerpoint/2010/main" val="62838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dirty="0"/>
          </a:p>
        </p:txBody>
      </p:sp>
    </p:spTree>
    <p:extLst>
      <p:ext uri="{BB962C8B-B14F-4D97-AF65-F5344CB8AC3E}">
        <p14:creationId xmlns:p14="http://schemas.microsoft.com/office/powerpoint/2010/main" val="5285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smtClean="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20</a:t>
            </a:fld>
            <a:endParaRPr lang="en-US" dirty="0" smtClean="0"/>
          </a:p>
        </p:txBody>
      </p:sp>
    </p:spTree>
    <p:extLst>
      <p:ext uri="{BB962C8B-B14F-4D97-AF65-F5344CB8AC3E}">
        <p14:creationId xmlns:p14="http://schemas.microsoft.com/office/powerpoint/2010/main" val="1855270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smtClean="0">
                <a:solidFill>
                  <a:schemeClr val="tx1"/>
                </a:solidFill>
              </a:rPr>
              <a:t>SWITCH v7 Chapter </a:t>
            </a:r>
            <a:r>
              <a:rPr lang="en-US" sz="700" dirty="0">
                <a:solidFill>
                  <a:schemeClr val="tx1"/>
                </a:solidFill>
              </a:rPr>
              <a:t>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smtClean="0"/>
              <a:t>Click to edit Master title style</a:t>
            </a:r>
            <a:endParaRPr lang="en-US"/>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
        <p:nvSpPr>
          <p:cNvPr id="11" name="Rectangle 8"/>
          <p:cNvSpPr>
            <a:spLocks noChangeArrowheads="1"/>
          </p:cNvSpPr>
          <p:nvPr userDrawn="1"/>
        </p:nvSpPr>
        <p:spPr bwMode="auto">
          <a:xfrm>
            <a:off x="773251" y="6670529"/>
            <a:ext cx="8002534" cy="190646"/>
          </a:xfrm>
          <a:prstGeom prst="rect">
            <a:avLst/>
          </a:prstGeom>
          <a:noFill/>
          <a:ln w="9525">
            <a:noFill/>
            <a:miter lim="800000"/>
            <a:headEnd/>
            <a:tailEnd/>
          </a:ln>
          <a:effectLst/>
        </p:spPr>
        <p:txBody>
          <a:bodyPr wrap="square" lIns="82124" tIns="41061" rIns="82124" bIns="41061" anchor="b" anchorCtr="1">
            <a:spAutoFit/>
          </a:bodyPr>
          <a:lstStyle/>
          <a:p>
            <a:pPr algn="l" defTabSz="814388">
              <a:lnSpc>
                <a:spcPct val="100000"/>
              </a:lnSpc>
              <a:defRPr/>
            </a:pPr>
            <a:r>
              <a:rPr lang="en-US" sz="700" dirty="0" smtClean="0">
                <a:solidFill>
                  <a:srgbClr val="D3D3D3"/>
                </a:solidFill>
              </a:rPr>
              <a:t>© 2007 – 2016, </a:t>
            </a:r>
            <a:r>
              <a:rPr lang="en-US" sz="700" dirty="0">
                <a:solidFill>
                  <a:srgbClr val="D3D3D3"/>
                </a:solidFill>
              </a:rPr>
              <a:t>Cisco Systems, Inc. All rights reserved.</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Command Example</a:t>
            </a:r>
            <a:endParaRPr lang="en-US"/>
          </a:p>
        </p:txBody>
      </p:sp>
      <p:sp>
        <p:nvSpPr>
          <p:cNvPr id="7" name="Content Placeholder 2"/>
          <p:cNvSpPr>
            <a:spLocks noGrp="1"/>
          </p:cNvSpPr>
          <p:nvPr>
            <p:ph idx="1"/>
          </p:nvPr>
        </p:nvSpPr>
        <p:spPr>
          <a:xfrm>
            <a:off x="279400" y="119335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Bottom</a:t>
            </a:r>
            <a:endParaRPr lang="en-US"/>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Config Example 2 column</a:t>
            </a:r>
            <a:endParaRPr lang="en-US"/>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a:t>
            </a:r>
            <a:endParaRPr lang="en-US"/>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smtClean="0"/>
              <a:t>Output with Explanation</a:t>
            </a:r>
            <a:endParaRPr lang="en-US"/>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smtClean="0"/>
              <a:t>Router# show command</a:t>
            </a:r>
          </a:p>
          <a:p>
            <a:pPr lvl="0"/>
            <a:r>
              <a:rPr lang="en-US" smtClean="0"/>
              <a:t>Output output output output output</a:t>
            </a:r>
            <a:endParaRPr lang="en-US"/>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smtClean="0"/>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smtClean="0"/>
              <a:t>Click to edit Master title style</a:t>
            </a:r>
            <a:endParaRPr lang="en-US"/>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7" name="Content Placeholder 2"/>
          <p:cNvSpPr>
            <a:spLocks noGrp="1"/>
          </p:cNvSpPr>
          <p:nvPr>
            <p:ph idx="1"/>
          </p:nvPr>
        </p:nvSpPr>
        <p:spPr>
          <a:xfrm>
            <a:off x="279400" y="1139566"/>
            <a:ext cx="8316913" cy="491994"/>
          </a:xfrm>
        </p:spPr>
        <p:txBody>
          <a:bodyPr/>
          <a:lstStyle/>
          <a:p>
            <a:pPr lvl="0"/>
            <a:r>
              <a:rPr lang="en-US" smtClean="0"/>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smtClean="0"/>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smtClean="0">
                <a:latin typeface="Courier New" pitchFamily="49" charset="0"/>
              </a:rPr>
              <a:t>RTB(config-if)# </a:t>
            </a:r>
            <a:r>
              <a:rPr lang="en-US" sz="1800" b="1" smtClean="0">
                <a:latin typeface="Courier New" pitchFamily="49" charset="0"/>
              </a:rPr>
              <a:t>ip ospf network non-broadcast</a:t>
            </a:r>
          </a:p>
          <a:p>
            <a:pPr algn="l" defTabSz="814388">
              <a:defRPr/>
            </a:pPr>
            <a:r>
              <a:rPr lang="en-US" sz="1800" b="0" smtClean="0">
                <a:latin typeface="Courier New" pitchFamily="49" charset="0"/>
              </a:rPr>
              <a:t>RTB(config-router)# </a:t>
            </a:r>
            <a:r>
              <a:rPr lang="en-US" sz="1800" b="1" smtClean="0">
                <a:latin typeface="Courier New" pitchFamily="49" charset="0"/>
              </a:rPr>
              <a:t>network 3.1.1.0 0.0.0.255 area 0</a:t>
            </a:r>
          </a:p>
          <a:p>
            <a:pPr algn="l" defTabSz="814388">
              <a:defRPr/>
            </a:pPr>
            <a:r>
              <a:rPr lang="en-US" sz="1800" b="0" smtClean="0">
                <a:latin typeface="Courier New" pitchFamily="49" charset="0"/>
              </a:rPr>
              <a:t>RTB(config-router)# </a:t>
            </a:r>
            <a:r>
              <a:rPr lang="en-US" sz="1800" b="1" smtClean="0">
                <a:latin typeface="Courier New" pitchFamily="49" charset="0"/>
              </a:rPr>
              <a:t>neighbor 3.1.1.1</a:t>
            </a:r>
          </a:p>
          <a:p>
            <a:pPr algn="l" defTabSz="814388">
              <a:defRPr/>
            </a:pPr>
            <a:r>
              <a:rPr lang="en-US" sz="1800" b="0" smtClean="0">
                <a:latin typeface="Courier New" pitchFamily="49" charset="0"/>
              </a:rPr>
              <a:t>RTB(config-router)# </a:t>
            </a:r>
            <a:r>
              <a:rPr lang="en-US" sz="1800" b="1" smtClean="0">
                <a:latin typeface="Courier New" pitchFamily="49" charset="0"/>
              </a:rPr>
              <a:t>neighbor 3.1.1.3 </a:t>
            </a:r>
            <a:endParaRPr lang="en-US" sz="1800" b="1">
              <a:latin typeface="Courier New" pitchFamily="49"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smtClean="0"/>
              <a:t>Click to edit Master title style</a:t>
            </a:r>
            <a:endParaRPr lang="en-US"/>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smtClean="0">
                <a:solidFill>
                  <a:srgbClr val="000000"/>
                </a:solidFill>
                <a:latin typeface="Courier New" pitchFamily="49" charset="0"/>
                <a:cs typeface="Times New Roman" pitchFamily="18" charset="0"/>
              </a:rPr>
              <a:t>RouterA# </a:t>
            </a:r>
            <a:r>
              <a:rPr lang="en-US" sz="1000" b="1" smtClean="0">
                <a:solidFill>
                  <a:schemeClr val="tx1"/>
                </a:solidFill>
                <a:latin typeface="Courier New" pitchFamily="49" charset="0"/>
                <a:cs typeface="Times New Roman" pitchFamily="18" charset="0"/>
              </a:rPr>
              <a:t>show command</a:t>
            </a:r>
          </a:p>
          <a:p>
            <a:pPr algn="l">
              <a:lnSpc>
                <a:spcPct val="100000"/>
              </a:lnSpc>
              <a:defRPr/>
            </a:pPr>
            <a:r>
              <a:rPr lang="en-US" sz="1000" b="1" smtClean="0">
                <a:solidFill>
                  <a:srgbClr val="000000"/>
                </a:solidFill>
                <a:latin typeface="Courier New" pitchFamily="49" charset="0"/>
                <a:cs typeface="Times New Roman" pitchFamily="18" charset="0"/>
              </a:rPr>
              <a:t>    </a:t>
            </a:r>
            <a:r>
              <a:rPr lang="en-US" sz="1000" b="1" smtClean="0">
                <a:solidFill>
                  <a:schemeClr val="accent2"/>
                </a:solidFill>
                <a:latin typeface="Courier New" pitchFamily="49" charset="0"/>
              </a:rPr>
              <a:t> </a:t>
            </a:r>
            <a:r>
              <a:rPr lang="en-US" sz="1000" b="1" smtClean="0">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smtClean="0">
                <a:solidFill>
                  <a:srgbClr val="000000"/>
                </a:solidFill>
                <a:latin typeface="Courier New" pitchFamily="49" charset="0"/>
                <a:cs typeface="Times New Roman" pitchFamily="18" charset="0"/>
              </a:rPr>
              <a:t>                Router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smtClean="0">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smtClean="0">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smtClean="0">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smtClean="0">
                <a:solidFill>
                  <a:srgbClr val="000000"/>
                </a:solidFill>
                <a:latin typeface="Courier New" pitchFamily="49" charset="0"/>
                <a:cs typeface="Times New Roman" pitchFamily="18" charset="0"/>
              </a:rPr>
              <a:t>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smtClean="0">
                <a:solidFill>
                  <a:srgbClr val="000000"/>
                </a:solidFill>
                <a:latin typeface="Courier New" pitchFamily="49" charset="0"/>
                <a:cs typeface="Times New Roman" pitchFamily="18" charset="0"/>
              </a:rPr>
              <a:t>                Summary Net Link States (Area 0)</a:t>
            </a:r>
          </a:p>
          <a:p>
            <a:pPr algn="l">
              <a:lnSpc>
                <a:spcPct val="100000"/>
              </a:lnSpc>
              <a:defRPr/>
            </a:pPr>
            <a:r>
              <a:rPr lang="en-US" sz="1000" b="1" smtClean="0">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smtClean="0">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smtClean="0">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smtClean="0">
                <a:solidFill>
                  <a:srgbClr val="000000"/>
                </a:solidFill>
                <a:latin typeface="Courier New" pitchFamily="49" charset="0"/>
                <a:cs typeface="Times New Roman" pitchFamily="18" charset="0"/>
              </a:rPr>
              <a:t>&lt;output omitted&gt;</a:t>
            </a:r>
            <a:endParaRPr lang="en-US" sz="1000" b="1">
              <a:solidFill>
                <a:srgbClr val="000000"/>
              </a:solidFill>
              <a:latin typeface="Courier New" pitchFamily="49" charset="0"/>
              <a:cs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smtClean="0"/>
              <a:t>Title Only</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smtClean="0"/>
              <a:t>Title and Content</a:t>
            </a:r>
            <a:endParaRPr lang="en-US"/>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smtClean="0"/>
              <a:t>Title with Subtext</a:t>
            </a:r>
            <a:endParaRPr lang="en-US"/>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smtClean="0"/>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smtClean="0"/>
              <a:t>Title and Graphic</a:t>
            </a:r>
            <a:endParaRPr lang="en-US"/>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smtClean="0"/>
              <a:t>2 Column Content</a:t>
            </a:r>
            <a:endParaRPr lang="en-US"/>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2592592"/>
            <a:ext cx="8488082" cy="3711389"/>
          </a:xfrm>
        </p:spPr>
        <p:txBody>
          <a:bodyPr/>
          <a:lstStyle/>
          <a:p>
            <a:pPr lvl="0"/>
            <a:r>
              <a:rPr lang="en-US" noProof="0" smtClean="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smtClean="0"/>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smtClean="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smtClean="0"/>
              <a:t>Table</a:t>
            </a:r>
            <a:endParaRPr lang="en-US"/>
          </a:p>
        </p:txBody>
      </p:sp>
      <p:sp>
        <p:nvSpPr>
          <p:cNvPr id="3" name="Table Placeholder 2"/>
          <p:cNvSpPr>
            <a:spLocks noGrp="1"/>
          </p:cNvSpPr>
          <p:nvPr>
            <p:ph type="tbl" idx="1"/>
          </p:nvPr>
        </p:nvSpPr>
        <p:spPr>
          <a:xfrm>
            <a:off x="279400" y="1204856"/>
            <a:ext cx="8316913" cy="5099125"/>
          </a:xfrm>
        </p:spPr>
        <p:txBody>
          <a:bodyPr/>
          <a:lstStyle/>
          <a:p>
            <a:pPr lvl="0"/>
            <a:r>
              <a:rPr lang="en-US" noProof="0" smtClean="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smtClean="0">
                <a:solidFill>
                  <a:schemeClr val="tx1"/>
                </a:solidFill>
              </a:rPr>
              <a:t>Chapter 1</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smtClean="0"/>
              <a:t>Body Text</a:t>
            </a:r>
          </a:p>
          <a:p>
            <a:pPr lvl="1"/>
            <a:r>
              <a:rPr lang="en-US" smtClean="0"/>
              <a:t>Second Level</a:t>
            </a:r>
          </a:p>
          <a:p>
            <a:pPr lvl="2"/>
            <a:r>
              <a:rPr lang="en-US" smtClean="0"/>
              <a:t>Third Level</a:t>
            </a:r>
          </a:p>
        </p:txBody>
      </p:sp>
      <p:sp>
        <p:nvSpPr>
          <p:cNvPr id="1289224" name="Rectangle 8"/>
          <p:cNvSpPr>
            <a:spLocks noChangeArrowheads="1"/>
          </p:cNvSpPr>
          <p:nvPr/>
        </p:nvSpPr>
        <p:spPr bwMode="auto">
          <a:xfrm>
            <a:off x="773251" y="6670529"/>
            <a:ext cx="8002534" cy="190646"/>
          </a:xfrm>
          <a:prstGeom prst="rect">
            <a:avLst/>
          </a:prstGeom>
          <a:noFill/>
          <a:ln w="9525">
            <a:noFill/>
            <a:miter lim="800000"/>
            <a:headEnd/>
            <a:tailEnd/>
          </a:ln>
          <a:effectLst/>
        </p:spPr>
        <p:txBody>
          <a:bodyPr wrap="square" lIns="82124" tIns="41061" rIns="82124" bIns="41061" anchor="b" anchorCtr="1">
            <a:spAutoFit/>
          </a:bodyPr>
          <a:lstStyle/>
          <a:p>
            <a:pPr algn="l" defTabSz="814388">
              <a:lnSpc>
                <a:spcPct val="100000"/>
              </a:lnSpc>
              <a:defRPr/>
            </a:pPr>
            <a:r>
              <a:rPr lang="en-US" sz="700" dirty="0" smtClean="0">
                <a:solidFill>
                  <a:srgbClr val="D3D3D3"/>
                </a:solidFill>
              </a:rPr>
              <a:t>© 2007 – 2016, </a:t>
            </a:r>
            <a:r>
              <a:rPr lang="en-US" sz="700" dirty="0">
                <a:solidFill>
                  <a:srgbClr val="D3D3D3"/>
                </a:solidFill>
              </a:rPr>
              <a:t>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sz="2800" dirty="0" smtClean="0"/>
              <a:t>Chapter 1: </a:t>
            </a:r>
            <a:br>
              <a:rPr lang="en-US" sz="2800" dirty="0" smtClean="0"/>
            </a:br>
            <a:r>
              <a:rPr lang="pt-PT" dirty="0"/>
              <a:t>Fundamentals </a:t>
            </a:r>
            <a:r>
              <a:rPr lang="pt-PT" dirty="0" err="1"/>
              <a:t>Review</a:t>
            </a:r>
            <a:endParaRPr lang="en-US" sz="2800" dirty="0" smtClean="0">
              <a:solidFill>
                <a:schemeClr val="folHlink"/>
              </a:solidFill>
            </a:endParaRPr>
          </a:p>
        </p:txBody>
      </p:sp>
      <p:sp>
        <p:nvSpPr>
          <p:cNvPr id="6147" name="Rectangle 3"/>
          <p:cNvSpPr>
            <a:spLocks noGrp="1" noChangeArrowheads="1"/>
          </p:cNvSpPr>
          <p:nvPr>
            <p:ph type="subTitle" idx="1"/>
          </p:nvPr>
        </p:nvSpPr>
        <p:spPr>
          <a:xfrm>
            <a:off x="311150" y="4672013"/>
            <a:ext cx="8180778" cy="658812"/>
          </a:xfrm>
        </p:spPr>
        <p:txBody>
          <a:bodyPr>
            <a:normAutofit fontScale="92500"/>
          </a:bodyPr>
          <a:lstStyle/>
          <a:p>
            <a:r>
              <a:rPr lang="en-US" sz="2400" dirty="0"/>
              <a:t>CCNP  SWITCH: Implementing </a:t>
            </a:r>
            <a:r>
              <a:rPr lang="en-US" sz="2400" dirty="0" smtClean="0"/>
              <a:t>Cisco </a:t>
            </a:r>
            <a:r>
              <a:rPr lang="en-US" sz="2400" dirty="0"/>
              <a:t>IP Switched Networks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Ethernet Frame Format</a:t>
            </a:r>
            <a:endParaRPr lang="pt-PT" dirty="0"/>
          </a:p>
        </p:txBody>
      </p:sp>
      <p:sp>
        <p:nvSpPr>
          <p:cNvPr id="3" name="Content Placeholder 2"/>
          <p:cNvSpPr>
            <a:spLocks noGrp="1"/>
          </p:cNvSpPr>
          <p:nvPr>
            <p:ph idx="1"/>
          </p:nvPr>
        </p:nvSpPr>
        <p:spPr/>
        <p:txBody>
          <a:bodyPr>
            <a:normAutofit/>
          </a:bodyPr>
          <a:lstStyle/>
          <a:p>
            <a:r>
              <a:rPr lang="en-US" b="1" dirty="0" smtClean="0"/>
              <a:t>Preamble </a:t>
            </a:r>
            <a:r>
              <a:rPr lang="en-US" b="1" dirty="0"/>
              <a:t>(</a:t>
            </a:r>
            <a:r>
              <a:rPr lang="en-US" b="1" dirty="0" smtClean="0"/>
              <a:t>PRE)</a:t>
            </a:r>
          </a:p>
          <a:p>
            <a:pPr lvl="1"/>
            <a:r>
              <a:rPr lang="en-US" dirty="0" smtClean="0"/>
              <a:t>Consists </a:t>
            </a:r>
            <a:r>
              <a:rPr lang="en-US" dirty="0"/>
              <a:t>of 7 bytes. The PRE is an alternating pattern of 1s and </a:t>
            </a:r>
            <a:r>
              <a:rPr lang="en-US" dirty="0" smtClean="0"/>
              <a:t>0s that </a:t>
            </a:r>
            <a:r>
              <a:rPr lang="en-US" dirty="0"/>
              <a:t>tells receiving stations that a frame is coming, and that provides a means </a:t>
            </a:r>
            <a:r>
              <a:rPr lang="en-US" dirty="0" smtClean="0"/>
              <a:t>of synchronization </a:t>
            </a:r>
          </a:p>
          <a:p>
            <a:r>
              <a:rPr lang="en-US" b="1" dirty="0" smtClean="0"/>
              <a:t>Start-of-frame </a:t>
            </a:r>
            <a:r>
              <a:rPr lang="en-US" b="1" dirty="0"/>
              <a:t>delimiter (</a:t>
            </a:r>
            <a:r>
              <a:rPr lang="en-US" b="1" dirty="0" smtClean="0"/>
              <a:t>SOF)</a:t>
            </a:r>
          </a:p>
          <a:p>
            <a:pPr lvl="1"/>
            <a:r>
              <a:rPr lang="en-US" dirty="0" smtClean="0"/>
              <a:t>Consists </a:t>
            </a:r>
            <a:r>
              <a:rPr lang="en-US" dirty="0"/>
              <a:t>of 1 byte. The SOF is an alternating </a:t>
            </a:r>
            <a:r>
              <a:rPr lang="en-US" dirty="0" smtClean="0"/>
              <a:t>pattern of </a:t>
            </a:r>
            <a:r>
              <a:rPr lang="en-US" dirty="0"/>
              <a:t>1s and 0s, ending with two consecutive 1 bits, indicating that the next bit </a:t>
            </a:r>
            <a:r>
              <a:rPr lang="en-US" dirty="0" smtClean="0"/>
              <a:t>is the </a:t>
            </a:r>
            <a:r>
              <a:rPr lang="en-US" dirty="0"/>
              <a:t>leftmost bit in the leftmost byte of the destination address</a:t>
            </a:r>
            <a:r>
              <a:rPr lang="en-US" dirty="0" smtClean="0"/>
              <a:t>.</a:t>
            </a:r>
            <a:endParaRPr lang="pt-PT" dirty="0"/>
          </a:p>
          <a:p>
            <a:r>
              <a:rPr lang="en-US" b="1" dirty="0"/>
              <a:t> Destination address (DA)</a:t>
            </a:r>
          </a:p>
          <a:p>
            <a:pPr lvl="1"/>
            <a:r>
              <a:rPr lang="en-US" dirty="0" smtClean="0"/>
              <a:t>Consists </a:t>
            </a:r>
            <a:r>
              <a:rPr lang="en-US" dirty="0"/>
              <a:t>of 6 bytes. The DA field identifies </a:t>
            </a:r>
            <a:r>
              <a:rPr lang="en-US" dirty="0" smtClean="0"/>
              <a:t>which station(s</a:t>
            </a:r>
            <a:r>
              <a:rPr lang="en-US" dirty="0"/>
              <a:t>) should receive the frame. </a:t>
            </a:r>
            <a:endParaRPr lang="en-US" dirty="0" smtClean="0"/>
          </a:p>
          <a:p>
            <a:r>
              <a:rPr lang="en-US" b="1" dirty="0"/>
              <a:t>Source addresses (</a:t>
            </a:r>
            <a:r>
              <a:rPr lang="en-US" b="1" dirty="0" smtClean="0"/>
              <a:t>SA)</a:t>
            </a:r>
          </a:p>
          <a:p>
            <a:pPr lvl="1"/>
            <a:r>
              <a:rPr lang="en-US" dirty="0" smtClean="0"/>
              <a:t>Consists </a:t>
            </a:r>
            <a:r>
              <a:rPr lang="en-US" dirty="0"/>
              <a:t>of 6 bytes. The SA field identifies the sending </a:t>
            </a:r>
            <a:r>
              <a:rPr lang="en-US" dirty="0" smtClean="0"/>
              <a:t>station.</a:t>
            </a:r>
          </a:p>
        </p:txBody>
      </p:sp>
    </p:spTree>
    <p:extLst>
      <p:ext uri="{BB962C8B-B14F-4D97-AF65-F5344CB8AC3E}">
        <p14:creationId xmlns:p14="http://schemas.microsoft.com/office/powerpoint/2010/main" val="3098197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Ethernet Frame Format</a:t>
            </a:r>
            <a:endParaRPr lang="pt-PT" dirty="0"/>
          </a:p>
        </p:txBody>
      </p:sp>
      <p:sp>
        <p:nvSpPr>
          <p:cNvPr id="3" name="Content Placeholder 2"/>
          <p:cNvSpPr>
            <a:spLocks noGrp="1"/>
          </p:cNvSpPr>
          <p:nvPr>
            <p:ph idx="1"/>
          </p:nvPr>
        </p:nvSpPr>
        <p:spPr/>
        <p:txBody>
          <a:bodyPr>
            <a:normAutofit lnSpcReduction="10000"/>
          </a:bodyPr>
          <a:lstStyle/>
          <a:p>
            <a:r>
              <a:rPr lang="en-US" b="1" dirty="0" smtClean="0"/>
              <a:t>Length/Type</a:t>
            </a:r>
          </a:p>
          <a:p>
            <a:pPr lvl="1"/>
            <a:r>
              <a:rPr lang="en-US" dirty="0" smtClean="0"/>
              <a:t>Consists </a:t>
            </a:r>
            <a:r>
              <a:rPr lang="en-US" dirty="0"/>
              <a:t>of 2 bytes. This field indicates either the number of </a:t>
            </a:r>
            <a:r>
              <a:rPr lang="en-US" dirty="0" smtClean="0"/>
              <a:t>MAC-client data </a:t>
            </a:r>
            <a:r>
              <a:rPr lang="en-US" dirty="0"/>
              <a:t>bytes that are contained in the data field of the frame, or the frame </a:t>
            </a:r>
            <a:r>
              <a:rPr lang="en-US" dirty="0" smtClean="0"/>
              <a:t>type ID </a:t>
            </a:r>
            <a:r>
              <a:rPr lang="en-US" dirty="0"/>
              <a:t>if the frame is assembled using an optional format. </a:t>
            </a:r>
          </a:p>
          <a:p>
            <a:r>
              <a:rPr lang="en-US" b="1" dirty="0" smtClean="0"/>
              <a:t>Data</a:t>
            </a:r>
          </a:p>
          <a:p>
            <a:pPr lvl="1"/>
            <a:r>
              <a:rPr lang="en-US" dirty="0" smtClean="0"/>
              <a:t>Is </a:t>
            </a:r>
            <a:r>
              <a:rPr lang="en-US" dirty="0"/>
              <a:t>a sequence of </a:t>
            </a:r>
            <a:r>
              <a:rPr lang="en-US" i="1" dirty="0"/>
              <a:t>n </a:t>
            </a:r>
            <a:r>
              <a:rPr lang="en-US" dirty="0"/>
              <a:t>bytes of any value, where </a:t>
            </a:r>
            <a:r>
              <a:rPr lang="en-US" i="1" dirty="0"/>
              <a:t>n </a:t>
            </a:r>
            <a:r>
              <a:rPr lang="en-US" dirty="0"/>
              <a:t>is less than or equal to 1500</a:t>
            </a:r>
            <a:r>
              <a:rPr lang="en-US" dirty="0" smtClean="0"/>
              <a:t>. </a:t>
            </a:r>
          </a:p>
          <a:p>
            <a:pPr lvl="1"/>
            <a:r>
              <a:rPr lang="en-US" dirty="0" smtClean="0"/>
              <a:t>Note </a:t>
            </a:r>
            <a:r>
              <a:rPr lang="en-US" dirty="0"/>
              <a:t>that jumbo frames up to 9000 bytes are supported on the </a:t>
            </a:r>
            <a:r>
              <a:rPr lang="en-US" dirty="0" smtClean="0"/>
              <a:t>current-generation </a:t>
            </a:r>
            <a:r>
              <a:rPr lang="pt-PT" dirty="0" smtClean="0"/>
              <a:t>Cisco </a:t>
            </a:r>
            <a:r>
              <a:rPr lang="pt-PT" dirty="0" err="1"/>
              <a:t>Catalyst</a:t>
            </a:r>
            <a:r>
              <a:rPr lang="pt-PT" dirty="0"/>
              <a:t> </a:t>
            </a:r>
            <a:r>
              <a:rPr lang="pt-PT" dirty="0" err="1"/>
              <a:t>switches</a:t>
            </a:r>
            <a:r>
              <a:rPr lang="pt-PT" dirty="0"/>
              <a:t>.</a:t>
            </a:r>
          </a:p>
          <a:p>
            <a:r>
              <a:rPr lang="en-US" b="1" dirty="0" smtClean="0"/>
              <a:t>Frame </a:t>
            </a:r>
            <a:r>
              <a:rPr lang="en-US" b="1" dirty="0"/>
              <a:t>check sequence (</a:t>
            </a:r>
            <a:r>
              <a:rPr lang="en-US" b="1" dirty="0" smtClean="0"/>
              <a:t>FCS)</a:t>
            </a:r>
          </a:p>
          <a:p>
            <a:pPr lvl="1"/>
            <a:r>
              <a:rPr lang="en-US" dirty="0" smtClean="0"/>
              <a:t>Consists </a:t>
            </a:r>
            <a:r>
              <a:rPr lang="en-US" dirty="0"/>
              <a:t>of 4 bytes. This sequence contains a </a:t>
            </a:r>
            <a:r>
              <a:rPr lang="en-US" dirty="0" smtClean="0"/>
              <a:t>32-bit cyclic </a:t>
            </a:r>
            <a:r>
              <a:rPr lang="en-US" dirty="0"/>
              <a:t>redundancy check (CRC) value, which is created by the sending MAC and </a:t>
            </a:r>
            <a:r>
              <a:rPr lang="en-US" dirty="0" smtClean="0"/>
              <a:t>is recalculated </a:t>
            </a:r>
            <a:r>
              <a:rPr lang="en-US" dirty="0"/>
              <a:t>by the receiving MAC to check for damaged frames. The FCS is </a:t>
            </a:r>
            <a:r>
              <a:rPr lang="en-US" dirty="0" smtClean="0"/>
              <a:t>generated over </a:t>
            </a:r>
            <a:r>
              <a:rPr lang="en-US" dirty="0"/>
              <a:t>the DA, SA, Length/Type, and Data fields.</a:t>
            </a:r>
            <a:endParaRPr lang="pt-PT" dirty="0"/>
          </a:p>
        </p:txBody>
      </p:sp>
    </p:spTree>
    <p:extLst>
      <p:ext uri="{BB962C8B-B14F-4D97-AF65-F5344CB8AC3E}">
        <p14:creationId xmlns:p14="http://schemas.microsoft.com/office/powerpoint/2010/main" val="410943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Basic </a:t>
            </a:r>
            <a:r>
              <a:rPr lang="pt-PT" dirty="0" err="1"/>
              <a:t>Switching</a:t>
            </a:r>
            <a:r>
              <a:rPr lang="pt-PT" dirty="0"/>
              <a:t> </a:t>
            </a:r>
            <a:r>
              <a:rPr lang="pt-PT" dirty="0" err="1"/>
              <a:t>Function</a:t>
            </a:r>
            <a:endParaRPr lang="pt-PT" dirty="0"/>
          </a:p>
        </p:txBody>
      </p:sp>
      <p:sp>
        <p:nvSpPr>
          <p:cNvPr id="3" name="Content Placeholder 2"/>
          <p:cNvSpPr>
            <a:spLocks noGrp="1"/>
          </p:cNvSpPr>
          <p:nvPr>
            <p:ph idx="1"/>
          </p:nvPr>
        </p:nvSpPr>
        <p:spPr/>
        <p:txBody>
          <a:bodyPr>
            <a:normAutofit fontScale="92500"/>
          </a:bodyPr>
          <a:lstStyle/>
          <a:p>
            <a:r>
              <a:rPr lang="en-US" dirty="0" smtClean="0"/>
              <a:t>In </a:t>
            </a:r>
            <a:r>
              <a:rPr lang="en-US" dirty="0"/>
              <a:t>brief, the basic switching function at Layer 2 </a:t>
            </a:r>
            <a:r>
              <a:rPr lang="en-US" dirty="0" smtClean="0"/>
              <a:t>adheres to </a:t>
            </a:r>
            <a:r>
              <a:rPr lang="en-US" dirty="0"/>
              <a:t>these rules for determining forwarding responsibility</a:t>
            </a:r>
            <a:r>
              <a:rPr lang="en-US" dirty="0" smtClean="0"/>
              <a:t>:</a:t>
            </a:r>
          </a:p>
          <a:p>
            <a:pPr lvl="1"/>
            <a:r>
              <a:rPr lang="en-US" dirty="0" smtClean="0"/>
              <a:t>If </a:t>
            </a:r>
            <a:r>
              <a:rPr lang="en-US" dirty="0"/>
              <a:t>the destination MAC address is found in the CAM table, the switch sends </a:t>
            </a:r>
            <a:r>
              <a:rPr lang="en-US" dirty="0" smtClean="0"/>
              <a:t>the frame </a:t>
            </a:r>
            <a:r>
              <a:rPr lang="en-US" dirty="0"/>
              <a:t>out the port that is associated with that destination MAC address in the </a:t>
            </a:r>
            <a:r>
              <a:rPr lang="en-US" dirty="0" smtClean="0"/>
              <a:t>CAM table</a:t>
            </a:r>
            <a:r>
              <a:rPr lang="en-US" dirty="0"/>
              <a:t>. This process is called </a:t>
            </a:r>
            <a:r>
              <a:rPr lang="en-US" b="1" i="1" dirty="0"/>
              <a:t>forwarding</a:t>
            </a:r>
            <a:r>
              <a:rPr lang="en-US" i="1" dirty="0"/>
              <a:t> </a:t>
            </a:r>
            <a:r>
              <a:rPr lang="en-US" dirty="0"/>
              <a:t>.</a:t>
            </a:r>
          </a:p>
          <a:p>
            <a:pPr lvl="1"/>
            <a:r>
              <a:rPr lang="en-US" dirty="0" smtClean="0"/>
              <a:t>If </a:t>
            </a:r>
            <a:r>
              <a:rPr lang="en-US" dirty="0"/>
              <a:t>the associated port to send the frame out is the same port that the frame </a:t>
            </a:r>
            <a:r>
              <a:rPr lang="en-US" dirty="0" smtClean="0"/>
              <a:t>originally came </a:t>
            </a:r>
            <a:r>
              <a:rPr lang="en-US" dirty="0"/>
              <a:t>in on, there is no need to send the frame back out that same port, </a:t>
            </a:r>
            <a:r>
              <a:rPr lang="en-US" dirty="0" smtClean="0"/>
              <a:t>and the </a:t>
            </a:r>
            <a:r>
              <a:rPr lang="en-US" dirty="0"/>
              <a:t>frame is ignored. This process is called </a:t>
            </a:r>
            <a:r>
              <a:rPr lang="en-US" b="1" i="1" dirty="0"/>
              <a:t>filtering</a:t>
            </a:r>
            <a:r>
              <a:rPr lang="en-US" i="1" dirty="0"/>
              <a:t> </a:t>
            </a:r>
            <a:r>
              <a:rPr lang="en-US" dirty="0"/>
              <a:t>.</a:t>
            </a:r>
          </a:p>
          <a:p>
            <a:pPr lvl="1"/>
            <a:r>
              <a:rPr lang="en-US" dirty="0" smtClean="0"/>
              <a:t>If </a:t>
            </a:r>
            <a:r>
              <a:rPr lang="en-US" dirty="0"/>
              <a:t>the destination MAC address is not in the CAM table (that is, unknown unicast</a:t>
            </a:r>
            <a:r>
              <a:rPr lang="en-US" dirty="0" smtClean="0"/>
              <a:t>), the </a:t>
            </a:r>
            <a:r>
              <a:rPr lang="en-US" dirty="0"/>
              <a:t>switch sends the frame out all other ports that are in the same VLAN as </a:t>
            </a:r>
            <a:r>
              <a:rPr lang="en-US" dirty="0" smtClean="0"/>
              <a:t>the received </a:t>
            </a:r>
            <a:r>
              <a:rPr lang="en-US" dirty="0"/>
              <a:t>frame. This is called </a:t>
            </a:r>
            <a:r>
              <a:rPr lang="en-US" b="1" i="1" dirty="0"/>
              <a:t>flooding</a:t>
            </a:r>
            <a:r>
              <a:rPr lang="en-US" i="1" dirty="0"/>
              <a:t> </a:t>
            </a:r>
            <a:r>
              <a:rPr lang="en-US" dirty="0"/>
              <a:t>. It does not flood the frame out the </a:t>
            </a:r>
            <a:r>
              <a:rPr lang="en-US" dirty="0" smtClean="0"/>
              <a:t>same port </a:t>
            </a:r>
            <a:r>
              <a:rPr lang="en-US" dirty="0"/>
              <a:t>on which the frame was received.</a:t>
            </a:r>
          </a:p>
          <a:p>
            <a:pPr lvl="1"/>
            <a:r>
              <a:rPr lang="en-US" dirty="0" smtClean="0"/>
              <a:t>If </a:t>
            </a:r>
            <a:r>
              <a:rPr lang="en-US" dirty="0"/>
              <a:t>the destination MAC address of the received frame is the broadcast </a:t>
            </a:r>
            <a:r>
              <a:rPr lang="en-US" dirty="0" smtClean="0"/>
              <a:t>address (FFFF.FFFF.FFFF</a:t>
            </a:r>
            <a:r>
              <a:rPr lang="en-US" dirty="0"/>
              <a:t>), the frame is sent out all ports that are in the same VLAN as </a:t>
            </a:r>
            <a:r>
              <a:rPr lang="en-US" dirty="0" smtClean="0"/>
              <a:t>the received </a:t>
            </a:r>
            <a:r>
              <a:rPr lang="en-US" dirty="0"/>
              <a:t>frame. This is also called </a:t>
            </a:r>
            <a:r>
              <a:rPr lang="en-US" b="1" i="1" dirty="0"/>
              <a:t>flooding</a:t>
            </a:r>
            <a:r>
              <a:rPr lang="en-US" i="1" dirty="0"/>
              <a:t> </a:t>
            </a:r>
            <a:r>
              <a:rPr lang="en-US" dirty="0"/>
              <a:t>. </a:t>
            </a:r>
            <a:endParaRPr lang="pt-PT" dirty="0"/>
          </a:p>
        </p:txBody>
      </p:sp>
    </p:spTree>
    <p:extLst>
      <p:ext uri="{BB962C8B-B14F-4D97-AF65-F5344CB8AC3E}">
        <p14:creationId xmlns:p14="http://schemas.microsoft.com/office/powerpoint/2010/main" val="4114083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VLANs</a:t>
            </a:r>
            <a:endParaRPr lang="pt-PT" dirty="0"/>
          </a:p>
        </p:txBody>
      </p:sp>
      <p:sp>
        <p:nvSpPr>
          <p:cNvPr id="3" name="Content Placeholder 2"/>
          <p:cNvSpPr>
            <a:spLocks noGrp="1"/>
          </p:cNvSpPr>
          <p:nvPr>
            <p:ph idx="1"/>
          </p:nvPr>
        </p:nvSpPr>
        <p:spPr/>
        <p:txBody>
          <a:bodyPr>
            <a:normAutofit fontScale="92500" lnSpcReduction="10000"/>
          </a:bodyPr>
          <a:lstStyle/>
          <a:p>
            <a:r>
              <a:rPr lang="en-US" dirty="0"/>
              <a:t>Because the switch decides on a frame-by-frame basis which ports exchange data, it </a:t>
            </a:r>
            <a:r>
              <a:rPr lang="en-US" dirty="0" smtClean="0"/>
              <a:t>is a </a:t>
            </a:r>
            <a:r>
              <a:rPr lang="en-US" dirty="0"/>
              <a:t>natural extension to put logic inside the switch to allow it to choose ports for </a:t>
            </a:r>
            <a:r>
              <a:rPr lang="en-US" dirty="0" smtClean="0"/>
              <a:t>special groupings</a:t>
            </a:r>
            <a:r>
              <a:rPr lang="en-US" dirty="0"/>
              <a:t>. This grouping of ports is called a </a:t>
            </a:r>
            <a:r>
              <a:rPr lang="en-US" i="1" dirty="0"/>
              <a:t>virtual local-area network </a:t>
            </a:r>
            <a:r>
              <a:rPr lang="en-US" dirty="0"/>
              <a:t>(VLAN). </a:t>
            </a:r>
            <a:endParaRPr lang="en-US" dirty="0" smtClean="0"/>
          </a:p>
          <a:p>
            <a:r>
              <a:rPr lang="en-US" dirty="0" smtClean="0"/>
              <a:t>The switch </a:t>
            </a:r>
            <a:r>
              <a:rPr lang="en-US" dirty="0"/>
              <a:t>makes sure that traffic from one group of ports never gets sent to other groups </a:t>
            </a:r>
            <a:r>
              <a:rPr lang="en-US" dirty="0" smtClean="0"/>
              <a:t>of ports </a:t>
            </a:r>
            <a:r>
              <a:rPr lang="en-US" dirty="0"/>
              <a:t>(which would be routing). </a:t>
            </a:r>
            <a:endParaRPr lang="en-US" dirty="0" smtClean="0"/>
          </a:p>
          <a:p>
            <a:r>
              <a:rPr lang="en-US" dirty="0" smtClean="0"/>
              <a:t>These </a:t>
            </a:r>
            <a:r>
              <a:rPr lang="en-US" dirty="0"/>
              <a:t>port groups (VLANs) can each be considered </a:t>
            </a:r>
            <a:r>
              <a:rPr lang="en-US" dirty="0" smtClean="0"/>
              <a:t>an </a:t>
            </a:r>
            <a:r>
              <a:rPr lang="pt-PT" dirty="0" smtClean="0"/>
              <a:t>individual </a:t>
            </a:r>
            <a:r>
              <a:rPr lang="pt-PT" dirty="0"/>
              <a:t>LAN </a:t>
            </a:r>
            <a:r>
              <a:rPr lang="pt-PT" dirty="0" err="1" smtClean="0"/>
              <a:t>segment</a:t>
            </a:r>
            <a:r>
              <a:rPr lang="pt-PT" dirty="0" smtClean="0"/>
              <a:t>. </a:t>
            </a:r>
          </a:p>
          <a:p>
            <a:r>
              <a:rPr lang="en-US" dirty="0" smtClean="0"/>
              <a:t>VLANs </a:t>
            </a:r>
            <a:r>
              <a:rPr lang="en-US" dirty="0"/>
              <a:t>are also described as broadcast domains. This is because of the </a:t>
            </a:r>
            <a:r>
              <a:rPr lang="en-US" dirty="0" smtClean="0"/>
              <a:t>transparent bridging </a:t>
            </a:r>
            <a:r>
              <a:rPr lang="en-US" dirty="0"/>
              <a:t>algorithm, which says that broadcast packets (packets destined for the </a:t>
            </a:r>
            <a:r>
              <a:rPr lang="en-US" i="1" dirty="0"/>
              <a:t>all </a:t>
            </a:r>
            <a:r>
              <a:rPr lang="en-US" i="1" dirty="0" smtClean="0"/>
              <a:t>devices </a:t>
            </a:r>
            <a:r>
              <a:rPr lang="en-US" dirty="0" smtClean="0"/>
              <a:t>address</a:t>
            </a:r>
            <a:r>
              <a:rPr lang="en-US" dirty="0"/>
              <a:t>) be sent out all ports that are in the same group (that is, in the same VLAN).</a:t>
            </a:r>
          </a:p>
          <a:p>
            <a:r>
              <a:rPr lang="en-US" dirty="0"/>
              <a:t>All ports that are in the same VLAN are also in the same broadcast domain</a:t>
            </a:r>
            <a:r>
              <a:rPr lang="en-US" dirty="0" smtClean="0"/>
              <a:t>.</a:t>
            </a:r>
            <a:endParaRPr lang="pt-PT" dirty="0"/>
          </a:p>
        </p:txBody>
      </p:sp>
    </p:spTree>
    <p:extLst>
      <p:ext uri="{BB962C8B-B14F-4D97-AF65-F5344CB8AC3E}">
        <p14:creationId xmlns:p14="http://schemas.microsoft.com/office/powerpoint/2010/main" val="426686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The</a:t>
            </a:r>
            <a:r>
              <a:rPr lang="pt-PT" dirty="0"/>
              <a:t> </a:t>
            </a:r>
            <a:r>
              <a:rPr lang="pt-PT" dirty="0" err="1"/>
              <a:t>Spanning</a:t>
            </a:r>
            <a:r>
              <a:rPr lang="pt-PT" dirty="0"/>
              <a:t> </a:t>
            </a:r>
            <a:r>
              <a:rPr lang="pt-PT" dirty="0" err="1"/>
              <a:t>Tree</a:t>
            </a:r>
            <a:r>
              <a:rPr lang="pt-PT" dirty="0"/>
              <a:t> </a:t>
            </a:r>
            <a:r>
              <a:rPr lang="pt-PT" dirty="0" err="1"/>
              <a:t>Protocol</a:t>
            </a:r>
            <a:endParaRPr lang="pt-PT" dirty="0"/>
          </a:p>
        </p:txBody>
      </p:sp>
      <p:sp>
        <p:nvSpPr>
          <p:cNvPr id="3" name="Content Placeholder 2"/>
          <p:cNvSpPr>
            <a:spLocks noGrp="1"/>
          </p:cNvSpPr>
          <p:nvPr>
            <p:ph idx="1"/>
          </p:nvPr>
        </p:nvSpPr>
        <p:spPr/>
        <p:txBody>
          <a:bodyPr>
            <a:normAutofit fontScale="70000" lnSpcReduction="20000"/>
          </a:bodyPr>
          <a:lstStyle/>
          <a:p>
            <a:r>
              <a:rPr lang="en-US" dirty="0"/>
              <a:t>As discussed previously, the switch forwarding algorithm floods unknown and </a:t>
            </a:r>
            <a:r>
              <a:rPr lang="en-US" dirty="0" smtClean="0"/>
              <a:t>broadcast frames </a:t>
            </a:r>
            <a:r>
              <a:rPr lang="en-US" dirty="0"/>
              <a:t>out of all the ports that are in the same VLAN as the received frame. This </a:t>
            </a:r>
            <a:r>
              <a:rPr lang="en-US" dirty="0" smtClean="0"/>
              <a:t>causes a </a:t>
            </a:r>
            <a:r>
              <a:rPr lang="en-US" dirty="0"/>
              <a:t>potential problem. If the network devices that run this algorithm are connected </a:t>
            </a:r>
            <a:r>
              <a:rPr lang="en-US" dirty="0" smtClean="0"/>
              <a:t>together in </a:t>
            </a:r>
            <a:r>
              <a:rPr lang="en-US" dirty="0"/>
              <a:t>a physical loop, flooded frames (like broadcasts) are passed from switch to </a:t>
            </a:r>
            <a:r>
              <a:rPr lang="en-US" dirty="0" smtClean="0"/>
              <a:t>switch, around </a:t>
            </a:r>
            <a:r>
              <a:rPr lang="en-US" dirty="0"/>
              <a:t>and around the loop, forever. </a:t>
            </a:r>
            <a:endParaRPr lang="en-US" dirty="0" smtClean="0"/>
          </a:p>
          <a:p>
            <a:r>
              <a:rPr lang="en-US" dirty="0" smtClean="0"/>
              <a:t>There </a:t>
            </a:r>
            <a:r>
              <a:rPr lang="en-US" dirty="0"/>
              <a:t>is a benefit to a physical loop in your network: It can provide redundancy. If </a:t>
            </a:r>
            <a:r>
              <a:rPr lang="en-US" dirty="0" smtClean="0"/>
              <a:t>one link </a:t>
            </a:r>
            <a:r>
              <a:rPr lang="en-US" dirty="0"/>
              <a:t>fails, there is still another way for the traffic to reach its destination. To allow </a:t>
            </a:r>
            <a:r>
              <a:rPr lang="en-US" dirty="0" smtClean="0"/>
              <a:t>the benefits </a:t>
            </a:r>
            <a:r>
              <a:rPr lang="en-US" dirty="0"/>
              <a:t>derived from redundancy, without breaking the network because of flooding, </a:t>
            </a:r>
            <a:r>
              <a:rPr lang="en-US" dirty="0" smtClean="0"/>
              <a:t>a protocol </a:t>
            </a:r>
            <a:r>
              <a:rPr lang="en-US" dirty="0"/>
              <a:t>called the </a:t>
            </a:r>
            <a:r>
              <a:rPr lang="en-US" i="1" dirty="0"/>
              <a:t>Spanning Tree Protocol </a:t>
            </a:r>
            <a:r>
              <a:rPr lang="en-US" dirty="0"/>
              <a:t>(STP) was created. </a:t>
            </a:r>
            <a:endParaRPr lang="en-US" dirty="0" smtClean="0"/>
          </a:p>
          <a:p>
            <a:r>
              <a:rPr lang="en-US" dirty="0" smtClean="0"/>
              <a:t>Spanning </a:t>
            </a:r>
            <a:r>
              <a:rPr lang="en-US" dirty="0"/>
              <a:t>tree was </a:t>
            </a:r>
            <a:r>
              <a:rPr lang="en-US" dirty="0" smtClean="0"/>
              <a:t>standardized in </a:t>
            </a:r>
            <a:r>
              <a:rPr lang="en-US" dirty="0"/>
              <a:t>the IEEE 802.1D specification.</a:t>
            </a:r>
          </a:p>
          <a:p>
            <a:r>
              <a:rPr lang="en-US" dirty="0"/>
              <a:t>The purpose of STP is to identify and temporarily block the loops in a network </a:t>
            </a:r>
            <a:r>
              <a:rPr lang="en-US" dirty="0" smtClean="0"/>
              <a:t>segment or </a:t>
            </a:r>
            <a:r>
              <a:rPr lang="en-US" dirty="0"/>
              <a:t>VLAN. The switches run STP, which involves electing a root bridge or switch.</a:t>
            </a:r>
          </a:p>
          <a:p>
            <a:r>
              <a:rPr lang="en-US" dirty="0"/>
              <a:t>The other switches measure their distance from the root switch. If there is more </a:t>
            </a:r>
            <a:r>
              <a:rPr lang="en-US" dirty="0" smtClean="0"/>
              <a:t>than one </a:t>
            </a:r>
            <a:r>
              <a:rPr lang="en-US" dirty="0"/>
              <a:t>way to get to the root switch, there is a loop. The switches follow the algorithm </a:t>
            </a:r>
            <a:r>
              <a:rPr lang="en-US" dirty="0" smtClean="0"/>
              <a:t>to determine </a:t>
            </a:r>
            <a:r>
              <a:rPr lang="en-US" dirty="0"/>
              <a:t>which ports must be blocked to break the loop. </a:t>
            </a:r>
            <a:endParaRPr lang="en-US" dirty="0" smtClean="0"/>
          </a:p>
          <a:p>
            <a:r>
              <a:rPr lang="en-US" dirty="0" smtClean="0"/>
              <a:t>STP </a:t>
            </a:r>
            <a:r>
              <a:rPr lang="en-US" dirty="0"/>
              <a:t>is dynamic; if a link </a:t>
            </a:r>
            <a:r>
              <a:rPr lang="en-US" dirty="0" smtClean="0"/>
              <a:t>in the </a:t>
            </a:r>
            <a:r>
              <a:rPr lang="en-US" dirty="0"/>
              <a:t>segment fails, ports that were originally blocking can possibly be changed to </a:t>
            </a:r>
            <a:r>
              <a:rPr lang="en-US" dirty="0" smtClean="0"/>
              <a:t>forwarding </a:t>
            </a:r>
            <a:r>
              <a:rPr lang="pt-PT" dirty="0" err="1" smtClean="0"/>
              <a:t>mode</a:t>
            </a:r>
            <a:r>
              <a:rPr lang="pt-PT" dirty="0" smtClean="0"/>
              <a:t>.</a:t>
            </a:r>
            <a:endParaRPr lang="pt-PT" dirty="0"/>
          </a:p>
        </p:txBody>
      </p:sp>
    </p:spTree>
    <p:extLst>
      <p:ext uri="{BB962C8B-B14F-4D97-AF65-F5344CB8AC3E}">
        <p14:creationId xmlns:p14="http://schemas.microsoft.com/office/powerpoint/2010/main" val="512714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Trunking</a:t>
            </a:r>
            <a:endParaRPr lang="pt-PT" dirty="0"/>
          </a:p>
        </p:txBody>
      </p:sp>
      <p:sp>
        <p:nvSpPr>
          <p:cNvPr id="3" name="Content Placeholder 2"/>
          <p:cNvSpPr>
            <a:spLocks noGrp="1"/>
          </p:cNvSpPr>
          <p:nvPr>
            <p:ph idx="1"/>
          </p:nvPr>
        </p:nvSpPr>
        <p:spPr/>
        <p:txBody>
          <a:bodyPr>
            <a:normAutofit fontScale="85000" lnSpcReduction="20000"/>
          </a:bodyPr>
          <a:lstStyle/>
          <a:p>
            <a:r>
              <a:rPr lang="en-US" dirty="0" err="1"/>
              <a:t>Trunking</a:t>
            </a:r>
            <a:r>
              <a:rPr lang="en-US" dirty="0"/>
              <a:t> is a mechanism that is most often used to allow multiple VLANs to </a:t>
            </a:r>
            <a:r>
              <a:rPr lang="en-US" dirty="0" smtClean="0"/>
              <a:t>function independently </a:t>
            </a:r>
            <a:r>
              <a:rPr lang="en-US" dirty="0"/>
              <a:t>across multiple switches. </a:t>
            </a:r>
            <a:endParaRPr lang="en-US" dirty="0" smtClean="0"/>
          </a:p>
          <a:p>
            <a:r>
              <a:rPr lang="en-US" dirty="0" smtClean="0"/>
              <a:t>Routers </a:t>
            </a:r>
            <a:r>
              <a:rPr lang="en-US" dirty="0"/>
              <a:t>and servers can use </a:t>
            </a:r>
            <a:r>
              <a:rPr lang="en-US" dirty="0" err="1"/>
              <a:t>trunking</a:t>
            </a:r>
            <a:r>
              <a:rPr lang="en-US" dirty="0"/>
              <a:t>, as </a:t>
            </a:r>
            <a:r>
              <a:rPr lang="en-US" dirty="0" smtClean="0"/>
              <a:t>well, which </a:t>
            </a:r>
            <a:r>
              <a:rPr lang="en-US" dirty="0"/>
              <a:t>allows them to live simultaneously on multiple VLANs. </a:t>
            </a:r>
            <a:endParaRPr lang="en-US" dirty="0" smtClean="0"/>
          </a:p>
          <a:p>
            <a:r>
              <a:rPr lang="en-US" dirty="0" smtClean="0"/>
              <a:t>If </a:t>
            </a:r>
            <a:r>
              <a:rPr lang="en-US" dirty="0"/>
              <a:t>your network only </a:t>
            </a:r>
            <a:r>
              <a:rPr lang="en-US" dirty="0" smtClean="0"/>
              <a:t>has one </a:t>
            </a:r>
            <a:r>
              <a:rPr lang="en-US" dirty="0"/>
              <a:t>VLAN in it, you might never need </a:t>
            </a:r>
            <a:r>
              <a:rPr lang="en-US" dirty="0" err="1"/>
              <a:t>trunking</a:t>
            </a:r>
            <a:r>
              <a:rPr lang="en-US" dirty="0"/>
              <a:t>; but if your network has more than </a:t>
            </a:r>
            <a:r>
              <a:rPr lang="en-US" dirty="0" smtClean="0"/>
              <a:t>one VLAN</a:t>
            </a:r>
            <a:r>
              <a:rPr lang="en-US" dirty="0"/>
              <a:t>, you probably want to take advantage of the benefits of </a:t>
            </a:r>
            <a:r>
              <a:rPr lang="en-US" dirty="0" err="1"/>
              <a:t>trunking</a:t>
            </a:r>
            <a:r>
              <a:rPr lang="en-US" dirty="0"/>
              <a:t>.</a:t>
            </a:r>
          </a:p>
          <a:p>
            <a:r>
              <a:rPr lang="en-US" dirty="0"/>
              <a:t>A port on a switch normally belongs to only one VLAN; any traffic received or sent </a:t>
            </a:r>
            <a:r>
              <a:rPr lang="en-US" dirty="0" smtClean="0"/>
              <a:t>on this </a:t>
            </a:r>
            <a:r>
              <a:rPr lang="en-US" dirty="0"/>
              <a:t>port is assumed to belong to the configured VLAN. </a:t>
            </a:r>
            <a:endParaRPr lang="en-US" dirty="0" smtClean="0"/>
          </a:p>
          <a:p>
            <a:r>
              <a:rPr lang="en-US" dirty="0" smtClean="0"/>
              <a:t>A </a:t>
            </a:r>
            <a:r>
              <a:rPr lang="en-US" dirty="0"/>
              <a:t>trunk port, however, is a </a:t>
            </a:r>
            <a:r>
              <a:rPr lang="en-US" dirty="0" smtClean="0"/>
              <a:t>port that </a:t>
            </a:r>
            <a:r>
              <a:rPr lang="en-US" dirty="0"/>
              <a:t>can be configured to send and receive traffic for many VLANs. </a:t>
            </a:r>
            <a:endParaRPr lang="en-US" dirty="0" smtClean="0"/>
          </a:p>
          <a:p>
            <a:r>
              <a:rPr lang="en-US" dirty="0" smtClean="0"/>
              <a:t>It </a:t>
            </a:r>
            <a:r>
              <a:rPr lang="en-US" dirty="0"/>
              <a:t>accomplishes </a:t>
            </a:r>
            <a:r>
              <a:rPr lang="en-US" dirty="0" smtClean="0"/>
              <a:t>this when </a:t>
            </a:r>
            <a:r>
              <a:rPr lang="en-US" dirty="0"/>
              <a:t>it attaches VLAN information to each frame, a process called </a:t>
            </a:r>
            <a:r>
              <a:rPr lang="en-US" i="1" dirty="0"/>
              <a:t>tagging </a:t>
            </a:r>
            <a:r>
              <a:rPr lang="en-US" dirty="0"/>
              <a:t>the frame.</a:t>
            </a:r>
          </a:p>
          <a:p>
            <a:r>
              <a:rPr lang="en-US" dirty="0"/>
              <a:t>Also, </a:t>
            </a:r>
            <a:r>
              <a:rPr lang="en-US" dirty="0" err="1"/>
              <a:t>trunking</a:t>
            </a:r>
            <a:r>
              <a:rPr lang="en-US" dirty="0"/>
              <a:t> must be active on both sides of the link; the other side must </a:t>
            </a:r>
            <a:r>
              <a:rPr lang="en-US" dirty="0" smtClean="0"/>
              <a:t>expect frames </a:t>
            </a:r>
            <a:r>
              <a:rPr lang="en-US" dirty="0"/>
              <a:t>that include VLAN information for proper communication to occur. </a:t>
            </a:r>
            <a:endParaRPr lang="pt-PT" dirty="0"/>
          </a:p>
        </p:txBody>
      </p:sp>
    </p:spTree>
    <p:extLst>
      <p:ext uri="{BB962C8B-B14F-4D97-AF65-F5344CB8AC3E}">
        <p14:creationId xmlns:p14="http://schemas.microsoft.com/office/powerpoint/2010/main" val="2974503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Port</a:t>
            </a:r>
            <a:r>
              <a:rPr lang="pt-PT" dirty="0"/>
              <a:t> </a:t>
            </a:r>
            <a:r>
              <a:rPr lang="pt-PT" dirty="0" err="1"/>
              <a:t>Channels</a:t>
            </a:r>
            <a:endParaRPr lang="pt-PT" dirty="0"/>
          </a:p>
        </p:txBody>
      </p:sp>
      <p:sp>
        <p:nvSpPr>
          <p:cNvPr id="3" name="Content Placeholder 2"/>
          <p:cNvSpPr>
            <a:spLocks noGrp="1"/>
          </p:cNvSpPr>
          <p:nvPr>
            <p:ph idx="1"/>
          </p:nvPr>
        </p:nvSpPr>
        <p:spPr/>
        <p:txBody>
          <a:bodyPr>
            <a:normAutofit lnSpcReduction="10000"/>
          </a:bodyPr>
          <a:lstStyle/>
          <a:p>
            <a:r>
              <a:rPr lang="en-US" dirty="0"/>
              <a:t>Utilizing port channels (</a:t>
            </a:r>
            <a:r>
              <a:rPr lang="en-US" dirty="0" err="1"/>
              <a:t>EtherChannels</a:t>
            </a:r>
            <a:r>
              <a:rPr lang="en-US" dirty="0"/>
              <a:t>) is a technique that is used when you have </a:t>
            </a:r>
            <a:r>
              <a:rPr lang="en-US" dirty="0" smtClean="0"/>
              <a:t>multiple connections </a:t>
            </a:r>
            <a:r>
              <a:rPr lang="en-US" dirty="0"/>
              <a:t>to the </a:t>
            </a:r>
            <a:r>
              <a:rPr lang="en-US" dirty="0" smtClean="0"/>
              <a:t>“same device”. </a:t>
            </a:r>
          </a:p>
          <a:p>
            <a:r>
              <a:rPr lang="en-US" dirty="0" smtClean="0"/>
              <a:t>Rather </a:t>
            </a:r>
            <a:r>
              <a:rPr lang="en-US" dirty="0"/>
              <a:t>than each link functioning </a:t>
            </a:r>
            <a:r>
              <a:rPr lang="en-US" dirty="0" smtClean="0"/>
              <a:t>independently, port </a:t>
            </a:r>
            <a:r>
              <a:rPr lang="en-US" dirty="0"/>
              <a:t>channels group the ports together to work as one unit. Port channels </a:t>
            </a:r>
            <a:r>
              <a:rPr lang="en-US" dirty="0" smtClean="0"/>
              <a:t>distribute traffic </a:t>
            </a:r>
            <a:r>
              <a:rPr lang="en-US" dirty="0"/>
              <a:t>across all the links and provide redundancy if one or more links fail. </a:t>
            </a:r>
            <a:endParaRPr lang="en-US" dirty="0" smtClean="0"/>
          </a:p>
          <a:p>
            <a:r>
              <a:rPr lang="en-US" dirty="0" smtClean="0"/>
              <a:t>Port channel settings </a:t>
            </a:r>
            <a:r>
              <a:rPr lang="en-US" dirty="0"/>
              <a:t>must be the same on both sides of the links involved in the channel. </a:t>
            </a:r>
            <a:endParaRPr lang="en-US" dirty="0" smtClean="0"/>
          </a:p>
          <a:p>
            <a:r>
              <a:rPr lang="en-US" dirty="0" smtClean="0"/>
              <a:t>Normally, spanning </a:t>
            </a:r>
            <a:r>
              <a:rPr lang="en-US" dirty="0"/>
              <a:t>tree would block all of these parallel connections between devices </a:t>
            </a:r>
            <a:r>
              <a:rPr lang="en-US" dirty="0" smtClean="0"/>
              <a:t>because </a:t>
            </a:r>
            <a:r>
              <a:rPr lang="en-US" dirty="0"/>
              <a:t>they are loops, but port channels run </a:t>
            </a:r>
            <a:r>
              <a:rPr lang="en-US" i="1" dirty="0"/>
              <a:t>underneath </a:t>
            </a:r>
            <a:r>
              <a:rPr lang="en-US" dirty="0"/>
              <a:t>spanning tree, so that spanning </a:t>
            </a:r>
            <a:r>
              <a:rPr lang="en-US" dirty="0" smtClean="0"/>
              <a:t>tree thinks </a:t>
            </a:r>
            <a:r>
              <a:rPr lang="en-US" dirty="0"/>
              <a:t>all the ports within a given port channel are only a single port. </a:t>
            </a:r>
            <a:endParaRPr lang="pt-PT" dirty="0"/>
          </a:p>
        </p:txBody>
      </p:sp>
    </p:spTree>
    <p:extLst>
      <p:ext uri="{BB962C8B-B14F-4D97-AF65-F5344CB8AC3E}">
        <p14:creationId xmlns:p14="http://schemas.microsoft.com/office/powerpoint/2010/main" val="224858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Multilayer</a:t>
            </a:r>
            <a:r>
              <a:rPr lang="pt-PT" dirty="0"/>
              <a:t> </a:t>
            </a:r>
            <a:r>
              <a:rPr lang="pt-PT" dirty="0" err="1"/>
              <a:t>Switching</a:t>
            </a:r>
            <a:endParaRPr lang="pt-PT" dirty="0"/>
          </a:p>
        </p:txBody>
      </p:sp>
      <p:sp>
        <p:nvSpPr>
          <p:cNvPr id="3" name="Content Placeholder 2"/>
          <p:cNvSpPr>
            <a:spLocks noGrp="1"/>
          </p:cNvSpPr>
          <p:nvPr>
            <p:ph idx="1"/>
          </p:nvPr>
        </p:nvSpPr>
        <p:spPr/>
        <p:txBody>
          <a:bodyPr>
            <a:normAutofit/>
          </a:bodyPr>
          <a:lstStyle/>
          <a:p>
            <a:r>
              <a:rPr lang="en-US" dirty="0"/>
              <a:t>Multilayer switching (MLS) is the ability of a switch to forward frames based on </a:t>
            </a:r>
            <a:r>
              <a:rPr lang="en-US" dirty="0" smtClean="0"/>
              <a:t>information in </a:t>
            </a:r>
            <a:r>
              <a:rPr lang="en-US" dirty="0"/>
              <a:t>the Layer 3 and sometimes Layer 4 header. Almost all Cisco Catalyst </a:t>
            </a:r>
            <a:r>
              <a:rPr lang="en-US" dirty="0" smtClean="0"/>
              <a:t>switches model </a:t>
            </a:r>
            <a:r>
              <a:rPr lang="en-US" dirty="0"/>
              <a:t>3500 or later support MLS. MLS is becoming a legacy term due to the wide support.</a:t>
            </a:r>
          </a:p>
          <a:p>
            <a:r>
              <a:rPr lang="en-US" dirty="0"/>
              <a:t>The most important aspect to MLS is recognizing that switches can route or </a:t>
            </a:r>
            <a:r>
              <a:rPr lang="en-US" dirty="0" smtClean="0"/>
              <a:t>switch frames </a:t>
            </a:r>
            <a:r>
              <a:rPr lang="en-US" dirty="0"/>
              <a:t>at wire-rate speeds using specialized hardware. This effectively bundles the </a:t>
            </a:r>
            <a:r>
              <a:rPr lang="en-US" dirty="0" smtClean="0"/>
              <a:t>routing function </a:t>
            </a:r>
            <a:r>
              <a:rPr lang="en-US" dirty="0"/>
              <a:t>into the switch and is specifically useful for routing between VLANs in </a:t>
            </a:r>
            <a:r>
              <a:rPr lang="en-US" dirty="0" smtClean="0"/>
              <a:t>the core </a:t>
            </a:r>
            <a:r>
              <a:rPr lang="en-US" dirty="0"/>
              <a:t>of the network</a:t>
            </a:r>
            <a:r>
              <a:rPr lang="en-US"/>
              <a:t>. </a:t>
            </a:r>
            <a:endParaRPr lang="pt-PT" dirty="0"/>
          </a:p>
        </p:txBody>
      </p:sp>
    </p:spTree>
    <p:extLst>
      <p:ext uri="{BB962C8B-B14F-4D97-AF65-F5344CB8AC3E}">
        <p14:creationId xmlns:p14="http://schemas.microsoft.com/office/powerpoint/2010/main" val="2489918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1 Summary</a:t>
            </a:r>
            <a:endParaRPr lang="en-US" dirty="0"/>
          </a:p>
        </p:txBody>
      </p:sp>
      <p:sp>
        <p:nvSpPr>
          <p:cNvPr id="3" name="Content Placeholder 2"/>
          <p:cNvSpPr>
            <a:spLocks noGrp="1"/>
          </p:cNvSpPr>
          <p:nvPr>
            <p:ph idx="1"/>
          </p:nvPr>
        </p:nvSpPr>
        <p:spPr/>
        <p:txBody>
          <a:bodyPr>
            <a:normAutofit lnSpcReduction="10000"/>
          </a:bodyPr>
          <a:lstStyle/>
          <a:p>
            <a:r>
              <a:rPr lang="pt-PT" dirty="0" err="1"/>
              <a:t>Hubs</a:t>
            </a:r>
            <a:r>
              <a:rPr lang="pt-PT" dirty="0"/>
              <a:t> </a:t>
            </a:r>
            <a:r>
              <a:rPr lang="pt-PT" dirty="0" err="1"/>
              <a:t>and</a:t>
            </a:r>
            <a:r>
              <a:rPr lang="pt-PT" dirty="0"/>
              <a:t> </a:t>
            </a:r>
            <a:r>
              <a:rPr lang="pt-PT" dirty="0" err="1"/>
              <a:t>switches</a:t>
            </a:r>
            <a:endParaRPr lang="pt-PT" dirty="0"/>
          </a:p>
          <a:p>
            <a:r>
              <a:rPr lang="pt-PT" dirty="0"/>
              <a:t>Bridges </a:t>
            </a:r>
            <a:r>
              <a:rPr lang="pt-PT" dirty="0" err="1"/>
              <a:t>and</a:t>
            </a:r>
            <a:r>
              <a:rPr lang="pt-PT" dirty="0"/>
              <a:t> </a:t>
            </a:r>
            <a:r>
              <a:rPr lang="pt-PT" dirty="0" err="1"/>
              <a:t>switches</a:t>
            </a:r>
            <a:endParaRPr lang="pt-PT" dirty="0"/>
          </a:p>
          <a:p>
            <a:r>
              <a:rPr lang="pt-PT" dirty="0" err="1"/>
              <a:t>Switches</a:t>
            </a:r>
            <a:r>
              <a:rPr lang="pt-PT" dirty="0"/>
              <a:t> </a:t>
            </a:r>
            <a:r>
              <a:rPr lang="pt-PT" dirty="0" err="1"/>
              <a:t>of</a:t>
            </a:r>
            <a:r>
              <a:rPr lang="pt-PT" dirty="0"/>
              <a:t> </a:t>
            </a:r>
            <a:r>
              <a:rPr lang="pt-PT" dirty="0" err="1"/>
              <a:t>today</a:t>
            </a:r>
            <a:endParaRPr lang="pt-PT" dirty="0"/>
          </a:p>
          <a:p>
            <a:r>
              <a:rPr lang="pt-PT" dirty="0" err="1"/>
              <a:t>Broadcast</a:t>
            </a:r>
            <a:r>
              <a:rPr lang="pt-PT" dirty="0"/>
              <a:t> </a:t>
            </a:r>
            <a:r>
              <a:rPr lang="pt-PT" dirty="0" err="1"/>
              <a:t>domains</a:t>
            </a:r>
            <a:endParaRPr lang="pt-PT" dirty="0"/>
          </a:p>
          <a:p>
            <a:r>
              <a:rPr lang="pt-PT" dirty="0"/>
              <a:t>MAC </a:t>
            </a:r>
            <a:r>
              <a:rPr lang="pt-PT" dirty="0" err="1"/>
              <a:t>addresses</a:t>
            </a:r>
            <a:endParaRPr lang="pt-PT" dirty="0"/>
          </a:p>
          <a:p>
            <a:r>
              <a:rPr lang="en-US" dirty="0"/>
              <a:t>The basic Ethernet frame format</a:t>
            </a:r>
          </a:p>
          <a:p>
            <a:r>
              <a:rPr lang="pt-PT" dirty="0"/>
              <a:t>Basic </a:t>
            </a:r>
            <a:r>
              <a:rPr lang="pt-PT" dirty="0" err="1"/>
              <a:t>switching</a:t>
            </a:r>
            <a:r>
              <a:rPr lang="pt-PT" dirty="0"/>
              <a:t> </a:t>
            </a:r>
            <a:r>
              <a:rPr lang="pt-PT" dirty="0" err="1"/>
              <a:t>function</a:t>
            </a:r>
            <a:endParaRPr lang="pt-PT" dirty="0"/>
          </a:p>
          <a:p>
            <a:r>
              <a:rPr lang="pt-PT" dirty="0" err="1"/>
              <a:t>VLANs</a:t>
            </a:r>
            <a:endParaRPr lang="pt-PT" dirty="0"/>
          </a:p>
          <a:p>
            <a:r>
              <a:rPr lang="pt-PT" dirty="0" err="1"/>
              <a:t>The</a:t>
            </a:r>
            <a:r>
              <a:rPr lang="pt-PT" dirty="0"/>
              <a:t> </a:t>
            </a:r>
            <a:r>
              <a:rPr lang="pt-PT" dirty="0" err="1"/>
              <a:t>Spanning</a:t>
            </a:r>
            <a:r>
              <a:rPr lang="pt-PT" dirty="0"/>
              <a:t> </a:t>
            </a:r>
            <a:r>
              <a:rPr lang="pt-PT" dirty="0" err="1"/>
              <a:t>Tree</a:t>
            </a:r>
            <a:r>
              <a:rPr lang="pt-PT" dirty="0"/>
              <a:t> </a:t>
            </a:r>
            <a:r>
              <a:rPr lang="pt-PT" dirty="0" err="1"/>
              <a:t>Protocol</a:t>
            </a:r>
            <a:endParaRPr lang="pt-PT" dirty="0"/>
          </a:p>
          <a:p>
            <a:r>
              <a:rPr lang="pt-PT" dirty="0" err="1"/>
              <a:t>Trunking</a:t>
            </a:r>
            <a:endParaRPr lang="pt-PT" dirty="0"/>
          </a:p>
          <a:p>
            <a:r>
              <a:rPr lang="pt-PT" dirty="0" err="1"/>
              <a:t>Port</a:t>
            </a:r>
            <a:r>
              <a:rPr lang="pt-PT" dirty="0"/>
              <a:t> </a:t>
            </a:r>
            <a:r>
              <a:rPr lang="pt-PT" dirty="0" err="1"/>
              <a:t>channels</a:t>
            </a:r>
            <a:endParaRPr lang="pt-PT" dirty="0"/>
          </a:p>
          <a:p>
            <a:r>
              <a:rPr lang="pt-PT" dirty="0" err="1"/>
              <a:t>Multilayer</a:t>
            </a:r>
            <a:r>
              <a:rPr lang="pt-PT" dirty="0"/>
              <a:t> </a:t>
            </a:r>
            <a:r>
              <a:rPr lang="pt-PT" dirty="0" err="1"/>
              <a:t>switching</a:t>
            </a:r>
            <a:r>
              <a:rPr lang="pt-PT" dirty="0"/>
              <a:t> (MLS</a:t>
            </a:r>
            <a:r>
              <a:rPr lang="pt-PT" dirty="0" smtClean="0"/>
              <a:t>)</a:t>
            </a:r>
            <a:endParaRPr lang="pt-PT" dirty="0"/>
          </a:p>
        </p:txBody>
      </p:sp>
    </p:spTree>
    <p:extLst>
      <p:ext uri="{BB962C8B-B14F-4D97-AF65-F5344CB8AC3E}">
        <p14:creationId xmlns:p14="http://schemas.microsoft.com/office/powerpoint/2010/main" val="351745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ea typeface="Times New Roman"/>
                <a:cs typeface="Arial"/>
              </a:rPr>
              <a:t>CCNPv7.1 SWITCH Lab1 BASELINE STUDENT</a:t>
            </a:r>
            <a:endParaRPr lang="en-US" b="1" dirty="0"/>
          </a:p>
        </p:txBody>
      </p:sp>
      <p:sp>
        <p:nvSpPr>
          <p:cNvPr id="5" name="Title 4"/>
          <p:cNvSpPr>
            <a:spLocks noGrp="1"/>
          </p:cNvSpPr>
          <p:nvPr>
            <p:ph type="title"/>
          </p:nvPr>
        </p:nvSpPr>
        <p:spPr/>
        <p:txBody>
          <a:bodyPr/>
          <a:lstStyle/>
          <a:p>
            <a:r>
              <a:rPr lang="en-US" dirty="0" smtClean="0"/>
              <a:t>Chapter 1 Labs</a:t>
            </a:r>
            <a:endParaRPr lang="en-US" dirty="0"/>
          </a:p>
        </p:txBody>
      </p:sp>
    </p:spTree>
    <p:extLst>
      <p:ext uri="{BB962C8B-B14F-4D97-AF65-F5344CB8AC3E}">
        <p14:creationId xmlns:p14="http://schemas.microsoft.com/office/powerpoint/2010/main" val="1408318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Chapter 1 Objectives</a:t>
            </a:r>
          </a:p>
        </p:txBody>
      </p:sp>
      <p:sp>
        <p:nvSpPr>
          <p:cNvPr id="7" name="Content Placeholder 6"/>
          <p:cNvSpPr>
            <a:spLocks noGrp="1"/>
          </p:cNvSpPr>
          <p:nvPr>
            <p:ph idx="1"/>
          </p:nvPr>
        </p:nvSpPr>
        <p:spPr/>
        <p:txBody>
          <a:bodyPr>
            <a:normAutofit fontScale="92500" lnSpcReduction="20000"/>
          </a:bodyPr>
          <a:lstStyle/>
          <a:p>
            <a:pPr marL="0" indent="0">
              <a:buNone/>
            </a:pPr>
            <a:r>
              <a:rPr lang="en-US" dirty="0"/>
              <a:t>This chapter covers the following basic switching topics as a review to CCNA and </a:t>
            </a:r>
            <a:r>
              <a:rPr lang="en-US" dirty="0" smtClean="0"/>
              <a:t>serves as </a:t>
            </a:r>
            <a:r>
              <a:rPr lang="en-US" dirty="0"/>
              <a:t>a teaser for topics covered later in chapter:</a:t>
            </a:r>
          </a:p>
          <a:p>
            <a:r>
              <a:rPr lang="pt-PT" dirty="0" err="1" smtClean="0"/>
              <a:t>Hubs</a:t>
            </a:r>
            <a:r>
              <a:rPr lang="pt-PT" dirty="0" smtClean="0"/>
              <a:t> </a:t>
            </a:r>
            <a:r>
              <a:rPr lang="pt-PT" dirty="0" err="1"/>
              <a:t>and</a:t>
            </a:r>
            <a:r>
              <a:rPr lang="pt-PT" dirty="0"/>
              <a:t> </a:t>
            </a:r>
            <a:r>
              <a:rPr lang="pt-PT" dirty="0" err="1"/>
              <a:t>switches</a:t>
            </a:r>
            <a:endParaRPr lang="pt-PT" dirty="0"/>
          </a:p>
          <a:p>
            <a:r>
              <a:rPr lang="pt-PT" dirty="0" smtClean="0"/>
              <a:t>Bridges </a:t>
            </a:r>
            <a:r>
              <a:rPr lang="pt-PT" dirty="0" err="1"/>
              <a:t>and</a:t>
            </a:r>
            <a:r>
              <a:rPr lang="pt-PT" dirty="0"/>
              <a:t> </a:t>
            </a:r>
            <a:r>
              <a:rPr lang="pt-PT" dirty="0" err="1"/>
              <a:t>switches</a:t>
            </a:r>
            <a:endParaRPr lang="pt-PT" dirty="0"/>
          </a:p>
          <a:p>
            <a:r>
              <a:rPr lang="pt-PT" dirty="0" err="1" smtClean="0"/>
              <a:t>Switches</a:t>
            </a:r>
            <a:r>
              <a:rPr lang="pt-PT" dirty="0" smtClean="0"/>
              <a:t> </a:t>
            </a:r>
            <a:r>
              <a:rPr lang="pt-PT" dirty="0" err="1"/>
              <a:t>of</a:t>
            </a:r>
            <a:r>
              <a:rPr lang="pt-PT" dirty="0"/>
              <a:t> </a:t>
            </a:r>
            <a:r>
              <a:rPr lang="pt-PT" dirty="0" err="1"/>
              <a:t>today</a:t>
            </a:r>
            <a:endParaRPr lang="pt-PT" dirty="0"/>
          </a:p>
          <a:p>
            <a:r>
              <a:rPr lang="pt-PT" dirty="0" err="1" smtClean="0"/>
              <a:t>Broadcast</a:t>
            </a:r>
            <a:r>
              <a:rPr lang="pt-PT" dirty="0" smtClean="0"/>
              <a:t> </a:t>
            </a:r>
            <a:r>
              <a:rPr lang="pt-PT" dirty="0" err="1"/>
              <a:t>domains</a:t>
            </a:r>
            <a:endParaRPr lang="pt-PT" dirty="0"/>
          </a:p>
          <a:p>
            <a:r>
              <a:rPr lang="pt-PT" dirty="0" smtClean="0"/>
              <a:t>MAC </a:t>
            </a:r>
            <a:r>
              <a:rPr lang="pt-PT" dirty="0" err="1"/>
              <a:t>addresses</a:t>
            </a:r>
            <a:endParaRPr lang="pt-PT" dirty="0"/>
          </a:p>
          <a:p>
            <a:r>
              <a:rPr lang="en-US" dirty="0" smtClean="0"/>
              <a:t>The </a:t>
            </a:r>
            <a:r>
              <a:rPr lang="en-US" dirty="0"/>
              <a:t>basic Ethernet frame format</a:t>
            </a:r>
          </a:p>
          <a:p>
            <a:r>
              <a:rPr lang="pt-PT" dirty="0" smtClean="0"/>
              <a:t>Basic </a:t>
            </a:r>
            <a:r>
              <a:rPr lang="pt-PT" dirty="0" err="1"/>
              <a:t>switching</a:t>
            </a:r>
            <a:r>
              <a:rPr lang="pt-PT" dirty="0"/>
              <a:t> </a:t>
            </a:r>
            <a:r>
              <a:rPr lang="pt-PT" dirty="0" err="1"/>
              <a:t>function</a:t>
            </a:r>
            <a:endParaRPr lang="pt-PT" dirty="0"/>
          </a:p>
          <a:p>
            <a:r>
              <a:rPr lang="pt-PT" dirty="0" err="1" smtClean="0"/>
              <a:t>VLANs</a:t>
            </a:r>
            <a:endParaRPr lang="pt-PT" dirty="0"/>
          </a:p>
          <a:p>
            <a:r>
              <a:rPr lang="pt-PT" dirty="0" err="1" smtClean="0"/>
              <a:t>The</a:t>
            </a:r>
            <a:r>
              <a:rPr lang="pt-PT" dirty="0" smtClean="0"/>
              <a:t> </a:t>
            </a:r>
            <a:r>
              <a:rPr lang="pt-PT" dirty="0" err="1"/>
              <a:t>Spanning</a:t>
            </a:r>
            <a:r>
              <a:rPr lang="pt-PT" dirty="0"/>
              <a:t> </a:t>
            </a:r>
            <a:r>
              <a:rPr lang="pt-PT" dirty="0" err="1"/>
              <a:t>Tree</a:t>
            </a:r>
            <a:r>
              <a:rPr lang="pt-PT" dirty="0"/>
              <a:t> </a:t>
            </a:r>
            <a:r>
              <a:rPr lang="pt-PT" dirty="0" err="1"/>
              <a:t>Protocol</a:t>
            </a:r>
            <a:endParaRPr lang="pt-PT" dirty="0"/>
          </a:p>
          <a:p>
            <a:r>
              <a:rPr lang="pt-PT" dirty="0" err="1" smtClean="0"/>
              <a:t>Trunking</a:t>
            </a:r>
            <a:endParaRPr lang="pt-PT" dirty="0"/>
          </a:p>
          <a:p>
            <a:r>
              <a:rPr lang="pt-PT" dirty="0" err="1" smtClean="0"/>
              <a:t>Port</a:t>
            </a:r>
            <a:r>
              <a:rPr lang="pt-PT" dirty="0" smtClean="0"/>
              <a:t> </a:t>
            </a:r>
            <a:r>
              <a:rPr lang="pt-PT" dirty="0" err="1"/>
              <a:t>channels</a:t>
            </a:r>
            <a:endParaRPr lang="pt-PT" dirty="0"/>
          </a:p>
          <a:p>
            <a:r>
              <a:rPr lang="pt-PT" dirty="0" err="1" smtClean="0"/>
              <a:t>Multilayer</a:t>
            </a:r>
            <a:r>
              <a:rPr lang="pt-PT" dirty="0" smtClean="0"/>
              <a:t> </a:t>
            </a:r>
            <a:r>
              <a:rPr lang="pt-PT" dirty="0" err="1"/>
              <a:t>switching</a:t>
            </a:r>
            <a:r>
              <a:rPr lang="pt-PT" dirty="0"/>
              <a:t> (MLS)</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i="1" dirty="0" smtClean="0">
                <a:latin typeface="Arial" panose="020B0604020202020204" pitchFamily="34" charset="0"/>
              </a:rPr>
              <a:t>Some of the images and texts </a:t>
            </a:r>
            <a:r>
              <a:rPr lang="en-US" altLang="zh-CN" sz="1800" i="1" smtClean="0">
                <a:latin typeface="Arial" panose="020B0604020202020204" pitchFamily="34" charset="0"/>
              </a:rPr>
              <a:t>are from Implementing </a:t>
            </a:r>
            <a:r>
              <a:rPr lang="en-US" altLang="zh-CN" sz="1800" i="1" dirty="0">
                <a:latin typeface="Arial" panose="020B0604020202020204" pitchFamily="34" charset="0"/>
              </a:rPr>
              <a:t>Cisco IP Switched Networks (SWITCH) Foundation Learning Guide: (CCNP SWITCH 300-115)</a:t>
            </a:r>
            <a:r>
              <a:rPr lang="en-US" altLang="zh-CN" sz="1800" dirty="0">
                <a:latin typeface="Arial" panose="020B0604020202020204" pitchFamily="34" charset="0"/>
              </a:rPr>
              <a:t> by Richard Froom and </a:t>
            </a:r>
            <a:r>
              <a:rPr lang="en-US" altLang="zh-CN" sz="1800" dirty="0" err="1">
                <a:latin typeface="Arial" panose="020B0604020202020204" pitchFamily="34" charset="0"/>
              </a:rPr>
              <a:t>Erum</a:t>
            </a:r>
            <a:r>
              <a:rPr lang="en-US" altLang="zh-CN" sz="1800" dirty="0">
                <a:latin typeface="Arial" panose="020B0604020202020204" pitchFamily="34" charset="0"/>
              </a:rPr>
              <a:t> </a:t>
            </a:r>
            <a:r>
              <a:rPr lang="en-US" altLang="zh-CN" sz="1800" dirty="0" err="1">
                <a:latin typeface="Arial" panose="020B0604020202020204" pitchFamily="34" charset="0"/>
              </a:rPr>
              <a:t>Frahim</a:t>
            </a:r>
            <a:r>
              <a:rPr lang="en-US" altLang="zh-CN" sz="1800" dirty="0">
                <a:latin typeface="Arial" panose="020B0604020202020204" pitchFamily="34" charset="0"/>
              </a:rPr>
              <a:t> (1587206641) </a:t>
            </a:r>
            <a:endParaRPr lang="en-US" altLang="zh-CN" sz="1800" dirty="0" smtClean="0">
              <a:latin typeface="Arial" panose="020B0604020202020204" pitchFamily="34" charset="0"/>
            </a:endParaRPr>
          </a:p>
          <a:p>
            <a:pPr marL="285750" indent="-285750">
              <a:buFont typeface="Arial" panose="020B0604020202020204" pitchFamily="34" charset="0"/>
              <a:buChar char="•"/>
            </a:pPr>
            <a:r>
              <a:rPr lang="en-US" altLang="zh-CN" sz="1800" dirty="0" smtClean="0"/>
              <a:t>Copyright </a:t>
            </a:r>
            <a:r>
              <a:rPr lang="en-US" altLang="zh-CN" sz="1800" dirty="0"/>
              <a:t>© 2015 </a:t>
            </a:r>
            <a:r>
              <a:rPr lang="en-US" altLang="zh-CN" sz="1800" dirty="0" smtClean="0"/>
              <a:t>– 2016 Cisco </a:t>
            </a:r>
            <a:r>
              <a:rPr lang="en-US" altLang="zh-CN" sz="1800" dirty="0"/>
              <a:t>Systems, Inc.</a:t>
            </a:r>
            <a:endParaRPr lang="en-US" altLang="en-US" sz="1800" dirty="0"/>
          </a:p>
          <a:p>
            <a:pPr marL="285750" indent="-285750">
              <a:buFont typeface="Arial" panose="020B0604020202020204" pitchFamily="34" charset="0"/>
              <a:buChar char="•"/>
            </a:pPr>
            <a:r>
              <a:rPr lang="en-US" altLang="en-US" sz="1800" dirty="0"/>
              <a:t>Special Thanks </a:t>
            </a:r>
            <a:r>
              <a:rPr lang="en-US" altLang="en-US" sz="1800" dirty="0" smtClean="0"/>
              <a:t>to </a:t>
            </a:r>
            <a:r>
              <a:rPr lang="en-US" altLang="en-US" sz="1800" i="1" dirty="0" smtClean="0"/>
              <a:t>Bruno </a:t>
            </a:r>
            <a:r>
              <a:rPr lang="en-US" altLang="en-US" sz="1800" i="1" dirty="0"/>
              <a:t>Silva</a:t>
            </a:r>
            <a:endParaRPr lang="en-US" altLang="en-US" sz="1400" i="1" dirty="0"/>
          </a:p>
        </p:txBody>
      </p:sp>
    </p:spTree>
    <p:extLst>
      <p:ext uri="{BB962C8B-B14F-4D97-AF65-F5344CB8AC3E}">
        <p14:creationId xmlns:p14="http://schemas.microsoft.com/office/powerpoint/2010/main" val="195305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smtClean="0">
                <a:solidFill>
                  <a:schemeClr val="bg1"/>
                </a:solidFill>
              </a:rPr>
              <a:t>Fundamentals </a:t>
            </a:r>
            <a:r>
              <a:rPr lang="en-US" sz="3000" b="0" dirty="0">
                <a:solidFill>
                  <a:schemeClr val="bg1"/>
                </a:solidFill>
              </a:rPr>
              <a:t>Review</a:t>
            </a:r>
            <a:endParaRPr lang="en-US" sz="3000" b="0" dirty="0" smtClean="0">
              <a:solidFill>
                <a:schemeClr val="bg1"/>
              </a:solidFill>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pt-PT" dirty="0" err="1"/>
              <a:t>Hubs</a:t>
            </a:r>
            <a:r>
              <a:rPr lang="pt-PT" dirty="0"/>
              <a:t> </a:t>
            </a:r>
            <a:r>
              <a:rPr lang="pt-PT" dirty="0" err="1"/>
              <a:t>and</a:t>
            </a:r>
            <a:r>
              <a:rPr lang="pt-PT" dirty="0"/>
              <a:t> </a:t>
            </a:r>
            <a:r>
              <a:rPr lang="pt-PT" dirty="0" err="1"/>
              <a:t>Switches</a:t>
            </a:r>
            <a:endParaRPr lang="en-US" dirty="0" smtClean="0"/>
          </a:p>
        </p:txBody>
      </p:sp>
      <p:sp>
        <p:nvSpPr>
          <p:cNvPr id="6" name="Content Placeholder 5"/>
          <p:cNvSpPr>
            <a:spLocks noGrp="1"/>
          </p:cNvSpPr>
          <p:nvPr>
            <p:ph idx="1"/>
          </p:nvPr>
        </p:nvSpPr>
        <p:spPr/>
        <p:txBody>
          <a:bodyPr>
            <a:normAutofit fontScale="92500" lnSpcReduction="10000"/>
          </a:bodyPr>
          <a:lstStyle/>
          <a:p>
            <a:r>
              <a:rPr lang="en-US" dirty="0"/>
              <a:t>Hubs are archaic, and the terminology should be avoided. Even the simplest </a:t>
            </a:r>
            <a:r>
              <a:rPr lang="en-US" dirty="0" smtClean="0"/>
              <a:t>multiport Ethernet </a:t>
            </a:r>
            <a:r>
              <a:rPr lang="en-US" dirty="0"/>
              <a:t>devices for the home are switches.</a:t>
            </a:r>
          </a:p>
          <a:p>
            <a:r>
              <a:rPr lang="en-US" dirty="0"/>
              <a:t>In review, hubs died off as a product because they are shared-bandwidth </a:t>
            </a:r>
            <a:r>
              <a:rPr lang="en-US" dirty="0" smtClean="0"/>
              <a:t>devices. </a:t>
            </a:r>
          </a:p>
          <a:p>
            <a:r>
              <a:rPr lang="en-US" dirty="0" smtClean="0"/>
              <a:t>Switches introduced </a:t>
            </a:r>
            <a:r>
              <a:rPr lang="en-US" dirty="0"/>
              <a:t>dedicated bandwidth. A hub allows multiple devices to be connected to </a:t>
            </a:r>
            <a:r>
              <a:rPr lang="en-US" dirty="0" smtClean="0"/>
              <a:t>the same </a:t>
            </a:r>
            <a:r>
              <a:rPr lang="en-US" dirty="0"/>
              <a:t>network segment. The devices on that segment share the bandwidth with each other.</a:t>
            </a:r>
          </a:p>
          <a:p>
            <a:r>
              <a:rPr lang="en-US" dirty="0" smtClean="0"/>
              <a:t>A </a:t>
            </a:r>
            <a:r>
              <a:rPr lang="en-US" dirty="0"/>
              <a:t>switch allows multiple devices to be connected to the same network, just like a </a:t>
            </a:r>
            <a:r>
              <a:rPr lang="en-US" dirty="0" smtClean="0"/>
              <a:t>hub does</a:t>
            </a:r>
            <a:r>
              <a:rPr lang="en-US" dirty="0"/>
              <a:t>, but this is where the similarity ends. </a:t>
            </a:r>
            <a:endParaRPr lang="en-US" dirty="0" smtClean="0"/>
          </a:p>
          <a:p>
            <a:r>
              <a:rPr lang="en-US" dirty="0" smtClean="0"/>
              <a:t>A </a:t>
            </a:r>
            <a:r>
              <a:rPr lang="en-US" dirty="0"/>
              <a:t>switch allows each connected device </a:t>
            </a:r>
            <a:r>
              <a:rPr lang="en-US" dirty="0" smtClean="0"/>
              <a:t>to have </a:t>
            </a:r>
            <a:r>
              <a:rPr lang="en-US" dirty="0"/>
              <a:t>dedicated bandwidth instead of shared bandwidth. </a:t>
            </a:r>
            <a:endParaRPr lang="en-US" dirty="0" smtClean="0"/>
          </a:p>
          <a:p>
            <a:r>
              <a:rPr lang="en-US" dirty="0" smtClean="0"/>
              <a:t>Switches </a:t>
            </a:r>
            <a:r>
              <a:rPr lang="en-US" dirty="0"/>
              <a:t>also support additional capabilities beyond what </a:t>
            </a:r>
            <a:r>
              <a:rPr lang="en-US" dirty="0" smtClean="0"/>
              <a:t>hubs support.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pt-PT" dirty="0"/>
              <a:t>Bridges </a:t>
            </a:r>
            <a:r>
              <a:rPr lang="pt-PT" dirty="0" err="1"/>
              <a:t>and</a:t>
            </a:r>
            <a:r>
              <a:rPr lang="pt-PT" dirty="0"/>
              <a:t> </a:t>
            </a:r>
            <a:r>
              <a:rPr lang="pt-PT" dirty="0" err="1"/>
              <a:t>Switches</a:t>
            </a:r>
            <a:endParaRPr lang="en-US" sz="2800" dirty="0"/>
          </a:p>
        </p:txBody>
      </p:sp>
      <p:sp>
        <p:nvSpPr>
          <p:cNvPr id="6" name="Content Placeholder 5"/>
          <p:cNvSpPr>
            <a:spLocks noGrp="1"/>
          </p:cNvSpPr>
          <p:nvPr>
            <p:ph idx="1"/>
          </p:nvPr>
        </p:nvSpPr>
        <p:spPr>
          <a:xfrm>
            <a:off x="279401" y="914400"/>
            <a:ext cx="8520354" cy="5400339"/>
          </a:xfrm>
        </p:spPr>
        <p:txBody>
          <a:bodyPr>
            <a:normAutofit fontScale="92500" lnSpcReduction="10000"/>
          </a:bodyPr>
          <a:lstStyle/>
          <a:p>
            <a:r>
              <a:rPr lang="en-US" dirty="0" smtClean="0"/>
              <a:t>A </a:t>
            </a:r>
            <a:r>
              <a:rPr lang="en-US" dirty="0"/>
              <a:t>basic switch is considered a Layer 2 device. When we use the word </a:t>
            </a:r>
            <a:r>
              <a:rPr lang="en-US" i="1" dirty="0"/>
              <a:t>layer </a:t>
            </a:r>
            <a:r>
              <a:rPr lang="en-US" dirty="0"/>
              <a:t>, we </a:t>
            </a:r>
            <a:r>
              <a:rPr lang="en-US" dirty="0" smtClean="0"/>
              <a:t>are referring </a:t>
            </a:r>
            <a:r>
              <a:rPr lang="en-US" dirty="0"/>
              <a:t>to the seven-layer OSI reference model. </a:t>
            </a:r>
            <a:endParaRPr lang="en-US" dirty="0" smtClean="0"/>
          </a:p>
          <a:p>
            <a:r>
              <a:rPr lang="en-US" dirty="0" smtClean="0"/>
              <a:t>A </a:t>
            </a:r>
            <a:r>
              <a:rPr lang="en-US" dirty="0"/>
              <a:t>switch does not just pass </a:t>
            </a:r>
            <a:r>
              <a:rPr lang="en-US" dirty="0" smtClean="0"/>
              <a:t>electrical </a:t>
            </a:r>
            <a:r>
              <a:rPr lang="en-US" dirty="0"/>
              <a:t>signals along, like a hub does; instead, it assembles the signals into a frame (Layer 2), </a:t>
            </a:r>
            <a:r>
              <a:rPr lang="en-US" dirty="0" smtClean="0"/>
              <a:t>and then </a:t>
            </a:r>
            <a:r>
              <a:rPr lang="en-US" dirty="0"/>
              <a:t>decides what to do with the frame. </a:t>
            </a:r>
            <a:endParaRPr lang="en-US" dirty="0" smtClean="0"/>
          </a:p>
          <a:p>
            <a:r>
              <a:rPr lang="en-US" dirty="0" smtClean="0"/>
              <a:t>A </a:t>
            </a:r>
            <a:r>
              <a:rPr lang="en-US" dirty="0"/>
              <a:t>switch determines what to do with a </a:t>
            </a:r>
            <a:r>
              <a:rPr lang="en-US" dirty="0" smtClean="0"/>
              <a:t>frame by </a:t>
            </a:r>
            <a:r>
              <a:rPr lang="en-US" dirty="0"/>
              <a:t>borrowing an algorithm from a previously common networking device: a </a:t>
            </a:r>
            <a:r>
              <a:rPr lang="en-US" dirty="0" smtClean="0"/>
              <a:t>transparent bridge</a:t>
            </a:r>
            <a:r>
              <a:rPr lang="en-US" dirty="0"/>
              <a:t>. </a:t>
            </a:r>
            <a:endParaRPr lang="en-US" dirty="0" smtClean="0"/>
          </a:p>
          <a:p>
            <a:r>
              <a:rPr lang="en-US" dirty="0" smtClean="0"/>
              <a:t>Logically</a:t>
            </a:r>
            <a:r>
              <a:rPr lang="en-US" dirty="0"/>
              <a:t>, a switch acts just like a transparent bridge would, but it can </a:t>
            </a:r>
            <a:r>
              <a:rPr lang="en-US" dirty="0" smtClean="0"/>
              <a:t>handle frames </a:t>
            </a:r>
            <a:r>
              <a:rPr lang="en-US" dirty="0"/>
              <a:t>much faster than a transparent bridge could </a:t>
            </a:r>
            <a:endParaRPr lang="en-US" dirty="0" smtClean="0"/>
          </a:p>
          <a:p>
            <a:r>
              <a:rPr lang="en-US" dirty="0" smtClean="0"/>
              <a:t>Once </a:t>
            </a:r>
            <a:r>
              <a:rPr lang="en-US" dirty="0"/>
              <a:t>a switch decides where the frame should be sent, it passes the </a:t>
            </a:r>
            <a:r>
              <a:rPr lang="en-US" dirty="0" smtClean="0"/>
              <a:t>frame out </a:t>
            </a:r>
            <a:r>
              <a:rPr lang="en-US" dirty="0"/>
              <a:t>the appropriate port (or ports). You can think of a switch as a device creating </a:t>
            </a:r>
            <a:r>
              <a:rPr lang="en-US" dirty="0" smtClean="0"/>
              <a:t>instantaneous connections </a:t>
            </a:r>
            <a:r>
              <a:rPr lang="en-US" dirty="0"/>
              <a:t>between various ports, on a frame-by-frame basis.</a:t>
            </a:r>
            <a:endParaRPr lang="en-US" b="1" dirty="0"/>
          </a:p>
        </p:txBody>
      </p:sp>
    </p:spTree>
    <p:extLst>
      <p:ext uri="{BB962C8B-B14F-4D97-AF65-F5344CB8AC3E}">
        <p14:creationId xmlns:p14="http://schemas.microsoft.com/office/powerpoint/2010/main" val="357666881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Switches</a:t>
            </a:r>
            <a:r>
              <a:rPr lang="pt-PT" dirty="0"/>
              <a:t> </a:t>
            </a:r>
            <a:r>
              <a:rPr lang="pt-PT" dirty="0" err="1"/>
              <a:t>of</a:t>
            </a:r>
            <a:r>
              <a:rPr lang="pt-PT" dirty="0"/>
              <a:t> </a:t>
            </a:r>
            <a:r>
              <a:rPr lang="pt-PT" dirty="0" err="1"/>
              <a:t>Today</a:t>
            </a:r>
            <a:endParaRPr lang="pt-PT"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Today’s switches have evolved beyond just switching frames. Most modern switches </a:t>
            </a:r>
            <a:r>
              <a:rPr lang="en-US" dirty="0" smtClean="0"/>
              <a:t>can actually </a:t>
            </a:r>
            <a:r>
              <a:rPr lang="en-US" dirty="0"/>
              <a:t>route traffic. In addition, switches can prioritize traffic, support no </a:t>
            </a:r>
            <a:r>
              <a:rPr lang="en-US" dirty="0" smtClean="0"/>
              <a:t>downtime through </a:t>
            </a:r>
            <a:r>
              <a:rPr lang="en-US" dirty="0"/>
              <a:t>redundancy, and provide convergence services around IP telephony and </a:t>
            </a:r>
            <a:r>
              <a:rPr lang="en-US" dirty="0" smtClean="0"/>
              <a:t>wireless </a:t>
            </a:r>
            <a:r>
              <a:rPr lang="pt-PT" dirty="0" smtClean="0"/>
              <a:t>networks</a:t>
            </a:r>
            <a:r>
              <a:rPr lang="pt-PT" dirty="0"/>
              <a:t>.</a:t>
            </a:r>
          </a:p>
          <a:p>
            <a:r>
              <a:rPr lang="en-US" b="1" dirty="0" smtClean="0"/>
              <a:t>Application intelligence</a:t>
            </a:r>
          </a:p>
          <a:p>
            <a:pPr lvl="1"/>
            <a:r>
              <a:rPr lang="en-US" dirty="0" smtClean="0"/>
              <a:t>This </a:t>
            </a:r>
            <a:r>
              <a:rPr lang="en-US" dirty="0"/>
              <a:t>helps networks recognize many types of </a:t>
            </a:r>
            <a:r>
              <a:rPr lang="en-US" dirty="0" smtClean="0"/>
              <a:t>applications and </a:t>
            </a:r>
            <a:r>
              <a:rPr lang="en-US" dirty="0"/>
              <a:t>secure and prioritize those applications to provide the best user experience.</a:t>
            </a:r>
          </a:p>
          <a:p>
            <a:r>
              <a:rPr lang="en-US" b="1" dirty="0" smtClean="0"/>
              <a:t>Unified </a:t>
            </a:r>
            <a:r>
              <a:rPr lang="en-US" b="1" dirty="0"/>
              <a:t>network </a:t>
            </a:r>
            <a:r>
              <a:rPr lang="en-US" b="1" dirty="0" smtClean="0"/>
              <a:t>services</a:t>
            </a:r>
          </a:p>
          <a:p>
            <a:pPr lvl="1"/>
            <a:r>
              <a:rPr lang="en-US" dirty="0" smtClean="0"/>
              <a:t>Combining </a:t>
            </a:r>
            <a:r>
              <a:rPr lang="en-US" dirty="0"/>
              <a:t>the best elements of wireless and </a:t>
            </a:r>
            <a:r>
              <a:rPr lang="en-US" dirty="0" smtClean="0"/>
              <a:t>wired networking </a:t>
            </a:r>
            <a:r>
              <a:rPr lang="en-US" dirty="0"/>
              <a:t>allows you to consistently connect to any resource or person with </a:t>
            </a:r>
            <a:r>
              <a:rPr lang="en-US" dirty="0" smtClean="0"/>
              <a:t>any device</a:t>
            </a:r>
            <a:r>
              <a:rPr lang="en-US" dirty="0"/>
              <a:t>. 10 Gigabit Ethernet technology and Power over Ethernet (</a:t>
            </a:r>
            <a:r>
              <a:rPr lang="en-US" dirty="0" err="1"/>
              <a:t>PoE</a:t>
            </a:r>
            <a:r>
              <a:rPr lang="en-US" dirty="0"/>
              <a:t>) </a:t>
            </a:r>
            <a:r>
              <a:rPr lang="en-US" dirty="0" smtClean="0"/>
              <a:t>technology support </a:t>
            </a:r>
            <a:r>
              <a:rPr lang="en-US" dirty="0"/>
              <a:t>new applications and devices.</a:t>
            </a:r>
          </a:p>
          <a:p>
            <a:r>
              <a:rPr lang="en-US" b="1" dirty="0" smtClean="0"/>
              <a:t>Nonstop communications</a:t>
            </a:r>
          </a:p>
          <a:p>
            <a:pPr lvl="1"/>
            <a:r>
              <a:rPr lang="en-US" dirty="0" smtClean="0"/>
              <a:t>Features </a:t>
            </a:r>
            <a:r>
              <a:rPr lang="en-US" dirty="0"/>
              <a:t>such as redundant hardware, and nonstop </a:t>
            </a:r>
            <a:r>
              <a:rPr lang="en-US" dirty="0" smtClean="0"/>
              <a:t>forwarding and </a:t>
            </a:r>
            <a:r>
              <a:rPr lang="en-US" dirty="0" err="1"/>
              <a:t>stateful</a:t>
            </a:r>
            <a:r>
              <a:rPr lang="en-US" dirty="0"/>
              <a:t> switchover (NSF/SSO) technology support more-reliable connections.</a:t>
            </a:r>
          </a:p>
          <a:p>
            <a:r>
              <a:rPr lang="en-US" b="1" dirty="0" smtClean="0"/>
              <a:t>Integrated security</a:t>
            </a:r>
          </a:p>
          <a:p>
            <a:pPr lvl="1"/>
            <a:r>
              <a:rPr lang="en-US" dirty="0" smtClean="0"/>
              <a:t>LAN </a:t>
            </a:r>
            <a:r>
              <a:rPr lang="en-US" dirty="0"/>
              <a:t>switches provide the first line of defense against </a:t>
            </a:r>
            <a:r>
              <a:rPr lang="en-US" dirty="0" smtClean="0"/>
              <a:t>internal network </a:t>
            </a:r>
            <a:r>
              <a:rPr lang="en-US" dirty="0"/>
              <a:t>attacks and prevent unauthorized intrusion.</a:t>
            </a:r>
          </a:p>
          <a:p>
            <a:r>
              <a:rPr lang="en-US" b="1" dirty="0" smtClean="0"/>
              <a:t>Operational manageability</a:t>
            </a:r>
          </a:p>
          <a:p>
            <a:pPr lvl="1"/>
            <a:r>
              <a:rPr lang="en-US" dirty="0" smtClean="0"/>
              <a:t>To </a:t>
            </a:r>
            <a:r>
              <a:rPr lang="en-US" dirty="0"/>
              <a:t>more easily manage the network, IT staff must </a:t>
            </a:r>
            <a:r>
              <a:rPr lang="en-US" dirty="0" smtClean="0"/>
              <a:t>be able </a:t>
            </a:r>
            <a:r>
              <a:rPr lang="en-US" dirty="0"/>
              <a:t>to remotely configure and monitor network devices from a central location.</a:t>
            </a:r>
            <a:endParaRPr lang="pt-PT" dirty="0"/>
          </a:p>
        </p:txBody>
      </p:sp>
    </p:spTree>
    <p:extLst>
      <p:ext uri="{BB962C8B-B14F-4D97-AF65-F5344CB8AC3E}">
        <p14:creationId xmlns:p14="http://schemas.microsoft.com/office/powerpoint/2010/main" val="1189507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Broadcast</a:t>
            </a:r>
            <a:r>
              <a:rPr lang="pt-PT" dirty="0"/>
              <a:t> </a:t>
            </a:r>
            <a:r>
              <a:rPr lang="pt-PT" dirty="0" err="1"/>
              <a:t>Domains</a:t>
            </a:r>
            <a:endParaRPr lang="pt-PT" dirty="0"/>
          </a:p>
        </p:txBody>
      </p:sp>
      <p:sp>
        <p:nvSpPr>
          <p:cNvPr id="3" name="Content Placeholder 2"/>
          <p:cNvSpPr>
            <a:spLocks noGrp="1"/>
          </p:cNvSpPr>
          <p:nvPr>
            <p:ph idx="1"/>
          </p:nvPr>
        </p:nvSpPr>
        <p:spPr/>
        <p:txBody>
          <a:bodyPr/>
          <a:lstStyle/>
          <a:p>
            <a:r>
              <a:rPr lang="en-US" dirty="0" smtClean="0"/>
              <a:t>A broadcast domain is a set of network devices that receive broadcast frames originating from any device within the group. </a:t>
            </a:r>
          </a:p>
          <a:p>
            <a:r>
              <a:rPr lang="en-US" dirty="0" smtClean="0"/>
              <a:t>Routers typically bound broadcast domains because routers do not forward broadcast frames. </a:t>
            </a:r>
          </a:p>
          <a:p>
            <a:r>
              <a:rPr lang="en-US" dirty="0" smtClean="0"/>
              <a:t>VLANs are an example of broadcast domain. </a:t>
            </a:r>
          </a:p>
          <a:p>
            <a:r>
              <a:rPr lang="en-US" dirty="0" smtClean="0"/>
              <a:t>Broadcast domains are generally limited to a specific Layer 2 segment that contains a single IP subnet. </a:t>
            </a:r>
            <a:endParaRPr lang="pt-PT" dirty="0"/>
          </a:p>
        </p:txBody>
      </p:sp>
    </p:spTree>
    <p:extLst>
      <p:ext uri="{BB962C8B-B14F-4D97-AF65-F5344CB8AC3E}">
        <p14:creationId xmlns:p14="http://schemas.microsoft.com/office/powerpoint/2010/main" val="420576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MAC </a:t>
            </a:r>
            <a:r>
              <a:rPr lang="pt-PT" dirty="0" err="1" smtClean="0"/>
              <a:t>Addresses</a:t>
            </a:r>
            <a:endParaRPr lang="pt-PT" dirty="0"/>
          </a:p>
        </p:txBody>
      </p:sp>
      <p:sp>
        <p:nvSpPr>
          <p:cNvPr id="3" name="Content Placeholder 2"/>
          <p:cNvSpPr>
            <a:spLocks noGrp="1"/>
          </p:cNvSpPr>
          <p:nvPr>
            <p:ph idx="1"/>
          </p:nvPr>
        </p:nvSpPr>
        <p:spPr/>
        <p:txBody>
          <a:bodyPr>
            <a:normAutofit/>
          </a:bodyPr>
          <a:lstStyle/>
          <a:p>
            <a:r>
              <a:rPr lang="en-US" dirty="0" smtClean="0"/>
              <a:t>MAC </a:t>
            </a:r>
            <a:r>
              <a:rPr lang="en-US" dirty="0"/>
              <a:t>addresses are standardized data link layer addresses that are required for </a:t>
            </a:r>
            <a:r>
              <a:rPr lang="en-US" dirty="0" smtClean="0"/>
              <a:t>every port </a:t>
            </a:r>
            <a:r>
              <a:rPr lang="en-US" dirty="0"/>
              <a:t>or device that connects to a LAN. </a:t>
            </a:r>
            <a:endParaRPr lang="en-US" dirty="0" smtClean="0"/>
          </a:p>
          <a:p>
            <a:r>
              <a:rPr lang="en-US" dirty="0" smtClean="0"/>
              <a:t>Other </a:t>
            </a:r>
            <a:r>
              <a:rPr lang="en-US" dirty="0"/>
              <a:t>devices in the network use these </a:t>
            </a:r>
            <a:r>
              <a:rPr lang="en-US" dirty="0" smtClean="0"/>
              <a:t>addresses to </a:t>
            </a:r>
            <a:r>
              <a:rPr lang="en-US" dirty="0"/>
              <a:t>locate specific ports in the network and to create and update routing tables </a:t>
            </a:r>
            <a:r>
              <a:rPr lang="en-US" dirty="0" smtClean="0"/>
              <a:t>and data </a:t>
            </a:r>
            <a:r>
              <a:rPr lang="en-US" dirty="0"/>
              <a:t>structures. </a:t>
            </a:r>
            <a:endParaRPr lang="en-US" dirty="0" smtClean="0"/>
          </a:p>
          <a:p>
            <a:r>
              <a:rPr lang="en-US" dirty="0" smtClean="0"/>
              <a:t>MAC </a:t>
            </a:r>
            <a:r>
              <a:rPr lang="en-US" dirty="0"/>
              <a:t>addresses </a:t>
            </a:r>
            <a:r>
              <a:rPr lang="en-US" dirty="0" smtClean="0"/>
              <a:t>are 6 </a:t>
            </a:r>
            <a:r>
              <a:rPr lang="en-US" dirty="0"/>
              <a:t>bytes long and are controlled by the IEEE. </a:t>
            </a:r>
            <a:endParaRPr lang="en-US" dirty="0" smtClean="0"/>
          </a:p>
        </p:txBody>
      </p:sp>
    </p:spTree>
    <p:extLst>
      <p:ext uri="{BB962C8B-B14F-4D97-AF65-F5344CB8AC3E}">
        <p14:creationId xmlns:p14="http://schemas.microsoft.com/office/powerpoint/2010/main" val="142744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Ethernet Frame Format</a:t>
            </a:r>
            <a:endParaRPr lang="pt-PT" dirty="0"/>
          </a:p>
        </p:txBody>
      </p:sp>
      <p:pic>
        <p:nvPicPr>
          <p:cNvPr id="5" name="Content Placeholder 4"/>
          <p:cNvPicPr>
            <a:picLocks noGrp="1" noChangeAspect="1"/>
          </p:cNvPicPr>
          <p:nvPr>
            <p:ph idx="1"/>
          </p:nvPr>
        </p:nvPicPr>
        <p:blipFill>
          <a:blip r:embed="rId2"/>
          <a:stretch>
            <a:fillRect/>
          </a:stretch>
        </p:blipFill>
        <p:spPr>
          <a:xfrm>
            <a:off x="818129" y="1638300"/>
            <a:ext cx="7233671" cy="4102635"/>
          </a:xfrm>
          <a:prstGeom prst="rect">
            <a:avLst/>
          </a:prstGeom>
        </p:spPr>
      </p:pic>
    </p:spTree>
    <p:extLst>
      <p:ext uri="{BB962C8B-B14F-4D97-AF65-F5344CB8AC3E}">
        <p14:creationId xmlns:p14="http://schemas.microsoft.com/office/powerpoint/2010/main" val="1165389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14921</TotalTime>
  <Pages>28</Pages>
  <Words>2124</Words>
  <Application>Microsoft Office PowerPoint</Application>
  <PresentationFormat>On-screen Show (4:3)</PresentationFormat>
  <Paragraphs>132</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Courier New</vt:lpstr>
      <vt:lpstr>Times New Roman</vt:lpstr>
      <vt:lpstr>Wingdings</vt:lpstr>
      <vt:lpstr>CCNP Instructor PPT</vt:lpstr>
      <vt:lpstr>Chapter 1:  Fundamentals Review</vt:lpstr>
      <vt:lpstr>Chapter 1 Objectives</vt:lpstr>
      <vt:lpstr>Fundamentals Review</vt:lpstr>
      <vt:lpstr>Hubs and Switches</vt:lpstr>
      <vt:lpstr>Bridges and Switches</vt:lpstr>
      <vt:lpstr>Switches of Today</vt:lpstr>
      <vt:lpstr>Broadcast Domains</vt:lpstr>
      <vt:lpstr>MAC Addresses</vt:lpstr>
      <vt:lpstr>The Basic Ethernet Frame Format</vt:lpstr>
      <vt:lpstr>The Basic Ethernet Frame Format</vt:lpstr>
      <vt:lpstr>The Basic Ethernet Frame Format</vt:lpstr>
      <vt:lpstr>Basic Switching Function</vt:lpstr>
      <vt:lpstr>VLANs</vt:lpstr>
      <vt:lpstr>The Spanning Tree Protocol</vt:lpstr>
      <vt:lpstr>Trunking</vt:lpstr>
      <vt:lpstr>Port Channels</vt:lpstr>
      <vt:lpstr>Multilayer Switching</vt:lpstr>
      <vt:lpstr>Chapter 1 Summary</vt:lpstr>
      <vt:lpstr>Chapter 1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kanliu</cp:lastModifiedBy>
  <cp:revision>490</cp:revision>
  <cp:lastPrinted>1999-01-27T00:54:54Z</cp:lastPrinted>
  <dcterms:created xsi:type="dcterms:W3CDTF">2010-07-05T20:10:47Z</dcterms:created>
  <dcterms:modified xsi:type="dcterms:W3CDTF">2016-04-13T04:06:48Z</dcterms:modified>
</cp:coreProperties>
</file>