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43"/>
  </p:notesMasterIdLst>
  <p:handoutMasterIdLst>
    <p:handoutMasterId r:id="rId44"/>
  </p:handoutMasterIdLst>
  <p:sldIdLst>
    <p:sldId id="500" r:id="rId2"/>
    <p:sldId id="541" r:id="rId3"/>
    <p:sldId id="813" r:id="rId4"/>
    <p:sldId id="692" r:id="rId5"/>
    <p:sldId id="922" r:id="rId6"/>
    <p:sldId id="923" r:id="rId7"/>
    <p:sldId id="924" r:id="rId8"/>
    <p:sldId id="925" r:id="rId9"/>
    <p:sldId id="926" r:id="rId10"/>
    <p:sldId id="927" r:id="rId11"/>
    <p:sldId id="928" r:id="rId12"/>
    <p:sldId id="929" r:id="rId13"/>
    <p:sldId id="930" r:id="rId14"/>
    <p:sldId id="932" r:id="rId15"/>
    <p:sldId id="933" r:id="rId16"/>
    <p:sldId id="931" r:id="rId17"/>
    <p:sldId id="934" r:id="rId18"/>
    <p:sldId id="935" r:id="rId19"/>
    <p:sldId id="936" r:id="rId20"/>
    <p:sldId id="937" r:id="rId21"/>
    <p:sldId id="938" r:id="rId22"/>
    <p:sldId id="814" r:id="rId23"/>
    <p:sldId id="939" r:id="rId24"/>
    <p:sldId id="940" r:id="rId25"/>
    <p:sldId id="941" r:id="rId26"/>
    <p:sldId id="942" r:id="rId27"/>
    <p:sldId id="943" r:id="rId28"/>
    <p:sldId id="944" r:id="rId29"/>
    <p:sldId id="945" r:id="rId30"/>
    <p:sldId id="946" r:id="rId31"/>
    <p:sldId id="947" r:id="rId32"/>
    <p:sldId id="948" r:id="rId33"/>
    <p:sldId id="949" r:id="rId34"/>
    <p:sldId id="950" r:id="rId35"/>
    <p:sldId id="951" r:id="rId36"/>
    <p:sldId id="952" r:id="rId37"/>
    <p:sldId id="953" r:id="rId38"/>
    <p:sldId id="921" r:id="rId39"/>
    <p:sldId id="817" r:id="rId40"/>
    <p:sldId id="681" r:id="rId41"/>
    <p:sldId id="955" r:id="rId4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5455" autoAdjust="0"/>
  </p:normalViewPr>
  <p:slideViewPr>
    <p:cSldViewPr snapToGrid="0" showGuides="1">
      <p:cViewPr varScale="1">
        <p:scale>
          <a:sx n="73" d="100"/>
          <a:sy n="73" d="100"/>
        </p:scale>
        <p:origin x="1383" y="27"/>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CCNP</a:t>
            </a:r>
            <a:r>
              <a:rPr lang="en-US" b="1" baseline="0" dirty="0" smtClean="0"/>
              <a:t> ROUTE: Implementing IP Routing</a:t>
            </a:r>
            <a:endParaRPr lang="en-US" b="1" dirty="0" smtClean="0"/>
          </a:p>
          <a:p>
            <a:pPr>
              <a:buFontTx/>
              <a:buNone/>
            </a:pPr>
            <a:r>
              <a:rPr lang="en-US" sz="1300" b="1" dirty="0" smtClean="0"/>
              <a:t>Chapter 2: EIGRP Implementation</a:t>
            </a: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4</a:t>
            </a:fld>
            <a:endParaRPr lang="en-US" dirty="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36538" indent="-244475">
              <a:lnSpc>
                <a:spcPct val="100000"/>
              </a:lnSpc>
              <a:spcBef>
                <a:spcPts val="0"/>
              </a:spcBef>
              <a:spcAft>
                <a:spcPts val="600"/>
              </a:spcAft>
            </a:pPr>
            <a:endParaRPr lang="en-US" sz="1100" kern="1200" dirty="0" smtClean="0">
              <a:solidFill>
                <a:schemeClr val="tx1"/>
              </a:solidFill>
              <a:latin typeface="Arial" charset="0"/>
              <a:ea typeface="+mn-ea"/>
              <a:cs typeface="+mn-cs"/>
            </a:endParaRPr>
          </a:p>
        </p:txBody>
      </p:sp>
    </p:spTree>
    <p:extLst>
      <p:ext uri="{BB962C8B-B14F-4D97-AF65-F5344CB8AC3E}">
        <p14:creationId xmlns:p14="http://schemas.microsoft.com/office/powerpoint/2010/main" val="276514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extLst>
      <p:ext uri="{BB962C8B-B14F-4D97-AF65-F5344CB8AC3E}">
        <p14:creationId xmlns:p14="http://schemas.microsoft.com/office/powerpoint/2010/main" val="108652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extLst>
      <p:ext uri="{BB962C8B-B14F-4D97-AF65-F5344CB8AC3E}">
        <p14:creationId xmlns:p14="http://schemas.microsoft.com/office/powerpoint/2010/main" val="366186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Recalling basic networking: A switch collision domain is only port to port because each switch port and its associated end device is its own collision domain. Because there is no contention on the media, all hosts can operate in full-duplex mode, which means that they can receive and transmit data at the same time. </a:t>
            </a:r>
          </a:p>
          <a:p>
            <a:r>
              <a:rPr lang="en-US" dirty="0" smtClean="0"/>
              <a:t>The concept of half duplex is legacy and applies only to hubs and older 10/100-Mbps switches, because 1 </a:t>
            </a:r>
            <a:r>
              <a:rPr lang="en-US" dirty="0" err="1" smtClean="0"/>
              <a:t>Gbps</a:t>
            </a:r>
            <a:r>
              <a:rPr lang="en-US" dirty="0" smtClean="0"/>
              <a:t> operates by </a:t>
            </a:r>
            <a:r>
              <a:rPr lang="pt-PT" dirty="0" err="1" smtClean="0"/>
              <a:t>default</a:t>
            </a:r>
            <a:r>
              <a:rPr lang="pt-PT" dirty="0" smtClean="0"/>
              <a:t> </a:t>
            </a:r>
            <a:r>
              <a:rPr lang="pt-PT" dirty="0" err="1" smtClean="0"/>
              <a:t>at</a:t>
            </a:r>
            <a:r>
              <a:rPr lang="pt-PT" dirty="0" smtClean="0"/>
              <a:t> </a:t>
            </a:r>
            <a:r>
              <a:rPr lang="pt-PT" dirty="0" err="1" smtClean="0"/>
              <a:t>full</a:t>
            </a:r>
            <a:r>
              <a:rPr lang="pt-PT" dirty="0" smtClean="0"/>
              <a:t> duplex.</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extLst>
      <p:ext uri="{BB962C8B-B14F-4D97-AF65-F5344CB8AC3E}">
        <p14:creationId xmlns:p14="http://schemas.microsoft.com/office/powerpoint/2010/main" val="4131182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38</a:t>
            </a:fld>
            <a:endParaRPr lang="en-US" dirty="0"/>
          </a:p>
        </p:txBody>
      </p:sp>
    </p:spTree>
    <p:extLst>
      <p:ext uri="{BB962C8B-B14F-4D97-AF65-F5344CB8AC3E}">
        <p14:creationId xmlns:p14="http://schemas.microsoft.com/office/powerpoint/2010/main" val="196278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40</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2</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2</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sz="2800" dirty="0" smtClean="0"/>
              <a:t>Chapter 2: </a:t>
            </a:r>
            <a:r>
              <a:rPr lang="pt-PT" dirty="0" smtClean="0"/>
              <a:t>Network </a:t>
            </a:r>
            <a:r>
              <a:rPr lang="pt-PT" dirty="0"/>
              <a:t>Design Fundamentals</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normAutofit fontScale="92500" lnSpcReduction="10000"/>
          </a:bodyPr>
          <a:lstStyle/>
          <a:p>
            <a:r>
              <a:rPr lang="en-US" sz="2400" dirty="0" smtClean="0"/>
              <a:t>CCNP  SWITCH: Implementing </a:t>
            </a:r>
            <a:r>
              <a:rPr lang="en-US" sz="2400" dirty="0"/>
              <a:t>C</a:t>
            </a:r>
            <a:r>
              <a:rPr lang="en-US" sz="2400" dirty="0" smtClean="0"/>
              <a:t>isco IP Switched Networks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Distribution</a:t>
            </a:r>
            <a:r>
              <a:rPr lang="pt-PT" dirty="0"/>
              <a:t> </a:t>
            </a:r>
            <a:r>
              <a:rPr lang="pt-PT" dirty="0" err="1"/>
              <a:t>Layer</a:t>
            </a:r>
            <a:endParaRPr lang="pt-PT" dirty="0"/>
          </a:p>
        </p:txBody>
      </p:sp>
      <p:sp>
        <p:nvSpPr>
          <p:cNvPr id="3" name="Content Placeholder 2"/>
          <p:cNvSpPr>
            <a:spLocks noGrp="1"/>
          </p:cNvSpPr>
          <p:nvPr>
            <p:ph idx="1"/>
          </p:nvPr>
        </p:nvSpPr>
        <p:spPr>
          <a:xfrm>
            <a:off x="279401" y="3345882"/>
            <a:ext cx="8520354" cy="2968857"/>
          </a:xfrm>
        </p:spPr>
        <p:txBody>
          <a:bodyPr>
            <a:normAutofit fontScale="92500" lnSpcReduction="10000"/>
          </a:bodyPr>
          <a:lstStyle/>
          <a:p>
            <a:r>
              <a:rPr lang="en-US" dirty="0"/>
              <a:t>The distribution layer in the campus design has a unique role in which it acts as a </a:t>
            </a:r>
            <a:r>
              <a:rPr lang="en-US" dirty="0" smtClean="0"/>
              <a:t>services and </a:t>
            </a:r>
            <a:r>
              <a:rPr lang="en-US" dirty="0"/>
              <a:t>control boundary between the access layer and the core</a:t>
            </a:r>
            <a:r>
              <a:rPr lang="en-US" dirty="0" smtClean="0"/>
              <a:t>.</a:t>
            </a:r>
          </a:p>
          <a:p>
            <a:r>
              <a:rPr lang="en-US" dirty="0"/>
              <a:t>Availability, fast path recovery, load balancing, and </a:t>
            </a:r>
            <a:r>
              <a:rPr lang="en-US" dirty="0" err="1"/>
              <a:t>QoS</a:t>
            </a:r>
            <a:r>
              <a:rPr lang="en-US" dirty="0"/>
              <a:t> are all important </a:t>
            </a:r>
            <a:r>
              <a:rPr lang="en-US" dirty="0" smtClean="0"/>
              <a:t>considerations at </a:t>
            </a:r>
            <a:r>
              <a:rPr lang="en-US" dirty="0"/>
              <a:t>the distribution layer. </a:t>
            </a:r>
            <a:endParaRPr lang="en-US" dirty="0" smtClean="0"/>
          </a:p>
          <a:p>
            <a:r>
              <a:rPr lang="en-US" dirty="0" smtClean="0"/>
              <a:t>Generally</a:t>
            </a:r>
            <a:r>
              <a:rPr lang="en-US" dirty="0"/>
              <a:t>, high availability is provided through Layer 3 </a:t>
            </a:r>
            <a:r>
              <a:rPr lang="en-US" dirty="0" smtClean="0"/>
              <a:t>redundant paths </a:t>
            </a:r>
            <a:r>
              <a:rPr lang="en-US" dirty="0"/>
              <a:t>from the distribution layer to the core, and either Layer 2 or Layer 3 </a:t>
            </a:r>
            <a:r>
              <a:rPr lang="en-US" dirty="0" smtClean="0"/>
              <a:t>redundant paths </a:t>
            </a:r>
            <a:r>
              <a:rPr lang="en-US" dirty="0"/>
              <a:t>from the access layer to the distribution layer. </a:t>
            </a:r>
            <a:endParaRPr lang="en-US" dirty="0" smtClean="0"/>
          </a:p>
        </p:txBody>
      </p:sp>
      <p:pic>
        <p:nvPicPr>
          <p:cNvPr id="4" name="Picture 3"/>
          <p:cNvPicPr>
            <a:picLocks noChangeAspect="1"/>
          </p:cNvPicPr>
          <p:nvPr/>
        </p:nvPicPr>
        <p:blipFill>
          <a:blip r:embed="rId2"/>
          <a:stretch>
            <a:fillRect/>
          </a:stretch>
        </p:blipFill>
        <p:spPr>
          <a:xfrm>
            <a:off x="516218" y="935922"/>
            <a:ext cx="8046720" cy="2409960"/>
          </a:xfrm>
          <a:prstGeom prst="rect">
            <a:avLst/>
          </a:prstGeom>
        </p:spPr>
      </p:pic>
    </p:spTree>
    <p:extLst>
      <p:ext uri="{BB962C8B-B14F-4D97-AF65-F5344CB8AC3E}">
        <p14:creationId xmlns:p14="http://schemas.microsoft.com/office/powerpoint/2010/main" val="128832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Distribution</a:t>
            </a:r>
            <a:r>
              <a:rPr lang="pt-PT" dirty="0"/>
              <a:t> </a:t>
            </a:r>
            <a:r>
              <a:rPr lang="pt-PT" dirty="0" err="1"/>
              <a:t>Layer</a:t>
            </a:r>
            <a:endParaRPr lang="pt-PT" dirty="0"/>
          </a:p>
        </p:txBody>
      </p:sp>
      <p:sp>
        <p:nvSpPr>
          <p:cNvPr id="3" name="Content Placeholder 2"/>
          <p:cNvSpPr>
            <a:spLocks noGrp="1"/>
          </p:cNvSpPr>
          <p:nvPr>
            <p:ph idx="1"/>
          </p:nvPr>
        </p:nvSpPr>
        <p:spPr/>
        <p:txBody>
          <a:bodyPr>
            <a:normAutofit lnSpcReduction="10000"/>
          </a:bodyPr>
          <a:lstStyle/>
          <a:p>
            <a:r>
              <a:rPr lang="en-US" dirty="0"/>
              <a:t>With a Layer 2 design in the access layer, the distribution layer generally serves as </a:t>
            </a:r>
            <a:r>
              <a:rPr lang="en-US" dirty="0" smtClean="0"/>
              <a:t>a routing </a:t>
            </a:r>
            <a:r>
              <a:rPr lang="en-US" dirty="0"/>
              <a:t>boundary between the access and core layer by terminating VLANs. </a:t>
            </a:r>
            <a:endParaRPr lang="en-US" dirty="0" smtClean="0"/>
          </a:p>
          <a:p>
            <a:r>
              <a:rPr lang="en-US" dirty="0" smtClean="0"/>
              <a:t>The </a:t>
            </a:r>
            <a:r>
              <a:rPr lang="en-US" dirty="0"/>
              <a:t>distribution layer </a:t>
            </a:r>
            <a:r>
              <a:rPr lang="en-US" dirty="0" smtClean="0"/>
              <a:t>may perform </a:t>
            </a:r>
            <a:r>
              <a:rPr lang="en-US" dirty="0"/>
              <a:t>tasks such as controlled routing decision making and filtering to </a:t>
            </a:r>
            <a:r>
              <a:rPr lang="en-US" dirty="0" smtClean="0"/>
              <a:t>implement policy-based </a:t>
            </a:r>
            <a:r>
              <a:rPr lang="en-US" dirty="0"/>
              <a:t>connectivity, security, and </a:t>
            </a:r>
            <a:r>
              <a:rPr lang="en-US" dirty="0" err="1"/>
              <a:t>QoS</a:t>
            </a:r>
            <a:r>
              <a:rPr lang="en-US" dirty="0"/>
              <a:t>. </a:t>
            </a:r>
            <a:endParaRPr lang="en-US" dirty="0" smtClean="0"/>
          </a:p>
          <a:p>
            <a:r>
              <a:rPr lang="en-US" dirty="0" smtClean="0"/>
              <a:t>These </a:t>
            </a:r>
            <a:r>
              <a:rPr lang="en-US" dirty="0"/>
              <a:t>features allow for tighter control </a:t>
            </a:r>
            <a:r>
              <a:rPr lang="en-US" dirty="0" smtClean="0"/>
              <a:t>of traffic </a:t>
            </a:r>
            <a:r>
              <a:rPr lang="en-US" dirty="0"/>
              <a:t>through the campus network</a:t>
            </a:r>
            <a:r>
              <a:rPr lang="en-US" dirty="0" smtClean="0"/>
              <a:t>.</a:t>
            </a:r>
          </a:p>
          <a:p>
            <a:r>
              <a:rPr lang="en-US" dirty="0"/>
              <a:t>To improve routing protocol performance further, the distribution layer is </a:t>
            </a:r>
            <a:r>
              <a:rPr lang="en-US" dirty="0" smtClean="0"/>
              <a:t>generally designed </a:t>
            </a:r>
            <a:r>
              <a:rPr lang="en-US" dirty="0"/>
              <a:t>to summarize routes from the access layer. </a:t>
            </a:r>
            <a:endParaRPr lang="en-US" dirty="0" smtClean="0"/>
          </a:p>
          <a:p>
            <a:r>
              <a:rPr lang="en-US" dirty="0"/>
              <a:t>In addition, the distribution layer optionally provides default gateway </a:t>
            </a:r>
            <a:r>
              <a:rPr lang="en-US" dirty="0" smtClean="0"/>
              <a:t>redundancy by </a:t>
            </a:r>
            <a:r>
              <a:rPr lang="en-US" dirty="0"/>
              <a:t>using a first-hop routing protocol (FHRP) such as </a:t>
            </a:r>
            <a:r>
              <a:rPr lang="en-US" dirty="0" smtClean="0"/>
              <a:t>HSRP, GLBP, </a:t>
            </a:r>
            <a:r>
              <a:rPr lang="en-US" dirty="0"/>
              <a:t>or </a:t>
            </a:r>
            <a:r>
              <a:rPr lang="en-US" dirty="0" smtClean="0"/>
              <a:t>VRRP. </a:t>
            </a:r>
          </a:p>
        </p:txBody>
      </p:sp>
    </p:spTree>
    <p:extLst>
      <p:ext uri="{BB962C8B-B14F-4D97-AF65-F5344CB8AC3E}">
        <p14:creationId xmlns:p14="http://schemas.microsoft.com/office/powerpoint/2010/main" val="142548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Distribution</a:t>
            </a:r>
            <a:r>
              <a:rPr lang="pt-PT" dirty="0"/>
              <a:t> </a:t>
            </a:r>
            <a:r>
              <a:rPr lang="pt-PT" dirty="0" err="1" smtClean="0"/>
              <a:t>Layer</a:t>
            </a:r>
            <a:r>
              <a:rPr lang="pt-PT" dirty="0" smtClean="0"/>
              <a:t> </a:t>
            </a:r>
            <a:r>
              <a:rPr lang="pt-PT" dirty="0" err="1" smtClean="0"/>
              <a:t>Functions</a:t>
            </a:r>
            <a:endParaRPr lang="pt-PT" dirty="0"/>
          </a:p>
        </p:txBody>
      </p:sp>
      <p:sp>
        <p:nvSpPr>
          <p:cNvPr id="3" name="Content Placeholder 2"/>
          <p:cNvSpPr>
            <a:spLocks noGrp="1"/>
          </p:cNvSpPr>
          <p:nvPr>
            <p:ph idx="1"/>
          </p:nvPr>
        </p:nvSpPr>
        <p:spPr/>
        <p:txBody>
          <a:bodyPr/>
          <a:lstStyle/>
          <a:p>
            <a:r>
              <a:rPr lang="en-US" dirty="0" smtClean="0"/>
              <a:t>Provides </a:t>
            </a:r>
            <a:r>
              <a:rPr lang="en-US" dirty="0"/>
              <a:t>high availability and equal-cost load sharing by interconnecting the </a:t>
            </a:r>
            <a:r>
              <a:rPr lang="en-US" dirty="0" smtClean="0"/>
              <a:t>core and </a:t>
            </a:r>
            <a:r>
              <a:rPr lang="en-US" dirty="0"/>
              <a:t>access layer via at least dual paths</a:t>
            </a:r>
          </a:p>
          <a:p>
            <a:r>
              <a:rPr lang="en-US" dirty="0" smtClean="0"/>
              <a:t>Generally </a:t>
            </a:r>
            <a:r>
              <a:rPr lang="en-US" dirty="0"/>
              <a:t>terminates a Layer 2 domain of a VLAN</a:t>
            </a:r>
          </a:p>
          <a:p>
            <a:r>
              <a:rPr lang="en-US" dirty="0" smtClean="0"/>
              <a:t>Routes </a:t>
            </a:r>
            <a:r>
              <a:rPr lang="en-US" dirty="0"/>
              <a:t>traffic from terminated VLANs to other VLANs and to the core</a:t>
            </a:r>
          </a:p>
          <a:p>
            <a:r>
              <a:rPr lang="pt-PT" dirty="0" err="1" smtClean="0"/>
              <a:t>Summarizes</a:t>
            </a:r>
            <a:r>
              <a:rPr lang="pt-PT" dirty="0" smtClean="0"/>
              <a:t> </a:t>
            </a:r>
            <a:r>
              <a:rPr lang="pt-PT" dirty="0" err="1"/>
              <a:t>access</a:t>
            </a:r>
            <a:r>
              <a:rPr lang="pt-PT" dirty="0"/>
              <a:t> </a:t>
            </a:r>
            <a:r>
              <a:rPr lang="pt-PT" dirty="0" err="1"/>
              <a:t>layer</a:t>
            </a:r>
            <a:r>
              <a:rPr lang="pt-PT" dirty="0"/>
              <a:t> </a:t>
            </a:r>
            <a:r>
              <a:rPr lang="pt-PT" dirty="0" err="1"/>
              <a:t>routes</a:t>
            </a:r>
            <a:endParaRPr lang="pt-PT" dirty="0"/>
          </a:p>
          <a:p>
            <a:r>
              <a:rPr lang="en-US" dirty="0" smtClean="0"/>
              <a:t>Implements </a:t>
            </a:r>
            <a:r>
              <a:rPr lang="en-US" dirty="0"/>
              <a:t>policy-based connectivity such as traffic filtering, </a:t>
            </a:r>
            <a:r>
              <a:rPr lang="en-US" dirty="0" err="1"/>
              <a:t>QoS</a:t>
            </a:r>
            <a:r>
              <a:rPr lang="en-US" dirty="0"/>
              <a:t>, and security</a:t>
            </a:r>
          </a:p>
          <a:p>
            <a:r>
              <a:rPr lang="pt-PT" dirty="0" err="1" smtClean="0"/>
              <a:t>Provides</a:t>
            </a:r>
            <a:r>
              <a:rPr lang="pt-PT" dirty="0" smtClean="0"/>
              <a:t> </a:t>
            </a:r>
            <a:r>
              <a:rPr lang="pt-PT" dirty="0"/>
              <a:t>for </a:t>
            </a:r>
            <a:r>
              <a:rPr lang="pt-PT" dirty="0" err="1"/>
              <a:t>an</a:t>
            </a:r>
            <a:r>
              <a:rPr lang="pt-PT" dirty="0"/>
              <a:t> FHRP</a:t>
            </a:r>
          </a:p>
        </p:txBody>
      </p:sp>
    </p:spTree>
    <p:extLst>
      <p:ext uri="{BB962C8B-B14F-4D97-AF65-F5344CB8AC3E}">
        <p14:creationId xmlns:p14="http://schemas.microsoft.com/office/powerpoint/2010/main" val="416222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Core </a:t>
            </a:r>
            <a:r>
              <a:rPr lang="pt-PT" dirty="0" err="1"/>
              <a:t>Layer</a:t>
            </a:r>
            <a:r>
              <a:rPr lang="pt-PT" dirty="0"/>
              <a:t> (</a:t>
            </a:r>
            <a:r>
              <a:rPr lang="pt-PT" dirty="0" err="1"/>
              <a:t>Backbone</a:t>
            </a:r>
            <a:r>
              <a:rPr lang="pt-PT" dirty="0"/>
              <a:t>)</a:t>
            </a:r>
          </a:p>
        </p:txBody>
      </p:sp>
      <p:sp>
        <p:nvSpPr>
          <p:cNvPr id="3" name="Content Placeholder 2"/>
          <p:cNvSpPr>
            <a:spLocks noGrp="1"/>
          </p:cNvSpPr>
          <p:nvPr>
            <p:ph idx="1"/>
          </p:nvPr>
        </p:nvSpPr>
        <p:spPr>
          <a:xfrm>
            <a:off x="279401" y="4102471"/>
            <a:ext cx="8520354" cy="2212268"/>
          </a:xfrm>
        </p:spPr>
        <p:txBody>
          <a:bodyPr>
            <a:normAutofit fontScale="92500" lnSpcReduction="10000"/>
          </a:bodyPr>
          <a:lstStyle/>
          <a:p>
            <a:r>
              <a:rPr lang="en-US" dirty="0"/>
              <a:t>From a design point-of-view, the campus core is in some ways the simplest yet most </a:t>
            </a:r>
            <a:r>
              <a:rPr lang="en-US" dirty="0" smtClean="0"/>
              <a:t>critical part </a:t>
            </a:r>
            <a:r>
              <a:rPr lang="en-US" dirty="0"/>
              <a:t>of the campus. </a:t>
            </a:r>
            <a:endParaRPr lang="en-US" dirty="0" smtClean="0"/>
          </a:p>
          <a:p>
            <a:r>
              <a:rPr lang="en-US" dirty="0" smtClean="0"/>
              <a:t>It </a:t>
            </a:r>
            <a:r>
              <a:rPr lang="en-US" dirty="0"/>
              <a:t>provides a limited set of services and is designed to be </a:t>
            </a:r>
            <a:r>
              <a:rPr lang="en-US" dirty="0" smtClean="0"/>
              <a:t>highly available </a:t>
            </a:r>
            <a:r>
              <a:rPr lang="en-US" dirty="0"/>
              <a:t>and requires 100 percent uptime. </a:t>
            </a:r>
            <a:endParaRPr lang="en-US" dirty="0" smtClean="0"/>
          </a:p>
          <a:p>
            <a:r>
              <a:rPr lang="en-US" dirty="0" smtClean="0"/>
              <a:t>In </a:t>
            </a:r>
            <a:r>
              <a:rPr lang="en-US" dirty="0"/>
              <a:t>large enterprises, the core of the </a:t>
            </a:r>
            <a:r>
              <a:rPr lang="en-US" dirty="0" smtClean="0"/>
              <a:t>network must </a:t>
            </a:r>
            <a:r>
              <a:rPr lang="en-US" dirty="0"/>
              <a:t>operate as a nonstop, always-available service. </a:t>
            </a:r>
            <a:endParaRPr lang="en-US" dirty="0" smtClean="0"/>
          </a:p>
          <a:p>
            <a:endParaRPr lang="pt-PT" dirty="0"/>
          </a:p>
        </p:txBody>
      </p:sp>
      <p:pic>
        <p:nvPicPr>
          <p:cNvPr id="4" name="Picture 3"/>
          <p:cNvPicPr>
            <a:picLocks noChangeAspect="1"/>
          </p:cNvPicPr>
          <p:nvPr/>
        </p:nvPicPr>
        <p:blipFill>
          <a:blip r:embed="rId2"/>
          <a:stretch>
            <a:fillRect/>
          </a:stretch>
        </p:blipFill>
        <p:spPr>
          <a:xfrm>
            <a:off x="1059891" y="964345"/>
            <a:ext cx="6895388" cy="3138126"/>
          </a:xfrm>
          <a:prstGeom prst="rect">
            <a:avLst/>
          </a:prstGeom>
        </p:spPr>
      </p:pic>
    </p:spTree>
    <p:extLst>
      <p:ext uri="{BB962C8B-B14F-4D97-AF65-F5344CB8AC3E}">
        <p14:creationId xmlns:p14="http://schemas.microsoft.com/office/powerpoint/2010/main" val="372352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Core </a:t>
            </a:r>
            <a:r>
              <a:rPr lang="pt-PT" dirty="0" err="1"/>
              <a:t>Layer</a:t>
            </a:r>
            <a:r>
              <a:rPr lang="pt-PT" dirty="0"/>
              <a:t> (</a:t>
            </a:r>
            <a:r>
              <a:rPr lang="pt-PT" dirty="0" err="1"/>
              <a:t>Backbone</a:t>
            </a:r>
            <a:r>
              <a:rPr lang="pt-PT" dirty="0"/>
              <a:t>)</a:t>
            </a:r>
          </a:p>
        </p:txBody>
      </p:sp>
      <p:sp>
        <p:nvSpPr>
          <p:cNvPr id="3" name="Content Placeholder 2"/>
          <p:cNvSpPr>
            <a:spLocks noGrp="1"/>
          </p:cNvSpPr>
          <p:nvPr>
            <p:ph idx="1"/>
          </p:nvPr>
        </p:nvSpPr>
        <p:spPr/>
        <p:txBody>
          <a:bodyPr>
            <a:normAutofit fontScale="92500" lnSpcReduction="10000"/>
          </a:bodyPr>
          <a:lstStyle/>
          <a:p>
            <a:r>
              <a:rPr lang="en-US" dirty="0"/>
              <a:t>The key design objectives for the campus core are based on providing the appropriate level of redundancy to allow for near-immediate data-flow recovery in the event of the failure of any component (switch, supervisor, line card, or fiber interconnect, power, and so on). </a:t>
            </a:r>
          </a:p>
          <a:p>
            <a:r>
              <a:rPr lang="en-US" dirty="0"/>
              <a:t>The network design must also permit the occasional, but necessary, hardware and software upgrade or change to be made without disrupting any network applications. </a:t>
            </a:r>
          </a:p>
          <a:p>
            <a:r>
              <a:rPr lang="en-US" dirty="0"/>
              <a:t>The core of the network should not implement any complex policy services, nor should it have any directly attached user or server connections. </a:t>
            </a:r>
          </a:p>
          <a:p>
            <a:r>
              <a:rPr lang="en-US" dirty="0"/>
              <a:t>The core should also have the minimal control plane configuration that is combined with highly available devices that are configured with the correct amount of physical redundancy to provide for this nonstop service capability.</a:t>
            </a:r>
            <a:endParaRPr lang="pt-PT" dirty="0"/>
          </a:p>
        </p:txBody>
      </p:sp>
    </p:spTree>
    <p:extLst>
      <p:ext uri="{BB962C8B-B14F-4D97-AF65-F5344CB8AC3E}">
        <p14:creationId xmlns:p14="http://schemas.microsoft.com/office/powerpoint/2010/main" val="265891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Core </a:t>
            </a:r>
            <a:r>
              <a:rPr lang="pt-PT" dirty="0" err="1"/>
              <a:t>Layer</a:t>
            </a:r>
            <a:r>
              <a:rPr lang="pt-PT" dirty="0"/>
              <a:t> (</a:t>
            </a:r>
            <a:r>
              <a:rPr lang="pt-PT" dirty="0" err="1"/>
              <a:t>Backbone</a:t>
            </a:r>
            <a:r>
              <a:rPr lang="pt-PT" dirty="0"/>
              <a:t>)</a:t>
            </a:r>
          </a:p>
        </p:txBody>
      </p:sp>
      <p:sp>
        <p:nvSpPr>
          <p:cNvPr id="3" name="Content Placeholder 2"/>
          <p:cNvSpPr>
            <a:spLocks noGrp="1"/>
          </p:cNvSpPr>
          <p:nvPr>
            <p:ph idx="1"/>
          </p:nvPr>
        </p:nvSpPr>
        <p:spPr>
          <a:xfrm>
            <a:off x="5003073" y="979714"/>
            <a:ext cx="3796681" cy="5335025"/>
          </a:xfrm>
        </p:spPr>
        <p:txBody>
          <a:bodyPr>
            <a:normAutofit fontScale="92500" lnSpcReduction="20000"/>
          </a:bodyPr>
          <a:lstStyle/>
          <a:p>
            <a:r>
              <a:rPr lang="en-US" dirty="0"/>
              <a:t>From an enterprise architecture point-of-view, the campus core is the backbone </a:t>
            </a:r>
            <a:r>
              <a:rPr lang="en-US" dirty="0" smtClean="0"/>
              <a:t>that binds </a:t>
            </a:r>
            <a:r>
              <a:rPr lang="en-US" dirty="0"/>
              <a:t>together all the elements of the campus architecture to include the WAN, the </a:t>
            </a:r>
            <a:r>
              <a:rPr lang="en-US" dirty="0" smtClean="0"/>
              <a:t>data center</a:t>
            </a:r>
            <a:r>
              <a:rPr lang="en-US" dirty="0"/>
              <a:t>, and so on. In other words, the core layer is the part of the network that </a:t>
            </a:r>
            <a:r>
              <a:rPr lang="en-US" dirty="0" smtClean="0"/>
              <a:t>provides for </a:t>
            </a:r>
            <a:r>
              <a:rPr lang="en-US" dirty="0"/>
              <a:t>connectivity between end devices, computing, and data storage services that </a:t>
            </a:r>
            <a:r>
              <a:rPr lang="en-US" dirty="0" smtClean="0"/>
              <a:t>are located </a:t>
            </a:r>
            <a:r>
              <a:rPr lang="en-US" dirty="0"/>
              <a:t>within the data center, in addition to other areas and services within the network.</a:t>
            </a:r>
            <a:endParaRPr lang="pt-PT" dirty="0"/>
          </a:p>
        </p:txBody>
      </p:sp>
      <p:pic>
        <p:nvPicPr>
          <p:cNvPr id="4" name="Picture 3"/>
          <p:cNvPicPr>
            <a:picLocks noChangeAspect="1"/>
          </p:cNvPicPr>
          <p:nvPr/>
        </p:nvPicPr>
        <p:blipFill>
          <a:blip r:embed="rId3"/>
          <a:stretch>
            <a:fillRect/>
          </a:stretch>
        </p:blipFill>
        <p:spPr>
          <a:xfrm>
            <a:off x="117566" y="979713"/>
            <a:ext cx="4990011" cy="5512527"/>
          </a:xfrm>
          <a:prstGeom prst="rect">
            <a:avLst/>
          </a:prstGeom>
        </p:spPr>
      </p:pic>
    </p:spTree>
    <p:extLst>
      <p:ext uri="{BB962C8B-B14F-4D97-AF65-F5344CB8AC3E}">
        <p14:creationId xmlns:p14="http://schemas.microsoft.com/office/powerpoint/2010/main" val="31544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Core </a:t>
            </a:r>
            <a:r>
              <a:rPr lang="pt-PT" dirty="0" err="1"/>
              <a:t>Layer</a:t>
            </a:r>
            <a:r>
              <a:rPr lang="pt-PT" dirty="0"/>
              <a:t> </a:t>
            </a:r>
            <a:r>
              <a:rPr lang="pt-PT" dirty="0" err="1" smtClean="0"/>
              <a:t>Functions</a:t>
            </a:r>
            <a:endParaRPr lang="pt-PT" dirty="0"/>
          </a:p>
        </p:txBody>
      </p:sp>
      <p:sp>
        <p:nvSpPr>
          <p:cNvPr id="3" name="Content Placeholder 2"/>
          <p:cNvSpPr>
            <a:spLocks noGrp="1"/>
          </p:cNvSpPr>
          <p:nvPr>
            <p:ph idx="1"/>
          </p:nvPr>
        </p:nvSpPr>
        <p:spPr/>
        <p:txBody>
          <a:bodyPr/>
          <a:lstStyle/>
          <a:p>
            <a:r>
              <a:rPr lang="en-US" dirty="0" smtClean="0"/>
              <a:t>Aggregates </a:t>
            </a:r>
            <a:r>
              <a:rPr lang="en-US" dirty="0"/>
              <a:t>the campus networks and provides interconnectivity to the data </a:t>
            </a:r>
            <a:r>
              <a:rPr lang="en-US" dirty="0" smtClean="0"/>
              <a:t>center, the </a:t>
            </a:r>
            <a:r>
              <a:rPr lang="en-US" dirty="0"/>
              <a:t>WAN, and other remote networks</a:t>
            </a:r>
          </a:p>
          <a:p>
            <a:r>
              <a:rPr lang="en-US" dirty="0" smtClean="0"/>
              <a:t>Requires </a:t>
            </a:r>
            <a:r>
              <a:rPr lang="en-US" dirty="0"/>
              <a:t>high availability, resiliency, and the ability to make software and </a:t>
            </a:r>
            <a:r>
              <a:rPr lang="en-US" dirty="0" smtClean="0"/>
              <a:t>hardware </a:t>
            </a:r>
            <a:r>
              <a:rPr lang="pt-PT" dirty="0" smtClean="0"/>
              <a:t>upgrades </a:t>
            </a:r>
            <a:r>
              <a:rPr lang="pt-PT" dirty="0" err="1"/>
              <a:t>without</a:t>
            </a:r>
            <a:r>
              <a:rPr lang="pt-PT" dirty="0"/>
              <a:t> </a:t>
            </a:r>
            <a:r>
              <a:rPr lang="pt-PT" dirty="0" err="1"/>
              <a:t>interruption</a:t>
            </a:r>
            <a:endParaRPr lang="pt-PT" dirty="0"/>
          </a:p>
          <a:p>
            <a:r>
              <a:rPr lang="en-US" dirty="0" smtClean="0"/>
              <a:t>Designed </a:t>
            </a:r>
            <a:r>
              <a:rPr lang="en-US" dirty="0"/>
              <a:t>without direct connectivity to servers, PCs, access points, and so on</a:t>
            </a:r>
          </a:p>
          <a:p>
            <a:r>
              <a:rPr lang="pt-PT" dirty="0" err="1" smtClean="0"/>
              <a:t>Requires</a:t>
            </a:r>
            <a:r>
              <a:rPr lang="pt-PT" dirty="0" smtClean="0"/>
              <a:t> </a:t>
            </a:r>
            <a:r>
              <a:rPr lang="pt-PT" dirty="0"/>
              <a:t>core </a:t>
            </a:r>
            <a:r>
              <a:rPr lang="pt-PT" dirty="0" err="1"/>
              <a:t>routing</a:t>
            </a:r>
            <a:r>
              <a:rPr lang="pt-PT" dirty="0"/>
              <a:t> </a:t>
            </a:r>
            <a:r>
              <a:rPr lang="pt-PT" dirty="0" err="1" smtClean="0"/>
              <a:t>capability</a:t>
            </a:r>
            <a:endParaRPr lang="pt-PT" dirty="0" smtClean="0"/>
          </a:p>
          <a:p>
            <a:r>
              <a:rPr lang="en-US" dirty="0" smtClean="0"/>
              <a:t>Architected </a:t>
            </a:r>
            <a:r>
              <a:rPr lang="en-US" dirty="0"/>
              <a:t>for future growth and scalability</a:t>
            </a:r>
          </a:p>
          <a:p>
            <a:r>
              <a:rPr lang="en-US" dirty="0" smtClean="0"/>
              <a:t>Leverages </a:t>
            </a:r>
            <a:r>
              <a:rPr lang="en-US" dirty="0"/>
              <a:t>Cisco platforms that support hardware redundancy such as the </a:t>
            </a:r>
            <a:r>
              <a:rPr lang="en-US" dirty="0" smtClean="0"/>
              <a:t>Catalyst 4500 </a:t>
            </a:r>
            <a:r>
              <a:rPr lang="en-US" dirty="0"/>
              <a:t>and the Catalyst 6800</a:t>
            </a:r>
            <a:endParaRPr lang="pt-PT" dirty="0"/>
          </a:p>
        </p:txBody>
      </p:sp>
    </p:spTree>
    <p:extLst>
      <p:ext uri="{BB962C8B-B14F-4D97-AF65-F5344CB8AC3E}">
        <p14:creationId xmlns:p14="http://schemas.microsoft.com/office/powerpoint/2010/main" val="356476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Core Layer Interconnecting with the Enterprise Network</a:t>
            </a:r>
            <a:endParaRPr lang="pt-PT" dirty="0"/>
          </a:p>
        </p:txBody>
      </p:sp>
      <p:pic>
        <p:nvPicPr>
          <p:cNvPr id="4" name="Content Placeholder 3"/>
          <p:cNvPicPr>
            <a:picLocks noGrp="1" noChangeAspect="1"/>
          </p:cNvPicPr>
          <p:nvPr>
            <p:ph idx="1"/>
          </p:nvPr>
        </p:nvPicPr>
        <p:blipFill>
          <a:blip r:embed="rId2"/>
          <a:stretch>
            <a:fillRect/>
          </a:stretch>
        </p:blipFill>
        <p:spPr>
          <a:xfrm>
            <a:off x="552087" y="1231872"/>
            <a:ext cx="7976326" cy="5042967"/>
          </a:xfrm>
          <a:prstGeom prst="rect">
            <a:avLst/>
          </a:prstGeom>
        </p:spPr>
      </p:pic>
    </p:spTree>
    <p:extLst>
      <p:ext uri="{BB962C8B-B14F-4D97-AF65-F5344CB8AC3E}">
        <p14:creationId xmlns:p14="http://schemas.microsoft.com/office/powerpoint/2010/main" val="34203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in the Access Layer</a:t>
            </a:r>
            <a:endParaRPr lang="pt-PT" dirty="0"/>
          </a:p>
        </p:txBody>
      </p:sp>
      <p:sp>
        <p:nvSpPr>
          <p:cNvPr id="3" name="Content Placeholder 2"/>
          <p:cNvSpPr>
            <a:spLocks noGrp="1"/>
          </p:cNvSpPr>
          <p:nvPr>
            <p:ph idx="1"/>
          </p:nvPr>
        </p:nvSpPr>
        <p:spPr>
          <a:xfrm>
            <a:off x="279401" y="1183340"/>
            <a:ext cx="3851924" cy="5131399"/>
          </a:xfrm>
        </p:spPr>
        <p:txBody>
          <a:bodyPr>
            <a:normAutofit/>
          </a:bodyPr>
          <a:lstStyle/>
          <a:p>
            <a:r>
              <a:rPr lang="en-US" dirty="0" smtClean="0"/>
              <a:t>Because </a:t>
            </a:r>
            <a:r>
              <a:rPr lang="en-US" dirty="0"/>
              <a:t>of the reduced cost and a few inherit benefits, Layer </a:t>
            </a:r>
            <a:r>
              <a:rPr lang="en-US" dirty="0" smtClean="0"/>
              <a:t>3 switching </a:t>
            </a:r>
            <a:r>
              <a:rPr lang="en-US" dirty="0"/>
              <a:t>in the access layer has become more common over typical Layer 2 </a:t>
            </a:r>
            <a:r>
              <a:rPr lang="en-US" dirty="0" smtClean="0"/>
              <a:t>switching in </a:t>
            </a:r>
            <a:r>
              <a:rPr lang="en-US" dirty="0"/>
              <a:t>the access layer. </a:t>
            </a:r>
            <a:endParaRPr lang="en-US" dirty="0" smtClean="0"/>
          </a:p>
          <a:p>
            <a:r>
              <a:rPr lang="en-US" dirty="0" smtClean="0"/>
              <a:t>Using </a:t>
            </a:r>
            <a:r>
              <a:rPr lang="en-US" dirty="0"/>
              <a:t>Layer 3 switching or traditional Layer 2 switching in the </a:t>
            </a:r>
            <a:r>
              <a:rPr lang="en-US" dirty="0" smtClean="0"/>
              <a:t>access layer </a:t>
            </a:r>
            <a:r>
              <a:rPr lang="en-US" dirty="0"/>
              <a:t>has benefits and drawbacks. </a:t>
            </a:r>
            <a:endParaRPr lang="pt-PT" dirty="0"/>
          </a:p>
        </p:txBody>
      </p:sp>
      <p:pic>
        <p:nvPicPr>
          <p:cNvPr id="4" name="Picture 3"/>
          <p:cNvPicPr>
            <a:picLocks noChangeAspect="1"/>
          </p:cNvPicPr>
          <p:nvPr/>
        </p:nvPicPr>
        <p:blipFill>
          <a:blip r:embed="rId2"/>
          <a:stretch>
            <a:fillRect/>
          </a:stretch>
        </p:blipFill>
        <p:spPr>
          <a:xfrm>
            <a:off x="3888459" y="1183340"/>
            <a:ext cx="4890993" cy="5131399"/>
          </a:xfrm>
          <a:prstGeom prst="rect">
            <a:avLst/>
          </a:prstGeom>
        </p:spPr>
      </p:pic>
    </p:spTree>
    <p:extLst>
      <p:ext uri="{BB962C8B-B14F-4D97-AF65-F5344CB8AC3E}">
        <p14:creationId xmlns:p14="http://schemas.microsoft.com/office/powerpoint/2010/main" val="123602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in the Access Layer</a:t>
            </a:r>
            <a:endParaRPr lang="pt-PT" dirty="0"/>
          </a:p>
        </p:txBody>
      </p:sp>
      <p:sp>
        <p:nvSpPr>
          <p:cNvPr id="3" name="Content Placeholder 2"/>
          <p:cNvSpPr>
            <a:spLocks noGrp="1"/>
          </p:cNvSpPr>
          <p:nvPr>
            <p:ph idx="1"/>
          </p:nvPr>
        </p:nvSpPr>
        <p:spPr/>
        <p:txBody>
          <a:bodyPr>
            <a:normAutofit fontScale="85000" lnSpcReduction="10000"/>
          </a:bodyPr>
          <a:lstStyle/>
          <a:p>
            <a:r>
              <a:rPr lang="en-US" b="1" dirty="0" smtClean="0"/>
              <a:t>Benefits</a:t>
            </a:r>
          </a:p>
          <a:p>
            <a:pPr lvl="1"/>
            <a:r>
              <a:rPr lang="en-US" dirty="0" smtClean="0"/>
              <a:t>Using </a:t>
            </a:r>
            <a:r>
              <a:rPr lang="en-US" dirty="0"/>
              <a:t>a design that leverages Layer 3 switching to the access layer VLANs scales better than Layer 2 switching designs because VLANs get terminated on the access layer </a:t>
            </a:r>
            <a:r>
              <a:rPr lang="en-US" dirty="0" smtClean="0"/>
              <a:t>devices.</a:t>
            </a:r>
          </a:p>
          <a:p>
            <a:pPr lvl="1"/>
            <a:r>
              <a:rPr lang="en-US" dirty="0" smtClean="0"/>
              <a:t>Specifically</a:t>
            </a:r>
            <a:r>
              <a:rPr lang="en-US" dirty="0"/>
              <a:t>, the links between the distribution and access layer switches are routed links; all access and distribution devices would participate in the routing </a:t>
            </a:r>
            <a:r>
              <a:rPr lang="en-US" dirty="0" smtClean="0"/>
              <a:t>scheme.</a:t>
            </a:r>
          </a:p>
          <a:p>
            <a:pPr lvl="1"/>
            <a:r>
              <a:rPr lang="en-US" dirty="0" smtClean="0"/>
              <a:t>The </a:t>
            </a:r>
            <a:r>
              <a:rPr lang="en-US" dirty="0"/>
              <a:t>Layer 2-only access design is a traditional, slightly cheaper solution, but it suffers from optimal use of links between access and distribution due to spanning tree</a:t>
            </a:r>
            <a:endParaRPr lang="en-US" dirty="0" smtClean="0"/>
          </a:p>
          <a:p>
            <a:r>
              <a:rPr lang="en-US" b="1" dirty="0" smtClean="0"/>
              <a:t>Drawbacks</a:t>
            </a:r>
          </a:p>
          <a:p>
            <a:pPr lvl="1"/>
            <a:r>
              <a:rPr lang="en-US" dirty="0" smtClean="0"/>
              <a:t>Layer</a:t>
            </a:r>
            <a:r>
              <a:rPr lang="en-US" dirty="0"/>
              <a:t> </a:t>
            </a:r>
            <a:r>
              <a:rPr lang="en-US" dirty="0" smtClean="0"/>
              <a:t>3 </a:t>
            </a:r>
            <a:r>
              <a:rPr lang="en-US" dirty="0"/>
              <a:t>designs introduce the challenge of how to separate traffic. </a:t>
            </a:r>
            <a:endParaRPr lang="en-US" dirty="0" smtClean="0"/>
          </a:p>
          <a:p>
            <a:pPr lvl="1"/>
            <a:r>
              <a:rPr lang="en-US" dirty="0" smtClean="0"/>
              <a:t>Layer </a:t>
            </a:r>
            <a:r>
              <a:rPr lang="en-US" dirty="0"/>
              <a:t>3 designs also require careful </a:t>
            </a:r>
            <a:r>
              <a:rPr lang="en-US" dirty="0" smtClean="0"/>
              <a:t>planning with </a:t>
            </a:r>
            <a:r>
              <a:rPr lang="en-US" dirty="0"/>
              <a:t>respect to IP addressing. </a:t>
            </a:r>
            <a:endParaRPr lang="en-US" dirty="0" smtClean="0"/>
          </a:p>
          <a:p>
            <a:pPr lvl="1"/>
            <a:r>
              <a:rPr lang="en-US" dirty="0" smtClean="0"/>
              <a:t>A </a:t>
            </a:r>
            <a:r>
              <a:rPr lang="en-US" dirty="0"/>
              <a:t>VLAN on one Layer 3 access device cannot be </a:t>
            </a:r>
            <a:r>
              <a:rPr lang="en-US" dirty="0" smtClean="0"/>
              <a:t>on another </a:t>
            </a:r>
            <a:r>
              <a:rPr lang="en-US" dirty="0"/>
              <a:t>access layer switch in a different part of your network because each VLAN </a:t>
            </a:r>
            <a:r>
              <a:rPr lang="en-US" dirty="0" smtClean="0"/>
              <a:t>is globally </a:t>
            </a:r>
            <a:r>
              <a:rPr lang="en-US" dirty="0"/>
              <a:t>significant. </a:t>
            </a:r>
            <a:endParaRPr lang="en-US" dirty="0" smtClean="0"/>
          </a:p>
          <a:p>
            <a:pPr lvl="1"/>
            <a:r>
              <a:rPr lang="en-US" dirty="0" smtClean="0"/>
              <a:t>Traditionally</a:t>
            </a:r>
            <a:r>
              <a:rPr lang="en-US" dirty="0"/>
              <a:t>, mobility of devices is limited in the campus </a:t>
            </a:r>
            <a:r>
              <a:rPr lang="en-US" dirty="0" smtClean="0"/>
              <a:t>network of </a:t>
            </a:r>
            <a:r>
              <a:rPr lang="en-US" dirty="0"/>
              <a:t>the enterprise in Layer 3 access layer networks. without using an advanced </a:t>
            </a:r>
            <a:r>
              <a:rPr lang="en-US" dirty="0" smtClean="0"/>
              <a:t>mobility </a:t>
            </a:r>
            <a:r>
              <a:rPr lang="pt-PT" dirty="0" err="1" smtClean="0"/>
              <a:t>networking</a:t>
            </a:r>
            <a:r>
              <a:rPr lang="pt-PT" dirty="0" smtClean="0"/>
              <a:t> </a:t>
            </a:r>
            <a:r>
              <a:rPr lang="pt-PT" dirty="0" err="1"/>
              <a:t>features</a:t>
            </a:r>
            <a:r>
              <a:rPr lang="pt-PT" dirty="0"/>
              <a:t> </a:t>
            </a:r>
            <a:r>
              <a:rPr lang="pt-PT" dirty="0" smtClean="0"/>
              <a:t>.</a:t>
            </a:r>
          </a:p>
        </p:txBody>
      </p:sp>
    </p:spTree>
    <p:extLst>
      <p:ext uri="{BB962C8B-B14F-4D97-AF65-F5344CB8AC3E}">
        <p14:creationId xmlns:p14="http://schemas.microsoft.com/office/powerpoint/2010/main" val="49536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2 Objectives</a:t>
            </a:r>
          </a:p>
        </p:txBody>
      </p:sp>
      <p:sp>
        <p:nvSpPr>
          <p:cNvPr id="7" name="Content Placeholder 6"/>
          <p:cNvSpPr>
            <a:spLocks noGrp="1"/>
          </p:cNvSpPr>
          <p:nvPr>
            <p:ph idx="1"/>
          </p:nvPr>
        </p:nvSpPr>
        <p:spPr/>
        <p:txBody>
          <a:bodyPr/>
          <a:lstStyle/>
          <a:p>
            <a:r>
              <a:rPr lang="pt-PT" dirty="0" smtClean="0"/>
              <a:t>Campus </a:t>
            </a:r>
            <a:r>
              <a:rPr lang="pt-PT" dirty="0"/>
              <a:t>network </a:t>
            </a:r>
            <a:r>
              <a:rPr lang="pt-PT" dirty="0" err="1"/>
              <a:t>structure</a:t>
            </a:r>
            <a:endParaRPr lang="pt-PT" dirty="0"/>
          </a:p>
          <a:p>
            <a:r>
              <a:rPr lang="en-US" dirty="0" smtClean="0"/>
              <a:t>Introduction </a:t>
            </a:r>
            <a:r>
              <a:rPr lang="en-US" dirty="0"/>
              <a:t>to Cisco switches and their associated architecture</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 Core Layer</a:t>
            </a:r>
            <a:endParaRPr lang="pt-PT" dirty="0"/>
          </a:p>
        </p:txBody>
      </p:sp>
      <p:sp>
        <p:nvSpPr>
          <p:cNvPr id="3" name="Content Placeholder 2"/>
          <p:cNvSpPr>
            <a:spLocks noGrp="1"/>
          </p:cNvSpPr>
          <p:nvPr>
            <p:ph idx="1"/>
          </p:nvPr>
        </p:nvSpPr>
        <p:spPr>
          <a:xfrm>
            <a:off x="279401" y="1183341"/>
            <a:ext cx="8520354" cy="1284438"/>
          </a:xfrm>
        </p:spPr>
        <p:txBody>
          <a:bodyPr>
            <a:normAutofit fontScale="92500" lnSpcReduction="20000"/>
          </a:bodyPr>
          <a:lstStyle/>
          <a:p>
            <a:r>
              <a:rPr lang="en-US" dirty="0"/>
              <a:t>In a campus network contained with a few buildings or a similar physical infrastructure, collapsing the core into the distribution layer switches may save on initial cost because an entire layer of switches is not needed. </a:t>
            </a:r>
            <a:endParaRPr lang="pt-PT" dirty="0"/>
          </a:p>
          <a:p>
            <a:endParaRPr lang="pt-PT" dirty="0"/>
          </a:p>
        </p:txBody>
      </p:sp>
      <p:pic>
        <p:nvPicPr>
          <p:cNvPr id="6" name="Picture 5"/>
          <p:cNvPicPr>
            <a:picLocks noChangeAspect="1"/>
          </p:cNvPicPr>
          <p:nvPr/>
        </p:nvPicPr>
        <p:blipFill>
          <a:blip r:embed="rId2"/>
          <a:stretch>
            <a:fillRect/>
          </a:stretch>
        </p:blipFill>
        <p:spPr>
          <a:xfrm>
            <a:off x="1311007" y="2543083"/>
            <a:ext cx="6411108" cy="4052156"/>
          </a:xfrm>
          <a:prstGeom prst="rect">
            <a:avLst/>
          </a:prstGeom>
        </p:spPr>
      </p:pic>
    </p:spTree>
    <p:extLst>
      <p:ext uri="{BB962C8B-B14F-4D97-AF65-F5344CB8AC3E}">
        <p14:creationId xmlns:p14="http://schemas.microsoft.com/office/powerpoint/2010/main" val="4017467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 Core Layer</a:t>
            </a:r>
            <a:endParaRPr lang="pt-PT" dirty="0"/>
          </a:p>
        </p:txBody>
      </p:sp>
      <p:sp>
        <p:nvSpPr>
          <p:cNvPr id="3" name="Content Placeholder 2"/>
          <p:cNvSpPr>
            <a:spLocks noGrp="1"/>
          </p:cNvSpPr>
          <p:nvPr>
            <p:ph idx="1"/>
          </p:nvPr>
        </p:nvSpPr>
        <p:spPr>
          <a:xfrm>
            <a:off x="279401" y="1183341"/>
            <a:ext cx="8520354" cy="1542823"/>
          </a:xfrm>
        </p:spPr>
        <p:txBody>
          <a:bodyPr>
            <a:normAutofit fontScale="85000" lnSpcReduction="10000"/>
          </a:bodyPr>
          <a:lstStyle/>
          <a:p>
            <a:r>
              <a:rPr lang="en-US" dirty="0"/>
              <a:t>Despite a possible lower cost to the initial build, this design is difficult to scale. In </a:t>
            </a:r>
            <a:r>
              <a:rPr lang="en-US" dirty="0" smtClean="0"/>
              <a:t>addition, cabling </a:t>
            </a:r>
            <a:r>
              <a:rPr lang="en-US" dirty="0"/>
              <a:t>requirements increase dramatically with each new building because of </a:t>
            </a:r>
            <a:r>
              <a:rPr lang="en-US" dirty="0" smtClean="0"/>
              <a:t>the need </a:t>
            </a:r>
            <a:r>
              <a:rPr lang="en-US" dirty="0"/>
              <a:t>for full-mesh connectivity to all the distribution switches. The routing </a:t>
            </a:r>
            <a:r>
              <a:rPr lang="en-US" dirty="0" smtClean="0"/>
              <a:t>complexity also </a:t>
            </a:r>
            <a:r>
              <a:rPr lang="en-US" dirty="0"/>
              <a:t>increases as new buildings are added because additional routing peers are needed.</a:t>
            </a:r>
            <a:endParaRPr lang="pt-PT" dirty="0"/>
          </a:p>
        </p:txBody>
      </p:sp>
      <p:pic>
        <p:nvPicPr>
          <p:cNvPr id="4" name="Picture 3"/>
          <p:cNvPicPr>
            <a:picLocks noChangeAspect="1"/>
          </p:cNvPicPr>
          <p:nvPr/>
        </p:nvPicPr>
        <p:blipFill>
          <a:blip r:embed="rId2"/>
          <a:stretch>
            <a:fillRect/>
          </a:stretch>
        </p:blipFill>
        <p:spPr>
          <a:xfrm>
            <a:off x="1828799" y="2726164"/>
            <a:ext cx="5409325" cy="3951727"/>
          </a:xfrm>
          <a:prstGeom prst="rect">
            <a:avLst/>
          </a:prstGeom>
        </p:spPr>
      </p:pic>
    </p:spTree>
    <p:extLst>
      <p:ext uri="{BB962C8B-B14F-4D97-AF65-F5344CB8AC3E}">
        <p14:creationId xmlns:p14="http://schemas.microsoft.com/office/powerpoint/2010/main" val="3003460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smtClean="0">
                <a:solidFill>
                  <a:schemeClr val="bg1"/>
                </a:solidFill>
                <a:latin typeface="+mj-lt"/>
                <a:ea typeface="+mj-ea"/>
                <a:cs typeface="+mj-cs"/>
              </a:rPr>
              <a:t>Types of Cisco Switches</a:t>
            </a:r>
            <a:endParaRPr lang="en-US" sz="3000" kern="0" dirty="0">
              <a:solidFill>
                <a:schemeClr val="bg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Types</a:t>
            </a:r>
            <a:r>
              <a:rPr lang="pt-PT" dirty="0"/>
              <a:t> </a:t>
            </a:r>
            <a:r>
              <a:rPr lang="pt-PT" dirty="0" err="1"/>
              <a:t>of</a:t>
            </a:r>
            <a:r>
              <a:rPr lang="pt-PT" dirty="0"/>
              <a:t> Cisco </a:t>
            </a:r>
            <a:r>
              <a:rPr lang="pt-PT" dirty="0" err="1"/>
              <a:t>Switches</a:t>
            </a:r>
            <a:endParaRPr lang="pt-PT" dirty="0"/>
          </a:p>
        </p:txBody>
      </p:sp>
      <p:sp>
        <p:nvSpPr>
          <p:cNvPr id="3" name="Content Placeholder 2"/>
          <p:cNvSpPr>
            <a:spLocks noGrp="1"/>
          </p:cNvSpPr>
          <p:nvPr>
            <p:ph idx="1"/>
          </p:nvPr>
        </p:nvSpPr>
        <p:spPr/>
        <p:txBody>
          <a:bodyPr>
            <a:normAutofit/>
          </a:bodyPr>
          <a:lstStyle/>
          <a:p>
            <a:r>
              <a:rPr lang="en-US" dirty="0"/>
              <a:t>Cisco designs the Catalyst switches for campus networks and </a:t>
            </a:r>
            <a:r>
              <a:rPr lang="en-US" dirty="0" smtClean="0"/>
              <a:t>Nexus switches </a:t>
            </a:r>
            <a:r>
              <a:rPr lang="en-US" dirty="0"/>
              <a:t>for data centers. T</a:t>
            </a:r>
            <a:r>
              <a:rPr lang="en-US" dirty="0" smtClean="0"/>
              <a:t>he </a:t>
            </a:r>
            <a:r>
              <a:rPr lang="en-US" dirty="0"/>
              <a:t>context of </a:t>
            </a:r>
            <a:r>
              <a:rPr lang="en-US" dirty="0" smtClean="0"/>
              <a:t>CCNP</a:t>
            </a:r>
            <a:r>
              <a:rPr lang="en-US" dirty="0"/>
              <a:t> </a:t>
            </a:r>
            <a:r>
              <a:rPr lang="en-US" dirty="0" smtClean="0"/>
              <a:t>will focus </a:t>
            </a:r>
            <a:r>
              <a:rPr lang="en-US" dirty="0"/>
              <a:t>mostly on </a:t>
            </a:r>
            <a:r>
              <a:rPr lang="en-US" dirty="0" smtClean="0"/>
              <a:t>Catalyst </a:t>
            </a:r>
            <a:r>
              <a:rPr lang="pt-PT" dirty="0" err="1" smtClean="0"/>
              <a:t>switches</a:t>
            </a:r>
            <a:r>
              <a:rPr lang="pt-PT" dirty="0"/>
              <a:t>.</a:t>
            </a:r>
          </a:p>
        </p:txBody>
      </p:sp>
      <p:pic>
        <p:nvPicPr>
          <p:cNvPr id="4" name="Picture 3"/>
          <p:cNvPicPr>
            <a:picLocks noChangeAspect="1"/>
          </p:cNvPicPr>
          <p:nvPr/>
        </p:nvPicPr>
        <p:blipFill>
          <a:blip r:embed="rId2"/>
          <a:stretch>
            <a:fillRect/>
          </a:stretch>
        </p:blipFill>
        <p:spPr>
          <a:xfrm>
            <a:off x="557308" y="2389015"/>
            <a:ext cx="7964539" cy="3837589"/>
          </a:xfrm>
          <a:prstGeom prst="rect">
            <a:avLst/>
          </a:prstGeom>
        </p:spPr>
      </p:pic>
    </p:spTree>
    <p:extLst>
      <p:ext uri="{BB962C8B-B14F-4D97-AF65-F5344CB8AC3E}">
        <p14:creationId xmlns:p14="http://schemas.microsoft.com/office/powerpoint/2010/main" val="2487985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Layer 2 and Multilayer Switches</a:t>
            </a:r>
            <a:endParaRPr lang="pt-PT" dirty="0"/>
          </a:p>
        </p:txBody>
      </p:sp>
      <p:sp>
        <p:nvSpPr>
          <p:cNvPr id="3" name="Content Placeholder 2"/>
          <p:cNvSpPr>
            <a:spLocks noGrp="1"/>
          </p:cNvSpPr>
          <p:nvPr>
            <p:ph idx="1"/>
          </p:nvPr>
        </p:nvSpPr>
        <p:spPr/>
        <p:txBody>
          <a:bodyPr>
            <a:normAutofit fontScale="92500" lnSpcReduction="20000"/>
          </a:bodyPr>
          <a:lstStyle/>
          <a:p>
            <a:r>
              <a:rPr lang="en-US" dirty="0" smtClean="0"/>
              <a:t>L2 switches </a:t>
            </a:r>
            <a:r>
              <a:rPr lang="en-US" dirty="0"/>
              <a:t>make decisions about forwarding frames based on the </a:t>
            </a:r>
            <a:r>
              <a:rPr lang="en-US" dirty="0" smtClean="0"/>
              <a:t>destination MAC </a:t>
            </a:r>
            <a:r>
              <a:rPr lang="en-US" dirty="0"/>
              <a:t>addresses found within the frame.</a:t>
            </a:r>
          </a:p>
          <a:p>
            <a:r>
              <a:rPr lang="en-US" dirty="0" smtClean="0"/>
              <a:t>When </a:t>
            </a:r>
            <a:r>
              <a:rPr lang="en-US" dirty="0"/>
              <a:t>a switch receives in </a:t>
            </a:r>
            <a:r>
              <a:rPr lang="en-US" b="1" dirty="0"/>
              <a:t>store-n-forward mode</a:t>
            </a:r>
            <a:r>
              <a:rPr lang="en-US" dirty="0"/>
              <a:t>, the frame is checked for errors, </a:t>
            </a:r>
            <a:r>
              <a:rPr lang="en-US" dirty="0" smtClean="0"/>
              <a:t>and frames </a:t>
            </a:r>
            <a:r>
              <a:rPr lang="en-US" dirty="0"/>
              <a:t>with a valid cyclic redundancy check (CRC) are regenerated and transmitted. </a:t>
            </a:r>
            <a:endParaRPr lang="en-US" dirty="0" smtClean="0"/>
          </a:p>
          <a:p>
            <a:r>
              <a:rPr lang="en-US" dirty="0" smtClean="0"/>
              <a:t>Some</a:t>
            </a:r>
            <a:r>
              <a:rPr lang="en-US" dirty="0"/>
              <a:t> </a:t>
            </a:r>
            <a:r>
              <a:rPr lang="en-US" dirty="0" smtClean="0"/>
              <a:t>models </a:t>
            </a:r>
            <a:r>
              <a:rPr lang="en-US" dirty="0"/>
              <a:t>of switches, mostly Nexus switches, opt to switch frames based only on </a:t>
            </a:r>
            <a:r>
              <a:rPr lang="en-US" dirty="0" smtClean="0"/>
              <a:t>reading the </a:t>
            </a:r>
            <a:r>
              <a:rPr lang="en-US" dirty="0"/>
              <a:t>Layer 2 information and bypassing the CRC check. </a:t>
            </a:r>
            <a:endParaRPr lang="en-US" dirty="0" smtClean="0"/>
          </a:p>
          <a:p>
            <a:r>
              <a:rPr lang="en-US" dirty="0" smtClean="0"/>
              <a:t>This </a:t>
            </a:r>
            <a:r>
              <a:rPr lang="en-US" dirty="0"/>
              <a:t>bypass, referred to </a:t>
            </a:r>
            <a:r>
              <a:rPr lang="en-US" dirty="0" smtClean="0"/>
              <a:t>as </a:t>
            </a:r>
            <a:r>
              <a:rPr lang="en-US" b="1" dirty="0" smtClean="0"/>
              <a:t>cut-through </a:t>
            </a:r>
            <a:r>
              <a:rPr lang="en-US" b="1" dirty="0"/>
              <a:t>switching</a:t>
            </a:r>
            <a:r>
              <a:rPr lang="en-US" dirty="0"/>
              <a:t>, lowers the latency of the frame transmission as the entire frame </a:t>
            </a:r>
            <a:r>
              <a:rPr lang="en-US" dirty="0" smtClean="0"/>
              <a:t>is not </a:t>
            </a:r>
            <a:r>
              <a:rPr lang="en-US" dirty="0"/>
              <a:t>stored before transmission to another port. </a:t>
            </a:r>
            <a:endParaRPr lang="en-US" dirty="0" smtClean="0"/>
          </a:p>
          <a:p>
            <a:r>
              <a:rPr lang="en-US" dirty="0" smtClean="0"/>
              <a:t>Lower </a:t>
            </a:r>
            <a:r>
              <a:rPr lang="en-US" dirty="0"/>
              <a:t>switching latency is beneficial </a:t>
            </a:r>
            <a:r>
              <a:rPr lang="en-US" dirty="0" smtClean="0"/>
              <a:t>for low-latency </a:t>
            </a:r>
            <a:r>
              <a:rPr lang="en-US" dirty="0"/>
              <a:t>applications such as algorithm trading programs found in the data center. </a:t>
            </a:r>
            <a:r>
              <a:rPr lang="en-US" dirty="0" smtClean="0"/>
              <a:t>The assumption </a:t>
            </a:r>
            <a:r>
              <a:rPr lang="en-US" dirty="0"/>
              <a:t>is that the end device network interface card (NIC) or an upper-level </a:t>
            </a:r>
            <a:r>
              <a:rPr lang="en-US" dirty="0" smtClean="0"/>
              <a:t>protocol will </a:t>
            </a:r>
            <a:r>
              <a:rPr lang="en-US" dirty="0"/>
              <a:t>eventually discard the bad frame. </a:t>
            </a:r>
            <a:endParaRPr lang="en-US" dirty="0" smtClean="0"/>
          </a:p>
          <a:p>
            <a:r>
              <a:rPr lang="en-US" dirty="0" smtClean="0"/>
              <a:t>Most </a:t>
            </a:r>
            <a:r>
              <a:rPr lang="en-US" dirty="0"/>
              <a:t>Catalyst switches are store-n-forward.</a:t>
            </a:r>
            <a:endParaRPr lang="pt-PT" dirty="0"/>
          </a:p>
        </p:txBody>
      </p:sp>
    </p:spTree>
    <p:extLst>
      <p:ext uri="{BB962C8B-B14F-4D97-AF65-F5344CB8AC3E}">
        <p14:creationId xmlns:p14="http://schemas.microsoft.com/office/powerpoint/2010/main" val="3602277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MAC </a:t>
            </a:r>
            <a:r>
              <a:rPr lang="pt-PT" dirty="0" err="1"/>
              <a:t>Address</a:t>
            </a:r>
            <a:r>
              <a:rPr lang="pt-PT" dirty="0"/>
              <a:t> </a:t>
            </a:r>
            <a:r>
              <a:rPr lang="pt-PT" dirty="0" err="1"/>
              <a:t>Forwarding</a:t>
            </a:r>
            <a:endParaRPr lang="pt-PT" dirty="0"/>
          </a:p>
        </p:txBody>
      </p:sp>
      <p:sp>
        <p:nvSpPr>
          <p:cNvPr id="3" name="Content Placeholder 2"/>
          <p:cNvSpPr>
            <a:spLocks noGrp="1"/>
          </p:cNvSpPr>
          <p:nvPr>
            <p:ph idx="1"/>
          </p:nvPr>
        </p:nvSpPr>
        <p:spPr>
          <a:xfrm>
            <a:off x="279401" y="4417763"/>
            <a:ext cx="8520354" cy="1896976"/>
          </a:xfrm>
        </p:spPr>
        <p:txBody>
          <a:bodyPr>
            <a:normAutofit lnSpcReduction="10000"/>
          </a:bodyPr>
          <a:lstStyle/>
          <a:p>
            <a:r>
              <a:rPr lang="en-US" dirty="0" smtClean="0"/>
              <a:t>Where </a:t>
            </a:r>
            <a:r>
              <a:rPr lang="en-US" dirty="0"/>
              <a:t>should the frame be forwarded?</a:t>
            </a:r>
          </a:p>
          <a:p>
            <a:r>
              <a:rPr lang="en-US" dirty="0" smtClean="0"/>
              <a:t>Are </a:t>
            </a:r>
            <a:r>
              <a:rPr lang="en-US" dirty="0"/>
              <a:t>there restrictions preventing the forwarding of the frame?</a:t>
            </a:r>
          </a:p>
          <a:p>
            <a:r>
              <a:rPr lang="en-US" dirty="0" smtClean="0"/>
              <a:t>Is </a:t>
            </a:r>
            <a:r>
              <a:rPr lang="en-US" dirty="0"/>
              <a:t>there any prioritization or marking that needs to be applied to the frame?</a:t>
            </a:r>
            <a:endParaRPr lang="pt-PT" dirty="0"/>
          </a:p>
        </p:txBody>
      </p:sp>
      <p:pic>
        <p:nvPicPr>
          <p:cNvPr id="4" name="Picture 3"/>
          <p:cNvPicPr>
            <a:picLocks noChangeAspect="1"/>
          </p:cNvPicPr>
          <p:nvPr/>
        </p:nvPicPr>
        <p:blipFill>
          <a:blip r:embed="rId2"/>
          <a:stretch>
            <a:fillRect/>
          </a:stretch>
        </p:blipFill>
        <p:spPr>
          <a:xfrm>
            <a:off x="1288857" y="1008884"/>
            <a:ext cx="6501442" cy="3408879"/>
          </a:xfrm>
          <a:prstGeom prst="rect">
            <a:avLst/>
          </a:prstGeom>
        </p:spPr>
      </p:pic>
    </p:spTree>
    <p:extLst>
      <p:ext uri="{BB962C8B-B14F-4D97-AF65-F5344CB8AC3E}">
        <p14:creationId xmlns:p14="http://schemas.microsoft.com/office/powerpoint/2010/main" val="4009060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Layer</a:t>
            </a:r>
            <a:r>
              <a:rPr lang="pt-PT" dirty="0"/>
              <a:t> 2 </a:t>
            </a:r>
            <a:r>
              <a:rPr lang="pt-PT" dirty="0" err="1"/>
              <a:t>Switch</a:t>
            </a:r>
            <a:r>
              <a:rPr lang="pt-PT" dirty="0"/>
              <a:t> </a:t>
            </a:r>
            <a:r>
              <a:rPr lang="pt-PT" dirty="0" err="1"/>
              <a:t>Operation</a:t>
            </a:r>
            <a:endParaRPr lang="pt-PT" dirty="0"/>
          </a:p>
        </p:txBody>
      </p:sp>
      <p:sp>
        <p:nvSpPr>
          <p:cNvPr id="3" name="Content Placeholder 2"/>
          <p:cNvSpPr>
            <a:spLocks noGrp="1"/>
          </p:cNvSpPr>
          <p:nvPr>
            <p:ph idx="1"/>
          </p:nvPr>
        </p:nvSpPr>
        <p:spPr/>
        <p:txBody>
          <a:bodyPr>
            <a:normAutofit fontScale="92500" lnSpcReduction="10000"/>
          </a:bodyPr>
          <a:lstStyle/>
          <a:p>
            <a:r>
              <a:rPr lang="en-US" b="1" dirty="0" smtClean="0"/>
              <a:t>Layer </a:t>
            </a:r>
            <a:r>
              <a:rPr lang="en-US" b="1" dirty="0"/>
              <a:t>2 forwarding </a:t>
            </a:r>
            <a:r>
              <a:rPr lang="en-US" b="1" dirty="0" smtClean="0"/>
              <a:t>table</a:t>
            </a:r>
          </a:p>
          <a:p>
            <a:pPr lvl="1"/>
            <a:r>
              <a:rPr lang="en-US" dirty="0" smtClean="0"/>
              <a:t>The </a:t>
            </a:r>
            <a:r>
              <a:rPr lang="en-US" dirty="0"/>
              <a:t>Layer 2 forwarding table, also called the </a:t>
            </a:r>
            <a:r>
              <a:rPr lang="en-US" i="1" dirty="0"/>
              <a:t>MAC table </a:t>
            </a:r>
            <a:r>
              <a:rPr lang="en-US" dirty="0" smtClean="0"/>
              <a:t>, contains </a:t>
            </a:r>
            <a:r>
              <a:rPr lang="en-US" dirty="0"/>
              <a:t>information about where to forward the frame. Specifically, it </a:t>
            </a:r>
            <a:r>
              <a:rPr lang="en-US" dirty="0" smtClean="0"/>
              <a:t>contains MAC </a:t>
            </a:r>
            <a:r>
              <a:rPr lang="en-US" dirty="0"/>
              <a:t>addresses and destination ports. The switches reference the destination </a:t>
            </a:r>
            <a:r>
              <a:rPr lang="en-US" dirty="0" smtClean="0"/>
              <a:t>MAC address </a:t>
            </a:r>
            <a:r>
              <a:rPr lang="en-US" dirty="0"/>
              <a:t>of the incoming frame in the MAC table and forward the frames to the </a:t>
            </a:r>
            <a:r>
              <a:rPr lang="en-US" dirty="0" smtClean="0"/>
              <a:t>destination ports </a:t>
            </a:r>
            <a:r>
              <a:rPr lang="en-US" dirty="0"/>
              <a:t>specified in the table. If the MAC address is not found, the frame </a:t>
            </a:r>
            <a:r>
              <a:rPr lang="en-US" dirty="0" smtClean="0"/>
              <a:t>is flooded </a:t>
            </a:r>
            <a:r>
              <a:rPr lang="en-US" dirty="0"/>
              <a:t>through all ports in the same VLAN.</a:t>
            </a:r>
          </a:p>
          <a:p>
            <a:r>
              <a:rPr lang="en-US" b="1" dirty="0" smtClean="0"/>
              <a:t>ACLs</a:t>
            </a:r>
          </a:p>
          <a:p>
            <a:pPr lvl="1"/>
            <a:r>
              <a:rPr lang="en-US" dirty="0" smtClean="0"/>
              <a:t>Access </a:t>
            </a:r>
            <a:r>
              <a:rPr lang="en-US" dirty="0"/>
              <a:t>control lists (ACLs) do not only apply to routers. Switches can </a:t>
            </a:r>
            <a:r>
              <a:rPr lang="en-US" dirty="0" smtClean="0"/>
              <a:t>also apply </a:t>
            </a:r>
            <a:r>
              <a:rPr lang="en-US" dirty="0"/>
              <a:t>ACLs based on MAC and IP addresses. Generally only higher-end </a:t>
            </a:r>
            <a:r>
              <a:rPr lang="en-US" dirty="0" smtClean="0"/>
              <a:t>switches support </a:t>
            </a:r>
            <a:r>
              <a:rPr lang="en-US" dirty="0"/>
              <a:t>ACLs based on both MAC and IP addresses, whereas Layer 2 switches </a:t>
            </a:r>
            <a:r>
              <a:rPr lang="en-US" dirty="0" smtClean="0"/>
              <a:t>support ACLs </a:t>
            </a:r>
            <a:r>
              <a:rPr lang="en-US" dirty="0"/>
              <a:t>only with MAC addresses.</a:t>
            </a:r>
          </a:p>
          <a:p>
            <a:r>
              <a:rPr lang="en-US" b="1" dirty="0" err="1" smtClean="0"/>
              <a:t>QoS</a:t>
            </a:r>
            <a:endParaRPr lang="en-US" b="1" dirty="0" smtClean="0"/>
          </a:p>
          <a:p>
            <a:pPr lvl="1"/>
            <a:r>
              <a:rPr lang="en-US" dirty="0" smtClean="0"/>
              <a:t>Incoming </a:t>
            </a:r>
            <a:r>
              <a:rPr lang="en-US" dirty="0"/>
              <a:t>frames can be classified according to </a:t>
            </a:r>
            <a:r>
              <a:rPr lang="en-US" dirty="0" err="1"/>
              <a:t>QoS</a:t>
            </a:r>
            <a:r>
              <a:rPr lang="en-US" dirty="0"/>
              <a:t> parameters. Traffic </a:t>
            </a:r>
            <a:r>
              <a:rPr lang="en-US" dirty="0" smtClean="0"/>
              <a:t>can then </a:t>
            </a:r>
            <a:r>
              <a:rPr lang="en-US" dirty="0"/>
              <a:t>be marked, prioritized, or rate-limited.</a:t>
            </a:r>
            <a:endParaRPr lang="pt-PT" dirty="0"/>
          </a:p>
        </p:txBody>
      </p:sp>
    </p:spTree>
    <p:extLst>
      <p:ext uri="{BB962C8B-B14F-4D97-AF65-F5344CB8AC3E}">
        <p14:creationId xmlns:p14="http://schemas.microsoft.com/office/powerpoint/2010/main" val="4083535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Layer</a:t>
            </a:r>
            <a:r>
              <a:rPr lang="pt-PT" dirty="0"/>
              <a:t> 2 </a:t>
            </a:r>
            <a:r>
              <a:rPr lang="pt-PT" dirty="0" err="1"/>
              <a:t>Switch</a:t>
            </a:r>
            <a:r>
              <a:rPr lang="pt-PT" dirty="0"/>
              <a:t> </a:t>
            </a:r>
            <a:r>
              <a:rPr lang="pt-PT" dirty="0" err="1"/>
              <a:t>Operation</a:t>
            </a:r>
            <a:endParaRPr lang="pt-PT" dirty="0"/>
          </a:p>
        </p:txBody>
      </p:sp>
      <p:sp>
        <p:nvSpPr>
          <p:cNvPr id="3" name="Content Placeholder 2"/>
          <p:cNvSpPr>
            <a:spLocks noGrp="1"/>
          </p:cNvSpPr>
          <p:nvPr>
            <p:ph idx="1"/>
          </p:nvPr>
        </p:nvSpPr>
        <p:spPr>
          <a:xfrm>
            <a:off x="279401" y="914399"/>
            <a:ext cx="8520354" cy="2203373"/>
          </a:xfrm>
        </p:spPr>
        <p:txBody>
          <a:bodyPr>
            <a:normAutofit fontScale="70000" lnSpcReduction="20000"/>
          </a:bodyPr>
          <a:lstStyle/>
          <a:p>
            <a:r>
              <a:rPr lang="en-US" dirty="0" smtClean="0"/>
              <a:t>CAM </a:t>
            </a:r>
            <a:r>
              <a:rPr lang="en-US" dirty="0"/>
              <a:t>and TCAM are extremely fast access and allow for line-rate </a:t>
            </a:r>
            <a:r>
              <a:rPr lang="en-US" dirty="0" smtClean="0"/>
              <a:t>switching performance</a:t>
            </a:r>
            <a:r>
              <a:rPr lang="en-US" dirty="0"/>
              <a:t>. CAM supports only two results: 0 or 1. </a:t>
            </a:r>
            <a:endParaRPr lang="en-US" dirty="0" smtClean="0"/>
          </a:p>
          <a:p>
            <a:r>
              <a:rPr lang="en-US" dirty="0" smtClean="0"/>
              <a:t>Therefore</a:t>
            </a:r>
            <a:r>
              <a:rPr lang="en-US" dirty="0"/>
              <a:t>, CAM is useful </a:t>
            </a:r>
            <a:r>
              <a:rPr lang="en-US" dirty="0" smtClean="0"/>
              <a:t>for </a:t>
            </a:r>
            <a:r>
              <a:rPr lang="pt-PT" dirty="0" err="1" smtClean="0"/>
              <a:t>Layer</a:t>
            </a:r>
            <a:r>
              <a:rPr lang="pt-PT" dirty="0" smtClean="0"/>
              <a:t> </a:t>
            </a:r>
            <a:r>
              <a:rPr lang="pt-PT" dirty="0"/>
              <a:t>2 </a:t>
            </a:r>
            <a:r>
              <a:rPr lang="pt-PT" dirty="0" err="1"/>
              <a:t>forwarding</a:t>
            </a:r>
            <a:r>
              <a:rPr lang="pt-PT" dirty="0"/>
              <a:t> </a:t>
            </a:r>
            <a:r>
              <a:rPr lang="pt-PT" dirty="0" err="1"/>
              <a:t>tables</a:t>
            </a:r>
            <a:r>
              <a:rPr lang="pt-PT" dirty="0"/>
              <a:t>.</a:t>
            </a:r>
          </a:p>
          <a:p>
            <a:r>
              <a:rPr lang="en-US" dirty="0"/>
              <a:t>TCAM provides three results: 0, 1, and don’t care. TCAM is most useful for </a:t>
            </a:r>
            <a:r>
              <a:rPr lang="en-US" dirty="0" smtClean="0"/>
              <a:t>building tables </a:t>
            </a:r>
            <a:r>
              <a:rPr lang="en-US" dirty="0"/>
              <a:t>for searching on longest matches, such as IP routing tables organized by IP </a:t>
            </a:r>
            <a:r>
              <a:rPr lang="en-US" dirty="0" smtClean="0"/>
              <a:t>prefixes.</a:t>
            </a:r>
          </a:p>
          <a:p>
            <a:r>
              <a:rPr lang="en-US" dirty="0"/>
              <a:t> </a:t>
            </a:r>
            <a:r>
              <a:rPr lang="en-US" dirty="0" smtClean="0"/>
              <a:t>The </a:t>
            </a:r>
            <a:r>
              <a:rPr lang="en-US" dirty="0"/>
              <a:t>TCAM table stores ACL, </a:t>
            </a:r>
            <a:r>
              <a:rPr lang="en-US" dirty="0" err="1"/>
              <a:t>QoS</a:t>
            </a:r>
            <a:r>
              <a:rPr lang="en-US" dirty="0"/>
              <a:t>, and other information generally </a:t>
            </a:r>
            <a:r>
              <a:rPr lang="en-US" dirty="0" smtClean="0"/>
              <a:t>associated with </a:t>
            </a:r>
            <a:r>
              <a:rPr lang="en-US" dirty="0"/>
              <a:t>upper-layer processing. As a result of using TCAM, applying ACLs does not </a:t>
            </a:r>
            <a:r>
              <a:rPr lang="en-US" dirty="0" smtClean="0"/>
              <a:t>affect the </a:t>
            </a:r>
            <a:r>
              <a:rPr lang="en-US" dirty="0"/>
              <a:t>performance of the switch.</a:t>
            </a:r>
            <a:endParaRPr lang="pt-PT" dirty="0"/>
          </a:p>
        </p:txBody>
      </p:sp>
      <p:pic>
        <p:nvPicPr>
          <p:cNvPr id="4" name="Picture 3"/>
          <p:cNvPicPr>
            <a:picLocks noChangeAspect="1"/>
          </p:cNvPicPr>
          <p:nvPr/>
        </p:nvPicPr>
        <p:blipFill>
          <a:blip r:embed="rId2"/>
          <a:stretch>
            <a:fillRect/>
          </a:stretch>
        </p:blipFill>
        <p:spPr>
          <a:xfrm>
            <a:off x="1564396" y="3220919"/>
            <a:ext cx="5750804" cy="3452189"/>
          </a:xfrm>
          <a:prstGeom prst="rect">
            <a:avLst/>
          </a:prstGeom>
        </p:spPr>
      </p:pic>
    </p:spTree>
    <p:extLst>
      <p:ext uri="{BB962C8B-B14F-4D97-AF65-F5344CB8AC3E}">
        <p14:creationId xmlns:p14="http://schemas.microsoft.com/office/powerpoint/2010/main" val="8963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(Multilayer) Switch Operation</a:t>
            </a:r>
            <a:endParaRPr lang="pt-PT" dirty="0"/>
          </a:p>
        </p:txBody>
      </p:sp>
      <p:sp>
        <p:nvSpPr>
          <p:cNvPr id="3" name="Content Placeholder 2"/>
          <p:cNvSpPr>
            <a:spLocks noGrp="1"/>
          </p:cNvSpPr>
          <p:nvPr>
            <p:ph idx="1"/>
          </p:nvPr>
        </p:nvSpPr>
        <p:spPr/>
        <p:txBody>
          <a:bodyPr/>
          <a:lstStyle/>
          <a:p>
            <a:r>
              <a:rPr lang="en-US" dirty="0"/>
              <a:t>Multilayer switches not only perform Layer 2 switching but also forward frames </a:t>
            </a:r>
            <a:r>
              <a:rPr lang="en-US" dirty="0" smtClean="0"/>
              <a:t>based on </a:t>
            </a:r>
            <a:r>
              <a:rPr lang="en-US" dirty="0"/>
              <a:t>Layer 3 and 4 </a:t>
            </a:r>
            <a:r>
              <a:rPr lang="en-US" dirty="0" smtClean="0"/>
              <a:t>information.</a:t>
            </a:r>
          </a:p>
          <a:p>
            <a:r>
              <a:rPr lang="en-US" dirty="0" smtClean="0"/>
              <a:t>Multilayer </a:t>
            </a:r>
            <a:r>
              <a:rPr lang="en-US" dirty="0"/>
              <a:t>switches not only combine the functions of </a:t>
            </a:r>
            <a:r>
              <a:rPr lang="en-US" dirty="0" smtClean="0"/>
              <a:t>a switch </a:t>
            </a:r>
            <a:r>
              <a:rPr lang="en-US" dirty="0"/>
              <a:t>and a router but also add a flow cache component.</a:t>
            </a:r>
            <a:endParaRPr lang="pt-PT" dirty="0"/>
          </a:p>
        </p:txBody>
      </p:sp>
      <p:pic>
        <p:nvPicPr>
          <p:cNvPr id="4" name="Picture 3"/>
          <p:cNvPicPr>
            <a:picLocks noChangeAspect="1"/>
          </p:cNvPicPr>
          <p:nvPr/>
        </p:nvPicPr>
        <p:blipFill>
          <a:blip r:embed="rId2"/>
          <a:stretch>
            <a:fillRect/>
          </a:stretch>
        </p:blipFill>
        <p:spPr>
          <a:xfrm>
            <a:off x="1961002" y="2845806"/>
            <a:ext cx="5043231" cy="3862475"/>
          </a:xfrm>
          <a:prstGeom prst="rect">
            <a:avLst/>
          </a:prstGeom>
        </p:spPr>
      </p:pic>
    </p:spTree>
    <p:extLst>
      <p:ext uri="{BB962C8B-B14F-4D97-AF65-F5344CB8AC3E}">
        <p14:creationId xmlns:p14="http://schemas.microsoft.com/office/powerpoint/2010/main" val="4163841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Commands </a:t>
            </a:r>
            <a:r>
              <a:rPr lang="en-US" dirty="0"/>
              <a:t>for Viewing and Editing Catalyst Switch MAC Address Tables</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1144526" y="1341142"/>
            <a:ext cx="6790103" cy="4973597"/>
          </a:xfrm>
          <a:prstGeom prst="rect">
            <a:avLst/>
          </a:prstGeom>
        </p:spPr>
      </p:pic>
    </p:spTree>
    <p:extLst>
      <p:ext uri="{BB962C8B-B14F-4D97-AF65-F5344CB8AC3E}">
        <p14:creationId xmlns:p14="http://schemas.microsoft.com/office/powerpoint/2010/main" val="1853685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Campus Network Structure</a:t>
            </a:r>
            <a:endParaRPr lang="en-US" sz="3000" b="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Distributed</a:t>
            </a:r>
            <a:r>
              <a:rPr lang="pt-PT" dirty="0"/>
              <a:t> Hardware </a:t>
            </a:r>
            <a:r>
              <a:rPr lang="pt-PT" dirty="0" err="1"/>
              <a:t>Forwarding</a:t>
            </a:r>
            <a:endParaRPr lang="pt-PT" dirty="0"/>
          </a:p>
        </p:txBody>
      </p:sp>
      <p:sp>
        <p:nvSpPr>
          <p:cNvPr id="3" name="Content Placeholder 2"/>
          <p:cNvSpPr>
            <a:spLocks noGrp="1"/>
          </p:cNvSpPr>
          <p:nvPr>
            <p:ph idx="1"/>
          </p:nvPr>
        </p:nvSpPr>
        <p:spPr/>
        <p:txBody>
          <a:bodyPr/>
          <a:lstStyle/>
          <a:p>
            <a:r>
              <a:rPr lang="en-US" dirty="0"/>
              <a:t>Network devices contain at least three planes of operation:</a:t>
            </a:r>
          </a:p>
          <a:p>
            <a:pPr lvl="1"/>
            <a:r>
              <a:rPr lang="pt-PT" dirty="0" smtClean="0"/>
              <a:t>Management </a:t>
            </a:r>
            <a:r>
              <a:rPr lang="pt-PT" dirty="0"/>
              <a:t>plane</a:t>
            </a:r>
          </a:p>
          <a:p>
            <a:pPr lvl="1"/>
            <a:r>
              <a:rPr lang="pt-PT" dirty="0" err="1" smtClean="0"/>
              <a:t>Control</a:t>
            </a:r>
            <a:r>
              <a:rPr lang="pt-PT" dirty="0" smtClean="0"/>
              <a:t> </a:t>
            </a:r>
            <a:r>
              <a:rPr lang="pt-PT" dirty="0"/>
              <a:t>plane</a:t>
            </a:r>
          </a:p>
          <a:p>
            <a:pPr lvl="1"/>
            <a:r>
              <a:rPr lang="pt-PT" dirty="0" err="1" smtClean="0"/>
              <a:t>Forwarding</a:t>
            </a:r>
            <a:r>
              <a:rPr lang="pt-PT" dirty="0" smtClean="0"/>
              <a:t> </a:t>
            </a:r>
            <a:r>
              <a:rPr lang="pt-PT" dirty="0"/>
              <a:t>plane</a:t>
            </a:r>
          </a:p>
        </p:txBody>
      </p:sp>
      <p:pic>
        <p:nvPicPr>
          <p:cNvPr id="4" name="Picture 3"/>
          <p:cNvPicPr>
            <a:picLocks noChangeAspect="1"/>
          </p:cNvPicPr>
          <p:nvPr/>
        </p:nvPicPr>
        <p:blipFill>
          <a:blip r:embed="rId2"/>
          <a:stretch>
            <a:fillRect/>
          </a:stretch>
        </p:blipFill>
        <p:spPr>
          <a:xfrm>
            <a:off x="921923" y="3405665"/>
            <a:ext cx="7235310" cy="2245987"/>
          </a:xfrm>
          <a:prstGeom prst="rect">
            <a:avLst/>
          </a:prstGeom>
        </p:spPr>
      </p:pic>
    </p:spTree>
    <p:extLst>
      <p:ext uri="{BB962C8B-B14F-4D97-AF65-F5344CB8AC3E}">
        <p14:creationId xmlns:p14="http://schemas.microsoft.com/office/powerpoint/2010/main" val="254007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Distributed</a:t>
            </a:r>
            <a:r>
              <a:rPr lang="pt-PT" dirty="0"/>
              <a:t> Hardware </a:t>
            </a:r>
            <a:r>
              <a:rPr lang="pt-PT" dirty="0" err="1"/>
              <a:t>Forwarding</a:t>
            </a:r>
            <a:endParaRPr lang="pt-PT"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management plane</a:t>
            </a:r>
            <a:r>
              <a:rPr lang="en-US" dirty="0"/>
              <a:t> is responsible for the network management, such as SSH </a:t>
            </a:r>
            <a:r>
              <a:rPr lang="en-US" dirty="0" smtClean="0"/>
              <a:t>access and </a:t>
            </a:r>
            <a:r>
              <a:rPr lang="en-US" dirty="0"/>
              <a:t>SNMP, and may operate over an out-of-band (OOB) port. </a:t>
            </a:r>
            <a:endParaRPr lang="en-US" dirty="0" smtClean="0"/>
          </a:p>
          <a:p>
            <a:r>
              <a:rPr lang="en-US" dirty="0" smtClean="0"/>
              <a:t>The </a:t>
            </a:r>
            <a:r>
              <a:rPr lang="en-US" b="1" dirty="0"/>
              <a:t>control plane</a:t>
            </a:r>
            <a:r>
              <a:rPr lang="en-US" dirty="0"/>
              <a:t> </a:t>
            </a:r>
            <a:r>
              <a:rPr lang="en-US" dirty="0" smtClean="0"/>
              <a:t>is responsible </a:t>
            </a:r>
            <a:r>
              <a:rPr lang="en-US" dirty="0"/>
              <a:t>for protocols and routing decisions, and the </a:t>
            </a:r>
            <a:r>
              <a:rPr lang="en-US" b="1" dirty="0"/>
              <a:t>forwarding plane</a:t>
            </a:r>
            <a:r>
              <a:rPr lang="en-US" dirty="0"/>
              <a:t> is </a:t>
            </a:r>
            <a:r>
              <a:rPr lang="en-US" dirty="0" smtClean="0"/>
              <a:t>responsible for </a:t>
            </a:r>
            <a:r>
              <a:rPr lang="en-US" dirty="0"/>
              <a:t>the actual routing (or switching) of most packets</a:t>
            </a:r>
            <a:r>
              <a:rPr lang="en-US" dirty="0" smtClean="0"/>
              <a:t>.</a:t>
            </a:r>
          </a:p>
          <a:p>
            <a:r>
              <a:rPr lang="en-US" dirty="0"/>
              <a:t>Multilayer switches must achieve high performance at line rate across a large number </a:t>
            </a:r>
            <a:r>
              <a:rPr lang="en-US" dirty="0" smtClean="0"/>
              <a:t>of ports</a:t>
            </a:r>
            <a:r>
              <a:rPr lang="en-US" dirty="0"/>
              <a:t>. To do so, multilayer switches deploy independent control and forwarding planes.</a:t>
            </a:r>
          </a:p>
          <a:p>
            <a:r>
              <a:rPr lang="en-US" dirty="0"/>
              <a:t>T</a:t>
            </a:r>
            <a:r>
              <a:rPr lang="en-US" dirty="0" smtClean="0"/>
              <a:t>he </a:t>
            </a:r>
            <a:r>
              <a:rPr lang="en-US" dirty="0"/>
              <a:t>control plane will program the forwarding plane on how to </a:t>
            </a:r>
            <a:r>
              <a:rPr lang="en-US" dirty="0" smtClean="0"/>
              <a:t>route packets</a:t>
            </a:r>
            <a:r>
              <a:rPr lang="en-US" dirty="0"/>
              <a:t>. </a:t>
            </a:r>
            <a:endParaRPr lang="en-US" dirty="0" smtClean="0"/>
          </a:p>
          <a:p>
            <a:r>
              <a:rPr lang="en-US" dirty="0" smtClean="0"/>
              <a:t>Multilayer </a:t>
            </a:r>
            <a:r>
              <a:rPr lang="en-US" dirty="0"/>
              <a:t>switches may also employ multiple forwarding planes. For </a:t>
            </a:r>
            <a:r>
              <a:rPr lang="en-US" dirty="0" smtClean="0"/>
              <a:t>example, a </a:t>
            </a:r>
            <a:r>
              <a:rPr lang="en-US" dirty="0"/>
              <a:t>Catalyst 6800 uses forwarding planes on each line module, with a central control </a:t>
            </a:r>
            <a:r>
              <a:rPr lang="en-US" dirty="0" smtClean="0"/>
              <a:t>plane </a:t>
            </a:r>
            <a:r>
              <a:rPr lang="pt-PT" dirty="0" err="1" smtClean="0"/>
              <a:t>on</a:t>
            </a:r>
            <a:r>
              <a:rPr lang="pt-PT" dirty="0" smtClean="0"/>
              <a:t> </a:t>
            </a:r>
            <a:r>
              <a:rPr lang="pt-PT" dirty="0" err="1"/>
              <a:t>the</a:t>
            </a:r>
            <a:r>
              <a:rPr lang="pt-PT" dirty="0"/>
              <a:t> supervisor module.</a:t>
            </a:r>
          </a:p>
          <a:p>
            <a:r>
              <a:rPr lang="en-US" dirty="0"/>
              <a:t>To continue the example of the Catalyst 6800, each line module includes a </a:t>
            </a:r>
            <a:r>
              <a:rPr lang="en-US" dirty="0" err="1" smtClean="0"/>
              <a:t>microcoded</a:t>
            </a:r>
            <a:r>
              <a:rPr lang="en-US" dirty="0"/>
              <a:t> </a:t>
            </a:r>
            <a:r>
              <a:rPr lang="en-US" dirty="0" smtClean="0"/>
              <a:t>processor </a:t>
            </a:r>
            <a:r>
              <a:rPr lang="en-US" dirty="0"/>
              <a:t>that handles all packet forwarding. </a:t>
            </a:r>
            <a:endParaRPr lang="en-US" dirty="0" smtClean="0"/>
          </a:p>
          <a:p>
            <a:r>
              <a:rPr lang="en-US" dirty="0" smtClean="0"/>
              <a:t>For </a:t>
            </a:r>
            <a:r>
              <a:rPr lang="en-US" dirty="0"/>
              <a:t>the control plane on the supervisor </a:t>
            </a:r>
            <a:r>
              <a:rPr lang="en-US" dirty="0" smtClean="0"/>
              <a:t>to communicate </a:t>
            </a:r>
            <a:r>
              <a:rPr lang="en-US" dirty="0"/>
              <a:t>with the line module, a control layer communication protocol </a:t>
            </a:r>
            <a:r>
              <a:rPr lang="en-US" dirty="0" smtClean="0"/>
              <a:t>exists</a:t>
            </a:r>
            <a:r>
              <a:rPr lang="pt-PT" dirty="0" smtClean="0"/>
              <a:t>.</a:t>
            </a:r>
            <a:endParaRPr lang="pt-PT" dirty="0"/>
          </a:p>
        </p:txBody>
      </p:sp>
    </p:spTree>
    <p:extLst>
      <p:ext uri="{BB962C8B-B14F-4D97-AF65-F5344CB8AC3E}">
        <p14:creationId xmlns:p14="http://schemas.microsoft.com/office/powerpoint/2010/main" val="309191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Cisco </a:t>
            </a:r>
            <a:r>
              <a:rPr lang="pt-PT" dirty="0" err="1"/>
              <a:t>Switching</a:t>
            </a:r>
            <a:r>
              <a:rPr lang="pt-PT" dirty="0"/>
              <a:t> </a:t>
            </a:r>
            <a:r>
              <a:rPr lang="pt-PT" dirty="0" err="1"/>
              <a:t>Methods</a:t>
            </a:r>
            <a:endParaRPr lang="pt-PT" dirty="0"/>
          </a:p>
        </p:txBody>
      </p:sp>
      <p:sp>
        <p:nvSpPr>
          <p:cNvPr id="3" name="Content Placeholder 2"/>
          <p:cNvSpPr>
            <a:spLocks noGrp="1"/>
          </p:cNvSpPr>
          <p:nvPr>
            <p:ph idx="1"/>
          </p:nvPr>
        </p:nvSpPr>
        <p:spPr/>
        <p:txBody>
          <a:bodyPr>
            <a:normAutofit/>
          </a:bodyPr>
          <a:lstStyle/>
          <a:p>
            <a:pPr marL="0" indent="0">
              <a:buNone/>
            </a:pPr>
            <a:r>
              <a:rPr lang="en-US" dirty="0"/>
              <a:t>A Cisco </a:t>
            </a:r>
            <a:r>
              <a:rPr lang="en-US" dirty="0" smtClean="0"/>
              <a:t>IOS-based routers uses </a:t>
            </a:r>
            <a:r>
              <a:rPr lang="en-US" dirty="0"/>
              <a:t>one of three methods to forward packets: </a:t>
            </a:r>
            <a:endParaRPr lang="en-US" dirty="0" smtClean="0"/>
          </a:p>
          <a:p>
            <a:r>
              <a:rPr lang="en-US" dirty="0"/>
              <a:t>P</a:t>
            </a:r>
            <a:r>
              <a:rPr lang="en-US" dirty="0" smtClean="0"/>
              <a:t>rocess Switching</a:t>
            </a:r>
          </a:p>
          <a:p>
            <a:pPr lvl="1"/>
            <a:r>
              <a:rPr lang="en-US" dirty="0"/>
              <a:t>P</a:t>
            </a:r>
            <a:r>
              <a:rPr lang="en-US" dirty="0" smtClean="0"/>
              <a:t>rocess </a:t>
            </a:r>
            <a:r>
              <a:rPr lang="en-US" dirty="0"/>
              <a:t>switching is the slowest form of routing because </a:t>
            </a:r>
            <a:r>
              <a:rPr lang="en-US" dirty="0" smtClean="0"/>
              <a:t>the processor must </a:t>
            </a:r>
            <a:r>
              <a:rPr lang="en-US" dirty="0"/>
              <a:t>route and rewrite using software</a:t>
            </a:r>
            <a:r>
              <a:rPr lang="en-US" dirty="0" smtClean="0"/>
              <a:t>.</a:t>
            </a:r>
            <a:endParaRPr lang="en-US" dirty="0"/>
          </a:p>
          <a:p>
            <a:r>
              <a:rPr lang="en-US" dirty="0"/>
              <a:t>F</a:t>
            </a:r>
            <a:r>
              <a:rPr lang="en-US" dirty="0" smtClean="0"/>
              <a:t>ast Switching</a:t>
            </a:r>
          </a:p>
          <a:p>
            <a:pPr lvl="1"/>
            <a:r>
              <a:rPr lang="en-US" dirty="0" smtClean="0"/>
              <a:t>Is a </a:t>
            </a:r>
            <a:r>
              <a:rPr lang="en-US" dirty="0"/>
              <a:t>faster method by which the first packet in a flow is routed and rewritten by a </a:t>
            </a:r>
            <a:r>
              <a:rPr lang="en-US" dirty="0" smtClean="0"/>
              <a:t>route processor </a:t>
            </a:r>
            <a:r>
              <a:rPr lang="en-US" dirty="0"/>
              <a:t>using software, and each subsequent packet is then handled by hardware. </a:t>
            </a:r>
          </a:p>
          <a:p>
            <a:r>
              <a:rPr lang="en-US" dirty="0" smtClean="0"/>
              <a:t>Cisco </a:t>
            </a:r>
            <a:r>
              <a:rPr lang="en-US" dirty="0"/>
              <a:t>Express Forwarding (CEF</a:t>
            </a:r>
            <a:r>
              <a:rPr lang="en-US" dirty="0" smtClean="0"/>
              <a:t>)</a:t>
            </a:r>
          </a:p>
          <a:p>
            <a:pPr lvl="1"/>
            <a:r>
              <a:rPr lang="en-US" dirty="0"/>
              <a:t>The CEF method uses hardware forwarding tables for most common traffic flows, with only a few exceptions. If you use CEF, the route processor spends its cycles mostly on other </a:t>
            </a:r>
            <a:r>
              <a:rPr lang="pt-PT" dirty="0" err="1"/>
              <a:t>tasks</a:t>
            </a:r>
            <a:r>
              <a:rPr lang="pt-PT" dirty="0"/>
              <a:t>.</a:t>
            </a:r>
          </a:p>
        </p:txBody>
      </p:sp>
    </p:spTree>
    <p:extLst>
      <p:ext uri="{BB962C8B-B14F-4D97-AF65-F5344CB8AC3E}">
        <p14:creationId xmlns:p14="http://schemas.microsoft.com/office/powerpoint/2010/main" val="40637940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Cisco </a:t>
            </a:r>
            <a:r>
              <a:rPr lang="pt-PT" dirty="0" err="1"/>
              <a:t>Switching</a:t>
            </a:r>
            <a:r>
              <a:rPr lang="pt-PT" dirty="0"/>
              <a:t> </a:t>
            </a:r>
            <a:r>
              <a:rPr lang="pt-PT" dirty="0" err="1"/>
              <a:t>Methods</a:t>
            </a:r>
            <a:endParaRPr lang="pt-PT" dirty="0"/>
          </a:p>
        </p:txBody>
      </p:sp>
      <p:sp>
        <p:nvSpPr>
          <p:cNvPr id="3" name="Content Placeholder 2"/>
          <p:cNvSpPr>
            <a:spLocks noGrp="1"/>
          </p:cNvSpPr>
          <p:nvPr>
            <p:ph idx="1"/>
          </p:nvPr>
        </p:nvSpPr>
        <p:spPr/>
        <p:txBody>
          <a:bodyPr/>
          <a:lstStyle/>
          <a:p>
            <a:r>
              <a:rPr lang="en-US" dirty="0"/>
              <a:t>The architecture of the Cisco Catalyst and Nexus switches both focus primarily on </a:t>
            </a:r>
            <a:r>
              <a:rPr lang="en-US" dirty="0" smtClean="0"/>
              <a:t>the Cisco </a:t>
            </a:r>
            <a:r>
              <a:rPr lang="en-US" dirty="0"/>
              <a:t>router equivalents of CEF. </a:t>
            </a:r>
            <a:endParaRPr lang="en-US" dirty="0" smtClean="0"/>
          </a:p>
          <a:p>
            <a:r>
              <a:rPr lang="en-US" dirty="0" smtClean="0"/>
              <a:t>The </a:t>
            </a:r>
            <a:r>
              <a:rPr lang="en-US" dirty="0"/>
              <a:t>absolute last-resort switching method for </a:t>
            </a:r>
            <a:r>
              <a:rPr lang="en-US" dirty="0" smtClean="0"/>
              <a:t>Cisco Catalyst </a:t>
            </a:r>
            <a:r>
              <a:rPr lang="en-US" dirty="0"/>
              <a:t>or Nexus switches is process switching. </a:t>
            </a:r>
            <a:endParaRPr lang="en-US" dirty="0" smtClean="0"/>
          </a:p>
          <a:p>
            <a:r>
              <a:rPr lang="en-US" dirty="0" smtClean="0"/>
              <a:t>The </a:t>
            </a:r>
            <a:r>
              <a:rPr lang="en-US" dirty="0"/>
              <a:t>route processors of these </a:t>
            </a:r>
            <a:r>
              <a:rPr lang="en-US" dirty="0" smtClean="0"/>
              <a:t>switches were </a:t>
            </a:r>
            <a:r>
              <a:rPr lang="en-US" dirty="0"/>
              <a:t>never designed to switch or route packets, and by doing so, this will have </a:t>
            </a:r>
            <a:r>
              <a:rPr lang="en-US" dirty="0" smtClean="0"/>
              <a:t>an adverse </a:t>
            </a:r>
            <a:r>
              <a:rPr lang="en-US" dirty="0"/>
              <a:t>effect on performance. </a:t>
            </a:r>
            <a:endParaRPr lang="en-US" dirty="0" smtClean="0"/>
          </a:p>
          <a:p>
            <a:r>
              <a:rPr lang="en-US" dirty="0" smtClean="0"/>
              <a:t>Fortunately</a:t>
            </a:r>
            <a:r>
              <a:rPr lang="en-US" dirty="0"/>
              <a:t>, the default behavior of these switches is </a:t>
            </a:r>
            <a:r>
              <a:rPr lang="en-US" dirty="0" smtClean="0"/>
              <a:t>to use </a:t>
            </a:r>
            <a:r>
              <a:rPr lang="en-US" dirty="0"/>
              <a:t>fast switching or CEF, and process switching occurs only when necessary.</a:t>
            </a:r>
            <a:endParaRPr lang="pt-PT" dirty="0"/>
          </a:p>
        </p:txBody>
      </p:sp>
    </p:spTree>
    <p:extLst>
      <p:ext uri="{BB962C8B-B14F-4D97-AF65-F5344CB8AC3E}">
        <p14:creationId xmlns:p14="http://schemas.microsoft.com/office/powerpoint/2010/main" val="776309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Cisco </a:t>
            </a:r>
            <a:r>
              <a:rPr lang="pt-PT" dirty="0" err="1"/>
              <a:t>Switching</a:t>
            </a:r>
            <a:r>
              <a:rPr lang="pt-PT" dirty="0"/>
              <a:t> </a:t>
            </a:r>
            <a:r>
              <a:rPr lang="pt-PT" dirty="0" err="1"/>
              <a:t>Methods</a:t>
            </a:r>
            <a:endParaRPr lang="pt-PT" dirty="0"/>
          </a:p>
        </p:txBody>
      </p:sp>
      <p:sp>
        <p:nvSpPr>
          <p:cNvPr id="3" name="Content Placeholder 2"/>
          <p:cNvSpPr>
            <a:spLocks noGrp="1"/>
          </p:cNvSpPr>
          <p:nvPr>
            <p:ph idx="1"/>
          </p:nvPr>
        </p:nvSpPr>
        <p:spPr/>
        <p:txBody>
          <a:bodyPr>
            <a:normAutofit lnSpcReduction="10000"/>
          </a:bodyPr>
          <a:lstStyle/>
          <a:p>
            <a:pPr marL="0" indent="0">
              <a:buNone/>
            </a:pPr>
            <a:r>
              <a:rPr lang="en-US" dirty="0"/>
              <a:t>With Cisco Catalyst switching terminology, fast switching is referred to as </a:t>
            </a:r>
            <a:r>
              <a:rPr lang="en-US" i="1" dirty="0"/>
              <a:t>route </a:t>
            </a:r>
            <a:r>
              <a:rPr lang="en-US" i="1" dirty="0" smtClean="0"/>
              <a:t>caching </a:t>
            </a:r>
            <a:r>
              <a:rPr lang="en-US" dirty="0" smtClean="0"/>
              <a:t>, </a:t>
            </a:r>
            <a:r>
              <a:rPr lang="en-US" dirty="0"/>
              <a:t>and the application of CEF with distributed hardware forwarding is referred to </a:t>
            </a:r>
            <a:r>
              <a:rPr lang="en-US" dirty="0" smtClean="0"/>
              <a:t>as </a:t>
            </a:r>
            <a:r>
              <a:rPr lang="pt-PT" i="1" dirty="0" err="1" smtClean="0"/>
              <a:t>topology-based</a:t>
            </a:r>
            <a:r>
              <a:rPr lang="pt-PT" i="1" dirty="0" smtClean="0"/>
              <a:t> </a:t>
            </a:r>
            <a:r>
              <a:rPr lang="pt-PT" i="1" dirty="0" err="1" smtClean="0"/>
              <a:t>switching</a:t>
            </a:r>
            <a:r>
              <a:rPr lang="pt-PT" dirty="0" smtClean="0"/>
              <a:t>.</a:t>
            </a:r>
            <a:endParaRPr lang="pt-PT" dirty="0"/>
          </a:p>
          <a:p>
            <a:pPr marL="0" indent="0">
              <a:buNone/>
            </a:pPr>
            <a:r>
              <a:rPr lang="en-US" dirty="0"/>
              <a:t>As a review, the following list summarizes route caching and topology-based </a:t>
            </a:r>
            <a:r>
              <a:rPr lang="en-US" dirty="0" smtClean="0"/>
              <a:t>forwarding </a:t>
            </a:r>
            <a:r>
              <a:rPr lang="pt-PT" dirty="0" err="1" smtClean="0"/>
              <a:t>on</a:t>
            </a:r>
            <a:r>
              <a:rPr lang="pt-PT" dirty="0" smtClean="0"/>
              <a:t> </a:t>
            </a:r>
            <a:r>
              <a:rPr lang="pt-PT" dirty="0"/>
              <a:t>Cisco </a:t>
            </a:r>
            <a:r>
              <a:rPr lang="pt-PT" dirty="0" err="1"/>
              <a:t>Catalyst</a:t>
            </a:r>
            <a:r>
              <a:rPr lang="pt-PT" dirty="0"/>
              <a:t> </a:t>
            </a:r>
            <a:r>
              <a:rPr lang="pt-PT" dirty="0" err="1"/>
              <a:t>switches</a:t>
            </a:r>
            <a:r>
              <a:rPr lang="pt-PT" dirty="0"/>
              <a:t>:</a:t>
            </a:r>
          </a:p>
          <a:p>
            <a:r>
              <a:rPr lang="en-US" b="1" dirty="0" smtClean="0"/>
              <a:t>Route caching</a:t>
            </a:r>
          </a:p>
          <a:p>
            <a:pPr lvl="1"/>
            <a:r>
              <a:rPr lang="en-US" dirty="0" smtClean="0"/>
              <a:t>Also </a:t>
            </a:r>
            <a:r>
              <a:rPr lang="en-US" dirty="0"/>
              <a:t>known as </a:t>
            </a:r>
            <a:r>
              <a:rPr lang="en-US" i="1" dirty="0"/>
              <a:t>flow-based </a:t>
            </a:r>
            <a:r>
              <a:rPr lang="en-US" dirty="0"/>
              <a:t>or </a:t>
            </a:r>
            <a:r>
              <a:rPr lang="en-US" i="1" dirty="0"/>
              <a:t>demand-based switching </a:t>
            </a:r>
            <a:r>
              <a:rPr lang="en-US" dirty="0"/>
              <a:t>, route </a:t>
            </a:r>
            <a:r>
              <a:rPr lang="en-US" dirty="0" smtClean="0"/>
              <a:t>caching describes </a:t>
            </a:r>
            <a:r>
              <a:rPr lang="en-US" dirty="0"/>
              <a:t>a Layer 3 route cache that is built within the hardware functions as </a:t>
            </a:r>
            <a:r>
              <a:rPr lang="en-US" dirty="0" smtClean="0"/>
              <a:t>the switch </a:t>
            </a:r>
            <a:r>
              <a:rPr lang="en-US" dirty="0"/>
              <a:t>detects traffic flow into the switch. </a:t>
            </a:r>
          </a:p>
          <a:p>
            <a:r>
              <a:rPr lang="en-US" b="1" dirty="0" smtClean="0"/>
              <a:t>Topology-based switching</a:t>
            </a:r>
          </a:p>
          <a:p>
            <a:pPr lvl="1"/>
            <a:r>
              <a:rPr lang="en-US" dirty="0" smtClean="0"/>
              <a:t>Information </a:t>
            </a:r>
            <a:r>
              <a:rPr lang="en-US" dirty="0"/>
              <a:t>from the routing table is used to </a:t>
            </a:r>
            <a:r>
              <a:rPr lang="en-US" dirty="0" smtClean="0"/>
              <a:t>populate the </a:t>
            </a:r>
            <a:r>
              <a:rPr lang="en-US" dirty="0"/>
              <a:t>route cache, regardless of traffic flow. The populated route cache is the </a:t>
            </a:r>
            <a:r>
              <a:rPr lang="en-US" dirty="0" err="1" smtClean="0"/>
              <a:t>FIB,and</a:t>
            </a:r>
            <a:r>
              <a:rPr lang="en-US" dirty="0" smtClean="0"/>
              <a:t> </a:t>
            </a:r>
            <a:r>
              <a:rPr lang="en-US" dirty="0"/>
              <a:t>CEF is the facility that builds the FIB. </a:t>
            </a:r>
            <a:endParaRPr lang="pt-PT" dirty="0"/>
          </a:p>
        </p:txBody>
      </p:sp>
    </p:spTree>
    <p:extLst>
      <p:ext uri="{BB962C8B-B14F-4D97-AF65-F5344CB8AC3E}">
        <p14:creationId xmlns:p14="http://schemas.microsoft.com/office/powerpoint/2010/main" val="119901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Route</a:t>
            </a:r>
            <a:r>
              <a:rPr lang="pt-PT" dirty="0"/>
              <a:t> </a:t>
            </a:r>
            <a:r>
              <a:rPr lang="pt-PT" dirty="0" err="1"/>
              <a:t>Caching</a:t>
            </a:r>
            <a:endParaRPr lang="pt-PT" dirty="0"/>
          </a:p>
        </p:txBody>
      </p:sp>
      <p:sp>
        <p:nvSpPr>
          <p:cNvPr id="3" name="Content Placeholder 2"/>
          <p:cNvSpPr>
            <a:spLocks noGrp="1"/>
          </p:cNvSpPr>
          <p:nvPr>
            <p:ph idx="1"/>
          </p:nvPr>
        </p:nvSpPr>
        <p:spPr>
          <a:xfrm>
            <a:off x="279401" y="5054959"/>
            <a:ext cx="8520354" cy="1259780"/>
          </a:xfrm>
        </p:spPr>
        <p:txBody>
          <a:bodyPr/>
          <a:lstStyle/>
          <a:p>
            <a:r>
              <a:rPr lang="en-US" dirty="0"/>
              <a:t>The first packet in a stream is switched </a:t>
            </a:r>
            <a:r>
              <a:rPr lang="en-US" dirty="0" smtClean="0"/>
              <a:t>in software </a:t>
            </a:r>
            <a:r>
              <a:rPr lang="en-US" dirty="0"/>
              <a:t>by the route processor, because no cache entry exists yet for the new flow.</a:t>
            </a:r>
            <a:endParaRPr lang="pt-PT" dirty="0"/>
          </a:p>
        </p:txBody>
      </p:sp>
      <p:pic>
        <p:nvPicPr>
          <p:cNvPr id="4" name="Picture 3"/>
          <p:cNvPicPr>
            <a:picLocks noChangeAspect="1"/>
          </p:cNvPicPr>
          <p:nvPr/>
        </p:nvPicPr>
        <p:blipFill>
          <a:blip r:embed="rId2"/>
          <a:stretch>
            <a:fillRect/>
          </a:stretch>
        </p:blipFill>
        <p:spPr>
          <a:xfrm>
            <a:off x="638978" y="1183340"/>
            <a:ext cx="7643372" cy="3796316"/>
          </a:xfrm>
          <a:prstGeom prst="rect">
            <a:avLst/>
          </a:prstGeom>
        </p:spPr>
      </p:pic>
    </p:spTree>
    <p:extLst>
      <p:ext uri="{BB962C8B-B14F-4D97-AF65-F5344CB8AC3E}">
        <p14:creationId xmlns:p14="http://schemas.microsoft.com/office/powerpoint/2010/main" val="3407706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Topology-Based</a:t>
            </a:r>
            <a:r>
              <a:rPr lang="pt-PT" dirty="0"/>
              <a:t> </a:t>
            </a:r>
            <a:r>
              <a:rPr lang="pt-PT" dirty="0" err="1"/>
              <a:t>Switching</a:t>
            </a:r>
            <a:endParaRPr lang="pt-PT" dirty="0"/>
          </a:p>
        </p:txBody>
      </p:sp>
      <p:sp>
        <p:nvSpPr>
          <p:cNvPr id="3" name="Content Placeholder 2"/>
          <p:cNvSpPr>
            <a:spLocks noGrp="1"/>
          </p:cNvSpPr>
          <p:nvPr>
            <p:ph idx="1"/>
          </p:nvPr>
        </p:nvSpPr>
        <p:spPr>
          <a:xfrm>
            <a:off x="279401" y="4164376"/>
            <a:ext cx="8520354" cy="2150362"/>
          </a:xfrm>
        </p:spPr>
        <p:txBody>
          <a:bodyPr>
            <a:normAutofit fontScale="77500" lnSpcReduction="20000"/>
          </a:bodyPr>
          <a:lstStyle/>
          <a:p>
            <a:r>
              <a:rPr lang="en-US" dirty="0"/>
              <a:t>CEF uses information in the routing table to populate a route cache (known as </a:t>
            </a:r>
            <a:r>
              <a:rPr lang="en-US" dirty="0" smtClean="0"/>
              <a:t>an FIB</a:t>
            </a:r>
            <a:r>
              <a:rPr lang="en-US" dirty="0"/>
              <a:t>), without traffic flows being necessary to initiate the caching process</a:t>
            </a:r>
            <a:r>
              <a:rPr lang="en-US" dirty="0" smtClean="0"/>
              <a:t>.</a:t>
            </a:r>
          </a:p>
          <a:p>
            <a:r>
              <a:rPr lang="en-US" dirty="0"/>
              <a:t>In addition, CEF adds enhanced support for parallel paths and thus optimizes load </a:t>
            </a:r>
            <a:r>
              <a:rPr lang="en-US" dirty="0" smtClean="0"/>
              <a:t>balancing </a:t>
            </a:r>
            <a:r>
              <a:rPr lang="pt-PT" dirty="0" err="1" smtClean="0"/>
              <a:t>at</a:t>
            </a:r>
            <a:r>
              <a:rPr lang="pt-PT" dirty="0" smtClean="0"/>
              <a:t> </a:t>
            </a:r>
            <a:r>
              <a:rPr lang="pt-PT" dirty="0" err="1"/>
              <a:t>the</a:t>
            </a:r>
            <a:r>
              <a:rPr lang="pt-PT" dirty="0"/>
              <a:t> IP </a:t>
            </a:r>
            <a:r>
              <a:rPr lang="pt-PT" dirty="0" err="1" smtClean="0"/>
              <a:t>layer</a:t>
            </a:r>
            <a:r>
              <a:rPr lang="pt-PT" dirty="0" smtClean="0"/>
              <a:t>.</a:t>
            </a:r>
            <a:r>
              <a:rPr lang="en-US" dirty="0"/>
              <a:t> </a:t>
            </a:r>
            <a:endParaRPr lang="en-US" dirty="0" smtClean="0"/>
          </a:p>
          <a:p>
            <a:r>
              <a:rPr lang="en-US" dirty="0" smtClean="0"/>
              <a:t>In </a:t>
            </a:r>
            <a:r>
              <a:rPr lang="en-US" dirty="0"/>
              <a:t>most current-generation Catalyst switches, </a:t>
            </a:r>
            <a:r>
              <a:rPr lang="en-US" dirty="0" smtClean="0"/>
              <a:t>CEF </a:t>
            </a:r>
            <a:r>
              <a:rPr lang="en-US" dirty="0"/>
              <a:t>supports both load balancing based on source IP address </a:t>
            </a:r>
            <a:r>
              <a:rPr lang="en-US" dirty="0" smtClean="0"/>
              <a:t>and </a:t>
            </a:r>
            <a:r>
              <a:rPr lang="pt-PT" dirty="0" err="1" smtClean="0"/>
              <a:t>destination</a:t>
            </a:r>
            <a:r>
              <a:rPr lang="pt-PT" dirty="0" smtClean="0"/>
              <a:t> </a:t>
            </a:r>
            <a:r>
              <a:rPr lang="pt-PT" dirty="0"/>
              <a:t>IP </a:t>
            </a:r>
            <a:r>
              <a:rPr lang="pt-PT" dirty="0" err="1"/>
              <a:t>address</a:t>
            </a:r>
            <a:r>
              <a:rPr lang="pt-PT" dirty="0"/>
              <a:t> </a:t>
            </a:r>
            <a:r>
              <a:rPr lang="pt-PT" dirty="0" err="1"/>
              <a:t>combination</a:t>
            </a:r>
            <a:r>
              <a:rPr lang="pt-PT" dirty="0"/>
              <a:t> </a:t>
            </a:r>
            <a:r>
              <a:rPr lang="pt-PT" dirty="0" err="1"/>
              <a:t>and</a:t>
            </a:r>
            <a:r>
              <a:rPr lang="pt-PT" dirty="0"/>
              <a:t> </a:t>
            </a:r>
            <a:r>
              <a:rPr lang="pt-PT" dirty="0" err="1"/>
              <a:t>source</a:t>
            </a:r>
            <a:r>
              <a:rPr lang="pt-PT" dirty="0"/>
              <a:t> </a:t>
            </a:r>
            <a:r>
              <a:rPr lang="pt-PT" dirty="0" err="1"/>
              <a:t>and</a:t>
            </a:r>
            <a:r>
              <a:rPr lang="pt-PT" dirty="0"/>
              <a:t> </a:t>
            </a:r>
            <a:r>
              <a:rPr lang="pt-PT" dirty="0" err="1"/>
              <a:t>destination</a:t>
            </a:r>
            <a:r>
              <a:rPr lang="pt-PT" dirty="0"/>
              <a:t> IP </a:t>
            </a:r>
            <a:r>
              <a:rPr lang="pt-PT" dirty="0" err="1"/>
              <a:t>plus</a:t>
            </a:r>
            <a:r>
              <a:rPr lang="pt-PT" dirty="0"/>
              <a:t> TCP/UDP </a:t>
            </a:r>
            <a:r>
              <a:rPr lang="pt-PT" dirty="0" err="1" smtClean="0"/>
              <a:t>port</a:t>
            </a:r>
            <a:r>
              <a:rPr lang="pt-PT" dirty="0"/>
              <a:t> </a:t>
            </a:r>
            <a:r>
              <a:rPr lang="pt-PT" dirty="0" err="1" smtClean="0"/>
              <a:t>number</a:t>
            </a:r>
            <a:r>
              <a:rPr lang="pt-PT" dirty="0"/>
              <a:t>.</a:t>
            </a:r>
          </a:p>
        </p:txBody>
      </p:sp>
      <p:pic>
        <p:nvPicPr>
          <p:cNvPr id="4" name="Picture 3"/>
          <p:cNvPicPr>
            <a:picLocks noChangeAspect="1"/>
          </p:cNvPicPr>
          <p:nvPr/>
        </p:nvPicPr>
        <p:blipFill>
          <a:blip r:embed="rId2"/>
          <a:stretch>
            <a:fillRect/>
          </a:stretch>
        </p:blipFill>
        <p:spPr>
          <a:xfrm>
            <a:off x="1088639" y="1108037"/>
            <a:ext cx="6901878" cy="2831734"/>
          </a:xfrm>
          <a:prstGeom prst="rect">
            <a:avLst/>
          </a:prstGeom>
        </p:spPr>
      </p:pic>
    </p:spTree>
    <p:extLst>
      <p:ext uri="{BB962C8B-B14F-4D97-AF65-F5344CB8AC3E}">
        <p14:creationId xmlns:p14="http://schemas.microsoft.com/office/powerpoint/2010/main" val="1328099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Hardware </a:t>
            </a:r>
            <a:r>
              <a:rPr lang="pt-PT" dirty="0" err="1"/>
              <a:t>Forward</a:t>
            </a:r>
            <a:r>
              <a:rPr lang="pt-PT" dirty="0"/>
              <a:t> </a:t>
            </a:r>
            <a:r>
              <a:rPr lang="pt-PT" dirty="0" err="1"/>
              <a:t>Details</a:t>
            </a:r>
            <a:endParaRPr lang="pt-PT" dirty="0"/>
          </a:p>
        </p:txBody>
      </p:sp>
      <p:sp>
        <p:nvSpPr>
          <p:cNvPr id="3" name="Content Placeholder 2"/>
          <p:cNvSpPr>
            <a:spLocks noGrp="1"/>
          </p:cNvSpPr>
          <p:nvPr>
            <p:ph idx="1"/>
          </p:nvPr>
        </p:nvSpPr>
        <p:spPr/>
        <p:txBody>
          <a:bodyPr>
            <a:normAutofit fontScale="92500" lnSpcReduction="20000"/>
          </a:bodyPr>
          <a:lstStyle/>
          <a:p>
            <a:r>
              <a:rPr lang="en-US" dirty="0"/>
              <a:t>The actual Layer 3 switching of packets occurs at two possible different locations </a:t>
            </a:r>
            <a:r>
              <a:rPr lang="en-US" dirty="0" smtClean="0"/>
              <a:t>on Catalyst </a:t>
            </a:r>
            <a:r>
              <a:rPr lang="en-US" dirty="0"/>
              <a:t>switches. </a:t>
            </a:r>
            <a:endParaRPr lang="en-US" dirty="0" smtClean="0"/>
          </a:p>
          <a:p>
            <a:r>
              <a:rPr lang="en-US" dirty="0" smtClean="0"/>
              <a:t>These possible locations are in a centralized manner, such as on a supervisor module, or in distributed fashion, where switching occurs on individual line modules. </a:t>
            </a:r>
          </a:p>
          <a:p>
            <a:r>
              <a:rPr lang="en-US" dirty="0" smtClean="0"/>
              <a:t>These </a:t>
            </a:r>
            <a:r>
              <a:rPr lang="en-US" dirty="0"/>
              <a:t>methods are referred to as </a:t>
            </a:r>
            <a:r>
              <a:rPr lang="en-US" i="1" dirty="0"/>
              <a:t>centralized switching </a:t>
            </a:r>
            <a:r>
              <a:rPr lang="en-US" dirty="0"/>
              <a:t>and </a:t>
            </a:r>
            <a:r>
              <a:rPr lang="en-US" i="1" dirty="0" smtClean="0"/>
              <a:t>distributed </a:t>
            </a:r>
            <a:r>
              <a:rPr lang="pt-PT" i="1" dirty="0" err="1" smtClean="0"/>
              <a:t>switching</a:t>
            </a:r>
            <a:r>
              <a:rPr lang="pt-PT" i="1" dirty="0" smtClean="0"/>
              <a:t> </a:t>
            </a:r>
            <a:r>
              <a:rPr lang="pt-PT" dirty="0"/>
              <a:t>, </a:t>
            </a:r>
            <a:r>
              <a:rPr lang="pt-PT" dirty="0" err="1"/>
              <a:t>respectively</a:t>
            </a:r>
            <a:r>
              <a:rPr lang="pt-PT" dirty="0"/>
              <a:t>.</a:t>
            </a:r>
          </a:p>
          <a:p>
            <a:r>
              <a:rPr lang="en-US" dirty="0"/>
              <a:t>The Catalyst 6500 was a perfect example where there was an option to centralize </a:t>
            </a:r>
            <a:r>
              <a:rPr lang="en-US" dirty="0" smtClean="0"/>
              <a:t>switch everything </a:t>
            </a:r>
            <a:r>
              <a:rPr lang="en-US" dirty="0"/>
              <a:t>on </a:t>
            </a:r>
            <a:r>
              <a:rPr lang="en-US" dirty="0" smtClean="0"/>
              <a:t>the </a:t>
            </a:r>
            <a:r>
              <a:rPr lang="en-US" dirty="0"/>
              <a:t>supervisor or place specific hardware versions of line modules in </a:t>
            </a:r>
            <a:r>
              <a:rPr lang="en-US" dirty="0" smtClean="0"/>
              <a:t>the chassis </a:t>
            </a:r>
            <a:r>
              <a:rPr lang="en-US" dirty="0"/>
              <a:t>to gain distributed switching capability.</a:t>
            </a:r>
          </a:p>
          <a:p>
            <a:r>
              <a:rPr lang="en-US" dirty="0"/>
              <a:t>The benefits of centralized switching include lower hardware cost and lower complexity.</a:t>
            </a:r>
          </a:p>
          <a:p>
            <a:r>
              <a:rPr lang="en-US" dirty="0"/>
              <a:t>For scaling and large enterprise core networks, distributed switching is optimal. </a:t>
            </a:r>
            <a:r>
              <a:rPr lang="en-US" dirty="0" smtClean="0"/>
              <a:t>Most small </a:t>
            </a:r>
            <a:r>
              <a:rPr lang="en-US" dirty="0"/>
              <a:t>form-factor switches leverage centralized switching.</a:t>
            </a:r>
            <a:endParaRPr lang="pt-PT" dirty="0"/>
          </a:p>
        </p:txBody>
      </p:sp>
    </p:spTree>
    <p:extLst>
      <p:ext uri="{BB962C8B-B14F-4D97-AF65-F5344CB8AC3E}">
        <p14:creationId xmlns:p14="http://schemas.microsoft.com/office/powerpoint/2010/main" val="1912544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2 </a:t>
            </a:r>
            <a:r>
              <a:rPr lang="en-US" dirty="0"/>
              <a:t>Summary</a:t>
            </a:r>
          </a:p>
        </p:txBody>
      </p:sp>
      <p:sp>
        <p:nvSpPr>
          <p:cNvPr id="3" name="Content Placeholder 2"/>
          <p:cNvSpPr>
            <a:spLocks noGrp="1"/>
          </p:cNvSpPr>
          <p:nvPr>
            <p:ph idx="1"/>
          </p:nvPr>
        </p:nvSpPr>
        <p:spPr/>
        <p:txBody>
          <a:bodyPr>
            <a:normAutofit fontScale="85000" lnSpcReduction="10000"/>
          </a:bodyPr>
          <a:lstStyle/>
          <a:p>
            <a:r>
              <a:rPr lang="en-US" dirty="0" smtClean="0"/>
              <a:t>Flat Layer 2 networks are extremely limited in scale and in most cases will only scale to 10 to 20 end users before adverse conditions may occur.</a:t>
            </a:r>
          </a:p>
          <a:p>
            <a:r>
              <a:rPr lang="en-US" dirty="0" smtClean="0"/>
              <a:t>Despite its age, the hierarchical model continues to be a key design fundamental of any network design, including campus network designs.</a:t>
            </a:r>
          </a:p>
          <a:p>
            <a:r>
              <a:rPr lang="en-US" dirty="0" smtClean="0"/>
              <a:t>The hierarchical model consists of an access, distribution, and core layer, thus allowing for scalability and growth of a campus network in a seamless manner.</a:t>
            </a:r>
          </a:p>
          <a:p>
            <a:r>
              <a:rPr lang="en-US" dirty="0" smtClean="0"/>
              <a:t>The different models of Cisco Catalyst switches provide for a range of capabilities depending on need and placement within the hierarchical model.</a:t>
            </a:r>
          </a:p>
          <a:p>
            <a:r>
              <a:rPr lang="en-US" dirty="0" smtClean="0"/>
              <a:t>Cisco Catalyst switches leverage CAM for Layer 2 forwarding tables and TCAM for Layer 3 forwarding tables to achieve line-rate performance.</a:t>
            </a:r>
          </a:p>
          <a:p>
            <a:r>
              <a:rPr lang="en-US" dirty="0" smtClean="0"/>
              <a:t>Cisco Catalyst switches leverage CEF (topology-based switching) for routing, utilizing a distributed hardware forwarding model that is centralized or distributed per </a:t>
            </a:r>
            <a:r>
              <a:rPr lang="pt-PT" dirty="0" err="1" smtClean="0"/>
              <a:t>line</a:t>
            </a:r>
            <a:r>
              <a:rPr lang="pt-PT" dirty="0" smtClean="0"/>
              <a:t> </a:t>
            </a:r>
            <a:r>
              <a:rPr lang="pt-PT" dirty="0" err="1" smtClean="0"/>
              <a:t>card</a:t>
            </a:r>
            <a:r>
              <a:rPr lang="pt-PT" dirty="0" smtClean="0"/>
              <a:t> .</a:t>
            </a:r>
            <a:endParaRPr lang="en-US" dirty="0"/>
          </a:p>
        </p:txBody>
      </p:sp>
    </p:spTree>
    <p:extLst>
      <p:ext uri="{BB962C8B-B14F-4D97-AF65-F5344CB8AC3E}">
        <p14:creationId xmlns:p14="http://schemas.microsoft.com/office/powerpoint/2010/main" val="3933741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ea typeface="Times New Roman"/>
                <a:cs typeface="Arial"/>
              </a:rPr>
              <a:t>None</a:t>
            </a:r>
            <a:endParaRPr lang="en-US" b="1" dirty="0"/>
          </a:p>
        </p:txBody>
      </p:sp>
      <p:sp>
        <p:nvSpPr>
          <p:cNvPr id="5" name="Title 4"/>
          <p:cNvSpPr>
            <a:spLocks noGrp="1"/>
          </p:cNvSpPr>
          <p:nvPr>
            <p:ph type="title"/>
          </p:nvPr>
        </p:nvSpPr>
        <p:spPr/>
        <p:txBody>
          <a:bodyPr/>
          <a:lstStyle/>
          <a:p>
            <a:r>
              <a:rPr lang="en-US" dirty="0" smtClean="0"/>
              <a:t>Chapter 2 Labs</a:t>
            </a:r>
            <a:endParaRPr lang="en-US" dirty="0"/>
          </a:p>
        </p:txBody>
      </p:sp>
    </p:spTree>
    <p:extLst>
      <p:ext uri="{BB962C8B-B14F-4D97-AF65-F5344CB8AC3E}">
        <p14:creationId xmlns:p14="http://schemas.microsoft.com/office/powerpoint/2010/main" val="1408318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pt-PT" dirty="0" err="1" smtClean="0"/>
              <a:t>Hierarchical</a:t>
            </a:r>
            <a:r>
              <a:rPr lang="pt-PT" dirty="0" smtClean="0"/>
              <a:t> </a:t>
            </a:r>
            <a:r>
              <a:rPr lang="pt-PT" dirty="0"/>
              <a:t>Network Design</a:t>
            </a:r>
            <a:endParaRPr lang="en-US" dirty="0" smtClean="0"/>
          </a:p>
        </p:txBody>
      </p:sp>
      <p:pic>
        <p:nvPicPr>
          <p:cNvPr id="2" name="Content Placeholder 1"/>
          <p:cNvPicPr>
            <a:picLocks noGrp="1" noChangeAspect="1"/>
          </p:cNvPicPr>
          <p:nvPr>
            <p:ph idx="1"/>
          </p:nvPr>
        </p:nvPicPr>
        <p:blipFill>
          <a:blip r:embed="rId3"/>
          <a:stretch>
            <a:fillRect/>
          </a:stretch>
        </p:blipFill>
        <p:spPr>
          <a:xfrm>
            <a:off x="680176" y="1108037"/>
            <a:ext cx="7720148" cy="4781169"/>
          </a:xfrm>
          <a:prstGeom prst="rect">
            <a:avLst/>
          </a:prstGeom>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325135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Flat </a:t>
            </a:r>
            <a:r>
              <a:rPr lang="pt-PT" dirty="0"/>
              <a:t>Network </a:t>
            </a:r>
            <a:r>
              <a:rPr lang="pt-PT" dirty="0" smtClean="0"/>
              <a:t>Design </a:t>
            </a:r>
            <a:endParaRPr lang="pt-PT" dirty="0"/>
          </a:p>
        </p:txBody>
      </p:sp>
      <p:sp>
        <p:nvSpPr>
          <p:cNvPr id="3" name="Content Placeholder 2"/>
          <p:cNvSpPr>
            <a:spLocks noGrp="1"/>
          </p:cNvSpPr>
          <p:nvPr>
            <p:ph idx="1"/>
          </p:nvPr>
        </p:nvSpPr>
        <p:spPr/>
        <p:txBody>
          <a:bodyPr>
            <a:normAutofit/>
          </a:bodyPr>
          <a:lstStyle/>
          <a:p>
            <a:r>
              <a:rPr lang="en-US" dirty="0"/>
              <a:t>A flat enterprise campus network is where all PCs, servers, and printers are connected </a:t>
            </a:r>
            <a:r>
              <a:rPr lang="en-US" dirty="0" smtClean="0"/>
              <a:t>to each </a:t>
            </a:r>
            <a:r>
              <a:rPr lang="en-US" dirty="0"/>
              <a:t>other using Layer 2 switches. </a:t>
            </a:r>
            <a:endParaRPr lang="en-US" dirty="0" smtClean="0"/>
          </a:p>
          <a:p>
            <a:r>
              <a:rPr lang="en-US" dirty="0" smtClean="0"/>
              <a:t>A </a:t>
            </a:r>
            <a:r>
              <a:rPr lang="en-US" dirty="0"/>
              <a:t>flat network does not use subnets for any </a:t>
            </a:r>
            <a:r>
              <a:rPr lang="en-US" dirty="0" smtClean="0"/>
              <a:t>design purposes</a:t>
            </a:r>
            <a:r>
              <a:rPr lang="en-US" dirty="0"/>
              <a:t>. In addition, all devices on this subnet are in the same broadcast domain, </a:t>
            </a:r>
            <a:r>
              <a:rPr lang="en-US" dirty="0" smtClean="0"/>
              <a:t>and broadcasts </a:t>
            </a:r>
            <a:r>
              <a:rPr lang="en-US" dirty="0"/>
              <a:t>will be flooded to all attached network devices. </a:t>
            </a:r>
            <a:endParaRPr lang="en-US" dirty="0" smtClean="0"/>
          </a:p>
          <a:p>
            <a:r>
              <a:rPr lang="en-US" dirty="0" smtClean="0"/>
              <a:t>Wasting bandwidth and computational resources.</a:t>
            </a:r>
          </a:p>
          <a:p>
            <a:r>
              <a:rPr lang="en-US" dirty="0" smtClean="0"/>
              <a:t>Flat networks </a:t>
            </a:r>
            <a:r>
              <a:rPr lang="en-US" dirty="0"/>
              <a:t>do </a:t>
            </a:r>
            <a:r>
              <a:rPr lang="en-US" dirty="0" smtClean="0"/>
              <a:t>not scale </a:t>
            </a:r>
            <a:r>
              <a:rPr lang="en-US" dirty="0"/>
              <a:t>to meet the needs of most enterprise networks or of many small and </a:t>
            </a:r>
            <a:r>
              <a:rPr lang="en-US" dirty="0" smtClean="0"/>
              <a:t>medium-size </a:t>
            </a:r>
            <a:r>
              <a:rPr lang="pt-PT" dirty="0" smtClean="0"/>
              <a:t>businesses</a:t>
            </a:r>
            <a:r>
              <a:rPr lang="pt-PT" dirty="0"/>
              <a:t>.</a:t>
            </a:r>
            <a:endParaRPr lang="en-US" dirty="0" smtClean="0"/>
          </a:p>
        </p:txBody>
      </p:sp>
    </p:spTree>
    <p:extLst>
      <p:ext uri="{BB962C8B-B14F-4D97-AF65-F5344CB8AC3E}">
        <p14:creationId xmlns:p14="http://schemas.microsoft.com/office/powerpoint/2010/main" val="218850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Hierarchical</a:t>
            </a:r>
            <a:r>
              <a:rPr lang="pt-PT" dirty="0"/>
              <a:t> Network Design</a:t>
            </a:r>
          </a:p>
        </p:txBody>
      </p:sp>
      <p:sp>
        <p:nvSpPr>
          <p:cNvPr id="3" name="Content Placeholder 2"/>
          <p:cNvSpPr>
            <a:spLocks noGrp="1"/>
          </p:cNvSpPr>
          <p:nvPr>
            <p:ph idx="1"/>
          </p:nvPr>
        </p:nvSpPr>
        <p:spPr>
          <a:xfrm>
            <a:off x="3513365" y="1108037"/>
            <a:ext cx="5084353" cy="5131399"/>
          </a:xfrm>
        </p:spPr>
        <p:txBody>
          <a:bodyPr>
            <a:normAutofit fontScale="92500" lnSpcReduction="20000"/>
          </a:bodyPr>
          <a:lstStyle/>
          <a:p>
            <a:r>
              <a:rPr lang="en-US" dirty="0"/>
              <a:t>Hierarchical models for network design allow you to design any networks in layers. </a:t>
            </a:r>
            <a:endParaRPr lang="en-US" dirty="0" smtClean="0"/>
          </a:p>
          <a:p>
            <a:r>
              <a:rPr lang="en-US" dirty="0" smtClean="0"/>
              <a:t>Leveraging </a:t>
            </a:r>
            <a:r>
              <a:rPr lang="en-US" dirty="0"/>
              <a:t>the hierarchical model also simplifies campus network design by </a:t>
            </a:r>
            <a:r>
              <a:rPr lang="en-US" dirty="0" smtClean="0"/>
              <a:t>allowing focus </a:t>
            </a:r>
            <a:r>
              <a:rPr lang="en-US" dirty="0"/>
              <a:t>at different layers that build on each other</a:t>
            </a:r>
            <a:r>
              <a:rPr lang="en-US" dirty="0" smtClean="0"/>
              <a:t>.</a:t>
            </a:r>
            <a:r>
              <a:rPr lang="en-US" dirty="0"/>
              <a:t> </a:t>
            </a:r>
            <a:endParaRPr lang="en-US" dirty="0" smtClean="0"/>
          </a:p>
          <a:p>
            <a:r>
              <a:rPr lang="en-US" dirty="0"/>
              <a:t>T</a:t>
            </a:r>
            <a:r>
              <a:rPr lang="en-US" dirty="0" smtClean="0"/>
              <a:t>he </a:t>
            </a:r>
            <a:r>
              <a:rPr lang="en-US" dirty="0"/>
              <a:t>layers of the hierarchical model are divided into </a:t>
            </a:r>
            <a:r>
              <a:rPr lang="en-US" dirty="0" smtClean="0"/>
              <a:t>specific functions </a:t>
            </a:r>
            <a:r>
              <a:rPr lang="en-US" dirty="0"/>
              <a:t>categorized as </a:t>
            </a:r>
            <a:r>
              <a:rPr lang="en-US" b="1" dirty="0"/>
              <a:t>core</a:t>
            </a:r>
            <a:r>
              <a:rPr lang="en-US" dirty="0"/>
              <a:t>, </a:t>
            </a:r>
            <a:r>
              <a:rPr lang="en-US" b="1" dirty="0"/>
              <a:t>distribution</a:t>
            </a:r>
            <a:r>
              <a:rPr lang="en-US" dirty="0"/>
              <a:t>, and </a:t>
            </a:r>
            <a:r>
              <a:rPr lang="en-US" b="1" dirty="0"/>
              <a:t>access</a:t>
            </a:r>
            <a:r>
              <a:rPr lang="en-US" dirty="0"/>
              <a:t> </a:t>
            </a:r>
            <a:r>
              <a:rPr lang="en-US" b="1" dirty="0"/>
              <a:t>layers</a:t>
            </a:r>
            <a:r>
              <a:rPr lang="en-US" dirty="0"/>
              <a:t>. </a:t>
            </a:r>
            <a:endParaRPr lang="en-US" dirty="0" smtClean="0"/>
          </a:p>
          <a:p>
            <a:r>
              <a:rPr lang="en-US" dirty="0" smtClean="0"/>
              <a:t>This </a:t>
            </a:r>
            <a:r>
              <a:rPr lang="en-US" dirty="0"/>
              <a:t>categorization </a:t>
            </a:r>
            <a:r>
              <a:rPr lang="en-US" dirty="0" smtClean="0"/>
              <a:t>provides for </a:t>
            </a:r>
            <a:r>
              <a:rPr lang="en-US" dirty="0"/>
              <a:t>modular and flexible design, with the ability to grow and scale the design </a:t>
            </a:r>
            <a:r>
              <a:rPr lang="en-US" dirty="0" smtClean="0"/>
              <a:t>without </a:t>
            </a:r>
            <a:r>
              <a:rPr lang="pt-PT" dirty="0" smtClean="0"/>
              <a:t>major </a:t>
            </a:r>
            <a:r>
              <a:rPr lang="pt-PT" dirty="0" err="1"/>
              <a:t>modifications</a:t>
            </a:r>
            <a:r>
              <a:rPr lang="pt-PT" dirty="0"/>
              <a:t> </a:t>
            </a:r>
            <a:r>
              <a:rPr lang="pt-PT" dirty="0" err="1"/>
              <a:t>or</a:t>
            </a:r>
            <a:r>
              <a:rPr lang="pt-PT" dirty="0"/>
              <a:t> </a:t>
            </a:r>
            <a:r>
              <a:rPr lang="pt-PT" dirty="0" err="1"/>
              <a:t>reworks</a:t>
            </a:r>
            <a:r>
              <a:rPr lang="pt-PT" dirty="0"/>
              <a:t>.</a:t>
            </a:r>
          </a:p>
        </p:txBody>
      </p:sp>
      <p:sp>
        <p:nvSpPr>
          <p:cNvPr id="5" name="Content Placeholder 2"/>
          <p:cNvSpPr txBox="1">
            <a:spLocks/>
          </p:cNvSpPr>
          <p:nvPr/>
        </p:nvSpPr>
        <p:spPr bwMode="auto">
          <a:xfrm>
            <a:off x="279400" y="1108037"/>
            <a:ext cx="3233965" cy="5131399"/>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565150" indent="176213" algn="l" defTabSz="814388" rtl="0" eaLnBrk="1" fontAlgn="base" hangingPunct="1">
              <a:lnSpc>
                <a:spcPct val="95000"/>
              </a:lnSpc>
              <a:spcBef>
                <a:spcPct val="35000"/>
              </a:spcBef>
              <a:spcAft>
                <a:spcPct val="0"/>
              </a:spcAft>
              <a:buClr>
                <a:srgbClr val="708CA1"/>
              </a:buClr>
              <a:buFont typeface="Arial" pitchFamily="34" charset="0"/>
              <a:buChar char="•"/>
              <a:defRPr sz="2000">
                <a:solidFill>
                  <a:schemeClr val="tx1"/>
                </a:solidFill>
                <a:latin typeface="+mn-lt"/>
              </a:defRPr>
            </a:lvl4pPr>
            <a:lvl5pPr marL="744538" indent="169863" algn="l" defTabSz="814388" rtl="0" eaLnBrk="1" fontAlgn="base" hangingPunct="1">
              <a:lnSpc>
                <a:spcPct val="95000"/>
              </a:lnSpc>
              <a:spcBef>
                <a:spcPct val="35000"/>
              </a:spcBef>
              <a:spcAft>
                <a:spcPct val="0"/>
              </a:spcAft>
              <a:buClr>
                <a:srgbClr val="708CA1"/>
              </a:buClr>
              <a:buFont typeface="Arial" pitchFamily="34" charset="0"/>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pt-PT" kern="0" dirty="0" err="1" smtClean="0"/>
              <a:t>Hierarchical</a:t>
            </a:r>
            <a:r>
              <a:rPr lang="pt-PT" kern="0" dirty="0" smtClean="0"/>
              <a:t> </a:t>
            </a:r>
            <a:r>
              <a:rPr lang="pt-PT" kern="0" dirty="0" err="1" smtClean="0"/>
              <a:t>Model</a:t>
            </a:r>
            <a:endParaRPr lang="pt-PT" kern="0" dirty="0"/>
          </a:p>
        </p:txBody>
      </p:sp>
      <p:pic>
        <p:nvPicPr>
          <p:cNvPr id="6" name="Picture 5"/>
          <p:cNvPicPr>
            <a:picLocks noChangeAspect="1"/>
          </p:cNvPicPr>
          <p:nvPr/>
        </p:nvPicPr>
        <p:blipFill>
          <a:blip r:embed="rId2"/>
          <a:stretch>
            <a:fillRect/>
          </a:stretch>
        </p:blipFill>
        <p:spPr>
          <a:xfrm>
            <a:off x="363991" y="1536646"/>
            <a:ext cx="3064783" cy="2863391"/>
          </a:xfrm>
          <a:prstGeom prst="rect">
            <a:avLst/>
          </a:prstGeom>
        </p:spPr>
      </p:pic>
    </p:spTree>
    <p:extLst>
      <p:ext uri="{BB962C8B-B14F-4D97-AF65-F5344CB8AC3E}">
        <p14:creationId xmlns:p14="http://schemas.microsoft.com/office/powerpoint/2010/main" val="325161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Hierarchical</a:t>
            </a:r>
            <a:r>
              <a:rPr lang="pt-PT" dirty="0"/>
              <a:t> </a:t>
            </a:r>
            <a:r>
              <a:rPr lang="pt-PT" dirty="0" err="1" smtClean="0"/>
              <a:t>Model</a:t>
            </a:r>
            <a:r>
              <a:rPr lang="pt-PT" dirty="0" smtClean="0"/>
              <a:t> </a:t>
            </a:r>
            <a:r>
              <a:rPr lang="pt-PT" dirty="0" err="1" smtClean="0"/>
              <a:t>Layers</a:t>
            </a:r>
            <a:endParaRPr lang="pt-PT" dirty="0"/>
          </a:p>
        </p:txBody>
      </p:sp>
      <p:sp>
        <p:nvSpPr>
          <p:cNvPr id="3" name="Content Placeholder 2"/>
          <p:cNvSpPr>
            <a:spLocks noGrp="1"/>
          </p:cNvSpPr>
          <p:nvPr>
            <p:ph idx="1"/>
          </p:nvPr>
        </p:nvSpPr>
        <p:spPr/>
        <p:txBody>
          <a:bodyPr>
            <a:normAutofit fontScale="85000" lnSpcReduction="10000"/>
          </a:bodyPr>
          <a:lstStyle/>
          <a:p>
            <a:r>
              <a:rPr lang="en-US" b="1" dirty="0" smtClean="0"/>
              <a:t>Access layer</a:t>
            </a:r>
          </a:p>
          <a:p>
            <a:pPr lvl="1"/>
            <a:r>
              <a:rPr lang="en-US" dirty="0" smtClean="0"/>
              <a:t>The </a:t>
            </a:r>
            <a:r>
              <a:rPr lang="en-US" dirty="0"/>
              <a:t>access layer is used to grant the user access to network </a:t>
            </a:r>
            <a:r>
              <a:rPr lang="en-US" dirty="0" smtClean="0"/>
              <a:t>applications and functions. In a campus network, the access layer generally incorporates </a:t>
            </a:r>
            <a:r>
              <a:rPr lang="en-US" dirty="0"/>
              <a:t>switched LAN devices with ports that provide connectivity to workstations, </a:t>
            </a:r>
            <a:r>
              <a:rPr lang="en-US" dirty="0" smtClean="0"/>
              <a:t>IP phones</a:t>
            </a:r>
            <a:r>
              <a:rPr lang="en-US" dirty="0"/>
              <a:t>, access points, and printers. In a </a:t>
            </a:r>
            <a:r>
              <a:rPr lang="en-US" u="sng" dirty="0"/>
              <a:t>WAN environment</a:t>
            </a:r>
            <a:r>
              <a:rPr lang="en-US" dirty="0"/>
              <a:t>, the access layer </a:t>
            </a:r>
            <a:r>
              <a:rPr lang="en-US" dirty="0" smtClean="0"/>
              <a:t>for teleworkers </a:t>
            </a:r>
            <a:r>
              <a:rPr lang="en-US" dirty="0"/>
              <a:t>or remote sites may provide access to the corporate network </a:t>
            </a:r>
            <a:r>
              <a:rPr lang="en-US" dirty="0" smtClean="0"/>
              <a:t>across </a:t>
            </a:r>
            <a:r>
              <a:rPr lang="pt-PT" dirty="0" smtClean="0"/>
              <a:t>WAN </a:t>
            </a:r>
            <a:r>
              <a:rPr lang="pt-PT" dirty="0" err="1"/>
              <a:t>technologies</a:t>
            </a:r>
            <a:r>
              <a:rPr lang="pt-PT" dirty="0"/>
              <a:t>.</a:t>
            </a:r>
          </a:p>
          <a:p>
            <a:r>
              <a:rPr lang="en-US" b="1" dirty="0" smtClean="0"/>
              <a:t>Distribution layer</a:t>
            </a:r>
          </a:p>
          <a:p>
            <a:pPr lvl="1"/>
            <a:r>
              <a:rPr lang="en-US" dirty="0" smtClean="0"/>
              <a:t>The </a:t>
            </a:r>
            <a:r>
              <a:rPr lang="en-US" dirty="0"/>
              <a:t>distribution layer aggregates the access layer switches </a:t>
            </a:r>
            <a:r>
              <a:rPr lang="en-US" dirty="0" smtClean="0"/>
              <a:t>wiring closets</a:t>
            </a:r>
            <a:r>
              <a:rPr lang="en-US" dirty="0"/>
              <a:t>, floors, or other physical domain by leveraging module or Layer 3 </a:t>
            </a:r>
            <a:r>
              <a:rPr lang="en-US" dirty="0" smtClean="0"/>
              <a:t>switches.</a:t>
            </a:r>
          </a:p>
          <a:p>
            <a:pPr lvl="1"/>
            <a:r>
              <a:rPr lang="en-US" dirty="0" smtClean="0"/>
              <a:t>Similarly</a:t>
            </a:r>
            <a:r>
              <a:rPr lang="en-US" dirty="0"/>
              <a:t>, a distribution layer may aggregate the WAN connections at the edge </a:t>
            </a:r>
            <a:r>
              <a:rPr lang="en-US" dirty="0" smtClean="0"/>
              <a:t>of the </a:t>
            </a:r>
            <a:r>
              <a:rPr lang="en-US" dirty="0"/>
              <a:t>campus and provides policy-based connectivity.</a:t>
            </a:r>
          </a:p>
          <a:p>
            <a:r>
              <a:rPr lang="en-US" b="1" dirty="0" smtClean="0"/>
              <a:t>Core </a:t>
            </a:r>
            <a:r>
              <a:rPr lang="en-US" b="1" dirty="0"/>
              <a:t>layer (also referred to as the </a:t>
            </a:r>
            <a:r>
              <a:rPr lang="en-US" b="1" dirty="0" smtClean="0"/>
              <a:t>backbone)</a:t>
            </a:r>
          </a:p>
          <a:p>
            <a:pPr lvl="1"/>
            <a:r>
              <a:rPr lang="en-US" dirty="0" smtClean="0"/>
              <a:t>The </a:t>
            </a:r>
            <a:r>
              <a:rPr lang="en-US" dirty="0"/>
              <a:t>core layer is a high-speed </a:t>
            </a:r>
            <a:r>
              <a:rPr lang="en-US" dirty="0" smtClean="0"/>
              <a:t>backbone, which </a:t>
            </a:r>
            <a:r>
              <a:rPr lang="en-US" dirty="0"/>
              <a:t>is designed to switch packets as fast as possible. In most campus </a:t>
            </a:r>
            <a:r>
              <a:rPr lang="en-US" dirty="0" smtClean="0"/>
              <a:t>networks, the </a:t>
            </a:r>
            <a:r>
              <a:rPr lang="en-US" dirty="0"/>
              <a:t>core layer has routing </a:t>
            </a:r>
            <a:r>
              <a:rPr lang="en-US" dirty="0" smtClean="0"/>
              <a:t>capabilities. </a:t>
            </a:r>
          </a:p>
          <a:p>
            <a:pPr lvl="1"/>
            <a:r>
              <a:rPr lang="en-US" dirty="0" smtClean="0"/>
              <a:t>Because </a:t>
            </a:r>
            <a:r>
              <a:rPr lang="en-US" dirty="0"/>
              <a:t>the core is critical for connectivity, it must provide a </a:t>
            </a:r>
            <a:r>
              <a:rPr lang="en-US" dirty="0" smtClean="0"/>
              <a:t>high level </a:t>
            </a:r>
            <a:r>
              <a:rPr lang="en-US" dirty="0"/>
              <a:t>of availability and adapt to changes quickly. It also provides for dynamic </a:t>
            </a:r>
            <a:r>
              <a:rPr lang="en-US" dirty="0" smtClean="0"/>
              <a:t>scalability to </a:t>
            </a:r>
            <a:r>
              <a:rPr lang="en-US" dirty="0"/>
              <a:t>accommodate growth and fast convergence in the event of a failure.</a:t>
            </a:r>
            <a:endParaRPr lang="pt-PT" dirty="0"/>
          </a:p>
        </p:txBody>
      </p:sp>
    </p:spTree>
    <p:extLst>
      <p:ext uri="{BB962C8B-B14F-4D97-AF65-F5344CB8AC3E}">
        <p14:creationId xmlns:p14="http://schemas.microsoft.com/office/powerpoint/2010/main" val="364589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Access </a:t>
            </a:r>
            <a:r>
              <a:rPr lang="pt-PT" dirty="0" err="1"/>
              <a:t>Layer</a:t>
            </a:r>
            <a:endParaRPr lang="pt-PT" dirty="0"/>
          </a:p>
        </p:txBody>
      </p:sp>
      <p:sp>
        <p:nvSpPr>
          <p:cNvPr id="3" name="Content Placeholder 2"/>
          <p:cNvSpPr>
            <a:spLocks noGrp="1"/>
          </p:cNvSpPr>
          <p:nvPr>
            <p:ph idx="1"/>
          </p:nvPr>
        </p:nvSpPr>
        <p:spPr>
          <a:xfrm>
            <a:off x="279401" y="3709851"/>
            <a:ext cx="8520354" cy="2604888"/>
          </a:xfrm>
        </p:spPr>
        <p:txBody>
          <a:bodyPr>
            <a:normAutofit fontScale="92500"/>
          </a:bodyPr>
          <a:lstStyle/>
          <a:p>
            <a:r>
              <a:rPr lang="en-US" dirty="0" smtClean="0"/>
              <a:t>Describes </a:t>
            </a:r>
            <a:r>
              <a:rPr lang="en-US" dirty="0"/>
              <a:t>the logical grouping of the </a:t>
            </a:r>
            <a:r>
              <a:rPr lang="en-US" dirty="0" smtClean="0"/>
              <a:t>switches that </a:t>
            </a:r>
            <a:r>
              <a:rPr lang="en-US" dirty="0"/>
              <a:t>interconnect end devices such as PCs, printers, cameras, and so on. </a:t>
            </a:r>
            <a:endParaRPr lang="en-US" dirty="0" smtClean="0"/>
          </a:p>
          <a:p>
            <a:r>
              <a:rPr lang="en-US" dirty="0" smtClean="0"/>
              <a:t>It </a:t>
            </a:r>
            <a:r>
              <a:rPr lang="en-US" dirty="0"/>
              <a:t>is also </a:t>
            </a:r>
            <a:r>
              <a:rPr lang="en-US" dirty="0" smtClean="0"/>
              <a:t>the place </a:t>
            </a:r>
            <a:r>
              <a:rPr lang="en-US" dirty="0"/>
              <a:t>where devices that extend the network out one more level are attached. </a:t>
            </a:r>
            <a:endParaRPr lang="en-US" dirty="0" smtClean="0"/>
          </a:p>
          <a:p>
            <a:r>
              <a:rPr lang="en-US" dirty="0" smtClean="0"/>
              <a:t>Two such prime </a:t>
            </a:r>
            <a:r>
              <a:rPr lang="en-US" dirty="0"/>
              <a:t>examples are IP phones and wireless APs, both of which extend the </a:t>
            </a:r>
            <a:r>
              <a:rPr lang="en-US" dirty="0" smtClean="0"/>
              <a:t>connectivity out </a:t>
            </a:r>
            <a:r>
              <a:rPr lang="en-US" dirty="0"/>
              <a:t>one more layer from the actual campus access switch.</a:t>
            </a:r>
            <a:endParaRPr lang="pt-PT" dirty="0"/>
          </a:p>
        </p:txBody>
      </p:sp>
      <p:pic>
        <p:nvPicPr>
          <p:cNvPr id="4" name="Picture 3"/>
          <p:cNvPicPr>
            <a:picLocks noChangeAspect="1"/>
          </p:cNvPicPr>
          <p:nvPr/>
        </p:nvPicPr>
        <p:blipFill>
          <a:blip r:embed="rId2"/>
          <a:stretch>
            <a:fillRect/>
          </a:stretch>
        </p:blipFill>
        <p:spPr>
          <a:xfrm>
            <a:off x="1397726" y="961270"/>
            <a:ext cx="6008143" cy="2321643"/>
          </a:xfrm>
          <a:prstGeom prst="rect">
            <a:avLst/>
          </a:prstGeom>
        </p:spPr>
      </p:pic>
    </p:spTree>
    <p:extLst>
      <p:ext uri="{BB962C8B-B14F-4D97-AF65-F5344CB8AC3E}">
        <p14:creationId xmlns:p14="http://schemas.microsoft.com/office/powerpoint/2010/main" val="129994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Access </a:t>
            </a:r>
            <a:r>
              <a:rPr lang="pt-PT" dirty="0" err="1" smtClean="0"/>
              <a:t>Layer</a:t>
            </a:r>
            <a:r>
              <a:rPr lang="pt-PT" dirty="0" smtClean="0"/>
              <a:t> </a:t>
            </a:r>
            <a:r>
              <a:rPr lang="pt-PT" dirty="0" err="1" smtClean="0"/>
              <a:t>Capabilities</a:t>
            </a:r>
            <a:endParaRPr lang="pt-PT" dirty="0"/>
          </a:p>
        </p:txBody>
      </p:sp>
      <p:sp>
        <p:nvSpPr>
          <p:cNvPr id="3" name="Content Placeholder 2"/>
          <p:cNvSpPr>
            <a:spLocks noGrp="1"/>
          </p:cNvSpPr>
          <p:nvPr>
            <p:ph idx="1"/>
          </p:nvPr>
        </p:nvSpPr>
        <p:spPr/>
        <p:txBody>
          <a:bodyPr>
            <a:normAutofit fontScale="92500" lnSpcReduction="10000"/>
          </a:bodyPr>
          <a:lstStyle/>
          <a:p>
            <a:r>
              <a:rPr lang="en-US" b="1" dirty="0" smtClean="0"/>
              <a:t>High availability</a:t>
            </a:r>
          </a:p>
          <a:p>
            <a:pPr lvl="1"/>
            <a:r>
              <a:rPr lang="en-US" dirty="0" smtClean="0"/>
              <a:t>The </a:t>
            </a:r>
            <a:r>
              <a:rPr lang="en-US" dirty="0"/>
              <a:t>access layer supports high availability via default </a:t>
            </a:r>
            <a:r>
              <a:rPr lang="en-US" dirty="0" smtClean="0"/>
              <a:t>gateway redundancy </a:t>
            </a:r>
            <a:r>
              <a:rPr lang="en-US" dirty="0"/>
              <a:t>using dual connections from access switches to redundant </a:t>
            </a:r>
            <a:r>
              <a:rPr lang="en-US" dirty="0" smtClean="0"/>
              <a:t>distribution layer </a:t>
            </a:r>
            <a:r>
              <a:rPr lang="en-US" dirty="0"/>
              <a:t>switches when there is no routing in the access layer. This </a:t>
            </a:r>
            <a:r>
              <a:rPr lang="en-US" dirty="0" smtClean="0"/>
              <a:t>mechanism </a:t>
            </a:r>
            <a:r>
              <a:rPr lang="en-US" dirty="0"/>
              <a:t>behind default gateway redundancy is referred to as </a:t>
            </a:r>
            <a:r>
              <a:rPr lang="en-US" i="1" u="sng" dirty="0"/>
              <a:t>first-hop redundancy </a:t>
            </a:r>
            <a:r>
              <a:rPr lang="en-US" i="1" u="sng" dirty="0" smtClean="0"/>
              <a:t>protocol </a:t>
            </a:r>
            <a:r>
              <a:rPr lang="en-US" u="sng" dirty="0" smtClean="0"/>
              <a:t>(FHRP</a:t>
            </a:r>
            <a:r>
              <a:rPr lang="en-US" u="sng" dirty="0"/>
              <a:t>). </a:t>
            </a:r>
            <a:endParaRPr lang="en-US" u="sng" dirty="0" smtClean="0"/>
          </a:p>
          <a:p>
            <a:r>
              <a:rPr lang="en-US" b="1" dirty="0" smtClean="0"/>
              <a:t>Convergence</a:t>
            </a:r>
          </a:p>
          <a:p>
            <a:pPr lvl="1"/>
            <a:r>
              <a:rPr lang="en-US" dirty="0" smtClean="0"/>
              <a:t>The </a:t>
            </a:r>
            <a:r>
              <a:rPr lang="en-US" dirty="0"/>
              <a:t>access layer generally supports inline Power over Ethernet (</a:t>
            </a:r>
            <a:r>
              <a:rPr lang="en-US" dirty="0" err="1" smtClean="0"/>
              <a:t>PoE</a:t>
            </a:r>
            <a:r>
              <a:rPr lang="en-US" dirty="0" smtClean="0"/>
              <a:t>) for </a:t>
            </a:r>
            <a:r>
              <a:rPr lang="en-US" dirty="0"/>
              <a:t>IP telephony, thin clients, and wireless access points (APs). </a:t>
            </a:r>
            <a:endParaRPr lang="en-US" dirty="0" smtClean="0"/>
          </a:p>
          <a:p>
            <a:pPr lvl="1"/>
            <a:r>
              <a:rPr lang="en-US" dirty="0" smtClean="0"/>
              <a:t>In </a:t>
            </a:r>
            <a:r>
              <a:rPr lang="en-US" dirty="0"/>
              <a:t>addition, the access layers allow support for converged features </a:t>
            </a:r>
            <a:r>
              <a:rPr lang="en-US" dirty="0" smtClean="0"/>
              <a:t>that enable </a:t>
            </a:r>
            <a:r>
              <a:rPr lang="en-US" dirty="0"/>
              <a:t>optimal software configuration of IP phones and wireless APs, as well</a:t>
            </a:r>
            <a:r>
              <a:rPr lang="en-US" dirty="0" smtClean="0"/>
              <a:t>.</a:t>
            </a:r>
            <a:endParaRPr lang="en-US" dirty="0"/>
          </a:p>
          <a:p>
            <a:r>
              <a:rPr lang="en-US" b="1" dirty="0" smtClean="0"/>
              <a:t>Security</a:t>
            </a:r>
          </a:p>
          <a:p>
            <a:pPr lvl="1"/>
            <a:r>
              <a:rPr lang="en-US" dirty="0" smtClean="0"/>
              <a:t>The </a:t>
            </a:r>
            <a:r>
              <a:rPr lang="en-US" dirty="0"/>
              <a:t>access layer also provides services for additional security </a:t>
            </a:r>
            <a:r>
              <a:rPr lang="en-US" dirty="0" smtClean="0"/>
              <a:t>against unauthorized </a:t>
            </a:r>
            <a:r>
              <a:rPr lang="en-US" dirty="0"/>
              <a:t>access to the network by using tools such as port security, quality </a:t>
            </a:r>
            <a:r>
              <a:rPr lang="en-US" dirty="0" smtClean="0"/>
              <a:t>of </a:t>
            </a:r>
            <a:r>
              <a:rPr lang="pt-PT" dirty="0" err="1" smtClean="0"/>
              <a:t>service</a:t>
            </a:r>
            <a:r>
              <a:rPr lang="pt-PT" dirty="0" smtClean="0"/>
              <a:t> </a:t>
            </a:r>
            <a:r>
              <a:rPr lang="pt-PT" dirty="0"/>
              <a:t>(</a:t>
            </a:r>
            <a:r>
              <a:rPr lang="pt-PT" dirty="0" err="1"/>
              <a:t>QoS</a:t>
            </a:r>
            <a:r>
              <a:rPr lang="pt-PT" dirty="0"/>
              <a:t>), </a:t>
            </a:r>
            <a:r>
              <a:rPr lang="pt-PT" dirty="0" err="1"/>
              <a:t>Dynamic</a:t>
            </a:r>
            <a:r>
              <a:rPr lang="pt-PT" dirty="0"/>
              <a:t> </a:t>
            </a:r>
            <a:r>
              <a:rPr lang="pt-PT" dirty="0" err="1"/>
              <a:t>Host</a:t>
            </a:r>
            <a:r>
              <a:rPr lang="pt-PT" dirty="0"/>
              <a:t> </a:t>
            </a:r>
            <a:r>
              <a:rPr lang="pt-PT" dirty="0" err="1"/>
              <a:t>Configuration</a:t>
            </a:r>
            <a:r>
              <a:rPr lang="pt-PT" dirty="0"/>
              <a:t> </a:t>
            </a:r>
            <a:r>
              <a:rPr lang="pt-PT" dirty="0" err="1"/>
              <a:t>Protocol</a:t>
            </a:r>
            <a:r>
              <a:rPr lang="pt-PT" dirty="0"/>
              <a:t> (DHCP) </a:t>
            </a:r>
            <a:r>
              <a:rPr lang="pt-PT" dirty="0" err="1"/>
              <a:t>snooping</a:t>
            </a:r>
            <a:r>
              <a:rPr lang="pt-PT" dirty="0"/>
              <a:t>, </a:t>
            </a:r>
            <a:r>
              <a:rPr lang="pt-PT" dirty="0" err="1" smtClean="0"/>
              <a:t>dynamic</a:t>
            </a:r>
            <a:r>
              <a:rPr lang="pt-PT" dirty="0"/>
              <a:t> </a:t>
            </a:r>
            <a:r>
              <a:rPr lang="en-US" dirty="0" smtClean="0"/>
              <a:t>ARP </a:t>
            </a:r>
            <a:r>
              <a:rPr lang="en-US" dirty="0"/>
              <a:t>inspection (DAI), and IP Source Guard.</a:t>
            </a:r>
            <a:endParaRPr lang="pt-PT" dirty="0"/>
          </a:p>
        </p:txBody>
      </p:sp>
    </p:spTree>
    <p:extLst>
      <p:ext uri="{BB962C8B-B14F-4D97-AF65-F5344CB8AC3E}">
        <p14:creationId xmlns:p14="http://schemas.microsoft.com/office/powerpoint/2010/main" val="3823941256"/>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10268</TotalTime>
  <Pages>28</Pages>
  <Words>3279</Words>
  <Application>Microsoft Office PowerPoint</Application>
  <PresentationFormat>On-screen Show (4:3)</PresentationFormat>
  <Paragraphs>195</Paragraphs>
  <Slides>41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Courier New</vt:lpstr>
      <vt:lpstr>Times New Roman</vt:lpstr>
      <vt:lpstr>Wingdings</vt:lpstr>
      <vt:lpstr>CCNP Instructor PPT</vt:lpstr>
      <vt:lpstr>Chapter 2: Network Design Fundamentals</vt:lpstr>
      <vt:lpstr>Chapter 2 Objectives</vt:lpstr>
      <vt:lpstr>Campus Network Structure</vt:lpstr>
      <vt:lpstr>Hierarchical Network Design</vt:lpstr>
      <vt:lpstr>Flat Network Design </vt:lpstr>
      <vt:lpstr>Hierarchical Network Design</vt:lpstr>
      <vt:lpstr>Hierarchical Model Layers</vt:lpstr>
      <vt:lpstr>Access Layer</vt:lpstr>
      <vt:lpstr>Access Layer Capabilities</vt:lpstr>
      <vt:lpstr>Distribution Layer</vt:lpstr>
      <vt:lpstr>Distribution Layer</vt:lpstr>
      <vt:lpstr>Distribution Layer Functions</vt:lpstr>
      <vt:lpstr>Core Layer (Backbone)</vt:lpstr>
      <vt:lpstr>Core Layer (Backbone)</vt:lpstr>
      <vt:lpstr>Core Layer (Backbone)</vt:lpstr>
      <vt:lpstr>Core Layer Functions</vt:lpstr>
      <vt:lpstr>Core Layer Interconnecting with the Enterprise Network</vt:lpstr>
      <vt:lpstr>Layer 3 in the Access Layer</vt:lpstr>
      <vt:lpstr>Layer 3 in the Access Layer</vt:lpstr>
      <vt:lpstr>The Need for a Core Layer</vt:lpstr>
      <vt:lpstr>The Need for a Core Layer</vt:lpstr>
      <vt:lpstr>PowerPoint Presentation</vt:lpstr>
      <vt:lpstr>Types of Cisco Switches</vt:lpstr>
      <vt:lpstr>Comparing Layer 2 and Multilayer Switches</vt:lpstr>
      <vt:lpstr>MAC Address Forwarding</vt:lpstr>
      <vt:lpstr>Layer 2 Switch Operation</vt:lpstr>
      <vt:lpstr>Layer 2 Switch Operation</vt:lpstr>
      <vt:lpstr>Layer 3 (Multilayer) Switch Operation</vt:lpstr>
      <vt:lpstr>Commands for Viewing and Editing Catalyst Switch MAC Address Tables</vt:lpstr>
      <vt:lpstr>Distributed Hardware Forwarding</vt:lpstr>
      <vt:lpstr>Distributed Hardware Forwarding</vt:lpstr>
      <vt:lpstr>Cisco Switching Methods</vt:lpstr>
      <vt:lpstr>Cisco Switching Methods</vt:lpstr>
      <vt:lpstr>Cisco Switching Methods</vt:lpstr>
      <vt:lpstr>Route Caching</vt:lpstr>
      <vt:lpstr>Topology-Based Switching</vt:lpstr>
      <vt:lpstr>Hardware Forward Details</vt:lpstr>
      <vt:lpstr>Chapter 2 Summary</vt:lpstr>
      <vt:lpstr>Chapter 2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510</cp:revision>
  <cp:lastPrinted>1999-01-27T00:54:54Z</cp:lastPrinted>
  <dcterms:created xsi:type="dcterms:W3CDTF">2010-07-05T20:10:47Z</dcterms:created>
  <dcterms:modified xsi:type="dcterms:W3CDTF">2016-04-13T04:16:21Z</dcterms:modified>
</cp:coreProperties>
</file>