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960" r:id="rId1"/>
  </p:sldMasterIdLst>
  <p:notesMasterIdLst>
    <p:notesMasterId r:id="rId89"/>
  </p:notesMasterIdLst>
  <p:handoutMasterIdLst>
    <p:handoutMasterId r:id="rId90"/>
  </p:handoutMasterIdLst>
  <p:sldIdLst>
    <p:sldId id="500" r:id="rId2"/>
    <p:sldId id="541" r:id="rId3"/>
    <p:sldId id="813" r:id="rId4"/>
    <p:sldId id="863" r:id="rId5"/>
    <p:sldId id="963" r:id="rId6"/>
    <p:sldId id="964" r:id="rId7"/>
    <p:sldId id="965" r:id="rId8"/>
    <p:sldId id="966" r:id="rId9"/>
    <p:sldId id="967" r:id="rId10"/>
    <p:sldId id="968" r:id="rId11"/>
    <p:sldId id="969" r:id="rId12"/>
    <p:sldId id="970" r:id="rId13"/>
    <p:sldId id="971" r:id="rId14"/>
    <p:sldId id="972" r:id="rId15"/>
    <p:sldId id="973" r:id="rId16"/>
    <p:sldId id="974" r:id="rId17"/>
    <p:sldId id="976" r:id="rId18"/>
    <p:sldId id="977" r:id="rId19"/>
    <p:sldId id="978" r:id="rId20"/>
    <p:sldId id="979" r:id="rId21"/>
    <p:sldId id="980" r:id="rId22"/>
    <p:sldId id="981" r:id="rId23"/>
    <p:sldId id="982" r:id="rId24"/>
    <p:sldId id="983" r:id="rId25"/>
    <p:sldId id="984" r:id="rId26"/>
    <p:sldId id="985" r:id="rId27"/>
    <p:sldId id="986" r:id="rId28"/>
    <p:sldId id="987" r:id="rId29"/>
    <p:sldId id="988" r:id="rId30"/>
    <p:sldId id="989" r:id="rId31"/>
    <p:sldId id="990" r:id="rId32"/>
    <p:sldId id="991" r:id="rId33"/>
    <p:sldId id="992" r:id="rId34"/>
    <p:sldId id="993" r:id="rId35"/>
    <p:sldId id="994" r:id="rId36"/>
    <p:sldId id="995" r:id="rId37"/>
    <p:sldId id="996" r:id="rId38"/>
    <p:sldId id="997" r:id="rId39"/>
    <p:sldId id="998" r:id="rId40"/>
    <p:sldId id="999" r:id="rId41"/>
    <p:sldId id="1000" r:id="rId42"/>
    <p:sldId id="1001" r:id="rId43"/>
    <p:sldId id="1002" r:id="rId44"/>
    <p:sldId id="1003" r:id="rId45"/>
    <p:sldId id="908" r:id="rId46"/>
    <p:sldId id="975" r:id="rId47"/>
    <p:sldId id="1004" r:id="rId48"/>
    <p:sldId id="1005" r:id="rId49"/>
    <p:sldId id="1006" r:id="rId50"/>
    <p:sldId id="1007" r:id="rId51"/>
    <p:sldId id="1008" r:id="rId52"/>
    <p:sldId id="1009" r:id="rId53"/>
    <p:sldId id="1010" r:id="rId54"/>
    <p:sldId id="1011" r:id="rId55"/>
    <p:sldId id="1012" r:id="rId56"/>
    <p:sldId id="1013" r:id="rId57"/>
    <p:sldId id="1014" r:id="rId58"/>
    <p:sldId id="1015" r:id="rId59"/>
    <p:sldId id="1016" r:id="rId60"/>
    <p:sldId id="1017" r:id="rId61"/>
    <p:sldId id="1018" r:id="rId62"/>
    <p:sldId id="1019" r:id="rId63"/>
    <p:sldId id="1021" r:id="rId64"/>
    <p:sldId id="1020" r:id="rId65"/>
    <p:sldId id="815" r:id="rId66"/>
    <p:sldId id="1022" r:id="rId67"/>
    <p:sldId id="1023" r:id="rId68"/>
    <p:sldId id="1024" r:id="rId69"/>
    <p:sldId id="1025" r:id="rId70"/>
    <p:sldId id="1026" r:id="rId71"/>
    <p:sldId id="1027" r:id="rId72"/>
    <p:sldId id="1028" r:id="rId73"/>
    <p:sldId id="1029" r:id="rId74"/>
    <p:sldId id="1030" r:id="rId75"/>
    <p:sldId id="1031" r:id="rId76"/>
    <p:sldId id="1032" r:id="rId77"/>
    <p:sldId id="1033" r:id="rId78"/>
    <p:sldId id="1034" r:id="rId79"/>
    <p:sldId id="1035" r:id="rId80"/>
    <p:sldId id="1036" r:id="rId81"/>
    <p:sldId id="1037" r:id="rId82"/>
    <p:sldId id="1038" r:id="rId83"/>
    <p:sldId id="1039" r:id="rId84"/>
    <p:sldId id="962" r:id="rId85"/>
    <p:sldId id="817" r:id="rId86"/>
    <p:sldId id="681" r:id="rId87"/>
    <p:sldId id="1040" r:id="rId88"/>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9">
          <p15:clr>
            <a:srgbClr val="A4A3A4"/>
          </p15:clr>
        </p15:guide>
        <p15:guide id="2" pos="176">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C566"/>
    <a:srgbClr val="9EC5E6"/>
    <a:srgbClr val="678DC5"/>
    <a:srgbClr val="FFFF99"/>
    <a:srgbClr val="C0C0C4"/>
    <a:srgbClr val="3E67A4"/>
    <a:srgbClr val="3E8DC5"/>
    <a:srgbClr val="5F5F65"/>
    <a:srgbClr val="7E7E8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05" autoAdjust="0"/>
    <p:restoredTop sz="85109" autoAdjust="0"/>
  </p:normalViewPr>
  <p:slideViewPr>
    <p:cSldViewPr snapToGrid="0" showGuides="1">
      <p:cViewPr varScale="1">
        <p:scale>
          <a:sx n="66" d="100"/>
          <a:sy n="66" d="100"/>
        </p:scale>
        <p:origin x="1665" y="24"/>
      </p:cViewPr>
      <p:guideLst>
        <p:guide orient="horz" pos="2169"/>
        <p:guide pos="176"/>
      </p:guideLst>
    </p:cSldViewPr>
  </p:slideViewPr>
  <p:notesTextViewPr>
    <p:cViewPr>
      <p:scale>
        <a:sx n="100" d="100"/>
        <a:sy n="100" d="100"/>
      </p:scale>
      <p:origin x="0" y="0"/>
    </p:cViewPr>
  </p:notesTextViewPr>
  <p:sorterViewPr>
    <p:cViewPr>
      <p:scale>
        <a:sx n="66" d="100"/>
        <a:sy n="66" d="100"/>
      </p:scale>
      <p:origin x="0" y="5190"/>
    </p:cViewPr>
  </p:sorterViewPr>
  <p:notesViewPr>
    <p:cSldViewPr snapToGrid="0" showGuides="1">
      <p:cViewPr>
        <p:scale>
          <a:sx n="100" d="100"/>
          <a:sy n="100" d="100"/>
        </p:scale>
        <p:origin x="-1500" y="233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3" name="Rectangle 11"/>
          <p:cNvSpPr>
            <a:spLocks noChangeArrowheads="1"/>
          </p:cNvSpPr>
          <p:nvPr/>
        </p:nvSpPr>
        <p:spPr bwMode="auto">
          <a:xfrm>
            <a:off x="6249988" y="8609013"/>
            <a:ext cx="449262" cy="212725"/>
          </a:xfrm>
          <a:prstGeom prst="rect">
            <a:avLst/>
          </a:prstGeom>
          <a:noFill/>
          <a:ln w="9525">
            <a:noFill/>
            <a:miter lim="800000"/>
            <a:headEnd/>
            <a:tailEnd/>
          </a:ln>
          <a:effectLst/>
        </p:spPr>
        <p:txBody>
          <a:bodyPr wrap="none" anchor="ctr"/>
          <a:lstStyle/>
          <a:p>
            <a:pPr>
              <a:defRPr/>
            </a:pPr>
            <a:endParaRPr lang="en-US" dirty="0"/>
          </a:p>
        </p:txBody>
      </p:sp>
      <p:sp>
        <p:nvSpPr>
          <p:cNvPr id="3084" name="Rectangle 12"/>
          <p:cNvSpPr>
            <a:spLocks noChangeArrowheads="1"/>
          </p:cNvSpPr>
          <p:nvPr/>
        </p:nvSpPr>
        <p:spPr bwMode="auto">
          <a:xfrm>
            <a:off x="57150" y="8785225"/>
            <a:ext cx="2619375" cy="347663"/>
          </a:xfrm>
          <a:prstGeom prst="rect">
            <a:avLst/>
          </a:prstGeom>
          <a:noFill/>
          <a:ln w="9525">
            <a:noFill/>
            <a:miter lim="800000"/>
            <a:headEnd/>
            <a:tailEnd/>
          </a:ln>
          <a:effectLst/>
        </p:spPr>
        <p:txBody>
          <a:bodyPr lIns="95667" tIns="50185" rIns="95667" bIns="50185">
            <a:spAutoFit/>
          </a:bodyPr>
          <a:lstStyle/>
          <a:p>
            <a:pPr algn="l" defTabSz="611188">
              <a:lnSpc>
                <a:spcPct val="100000"/>
              </a:lnSpc>
              <a:tabLst>
                <a:tab pos="2387600" algn="l"/>
                <a:tab pos="4830763" algn="l"/>
              </a:tabLst>
              <a:defRPr/>
            </a:pPr>
            <a:r>
              <a:rPr lang="en-US" sz="800" dirty="0"/>
              <a:t>© </a:t>
            </a:r>
            <a:r>
              <a:rPr lang="en-US" sz="800" dirty="0" smtClean="0"/>
              <a:t>2010, </a:t>
            </a:r>
            <a:r>
              <a:rPr lang="en-US" sz="800" dirty="0"/>
              <a:t>Cisco Systems, Inc. All rights reserved.</a:t>
            </a:r>
          </a:p>
          <a:p>
            <a:pPr algn="l" defTabSz="611188">
              <a:lnSpc>
                <a:spcPct val="100000"/>
              </a:lnSpc>
              <a:tabLst>
                <a:tab pos="2387600" algn="l"/>
                <a:tab pos="4830763" algn="l"/>
              </a:tabLst>
              <a:defRPr/>
            </a:pPr>
            <a:r>
              <a:rPr lang="en-US" sz="800" dirty="0"/>
              <a:t>Presentation_ID.scr</a:t>
            </a:r>
          </a:p>
        </p:txBody>
      </p:sp>
      <p:sp>
        <p:nvSpPr>
          <p:cNvPr id="3085"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ffectLst/>
        </p:spPr>
        <p:txBody>
          <a:bodyPr wrap="none" anchor="ctr"/>
          <a:lstStyle/>
          <a:p>
            <a:pPr>
              <a:defRPr/>
            </a:pPr>
            <a:endParaRPr lang="en-US" dirty="0"/>
          </a:p>
        </p:txBody>
      </p:sp>
      <p:sp>
        <p:nvSpPr>
          <p:cNvPr id="3086" name="Rectangle 14"/>
          <p:cNvSpPr>
            <a:spLocks noChangeArrowheads="1"/>
          </p:cNvSpPr>
          <p:nvPr/>
        </p:nvSpPr>
        <p:spPr bwMode="auto">
          <a:xfrm>
            <a:off x="5929313" y="8680450"/>
            <a:ext cx="812800" cy="287338"/>
          </a:xfrm>
          <a:prstGeom prst="rect">
            <a:avLst/>
          </a:prstGeom>
          <a:noFill/>
          <a:ln w="9525">
            <a:noFill/>
            <a:miter lim="800000"/>
            <a:headEnd/>
            <a:tailEnd/>
          </a:ln>
          <a:effectLst/>
        </p:spPr>
        <p:txBody>
          <a:bodyPr lIns="18819" tIns="0" rIns="18819" bIns="0" anchor="b"/>
          <a:lstStyle/>
          <a:p>
            <a:pPr algn="r" defTabSz="903288">
              <a:lnSpc>
                <a:spcPct val="100000"/>
              </a:lnSpc>
              <a:defRPr/>
            </a:pPr>
            <a:fld id="{AEAAA42D-7350-4E1A-927F-F0F0D6BE9213}" type="slidenum">
              <a:rPr lang="en-US" sz="800"/>
              <a:pPr algn="r" defTabSz="903288">
                <a:lnSpc>
                  <a:spcPct val="100000"/>
                </a:lnSpc>
                <a:defRPr/>
              </a:pPr>
              <a:t>‹#›</a:t>
            </a:fld>
            <a:endParaRPr lang="en-US" sz="800" dirty="0"/>
          </a:p>
        </p:txBody>
      </p:sp>
    </p:spTree>
    <p:extLst>
      <p:ext uri="{BB962C8B-B14F-4D97-AF65-F5344CB8AC3E}">
        <p14:creationId xmlns:p14="http://schemas.microsoft.com/office/powerpoint/2010/main" val="32434203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3304" name="Rectangle 8"/>
          <p:cNvSpPr>
            <a:spLocks noChangeArrowheads="1"/>
          </p:cNvSpPr>
          <p:nvPr/>
        </p:nvSpPr>
        <p:spPr bwMode="auto">
          <a:xfrm>
            <a:off x="6249988" y="8609013"/>
            <a:ext cx="449262" cy="212725"/>
          </a:xfrm>
          <a:prstGeom prst="rect">
            <a:avLst/>
          </a:prstGeom>
          <a:noFill/>
          <a:ln w="9525">
            <a:noFill/>
            <a:miter lim="800000"/>
            <a:headEnd/>
            <a:tailEnd/>
          </a:ln>
          <a:effectLst/>
        </p:spPr>
        <p:txBody>
          <a:bodyPr wrap="none" anchor="ctr"/>
          <a:lstStyle/>
          <a:p>
            <a:pPr>
              <a:defRPr/>
            </a:pPr>
            <a:endParaRPr lang="en-US" dirty="0"/>
          </a:p>
        </p:txBody>
      </p:sp>
      <p:sp>
        <p:nvSpPr>
          <p:cNvPr id="183305" name="Rectangle 9"/>
          <p:cNvSpPr>
            <a:spLocks noChangeArrowheads="1"/>
          </p:cNvSpPr>
          <p:nvPr/>
        </p:nvSpPr>
        <p:spPr bwMode="auto">
          <a:xfrm>
            <a:off x="57150" y="8785225"/>
            <a:ext cx="2619375" cy="224461"/>
          </a:xfrm>
          <a:prstGeom prst="rect">
            <a:avLst/>
          </a:prstGeom>
          <a:noFill/>
          <a:ln w="9525">
            <a:noFill/>
            <a:miter lim="800000"/>
            <a:headEnd/>
            <a:tailEnd/>
          </a:ln>
          <a:effectLst/>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a:t>
            </a:r>
            <a:r>
              <a:rPr lang="en-US" sz="800"/>
              <a:t>reserved</a:t>
            </a:r>
            <a:r>
              <a:rPr lang="en-US" sz="800" smtClean="0"/>
              <a:t>.</a:t>
            </a:r>
            <a:endParaRPr lang="en-US" sz="800" dirty="0"/>
          </a:p>
        </p:txBody>
      </p:sp>
      <p:sp>
        <p:nvSpPr>
          <p:cNvPr id="183306"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ffectLst/>
        </p:spPr>
        <p:txBody>
          <a:bodyPr wrap="none" anchor="ctr"/>
          <a:lstStyle/>
          <a:p>
            <a:pPr>
              <a:defRPr/>
            </a:pPr>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48A860EF-3C9C-408F-AA5B-BAB3242BE1D0}" type="slidenum">
              <a:rPr lang="en-US"/>
              <a:pPr>
                <a:defRPr/>
              </a:pPr>
              <a:t>‹#›</a:t>
            </a:fld>
            <a:endParaRPr lang="en-US" dirty="0"/>
          </a:p>
        </p:txBody>
      </p:sp>
      <p:sp>
        <p:nvSpPr>
          <p:cNvPr id="18438"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836196363"/>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1"/>
          <p:cNvSpPr>
            <a:spLocks noGrp="1" noChangeArrowheads="1"/>
          </p:cNvSpPr>
          <p:nvPr>
            <p:ph type="sldNum" sz="quarter" idx="5"/>
          </p:nvPr>
        </p:nvSpPr>
        <p:spPr>
          <a:noFill/>
        </p:spPr>
        <p:txBody>
          <a:bodyPr/>
          <a:lstStyle/>
          <a:p>
            <a:fld id="{2B30C949-4E15-4DB4-8A39-A23EF57DFAE1}" type="slidenum">
              <a:rPr lang="en-US" smtClean="0"/>
              <a:pPr/>
              <a:t>1</a:t>
            </a:fld>
            <a:endParaRPr lang="en-US" dirty="0" smtClean="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t>Cisco Networking </a:t>
            </a:r>
            <a:r>
              <a:rPr lang="en-US" b="1" smtClean="0"/>
              <a:t>Academy Program</a:t>
            </a:r>
            <a:endParaRPr lang="en-US" b="1" dirty="0" smtClean="0"/>
          </a:p>
          <a:p>
            <a:pPr>
              <a:buFontTx/>
              <a:buNone/>
            </a:pPr>
            <a:r>
              <a:rPr lang="en-US" b="1" dirty="0" smtClean="0"/>
              <a:t>CCNP</a:t>
            </a:r>
            <a:r>
              <a:rPr lang="en-US" b="1" baseline="0" dirty="0" smtClean="0"/>
              <a:t> ROUTE: Implementing IP Routing</a:t>
            </a:r>
            <a:endParaRPr lang="en-US" b="1" dirty="0" smtClean="0"/>
          </a:p>
          <a:p>
            <a:pPr>
              <a:buFontTx/>
              <a:buNone/>
            </a:pPr>
            <a:r>
              <a:rPr lang="en-US" sz="1300" b="1" dirty="0" smtClean="0"/>
              <a:t>Chapter 1: Routing Services</a:t>
            </a:r>
            <a:r>
              <a:rPr lang="en-US" b="1" dirty="0" smtClean="0"/>
              <a:t/>
            </a:r>
            <a:br>
              <a:rPr lang="en-US" b="1" dirty="0" smtClean="0"/>
            </a:br>
            <a:endParaRPr lang="en-GB" b="1" dirty="0" smtClean="0"/>
          </a:p>
        </p:txBody>
      </p:sp>
    </p:spTree>
    <p:extLst>
      <p:ext uri="{BB962C8B-B14F-4D97-AF65-F5344CB8AC3E}">
        <p14:creationId xmlns:p14="http://schemas.microsoft.com/office/powerpoint/2010/main" val="881838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Consistency check</a:t>
            </a:r>
          </a:p>
          <a:p>
            <a:pPr lvl="1"/>
            <a:r>
              <a:rPr lang="en-US" dirty="0" smtClean="0"/>
              <a:t>In VTP Version 2, VLAN consistency checks, such as VLAN names and values, are performed. However, this is only done when you enter information through the command-line interface (CLI) or Simple Network Management Protocol (SNMP). Consistency checks are not performed when new information is obtained from a VTP message or when information is read from NVRAM. If the digest on a received VTP message is correct, its information is accepted without </a:t>
            </a:r>
            <a:r>
              <a:rPr lang="pt-PT" dirty="0" err="1" smtClean="0"/>
              <a:t>consistency</a:t>
            </a:r>
            <a:r>
              <a:rPr lang="pt-PT" dirty="0" smtClean="0"/>
              <a:t> </a:t>
            </a:r>
            <a:r>
              <a:rPr lang="pt-PT" dirty="0" err="1" smtClean="0"/>
              <a:t>checks</a:t>
            </a:r>
            <a:r>
              <a:rPr lang="pt-PT" dirty="0" smtClean="0"/>
              <a:t>.</a:t>
            </a:r>
          </a:p>
          <a:p>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52</a:t>
            </a:fld>
            <a:endParaRPr lang="en-US" dirty="0"/>
          </a:p>
        </p:txBody>
      </p:sp>
    </p:spTree>
    <p:extLst>
      <p:ext uri="{BB962C8B-B14F-4D97-AF65-F5344CB8AC3E}">
        <p14:creationId xmlns:p14="http://schemas.microsoft.com/office/powerpoint/2010/main" val="18168912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65</a:t>
            </a:fld>
            <a:endParaRPr lang="en-US" dirty="0"/>
          </a:p>
        </p:txBody>
      </p:sp>
    </p:spTree>
    <p:extLst>
      <p:ext uri="{BB962C8B-B14F-4D97-AF65-F5344CB8AC3E}">
        <p14:creationId xmlns:p14="http://schemas.microsoft.com/office/powerpoint/2010/main" val="23277870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Arial" charset="0"/>
                <a:ea typeface="+mn-ea"/>
                <a:cs typeface="+mn-cs"/>
              </a:rPr>
              <a:t>Note </a:t>
            </a:r>
            <a:r>
              <a:rPr lang="en-US" sz="1200" b="0" i="0" u="none" strike="noStrike" kern="1200" baseline="0" dirty="0" smtClean="0">
                <a:solidFill>
                  <a:schemeClr val="tx1"/>
                </a:solidFill>
                <a:latin typeface="Arial" charset="0"/>
                <a:ea typeface="+mn-ea"/>
                <a:cs typeface="+mn-cs"/>
              </a:rPr>
              <a:t>Using new technologies like VSS (Virtual Switching System) and </a:t>
            </a:r>
            <a:r>
              <a:rPr lang="en-US" sz="1200" b="0" i="0" u="none" strike="noStrike" kern="1200" baseline="0" dirty="0" err="1" smtClean="0">
                <a:solidFill>
                  <a:schemeClr val="tx1"/>
                </a:solidFill>
                <a:latin typeface="Arial" charset="0"/>
                <a:ea typeface="+mn-ea"/>
                <a:cs typeface="+mn-cs"/>
              </a:rPr>
              <a:t>vPC</a:t>
            </a:r>
            <a:r>
              <a:rPr lang="en-US" sz="1200" b="0" i="0" u="none" strike="noStrike" kern="1200" baseline="0" dirty="0" smtClean="0">
                <a:solidFill>
                  <a:schemeClr val="tx1"/>
                </a:solidFill>
                <a:latin typeface="Arial" charset="0"/>
                <a:ea typeface="+mn-ea"/>
                <a:cs typeface="+mn-cs"/>
              </a:rPr>
              <a:t> (Virtual Port Channel), a port channel can be created across two aggregation switches from the same access layer to provide better redundancy.</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68</a:t>
            </a:fld>
            <a:endParaRPr lang="en-US" dirty="0"/>
          </a:p>
        </p:txBody>
      </p:sp>
    </p:spTree>
    <p:extLst>
      <p:ext uri="{BB962C8B-B14F-4D97-AF65-F5344CB8AC3E}">
        <p14:creationId xmlns:p14="http://schemas.microsoft.com/office/powerpoint/2010/main" val="1764853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2713" marR="0" lvl="1" indent="-112713" algn="l" defTabSz="1020763" rtl="0" eaLnBrk="0" fontAlgn="base" latinLnBrk="0" hangingPunct="0">
              <a:lnSpc>
                <a:spcPct val="90000"/>
              </a:lnSpc>
              <a:spcBef>
                <a:spcPct val="50000"/>
              </a:spcBef>
              <a:spcAft>
                <a:spcPct val="0"/>
              </a:spcAft>
              <a:buClrTx/>
              <a:buSzPct val="100000"/>
              <a:buFontTx/>
              <a:buChar char="•"/>
              <a:tabLst/>
              <a:defRPr/>
            </a:pPr>
            <a:r>
              <a:rPr lang="en-US" dirty="0" smtClean="0"/>
              <a:t>The port priority and the port number form the port identifier. The switch uses the port priority to decide which ports to put in standby mode when a hardware limitation prevents all compatible </a:t>
            </a:r>
            <a:r>
              <a:rPr lang="pt-PT" dirty="0" err="1" smtClean="0"/>
              <a:t>ports</a:t>
            </a:r>
            <a:r>
              <a:rPr lang="pt-PT" dirty="0" smtClean="0"/>
              <a:t> </a:t>
            </a:r>
            <a:r>
              <a:rPr lang="pt-PT" dirty="0" err="1" smtClean="0"/>
              <a:t>from</a:t>
            </a:r>
            <a:r>
              <a:rPr lang="pt-PT" dirty="0" smtClean="0"/>
              <a:t> </a:t>
            </a:r>
            <a:r>
              <a:rPr lang="pt-PT" dirty="0" err="1" smtClean="0"/>
              <a:t>aggregating</a:t>
            </a:r>
            <a:r>
              <a:rPr lang="pt-PT" dirty="0" smtClean="0"/>
              <a:t>.</a:t>
            </a:r>
          </a:p>
          <a:p>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72</a:t>
            </a:fld>
            <a:endParaRPr lang="en-US" dirty="0"/>
          </a:p>
        </p:txBody>
      </p:sp>
    </p:spTree>
    <p:extLst>
      <p:ext uri="{BB962C8B-B14F-4D97-AF65-F5344CB8AC3E}">
        <p14:creationId xmlns:p14="http://schemas.microsoft.com/office/powerpoint/2010/main" val="27497082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if configured speed, duplex, or VLAN of a port in</a:t>
            </a:r>
            <a:r>
              <a:rPr lang="en-US" baseline="0" dirty="0" smtClean="0"/>
              <a:t> </a:t>
            </a:r>
            <a:r>
              <a:rPr lang="en-US" dirty="0" smtClean="0"/>
              <a:t>a bundle is changed, </a:t>
            </a:r>
            <a:r>
              <a:rPr lang="en-US" dirty="0" err="1" smtClean="0"/>
              <a:t>PAgP</a:t>
            </a:r>
            <a:r>
              <a:rPr lang="en-US" dirty="0" smtClean="0"/>
              <a:t> reconfigures that parameter for all ports in the bundle. </a:t>
            </a:r>
          </a:p>
          <a:p>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73</a:t>
            </a:fld>
            <a:endParaRPr lang="en-US" dirty="0"/>
          </a:p>
        </p:txBody>
      </p:sp>
    </p:spTree>
    <p:extLst>
      <p:ext uri="{BB962C8B-B14F-4D97-AF65-F5344CB8AC3E}">
        <p14:creationId xmlns:p14="http://schemas.microsoft.com/office/powerpoint/2010/main" val="38588722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To verify load-balancing options available on the device, use the </a:t>
            </a:r>
            <a:r>
              <a:rPr lang="en-US" sz="1200" b="1" i="0" u="none" strike="noStrike" kern="1200" baseline="0" dirty="0" smtClean="0">
                <a:solidFill>
                  <a:schemeClr val="tx1"/>
                </a:solidFill>
                <a:latin typeface="Arial" charset="0"/>
                <a:ea typeface="+mn-ea"/>
                <a:cs typeface="+mn-cs"/>
              </a:rPr>
              <a:t>port-channel </a:t>
            </a:r>
            <a:r>
              <a:rPr lang="en-US" sz="1200" b="1" i="0" u="none" strike="noStrike" kern="1200" baseline="0" dirty="0" err="1" smtClean="0">
                <a:solidFill>
                  <a:schemeClr val="tx1"/>
                </a:solidFill>
                <a:latin typeface="Arial" charset="0"/>
                <a:ea typeface="+mn-ea"/>
                <a:cs typeface="+mn-cs"/>
              </a:rPr>
              <a:t>loadbalance</a:t>
            </a:r>
            <a:r>
              <a:rPr lang="en-US" sz="1200" b="1" i="0" u="none" strike="noStrike" kern="1200" baseline="0" dirty="0" smtClean="0">
                <a:solidFill>
                  <a:schemeClr val="tx1"/>
                </a:solidFill>
                <a:latin typeface="Arial" charset="0"/>
                <a:ea typeface="+mn-ea"/>
                <a:cs typeface="+mn-cs"/>
              </a:rPr>
              <a:t> </a:t>
            </a:r>
            <a:r>
              <a:rPr lang="pt-PT" sz="1200" b="1" i="0" u="none" strike="noStrike" kern="1200" baseline="0" dirty="0" smtClean="0">
                <a:solidFill>
                  <a:schemeClr val="tx1"/>
                </a:solidFill>
                <a:latin typeface="Arial" charset="0"/>
                <a:ea typeface="+mn-ea"/>
                <a:cs typeface="+mn-cs"/>
              </a:rPr>
              <a:t>? </a:t>
            </a:r>
            <a:r>
              <a:rPr lang="pt-PT" sz="1200" b="0" i="0" u="none" strike="noStrike" kern="1200" baseline="0" dirty="0" smtClean="0">
                <a:solidFill>
                  <a:schemeClr val="tx1"/>
                </a:solidFill>
                <a:latin typeface="Arial" charset="0"/>
                <a:ea typeface="+mn-ea"/>
                <a:cs typeface="+mn-cs"/>
              </a:rPr>
              <a:t>global </a:t>
            </a:r>
            <a:r>
              <a:rPr lang="pt-PT" sz="1200" b="0" i="0" u="none" strike="noStrike" kern="1200" baseline="0" dirty="0" err="1" smtClean="0">
                <a:solidFill>
                  <a:schemeClr val="tx1"/>
                </a:solidFill>
                <a:latin typeface="Arial" charset="0"/>
                <a:ea typeface="+mn-ea"/>
                <a:cs typeface="+mn-cs"/>
              </a:rPr>
              <a:t>configuration</a:t>
            </a:r>
            <a:r>
              <a:rPr lang="pt-PT" sz="1200" b="0" i="0" u="none" strike="noStrike" kern="1200" baseline="0" dirty="0" smtClean="0">
                <a:solidFill>
                  <a:schemeClr val="tx1"/>
                </a:solidFill>
                <a:latin typeface="Arial" charset="0"/>
                <a:ea typeface="+mn-ea"/>
                <a:cs typeface="+mn-cs"/>
              </a:rPr>
              <a:t> </a:t>
            </a:r>
            <a:r>
              <a:rPr lang="pt-PT" sz="1200" b="0" i="0" u="none" strike="noStrike" kern="1200" baseline="0" dirty="0" err="1" smtClean="0">
                <a:solidFill>
                  <a:schemeClr val="tx1"/>
                </a:solidFill>
                <a:latin typeface="Arial" charset="0"/>
                <a:ea typeface="+mn-ea"/>
                <a:cs typeface="+mn-cs"/>
              </a:rPr>
              <a:t>command</a:t>
            </a:r>
            <a:r>
              <a:rPr lang="pt-PT" sz="1200" b="0" i="0" u="none" strike="noStrike" kern="1200" baseline="0" dirty="0" smtClean="0">
                <a:solidFill>
                  <a:schemeClr val="tx1"/>
                </a:solidFill>
                <a:latin typeface="Arial" charset="0"/>
                <a:ea typeface="+mn-ea"/>
                <a:cs typeface="+mn-cs"/>
              </a:rPr>
              <a:t>.</a:t>
            </a:r>
          </a:p>
          <a:p>
            <a:endParaRPr lang="pt-PT" sz="1200" b="0" i="0" u="none" strike="noStrike" kern="1200" baseline="0" dirty="0" smtClean="0">
              <a:solidFill>
                <a:schemeClr val="tx1"/>
              </a:solidFill>
              <a:latin typeface="Arial" charset="0"/>
              <a:ea typeface="+mn-ea"/>
              <a:cs typeface="+mn-cs"/>
            </a:endParaRPr>
          </a:p>
          <a:p>
            <a:r>
              <a:rPr lang="en-US" sz="1200" b="1" i="0" u="none" strike="noStrike" kern="1200" baseline="0" dirty="0" smtClean="0">
                <a:solidFill>
                  <a:schemeClr val="tx1"/>
                </a:solidFill>
                <a:latin typeface="Arial" charset="0"/>
                <a:ea typeface="+mn-ea"/>
                <a:cs typeface="+mn-cs"/>
              </a:rPr>
              <a:t>Note </a:t>
            </a:r>
            <a:r>
              <a:rPr lang="en-US" sz="1200" b="0" i="0" u="none" strike="noStrike" kern="1200" baseline="0" dirty="0" smtClean="0">
                <a:solidFill>
                  <a:schemeClr val="tx1"/>
                </a:solidFill>
                <a:latin typeface="Arial" charset="0"/>
                <a:ea typeface="+mn-ea"/>
                <a:cs typeface="+mn-cs"/>
              </a:rPr>
              <a:t>Default configuration can differ from switch to switch, but commonly the default option is </a:t>
            </a:r>
            <a:r>
              <a:rPr lang="en-US" sz="1200" b="0" i="0" u="none" strike="noStrike" kern="1200" baseline="0" dirty="0" err="1" smtClean="0">
                <a:solidFill>
                  <a:schemeClr val="tx1"/>
                </a:solidFill>
                <a:latin typeface="Arial" charset="0"/>
                <a:ea typeface="+mn-ea"/>
                <a:cs typeface="+mn-cs"/>
              </a:rPr>
              <a:t>src-dst-ip</a:t>
            </a:r>
            <a:r>
              <a:rPr lang="en-US" sz="1200" b="0" i="0" u="none" strike="noStrike" kern="1200" baseline="0" dirty="0" smtClean="0">
                <a:solidFill>
                  <a:schemeClr val="tx1"/>
                </a:solidFill>
                <a:latin typeface="Arial" charset="0"/>
                <a:ea typeface="+mn-ea"/>
                <a:cs typeface="+mn-cs"/>
              </a:rPr>
              <a:t>. It is not possible to have different load-balancing methods for different </a:t>
            </a:r>
            <a:r>
              <a:rPr lang="en-US" sz="1200" b="0" i="0" u="none" strike="noStrike" kern="1200" baseline="0" dirty="0" err="1" smtClean="0">
                <a:solidFill>
                  <a:schemeClr val="tx1"/>
                </a:solidFill>
                <a:latin typeface="Arial" charset="0"/>
                <a:ea typeface="+mn-ea"/>
                <a:cs typeface="+mn-cs"/>
              </a:rPr>
              <a:t>EtherChannels</a:t>
            </a:r>
            <a:r>
              <a:rPr lang="en-US" sz="1200" b="0" i="0" u="none" strike="noStrike" kern="1200" baseline="0" dirty="0" smtClean="0">
                <a:solidFill>
                  <a:schemeClr val="tx1"/>
                </a:solidFill>
                <a:latin typeface="Arial" charset="0"/>
                <a:ea typeface="+mn-ea"/>
                <a:cs typeface="+mn-cs"/>
              </a:rPr>
              <a:t> on one switch. If the load-balancing method is changed, it is applicable for all </a:t>
            </a:r>
            <a:r>
              <a:rPr lang="en-US" sz="1200" b="0" i="0" u="none" strike="noStrike" kern="1200" baseline="0" dirty="0" err="1" smtClean="0">
                <a:solidFill>
                  <a:schemeClr val="tx1"/>
                </a:solidFill>
                <a:latin typeface="Arial" charset="0"/>
                <a:ea typeface="+mn-ea"/>
                <a:cs typeface="+mn-cs"/>
              </a:rPr>
              <a:t>EtherChannels</a:t>
            </a:r>
            <a:r>
              <a:rPr lang="en-US" sz="1200" b="0" i="0" u="none" strike="noStrike" kern="1200" baseline="0" dirty="0" smtClean="0">
                <a:solidFill>
                  <a:schemeClr val="tx1"/>
                </a:solidFill>
                <a:latin typeface="Arial" charset="0"/>
                <a:ea typeface="+mn-ea"/>
                <a:cs typeface="+mn-cs"/>
              </a:rPr>
              <a:t>.</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79</a:t>
            </a:fld>
            <a:endParaRPr lang="en-US" dirty="0"/>
          </a:p>
        </p:txBody>
      </p:sp>
    </p:spTree>
    <p:extLst>
      <p:ext uri="{BB962C8B-B14F-4D97-AF65-F5344CB8AC3E}">
        <p14:creationId xmlns:p14="http://schemas.microsoft.com/office/powerpoint/2010/main" val="39441239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pPr>
              <a:buFontTx/>
              <a:buNone/>
            </a:pPr>
            <a:endParaRPr lang="en-US" dirty="0" smtClean="0"/>
          </a:p>
        </p:txBody>
      </p:sp>
      <p:sp>
        <p:nvSpPr>
          <p:cNvPr id="24580" name="Slide Number Placeholder 3"/>
          <p:cNvSpPr>
            <a:spLocks noGrp="1"/>
          </p:cNvSpPr>
          <p:nvPr>
            <p:ph type="sldNum" sz="quarter" idx="5"/>
          </p:nvPr>
        </p:nvSpPr>
        <p:spPr>
          <a:noFill/>
        </p:spPr>
        <p:txBody>
          <a:bodyPr/>
          <a:lstStyle/>
          <a:p>
            <a:fld id="{7757FC66-78E3-4B4F-8568-92AC8FAA902C}" type="slidenum">
              <a:rPr lang="en-US" smtClean="0"/>
              <a:pPr/>
              <a:t>86</a:t>
            </a:fld>
            <a:endParaRPr lang="en-US" dirty="0" smtClean="0"/>
          </a:p>
        </p:txBody>
      </p:sp>
    </p:spTree>
    <p:extLst>
      <p:ext uri="{BB962C8B-B14F-4D97-AF65-F5344CB8AC3E}">
        <p14:creationId xmlns:p14="http://schemas.microsoft.com/office/powerpoint/2010/main" val="1855270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a:spLocks noGrp="1" noChangeArrowheads="1"/>
          </p:cNvSpPr>
          <p:nvPr>
            <p:ph type="sldNum" sz="quarter" idx="5"/>
          </p:nvPr>
        </p:nvSpPr>
        <p:spPr>
          <a:noFill/>
        </p:spPr>
        <p:txBody>
          <a:bodyPr/>
          <a:lstStyle/>
          <a:p>
            <a:fld id="{13B72244-6AB2-4E00-BFE3-D584A305B2C8}" type="slidenum">
              <a:rPr lang="en-US" smtClean="0"/>
              <a:pPr/>
              <a:t>2</a:t>
            </a:fld>
            <a:endParaRPr lang="en-US" dirty="0"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a:buFontTx/>
              <a:buNone/>
            </a:pPr>
            <a:r>
              <a:rPr lang="en-US" b="1" dirty="0" smtClean="0"/>
              <a:t>Chapter 1 Objectives</a:t>
            </a:r>
          </a:p>
        </p:txBody>
      </p:sp>
    </p:spTree>
    <p:extLst>
      <p:ext uri="{BB962C8B-B14F-4D97-AF65-F5344CB8AC3E}">
        <p14:creationId xmlns:p14="http://schemas.microsoft.com/office/powerpoint/2010/main" val="2066330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a:spLocks noGrp="1" noChangeArrowheads="1"/>
          </p:cNvSpPr>
          <p:nvPr>
            <p:ph type="sldNum" sz="quarter" idx="5"/>
          </p:nvPr>
        </p:nvSpPr>
        <p:spPr>
          <a:noFill/>
        </p:spPr>
        <p:txBody>
          <a:bodyPr/>
          <a:lstStyle/>
          <a:p>
            <a:fld id="{37549710-DC87-43B2-91FF-5F30F857836B}" type="slidenum">
              <a:rPr lang="en-US" smtClean="0"/>
              <a:pPr/>
              <a:t>4</a:t>
            </a:fld>
            <a:endParaRPr lang="en-US" dirty="0"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marL="236538" indent="-244475">
              <a:lnSpc>
                <a:spcPct val="100000"/>
              </a:lnSpc>
              <a:spcBef>
                <a:spcPts val="0"/>
              </a:spcBef>
              <a:spcAft>
                <a:spcPts val="600"/>
              </a:spcAft>
            </a:pPr>
            <a:endParaRPr lang="en-US" sz="1100" kern="1200" dirty="0" smtClean="0">
              <a:solidFill>
                <a:schemeClr val="tx1"/>
              </a:solidFill>
              <a:latin typeface="Arial" charset="0"/>
              <a:ea typeface="+mn-ea"/>
              <a:cs typeface="+mn-cs"/>
            </a:endParaRPr>
          </a:p>
        </p:txBody>
      </p:sp>
    </p:spTree>
    <p:extLst>
      <p:ext uri="{BB962C8B-B14F-4D97-AF65-F5344CB8AC3E}">
        <p14:creationId xmlns:p14="http://schemas.microsoft.com/office/powerpoint/2010/main" val="2715174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Local VLAN traffic on access switches can be passed to the building distribution switches across an alternative Layer 2 path if a primary path failure occurs. Router redundancy protocols can provide failover if the default gateway for the access VLAN fails. When both the STP instance and VLAN are confined to a specific access and distribution block, Layer 2 and Layer 3 redundancy measures and protocols can be configured to failover in a coordinated manner.</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13</a:t>
            </a:fld>
            <a:endParaRPr lang="en-US" dirty="0"/>
          </a:p>
        </p:txBody>
      </p:sp>
    </p:spTree>
    <p:extLst>
      <p:ext uri="{BB962C8B-B14F-4D97-AF65-F5344CB8AC3E}">
        <p14:creationId xmlns:p14="http://schemas.microsoft.com/office/powerpoint/2010/main" val="1104000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If a non-802.1Q-enabled device or an access port receives an 802.1Q frame, the tag data is ignored, and the packet is switched at Layer 2 as a standard Ethernet frame. This allows for the placement of Layer 2 intermediate devices, such as unmanaged switches or bridges, along the 802.1Q trunk path. To process an 802.1Q tagged frame, a device must enable a maximum transmission unit (MTU) of 1522 or higher.</a:t>
            </a:r>
          </a:p>
          <a:p>
            <a:r>
              <a:rPr lang="en-US" sz="1200" b="0" i="0" u="none" strike="noStrike" kern="1200" baseline="0" dirty="0" smtClean="0">
                <a:solidFill>
                  <a:schemeClr val="tx1"/>
                </a:solidFill>
                <a:latin typeface="Arial" charset="0"/>
                <a:ea typeface="+mn-ea"/>
                <a:cs typeface="+mn-cs"/>
              </a:rPr>
              <a:t>Baby giants are frames that are larger than the standard MTU of 1500 bytes but less than 2000 bytes. Because ISL and 802.1Q tagged frames increase the MTU beyond 1500 bytes, switches consider both frames as baby giants. ISL-encapsulated packets over Ethernet have an MTU of 1548 bytes, whereas 802.1Q has an MTU of 1522 bytes.</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20</a:t>
            </a:fld>
            <a:endParaRPr lang="en-US" dirty="0"/>
          </a:p>
        </p:txBody>
      </p:sp>
    </p:spTree>
    <p:extLst>
      <p:ext uri="{BB962C8B-B14F-4D97-AF65-F5344CB8AC3E}">
        <p14:creationId xmlns:p14="http://schemas.microsoft.com/office/powerpoint/2010/main" val="3606709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Arial" charset="0"/>
                <a:ea typeface="+mn-ea"/>
                <a:cs typeface="+mn-cs"/>
              </a:rPr>
              <a:t>Note </a:t>
            </a:r>
            <a:r>
              <a:rPr lang="en-US" sz="1200" b="0" i="0" u="none" strike="noStrike" kern="1200" baseline="0" dirty="0" smtClean="0">
                <a:solidFill>
                  <a:schemeClr val="tx1"/>
                </a:solidFill>
                <a:latin typeface="Arial" charset="0"/>
                <a:ea typeface="+mn-ea"/>
                <a:cs typeface="+mn-cs"/>
              </a:rPr>
              <a:t>Cisco ISL does not have a concept of native VLAN. Traffic for all VLANs is tagged by encapsulating each frame.</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21</a:t>
            </a:fld>
            <a:endParaRPr lang="en-US" dirty="0"/>
          </a:p>
        </p:txBody>
      </p:sp>
    </p:spTree>
    <p:extLst>
      <p:ext uri="{BB962C8B-B14F-4D97-AF65-F5344CB8AC3E}">
        <p14:creationId xmlns:p14="http://schemas.microsoft.com/office/powerpoint/2010/main" val="1003620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Arial" charset="0"/>
                <a:ea typeface="+mn-ea"/>
                <a:cs typeface="+mn-cs"/>
              </a:rPr>
              <a:t>Note </a:t>
            </a:r>
            <a:r>
              <a:rPr lang="en-US" sz="1200" b="0" i="0" u="none" strike="noStrike" kern="1200" baseline="0" dirty="0" smtClean="0">
                <a:solidFill>
                  <a:schemeClr val="tx1"/>
                </a:solidFill>
                <a:latin typeface="Arial" charset="0"/>
                <a:ea typeface="+mn-ea"/>
                <a:cs typeface="+mn-cs"/>
              </a:rPr>
              <a:t>The </a:t>
            </a:r>
            <a:r>
              <a:rPr lang="en-US" sz="1200" b="1" i="0" u="none" strike="noStrike" kern="1200" baseline="0" dirty="0" err="1" smtClean="0">
                <a:solidFill>
                  <a:schemeClr val="tx1"/>
                </a:solidFill>
                <a:latin typeface="Arial" charset="0"/>
                <a:ea typeface="+mn-ea"/>
                <a:cs typeface="+mn-cs"/>
              </a:rPr>
              <a:t>switchport</a:t>
            </a:r>
            <a:r>
              <a:rPr lang="en-US" sz="1200" b="1" i="0" u="none" strike="noStrike" kern="1200" baseline="0" dirty="0" smtClean="0">
                <a:solidFill>
                  <a:schemeClr val="tx1"/>
                </a:solidFill>
                <a:latin typeface="Arial" charset="0"/>
                <a:ea typeface="+mn-ea"/>
                <a:cs typeface="+mn-cs"/>
              </a:rPr>
              <a:t> host </a:t>
            </a:r>
            <a:r>
              <a:rPr lang="en-US" sz="1200" b="0" i="0" u="none" strike="noStrike" kern="1200" baseline="0" dirty="0" smtClean="0">
                <a:solidFill>
                  <a:schemeClr val="tx1"/>
                </a:solidFill>
                <a:latin typeface="Arial" charset="0"/>
                <a:ea typeface="+mn-ea"/>
                <a:cs typeface="+mn-cs"/>
              </a:rPr>
              <a:t>command effectively configures a port for a host device, such as a workstation or server. This feature is a macro for enabling spanning-tree </a:t>
            </a:r>
            <a:r>
              <a:rPr lang="en-US" sz="1200" b="0" i="0" u="none" strike="noStrike" kern="1200" baseline="0" dirty="0" err="1" smtClean="0">
                <a:solidFill>
                  <a:schemeClr val="tx1"/>
                </a:solidFill>
                <a:latin typeface="Arial" charset="0"/>
                <a:ea typeface="+mn-ea"/>
                <a:cs typeface="+mn-cs"/>
              </a:rPr>
              <a:t>PortFast</a:t>
            </a:r>
            <a:r>
              <a:rPr lang="en-US" sz="1200" b="0" i="0" u="none" strike="noStrike" kern="1200" baseline="0" dirty="0" smtClean="0">
                <a:solidFill>
                  <a:schemeClr val="tx1"/>
                </a:solidFill>
                <a:latin typeface="Arial" charset="0"/>
                <a:ea typeface="+mn-ea"/>
                <a:cs typeface="+mn-cs"/>
              </a:rPr>
              <a:t> and disabling </a:t>
            </a:r>
            <a:r>
              <a:rPr lang="en-US" sz="1200" b="0" i="0" u="none" strike="noStrike" kern="1200" baseline="0" dirty="0" err="1" smtClean="0">
                <a:solidFill>
                  <a:schemeClr val="tx1"/>
                </a:solidFill>
                <a:latin typeface="Arial" charset="0"/>
                <a:ea typeface="+mn-ea"/>
                <a:cs typeface="+mn-cs"/>
              </a:rPr>
              <a:t>EtherChanneling</a:t>
            </a:r>
            <a:r>
              <a:rPr lang="en-US" sz="1200" b="0" i="0" u="none" strike="noStrike" kern="1200" baseline="0" dirty="0" smtClean="0">
                <a:solidFill>
                  <a:schemeClr val="tx1"/>
                </a:solidFill>
                <a:latin typeface="Arial" charset="0"/>
                <a:ea typeface="+mn-ea"/>
                <a:cs typeface="+mn-cs"/>
              </a:rPr>
              <a:t> on a per-port basis. These features are discussed in later chapters. The </a:t>
            </a:r>
            <a:r>
              <a:rPr lang="en-US" sz="1200" b="1" i="0" u="none" strike="noStrike" kern="1200" baseline="0" dirty="0" err="1" smtClean="0">
                <a:solidFill>
                  <a:schemeClr val="tx1"/>
                </a:solidFill>
                <a:latin typeface="Arial" charset="0"/>
                <a:ea typeface="+mn-ea"/>
                <a:cs typeface="+mn-cs"/>
              </a:rPr>
              <a:t>switchport</a:t>
            </a:r>
            <a:r>
              <a:rPr lang="en-US" sz="1200" b="1" i="0" u="none" strike="noStrike" kern="1200" baseline="0" dirty="0" smtClean="0">
                <a:solidFill>
                  <a:schemeClr val="tx1"/>
                </a:solidFill>
                <a:latin typeface="Arial" charset="0"/>
                <a:ea typeface="+mn-ea"/>
                <a:cs typeface="+mn-cs"/>
              </a:rPr>
              <a:t> mode access </a:t>
            </a:r>
            <a:r>
              <a:rPr lang="en-US" sz="1200" b="0" i="0" u="none" strike="noStrike" kern="1200" baseline="0" dirty="0" smtClean="0">
                <a:solidFill>
                  <a:schemeClr val="tx1"/>
                </a:solidFill>
                <a:latin typeface="Arial" charset="0"/>
                <a:ea typeface="+mn-ea"/>
                <a:cs typeface="+mn-cs"/>
              </a:rPr>
              <a:t>command is needed so that the interface doesn’t attempt to negotiate </a:t>
            </a:r>
            <a:r>
              <a:rPr lang="en-US" sz="1200" b="0" i="0" u="none" strike="noStrike" kern="1200" baseline="0" dirty="0" err="1" smtClean="0">
                <a:solidFill>
                  <a:schemeClr val="tx1"/>
                </a:solidFill>
                <a:latin typeface="Arial" charset="0"/>
                <a:ea typeface="+mn-ea"/>
                <a:cs typeface="+mn-cs"/>
              </a:rPr>
              <a:t>trunking</a:t>
            </a:r>
            <a:r>
              <a:rPr lang="en-US" sz="1200" b="0" i="0" u="none" strike="noStrike" kern="1200" baseline="0" dirty="0" smtClean="0">
                <a:solidFill>
                  <a:schemeClr val="tx1"/>
                </a:solidFill>
                <a:latin typeface="Arial" charset="0"/>
                <a:ea typeface="+mn-ea"/>
                <a:cs typeface="+mn-cs"/>
              </a:rPr>
              <a:t>.</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28</a:t>
            </a:fld>
            <a:endParaRPr lang="en-US" dirty="0"/>
          </a:p>
        </p:txBody>
      </p:sp>
    </p:spTree>
    <p:extLst>
      <p:ext uri="{BB962C8B-B14F-4D97-AF65-F5344CB8AC3E}">
        <p14:creationId xmlns:p14="http://schemas.microsoft.com/office/powerpoint/2010/main" val="948944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45</a:t>
            </a:fld>
            <a:endParaRPr lang="en-US" dirty="0"/>
          </a:p>
        </p:txBody>
      </p:sp>
    </p:spTree>
    <p:extLst>
      <p:ext uri="{BB962C8B-B14F-4D97-AF65-F5344CB8AC3E}">
        <p14:creationId xmlns:p14="http://schemas.microsoft.com/office/powerpoint/2010/main" val="2956635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Arial" charset="0"/>
                <a:ea typeface="+mn-ea"/>
                <a:cs typeface="+mn-cs"/>
              </a:rPr>
              <a:t>Server: </a:t>
            </a:r>
            <a:r>
              <a:rPr lang="en-US" sz="1200" b="0" i="0" u="none" strike="noStrike" kern="1200" baseline="0" dirty="0" smtClean="0">
                <a:solidFill>
                  <a:schemeClr val="tx1"/>
                </a:solidFill>
                <a:latin typeface="Arial" charset="0"/>
                <a:ea typeface="+mn-ea"/>
                <a:cs typeface="+mn-cs"/>
              </a:rPr>
              <a:t>The default VTP mode is server mode, but VLANs are not propagated over the network until a management domain name is specified or learned. When you make a change to the VLAN configuration on a VTP server, the change is propagated to all switches in the VTP domain. VTP messages are transmitted out of all the </a:t>
            </a:r>
            <a:r>
              <a:rPr lang="pt-PT" sz="1200" b="0" i="0" u="none" strike="noStrike" kern="1200" baseline="0" dirty="0" err="1" smtClean="0">
                <a:solidFill>
                  <a:schemeClr val="tx1"/>
                </a:solidFill>
                <a:latin typeface="Arial" charset="0"/>
                <a:ea typeface="+mn-ea"/>
                <a:cs typeface="+mn-cs"/>
              </a:rPr>
              <a:t>trunk</a:t>
            </a:r>
            <a:r>
              <a:rPr lang="pt-PT" sz="1200" b="0" i="0" u="none" strike="noStrike" kern="1200" baseline="0" dirty="0" smtClean="0">
                <a:solidFill>
                  <a:schemeClr val="tx1"/>
                </a:solidFill>
                <a:latin typeface="Arial" charset="0"/>
                <a:ea typeface="+mn-ea"/>
                <a:cs typeface="+mn-cs"/>
              </a:rPr>
              <a:t> </a:t>
            </a:r>
            <a:r>
              <a:rPr lang="pt-PT" sz="1200" b="0" i="0" u="none" strike="noStrike" kern="1200" baseline="0" dirty="0" err="1" smtClean="0">
                <a:solidFill>
                  <a:schemeClr val="tx1"/>
                </a:solidFill>
                <a:latin typeface="Arial" charset="0"/>
                <a:ea typeface="+mn-ea"/>
                <a:cs typeface="+mn-cs"/>
              </a:rPr>
              <a:t>connections</a:t>
            </a:r>
            <a:r>
              <a:rPr lang="pt-PT" sz="1200" b="0" i="0" u="none" strike="noStrike" kern="1200" baseline="0" dirty="0" smtClean="0">
                <a:solidFill>
                  <a:schemeClr val="tx1"/>
                </a:solidFill>
                <a:latin typeface="Arial" charset="0"/>
                <a:ea typeface="+mn-ea"/>
                <a:cs typeface="+mn-cs"/>
              </a:rPr>
              <a:t>.</a:t>
            </a:r>
          </a:p>
          <a:p>
            <a:r>
              <a:rPr lang="en-US" sz="1200" b="1" i="0" u="none" strike="noStrike" kern="1200" baseline="0" dirty="0" smtClean="0">
                <a:solidFill>
                  <a:schemeClr val="tx1"/>
                </a:solidFill>
                <a:latin typeface="Arial" charset="0"/>
                <a:ea typeface="+mn-ea"/>
                <a:cs typeface="+mn-cs"/>
              </a:rPr>
              <a:t>Transparent: </a:t>
            </a:r>
            <a:r>
              <a:rPr lang="en-US" sz="1200" b="0" i="0" u="none" strike="noStrike" kern="1200" baseline="0" dirty="0" smtClean="0">
                <a:solidFill>
                  <a:schemeClr val="tx1"/>
                </a:solidFill>
                <a:latin typeface="Arial" charset="0"/>
                <a:ea typeface="+mn-ea"/>
                <a:cs typeface="+mn-cs"/>
              </a:rPr>
              <a:t>When you make a change to the VLAN configuration in VTP transparent mode, the change affects only the local switch. The change does not propagate to other switches in the VTP domain. VTP transparent mode does forward VTP advertisements that it receives within the domain.</a:t>
            </a:r>
          </a:p>
          <a:p>
            <a:r>
              <a:rPr lang="en-US" sz="1200" b="1" i="0" u="none" strike="noStrike" kern="1200" baseline="0" dirty="0" smtClean="0">
                <a:solidFill>
                  <a:schemeClr val="tx1"/>
                </a:solidFill>
                <a:latin typeface="Arial" charset="0"/>
                <a:ea typeface="+mn-ea"/>
                <a:cs typeface="+mn-cs"/>
              </a:rPr>
              <a:t>Client: </a:t>
            </a:r>
            <a:r>
              <a:rPr lang="en-US" sz="1200" b="0" i="0" u="none" strike="noStrike" kern="1200" baseline="0" dirty="0" smtClean="0">
                <a:solidFill>
                  <a:schemeClr val="tx1"/>
                </a:solidFill>
                <a:latin typeface="Arial" charset="0"/>
                <a:ea typeface="+mn-ea"/>
                <a:cs typeface="+mn-cs"/>
              </a:rPr>
              <a:t>A VTP client behaves like a VTP server and transmits and receives VTP updates on its trunks, but you cannot create, change, or delete VLANs on a VTP client. VLANs are configured on another switch in the domain that is in server mode.</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49</a:t>
            </a:fld>
            <a:endParaRPr lang="en-US" dirty="0"/>
          </a:p>
        </p:txBody>
      </p:sp>
    </p:spTree>
    <p:extLst>
      <p:ext uri="{BB962C8B-B14F-4D97-AF65-F5344CB8AC3E}">
        <p14:creationId xmlns:p14="http://schemas.microsoft.com/office/powerpoint/2010/main" val="11414701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a:t>
            </a:r>
            <a:r>
              <a:rPr lang="en-US" sz="700" dirty="0" smtClean="0">
                <a:solidFill>
                  <a:srgbClr val="C0C0C4"/>
                </a:solidFill>
              </a:rPr>
              <a:t>2007 – 2016, </a:t>
            </a:r>
            <a:r>
              <a:rPr lang="en-US" sz="700" dirty="0">
                <a:solidFill>
                  <a:srgbClr val="C0C0C4"/>
                </a:solidFill>
              </a:rPr>
              <a:t>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dirty="0" smtClean="0">
                <a:solidFill>
                  <a:schemeClr val="tx1"/>
                </a:solidFill>
              </a:rPr>
              <a:t>SWITCH v7 Chapter </a:t>
            </a:r>
            <a:r>
              <a:rPr lang="en-US" sz="700" dirty="0">
                <a:solidFill>
                  <a:schemeClr val="tx1"/>
                </a:solidFill>
              </a:rPr>
              <a:t>3</a:t>
            </a: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chemeClr val="tx1"/>
                </a:solidFill>
              </a:rPr>
              <a:pPr algn="r" defTabSz="814388">
                <a:lnSpc>
                  <a:spcPct val="100000"/>
                </a:lnSpc>
                <a:defRPr/>
              </a:pPr>
              <a:t>‹#›</a:t>
            </a:fld>
            <a:endParaRPr lang="en-US" sz="1000">
              <a:solidFill>
                <a:schemeClr val="tx1"/>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740664"/>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119335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73139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9128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316913" cy="3320143"/>
          </a:xfrm>
        </p:spPr>
        <p:txBody>
          <a:body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206653"/>
            <a:ext cx="8520354" cy="252625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66968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897849"/>
            <a:ext cx="8520354" cy="252625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1076325"/>
            <a:ext cx="8531225" cy="2732088"/>
          </a:xfrm>
        </p:spPr>
        <p:txBody>
          <a:bodyPr>
            <a:normAutofit/>
          </a:bodyPr>
          <a:lstStyle>
            <a:lvl1pPr>
              <a:buNone/>
              <a:defRPr/>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1174380"/>
            <a:ext cx="8520354" cy="216049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443288"/>
            <a:ext cx="8520113" cy="3097212"/>
          </a:xfrm>
        </p:spPr>
        <p:txBody>
          <a:bodyPr>
            <a:normAutofit/>
          </a:bodyPr>
          <a:lstStyle>
            <a:lvl1pPr>
              <a:buNone/>
              <a:defRPr/>
            </a:lvl1pPr>
            <a:lvl2pPr>
              <a:buNone/>
              <a:defRPr/>
            </a:lvl2pPr>
            <a:lvl3pPr>
              <a:buNone/>
              <a:defRPr/>
            </a:lvl3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174379"/>
            <a:ext cx="8520354" cy="2496283"/>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rm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186191"/>
            <a:ext cx="4152751" cy="3957760"/>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186191"/>
            <a:ext cx="4152751" cy="3957760"/>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183340"/>
            <a:ext cx="8531114" cy="5217459"/>
          </a:xfrm>
          <a:ln w="19050">
            <a:solidFill>
              <a:schemeClr val="tx1"/>
            </a:solidFill>
          </a:ln>
        </p:spPr>
        <p:txBody>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lstStyle>
            <a:lvl1pPr marL="0" indent="0">
              <a:lnSpc>
                <a:spcPct val="100000"/>
              </a:lnSpc>
              <a:spcBef>
                <a:spcPts val="0"/>
              </a:spcBef>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1215615"/>
            <a:ext cx="8520113" cy="687798"/>
          </a:xfrm>
        </p:spPr>
        <p:txBody>
          <a:bodyPr>
            <a:normAutofit/>
          </a:bodyPr>
          <a:lstStyle>
            <a:lvl1pPr marL="11113" indent="-11113">
              <a:buNone/>
              <a:defRPr sz="2000" b="0"/>
            </a:lvl1pPr>
          </a:lstStyle>
          <a:p>
            <a:pPr lvl="0"/>
            <a:r>
              <a:rPr lang="en-US" smtClean="0"/>
              <a:t>Brief explanation of the command.</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0797" y="695512"/>
            <a:ext cx="7772400" cy="1362075"/>
          </a:xfrm>
          <a:prstGeom prst="rect">
            <a:avLst/>
          </a:prstGeom>
        </p:spPr>
        <p:txBody>
          <a:bodyPr anchor="t"/>
          <a:lstStyle>
            <a:lvl1pPr algn="l">
              <a:defRPr sz="4000" b="1" cap="all"/>
            </a:lvl1p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740664"/>
          </a:xfrm>
          <a:prstGeom prst="rect">
            <a:avLst/>
          </a:prstGeom>
        </p:spPr>
        <p:txBody>
          <a:bodyPr>
            <a:normAutofit/>
          </a:bodyPr>
          <a:lstStyle>
            <a:lvl1pPr>
              <a:defRPr/>
            </a:lvl1pPr>
          </a:lstStyle>
          <a:p>
            <a:r>
              <a:rPr lang="en-US" smtClean="0"/>
              <a:t>Title Only</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8"/>
            <a:ext cx="8521700" cy="742659"/>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183340"/>
            <a:ext cx="8520354" cy="513139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with sub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0"/>
            <a:ext cx="8522208" cy="740664"/>
          </a:xfrm>
          <a:prstGeom prst="rect">
            <a:avLst/>
          </a:prstGeom>
        </p:spPr>
        <p:txBody>
          <a:bodyPr>
            <a:normAutofit/>
          </a:bodyPr>
          <a:lstStyle>
            <a:lvl1pPr>
              <a:defRPr/>
            </a:lvl1pPr>
          </a:lstStyle>
          <a:p>
            <a:r>
              <a:rPr lang="en-US" smtClean="0"/>
              <a:t>Title with Subtext</a:t>
            </a:r>
            <a:endParaRPr lang="en-US"/>
          </a:p>
        </p:txBody>
      </p:sp>
      <p:sp>
        <p:nvSpPr>
          <p:cNvPr id="4" name="Content Placeholder 3"/>
          <p:cNvSpPr>
            <a:spLocks noGrp="1"/>
          </p:cNvSpPr>
          <p:nvPr>
            <p:ph sz="quarter" idx="10" hasCustomPrompt="1"/>
          </p:nvPr>
        </p:nvSpPr>
        <p:spPr>
          <a:xfrm>
            <a:off x="279400" y="1161826"/>
            <a:ext cx="8423275" cy="774924"/>
          </a:xfrm>
        </p:spPr>
        <p:txBody>
          <a:bodyPr>
            <a:normAutofit/>
          </a:bodyPr>
          <a:lstStyle>
            <a:lvl1pPr marL="11113" indent="-11113">
              <a:buNone/>
              <a:defRPr sz="2000" b="0" baseline="0"/>
            </a:lvl1pPr>
          </a:lstStyle>
          <a:p>
            <a:pPr lvl="0"/>
            <a:r>
              <a:rPr lang="en-US" smtClean="0"/>
              <a:t>Subtext here to describe graphic below</a:t>
            </a:r>
          </a:p>
        </p:txBody>
      </p:sp>
      <p:sp>
        <p:nvSpPr>
          <p:cNvPr id="7" name="Content Placeholder 6"/>
          <p:cNvSpPr>
            <a:spLocks noGrp="1"/>
          </p:cNvSpPr>
          <p:nvPr>
            <p:ph sz="quarter" idx="11"/>
          </p:nvPr>
        </p:nvSpPr>
        <p:spPr>
          <a:xfrm>
            <a:off x="279400" y="2033588"/>
            <a:ext cx="8445500" cy="4495800"/>
          </a:xfrm>
        </p:spPr>
        <p:txBody>
          <a:bodyPr>
            <a:normAutofit/>
          </a:body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226372"/>
            <a:ext cx="8509000" cy="5314128"/>
          </a:xfrm>
        </p:spPr>
        <p:txBody>
          <a:bodyPr>
            <a:normAutofit/>
          </a:bodyPr>
          <a:lstStyle>
            <a:lvl1pPr>
              <a:buNone/>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740664"/>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198254"/>
            <a:ext cx="4066688" cy="519179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98254"/>
            <a:ext cx="4066688" cy="519179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740664"/>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592592"/>
            <a:ext cx="8488082" cy="3711389"/>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516063"/>
            <a:ext cx="8499475" cy="1001712"/>
          </a:xfrm>
          <a:ln w="19050">
            <a:solidFill>
              <a:schemeClr val="tx1"/>
            </a:solidFill>
          </a:ln>
        </p:spPr>
        <p:txBody>
          <a:bodyPr>
            <a:noAutofit/>
          </a:bodyPr>
          <a:lstStyle>
            <a:lvl1pPr marL="0" indent="0">
              <a:lnSpc>
                <a:spcPct val="100000"/>
              </a:lnSpc>
              <a:spcBef>
                <a:spcPts val="0"/>
              </a:spcBef>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11303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740664"/>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204856"/>
            <a:ext cx="8316913" cy="5099125"/>
          </a:xfrm>
        </p:spPr>
        <p:txBody>
          <a:bodyPr/>
          <a:lstStyle/>
          <a:p>
            <a:pPr lvl="0"/>
            <a:r>
              <a:rPr lang="en-US" noProof="0" smtClean="0"/>
              <a:t>Click icon to add table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dirty="0" smtClean="0">
                <a:solidFill>
                  <a:schemeClr val="tx1"/>
                </a:solidFill>
              </a:rPr>
              <a:t>Chapter 3</a:t>
            </a:r>
            <a:endParaRPr lang="en-US" sz="700" dirty="0">
              <a:solidFill>
                <a:schemeClr val="tx1"/>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chemeClr val="tx1"/>
                </a:solidFill>
              </a:rPr>
              <a:pPr algn="r" defTabSz="814388">
                <a:lnSpc>
                  <a:spcPct val="100000"/>
                </a:lnSpc>
                <a:defRPr/>
              </a:pPr>
              <a:t>‹#›</a:t>
            </a:fld>
            <a:endParaRPr lang="en-US" sz="1000">
              <a:solidFill>
                <a:schemeClr val="tx1"/>
              </a:solidFill>
            </a:endParaRPr>
          </a:p>
        </p:txBody>
      </p:sp>
      <p:sp>
        <p:nvSpPr>
          <p:cNvPr id="1029" name="Rectangle 6"/>
          <p:cNvSpPr>
            <a:spLocks noGrp="1" noChangeArrowheads="1"/>
          </p:cNvSpPr>
          <p:nvPr>
            <p:ph type="body" idx="1"/>
          </p:nvPr>
        </p:nvSpPr>
        <p:spPr bwMode="auto">
          <a:xfrm>
            <a:off x="279400" y="1106906"/>
            <a:ext cx="8316914" cy="5208170"/>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dirty="0" smtClean="0"/>
              <a:t>Body Text</a:t>
            </a:r>
          </a:p>
          <a:p>
            <a:pPr lvl="1"/>
            <a:r>
              <a:rPr lang="en-US" dirty="0" smtClean="0"/>
              <a:t>Second Level</a:t>
            </a:r>
          </a:p>
          <a:p>
            <a:pPr lvl="2"/>
            <a:r>
              <a:rPr lang="en-US" dirty="0"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a:t>
            </a:r>
            <a:r>
              <a:rPr lang="en-US" sz="700" dirty="0" smtClean="0">
                <a:solidFill>
                  <a:srgbClr val="D3D3D3"/>
                </a:solidFill>
              </a:rPr>
              <a:t>2007 – 2016, </a:t>
            </a:r>
            <a:r>
              <a:rPr lang="en-US" sz="700" dirty="0">
                <a:solidFill>
                  <a:srgbClr val="D3D3D3"/>
                </a:solidFill>
              </a:rPr>
              <a:t>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5" cstate="print"/>
          <a:srcRect/>
          <a:stretch>
            <a:fillRect/>
          </a:stretch>
        </p:blipFill>
        <p:spPr bwMode="auto">
          <a:xfrm>
            <a:off x="0" y="0"/>
            <a:ext cx="9144000" cy="3413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 id="2147483973" r:id="rId13"/>
    <p:sldLayoutId id="2147483974" r:id="rId14"/>
    <p:sldLayoutId id="2147483975" r:id="rId15"/>
    <p:sldLayoutId id="2147483976" r:id="rId16"/>
    <p:sldLayoutId id="2147483977" r:id="rId17"/>
    <p:sldLayoutId id="2147483978" r:id="rId18"/>
    <p:sldLayoutId id="2147483958" r:id="rId19"/>
    <p:sldLayoutId id="2147483959" r:id="rId20"/>
    <p:sldLayoutId id="2147483879" r:id="rId21"/>
    <p:sldLayoutId id="2147483886" r:id="rId22"/>
    <p:sldLayoutId id="2147483888" r:id="rId23"/>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2.emf"/></Relationships>
</file>

<file path=ppt/slides/_rels/slide2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slideLayout" Target="../slideLayouts/slideLayout4.xml"/><Relationship Id="rId5" Type="http://schemas.openxmlformats.org/officeDocument/2006/relationships/image" Target="../media/image41.emf"/><Relationship Id="rId4" Type="http://schemas.openxmlformats.org/officeDocument/2006/relationships/image" Target="../media/image40.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normAutofit fontScale="90000"/>
          </a:bodyPr>
          <a:lstStyle/>
          <a:p>
            <a:r>
              <a:rPr lang="en-US" sz="2800" dirty="0" smtClean="0"/>
              <a:t>Chapter 3: </a:t>
            </a:r>
            <a:br>
              <a:rPr lang="en-US" sz="2800" dirty="0" smtClean="0"/>
            </a:br>
            <a:r>
              <a:rPr lang="pt-PT" dirty="0"/>
              <a:t>Campus Network </a:t>
            </a:r>
            <a:r>
              <a:rPr lang="pt-PT" dirty="0" err="1"/>
              <a:t>Architecture</a:t>
            </a:r>
            <a:endParaRPr lang="en-US" sz="2800" dirty="0" smtClean="0">
              <a:solidFill>
                <a:schemeClr val="folHlink"/>
              </a:solidFill>
            </a:endParaRPr>
          </a:p>
        </p:txBody>
      </p:sp>
      <p:sp>
        <p:nvSpPr>
          <p:cNvPr id="6147" name="Rectangle 3"/>
          <p:cNvSpPr>
            <a:spLocks noGrp="1" noChangeArrowheads="1"/>
          </p:cNvSpPr>
          <p:nvPr>
            <p:ph type="subTitle" idx="1"/>
          </p:nvPr>
        </p:nvSpPr>
        <p:spPr>
          <a:xfrm>
            <a:off x="311150" y="4672013"/>
            <a:ext cx="6788150" cy="658812"/>
          </a:xfrm>
        </p:spPr>
        <p:txBody>
          <a:bodyPr>
            <a:normAutofit fontScale="92500" lnSpcReduction="10000"/>
          </a:bodyPr>
          <a:lstStyle/>
          <a:p>
            <a:r>
              <a:rPr lang="en-US" sz="2400" dirty="0"/>
              <a:t>CCNP  SWITCH: Implementing Cisco IP Switched Networks</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a:t>
            </a:r>
            <a:r>
              <a:rPr lang="en-US" dirty="0"/>
              <a:t>VLAN </a:t>
            </a:r>
            <a:r>
              <a:rPr lang="en-US" dirty="0" smtClean="0"/>
              <a:t>Model Characteristics</a:t>
            </a:r>
            <a:endParaRPr lang="pt-PT" dirty="0"/>
          </a:p>
        </p:txBody>
      </p:sp>
      <p:sp>
        <p:nvSpPr>
          <p:cNvPr id="3" name="Content Placeholder 2"/>
          <p:cNvSpPr>
            <a:spLocks noGrp="1"/>
          </p:cNvSpPr>
          <p:nvPr>
            <p:ph idx="1"/>
          </p:nvPr>
        </p:nvSpPr>
        <p:spPr/>
        <p:txBody>
          <a:bodyPr>
            <a:normAutofit fontScale="92500" lnSpcReduction="20000"/>
          </a:bodyPr>
          <a:lstStyle/>
          <a:p>
            <a:r>
              <a:rPr lang="en-US" dirty="0" smtClean="0"/>
              <a:t>The </a:t>
            </a:r>
            <a:r>
              <a:rPr lang="en-US" dirty="0"/>
              <a:t>network administrator should create local VLANs with physical boundaries </a:t>
            </a:r>
            <a:r>
              <a:rPr lang="en-US" dirty="0" smtClean="0"/>
              <a:t>in mind </a:t>
            </a:r>
            <a:r>
              <a:rPr lang="en-US" dirty="0"/>
              <a:t>rather than the job functions of the users on the end devices.</a:t>
            </a:r>
          </a:p>
          <a:p>
            <a:r>
              <a:rPr lang="en-US" dirty="0" smtClean="0"/>
              <a:t>Generally</a:t>
            </a:r>
            <a:r>
              <a:rPr lang="en-US" dirty="0"/>
              <a:t>, local VLANs exist between the access and distribution levels.</a:t>
            </a:r>
          </a:p>
          <a:p>
            <a:r>
              <a:rPr lang="en-US" dirty="0" smtClean="0"/>
              <a:t>Traffic </a:t>
            </a:r>
            <a:r>
              <a:rPr lang="en-US" dirty="0"/>
              <a:t>from a local VLAN is routed at the distribution and core levels to reach </a:t>
            </a:r>
            <a:r>
              <a:rPr lang="en-US" dirty="0" smtClean="0"/>
              <a:t>destinations </a:t>
            </a:r>
            <a:r>
              <a:rPr lang="pt-PT" dirty="0" err="1" smtClean="0"/>
              <a:t>on</a:t>
            </a:r>
            <a:r>
              <a:rPr lang="pt-PT" dirty="0" smtClean="0"/>
              <a:t> </a:t>
            </a:r>
            <a:r>
              <a:rPr lang="pt-PT" dirty="0" err="1"/>
              <a:t>other</a:t>
            </a:r>
            <a:r>
              <a:rPr lang="pt-PT" dirty="0"/>
              <a:t> networks.</a:t>
            </a:r>
          </a:p>
          <a:p>
            <a:r>
              <a:rPr lang="en-US" dirty="0" smtClean="0"/>
              <a:t>Configure </a:t>
            </a:r>
            <a:r>
              <a:rPr lang="en-US" dirty="0"/>
              <a:t>the VTP mode in transparent mode because VLANs on a given </a:t>
            </a:r>
            <a:r>
              <a:rPr lang="en-US" dirty="0" smtClean="0"/>
              <a:t>access switch </a:t>
            </a:r>
            <a:r>
              <a:rPr lang="en-US" dirty="0"/>
              <a:t>should not be advertised to all other switches in the network, nor do </a:t>
            </a:r>
            <a:r>
              <a:rPr lang="en-US" dirty="0" smtClean="0"/>
              <a:t>they need </a:t>
            </a:r>
            <a:r>
              <a:rPr lang="en-US" dirty="0"/>
              <a:t>to be manually created in any other switch VLAN databases</a:t>
            </a:r>
            <a:r>
              <a:rPr lang="en-US" dirty="0" smtClean="0"/>
              <a:t>.</a:t>
            </a:r>
          </a:p>
          <a:p>
            <a:r>
              <a:rPr lang="en-US" dirty="0" smtClean="0"/>
              <a:t>A </a:t>
            </a:r>
            <a:r>
              <a:rPr lang="en-US" dirty="0"/>
              <a:t>network that consists entirely of local VLANs can benefit from increased </a:t>
            </a:r>
            <a:r>
              <a:rPr lang="en-US" dirty="0" smtClean="0"/>
              <a:t>convergence times </a:t>
            </a:r>
            <a:r>
              <a:rPr lang="en-US" dirty="0"/>
              <a:t>offered via routing protocols, instead of a spanning tree for Layer </a:t>
            </a:r>
            <a:r>
              <a:rPr lang="en-US" dirty="0" smtClean="0"/>
              <a:t>2 networks</a:t>
            </a:r>
            <a:r>
              <a:rPr lang="en-US" dirty="0"/>
              <a:t>. It is usually recommended to have one to three VLANs per access </a:t>
            </a:r>
            <a:r>
              <a:rPr lang="en-US" dirty="0" smtClean="0"/>
              <a:t>layer </a:t>
            </a:r>
            <a:r>
              <a:rPr lang="pt-PT" dirty="0" err="1" smtClean="0"/>
              <a:t>switch</a:t>
            </a:r>
            <a:r>
              <a:rPr lang="pt-PT" dirty="0"/>
              <a:t>.</a:t>
            </a:r>
          </a:p>
        </p:txBody>
      </p:sp>
    </p:spTree>
    <p:extLst>
      <p:ext uri="{BB962C8B-B14F-4D97-AF65-F5344CB8AC3E}">
        <p14:creationId xmlns:p14="http://schemas.microsoft.com/office/powerpoint/2010/main" val="3406436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Comparison of End-to-End VLANs and Local VLANs</a:t>
            </a:r>
            <a:endParaRPr lang="pt-PT" dirty="0"/>
          </a:p>
        </p:txBody>
      </p:sp>
      <p:sp>
        <p:nvSpPr>
          <p:cNvPr id="3" name="Content Placeholder 2"/>
          <p:cNvSpPr>
            <a:spLocks noGrp="1"/>
          </p:cNvSpPr>
          <p:nvPr>
            <p:ph idx="1"/>
          </p:nvPr>
        </p:nvSpPr>
        <p:spPr/>
        <p:txBody>
          <a:bodyPr>
            <a:normAutofit/>
          </a:bodyPr>
          <a:lstStyle/>
          <a:p>
            <a:pPr marL="0" indent="0">
              <a:buNone/>
            </a:pPr>
            <a:r>
              <a:rPr lang="pt-PT" dirty="0"/>
              <a:t>R</a:t>
            </a:r>
            <a:r>
              <a:rPr lang="en-US" dirty="0" err="1" smtClean="0"/>
              <a:t>easons</a:t>
            </a:r>
            <a:r>
              <a:rPr lang="en-US" dirty="0" smtClean="0"/>
              <a:t> </a:t>
            </a:r>
            <a:r>
              <a:rPr lang="en-US" dirty="0"/>
              <a:t>for implementing the </a:t>
            </a:r>
            <a:r>
              <a:rPr lang="en-US" b="1" dirty="0"/>
              <a:t>end-to-end</a:t>
            </a:r>
            <a:r>
              <a:rPr lang="en-US" dirty="0"/>
              <a:t> design:</a:t>
            </a:r>
          </a:p>
          <a:p>
            <a:r>
              <a:rPr lang="en-US" b="1" dirty="0" smtClean="0"/>
              <a:t>Grouping users</a:t>
            </a:r>
          </a:p>
          <a:p>
            <a:pPr lvl="1"/>
            <a:r>
              <a:rPr lang="en-US" dirty="0" smtClean="0"/>
              <a:t>Users </a:t>
            </a:r>
            <a:r>
              <a:rPr lang="en-US" dirty="0"/>
              <a:t>can be grouped on a common IP segment, even though </a:t>
            </a:r>
            <a:r>
              <a:rPr lang="en-US" dirty="0" smtClean="0"/>
              <a:t>they are </a:t>
            </a:r>
            <a:r>
              <a:rPr lang="en-US" dirty="0"/>
              <a:t>geographically dispersed. </a:t>
            </a:r>
            <a:endParaRPr lang="en-US" dirty="0" smtClean="0"/>
          </a:p>
          <a:p>
            <a:r>
              <a:rPr lang="en-US" b="1" dirty="0" smtClean="0"/>
              <a:t>Security </a:t>
            </a:r>
          </a:p>
          <a:p>
            <a:pPr lvl="1"/>
            <a:r>
              <a:rPr lang="en-US" dirty="0" smtClean="0"/>
              <a:t>A </a:t>
            </a:r>
            <a:r>
              <a:rPr lang="en-US" dirty="0"/>
              <a:t>VLAN can contain resources that should not be accessible to all </a:t>
            </a:r>
            <a:r>
              <a:rPr lang="en-US" dirty="0" smtClean="0"/>
              <a:t>users on </a:t>
            </a:r>
            <a:r>
              <a:rPr lang="en-US" dirty="0"/>
              <a:t>the network, or there might be a reason to confine certain traffic to a </a:t>
            </a:r>
            <a:r>
              <a:rPr lang="en-US" dirty="0" smtClean="0"/>
              <a:t>particular </a:t>
            </a:r>
            <a:r>
              <a:rPr lang="pt-PT" dirty="0" smtClean="0"/>
              <a:t>VLAN</a:t>
            </a:r>
            <a:r>
              <a:rPr lang="pt-PT" dirty="0"/>
              <a:t>.</a:t>
            </a:r>
          </a:p>
          <a:p>
            <a:r>
              <a:rPr lang="en-US" b="1" dirty="0" smtClean="0"/>
              <a:t>Applying </a:t>
            </a:r>
            <a:r>
              <a:rPr lang="en-US" b="1" dirty="0"/>
              <a:t>quality of service (</a:t>
            </a:r>
            <a:r>
              <a:rPr lang="en-US" b="1" dirty="0" err="1" smtClean="0"/>
              <a:t>QoS</a:t>
            </a:r>
            <a:r>
              <a:rPr lang="en-US" b="1" dirty="0" smtClean="0"/>
              <a:t>)</a:t>
            </a:r>
          </a:p>
          <a:p>
            <a:pPr lvl="1"/>
            <a:r>
              <a:rPr lang="en-US" dirty="0" smtClean="0"/>
              <a:t>Traffic </a:t>
            </a:r>
            <a:r>
              <a:rPr lang="en-US" dirty="0"/>
              <a:t>can be a higher- or lower-access </a:t>
            </a:r>
            <a:r>
              <a:rPr lang="en-US" dirty="0" smtClean="0"/>
              <a:t>priority to </a:t>
            </a:r>
            <a:r>
              <a:rPr lang="en-US" dirty="0"/>
              <a:t>network resources from a given VLAN</a:t>
            </a:r>
            <a:r>
              <a:rPr lang="en-US" dirty="0" smtClean="0"/>
              <a:t>.</a:t>
            </a:r>
            <a:endParaRPr lang="pt-PT" dirty="0"/>
          </a:p>
        </p:txBody>
      </p:sp>
    </p:spTree>
    <p:extLst>
      <p:ext uri="{BB962C8B-B14F-4D97-AF65-F5344CB8AC3E}">
        <p14:creationId xmlns:p14="http://schemas.microsoft.com/office/powerpoint/2010/main" val="22173021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Comparison of End-to-End VLANs and Local VLANs</a:t>
            </a:r>
            <a:endParaRPr lang="pt-PT" dirty="0"/>
          </a:p>
        </p:txBody>
      </p:sp>
      <p:sp>
        <p:nvSpPr>
          <p:cNvPr id="3" name="Content Placeholder 2"/>
          <p:cNvSpPr>
            <a:spLocks noGrp="1"/>
          </p:cNvSpPr>
          <p:nvPr>
            <p:ph idx="1"/>
          </p:nvPr>
        </p:nvSpPr>
        <p:spPr/>
        <p:txBody>
          <a:bodyPr>
            <a:normAutofit/>
          </a:bodyPr>
          <a:lstStyle/>
          <a:p>
            <a:pPr marL="0" indent="0">
              <a:buNone/>
            </a:pPr>
            <a:r>
              <a:rPr lang="pt-PT" dirty="0"/>
              <a:t>R</a:t>
            </a:r>
            <a:r>
              <a:rPr lang="en-US" dirty="0" err="1"/>
              <a:t>easons</a:t>
            </a:r>
            <a:r>
              <a:rPr lang="en-US" dirty="0"/>
              <a:t> for implementing the </a:t>
            </a:r>
            <a:r>
              <a:rPr lang="en-US" b="1" dirty="0"/>
              <a:t>end-to-end</a:t>
            </a:r>
            <a:r>
              <a:rPr lang="en-US" dirty="0"/>
              <a:t> </a:t>
            </a:r>
            <a:r>
              <a:rPr lang="en-US" dirty="0" smtClean="0"/>
              <a:t>design (cont.):</a:t>
            </a:r>
            <a:endParaRPr lang="en-US" dirty="0"/>
          </a:p>
          <a:p>
            <a:r>
              <a:rPr lang="en-US" b="1" dirty="0" smtClean="0"/>
              <a:t>Routing avoidance</a:t>
            </a:r>
          </a:p>
          <a:p>
            <a:pPr lvl="1"/>
            <a:r>
              <a:rPr lang="en-US" dirty="0" smtClean="0"/>
              <a:t>If </a:t>
            </a:r>
            <a:r>
              <a:rPr lang="en-US" dirty="0"/>
              <a:t>much of the VLAN user traffic is destined for devices on </a:t>
            </a:r>
            <a:r>
              <a:rPr lang="en-US" dirty="0" smtClean="0"/>
              <a:t>that same VLAN.</a:t>
            </a:r>
          </a:p>
          <a:p>
            <a:r>
              <a:rPr lang="en-US" b="1" dirty="0" smtClean="0"/>
              <a:t>Special-purpose VLAN</a:t>
            </a:r>
          </a:p>
          <a:p>
            <a:pPr lvl="1"/>
            <a:r>
              <a:rPr lang="en-US" dirty="0" smtClean="0"/>
              <a:t>Sometimes </a:t>
            </a:r>
            <a:r>
              <a:rPr lang="en-US" dirty="0"/>
              <a:t>a VLAN is provisioned to carry a single type </a:t>
            </a:r>
            <a:r>
              <a:rPr lang="en-US" dirty="0" smtClean="0"/>
              <a:t>of traffic </a:t>
            </a:r>
            <a:r>
              <a:rPr lang="en-US" dirty="0"/>
              <a:t>that must be dispersed throughout the campus (for example, multicast, </a:t>
            </a:r>
            <a:r>
              <a:rPr lang="en-US" dirty="0" smtClean="0"/>
              <a:t>voice, </a:t>
            </a:r>
            <a:r>
              <a:rPr lang="pt-PT" dirty="0" err="1" smtClean="0"/>
              <a:t>or</a:t>
            </a:r>
            <a:r>
              <a:rPr lang="pt-PT" dirty="0" smtClean="0"/>
              <a:t> </a:t>
            </a:r>
            <a:r>
              <a:rPr lang="pt-PT" dirty="0" err="1"/>
              <a:t>visitor</a:t>
            </a:r>
            <a:r>
              <a:rPr lang="pt-PT" dirty="0"/>
              <a:t> </a:t>
            </a:r>
            <a:r>
              <a:rPr lang="pt-PT" dirty="0" err="1"/>
              <a:t>VLANs</a:t>
            </a:r>
            <a:r>
              <a:rPr lang="pt-PT" dirty="0"/>
              <a:t>).</a:t>
            </a:r>
          </a:p>
          <a:p>
            <a:r>
              <a:rPr lang="en-US" b="1" dirty="0" smtClean="0"/>
              <a:t>Poor design</a:t>
            </a:r>
          </a:p>
          <a:p>
            <a:pPr lvl="1"/>
            <a:r>
              <a:rPr lang="en-US" dirty="0" smtClean="0"/>
              <a:t>For </a:t>
            </a:r>
            <a:r>
              <a:rPr lang="en-US" dirty="0"/>
              <a:t>no clear purpose, users are placed in VLANs that span the </a:t>
            </a:r>
            <a:r>
              <a:rPr lang="en-US" dirty="0" smtClean="0"/>
              <a:t>campus or </a:t>
            </a:r>
            <a:r>
              <a:rPr lang="en-US" dirty="0"/>
              <a:t>even span WANs. Sometimes when a network is already configured and </a:t>
            </a:r>
            <a:r>
              <a:rPr lang="en-US" dirty="0" smtClean="0"/>
              <a:t>running, organizations </a:t>
            </a:r>
            <a:r>
              <a:rPr lang="en-US" dirty="0"/>
              <a:t>are hesitant to improve the design because of downtime or </a:t>
            </a:r>
            <a:r>
              <a:rPr lang="en-US" dirty="0" smtClean="0"/>
              <a:t>other </a:t>
            </a:r>
            <a:r>
              <a:rPr lang="pt-PT" dirty="0" err="1" smtClean="0"/>
              <a:t>political</a:t>
            </a:r>
            <a:r>
              <a:rPr lang="pt-PT" dirty="0" smtClean="0"/>
              <a:t> </a:t>
            </a:r>
            <a:r>
              <a:rPr lang="pt-PT" dirty="0" err="1"/>
              <a:t>reasons</a:t>
            </a:r>
            <a:r>
              <a:rPr lang="pt-PT" dirty="0"/>
              <a:t>.</a:t>
            </a:r>
          </a:p>
        </p:txBody>
      </p:sp>
    </p:spTree>
    <p:extLst>
      <p:ext uri="{BB962C8B-B14F-4D97-AF65-F5344CB8AC3E}">
        <p14:creationId xmlns:p14="http://schemas.microsoft.com/office/powerpoint/2010/main" val="20057094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Comparison of End-to-End VLANs and Local VLANs</a:t>
            </a:r>
            <a:endParaRPr lang="pt-PT" dirty="0"/>
          </a:p>
        </p:txBody>
      </p:sp>
      <p:sp>
        <p:nvSpPr>
          <p:cNvPr id="3" name="Content Placeholder 2"/>
          <p:cNvSpPr>
            <a:spLocks noGrp="1"/>
          </p:cNvSpPr>
          <p:nvPr>
            <p:ph idx="1"/>
          </p:nvPr>
        </p:nvSpPr>
        <p:spPr/>
        <p:txBody>
          <a:bodyPr>
            <a:normAutofit fontScale="92500" lnSpcReduction="20000"/>
          </a:bodyPr>
          <a:lstStyle/>
          <a:p>
            <a:r>
              <a:rPr lang="pt-PT" dirty="0"/>
              <a:t>R</a:t>
            </a:r>
            <a:r>
              <a:rPr lang="en-US" dirty="0" err="1"/>
              <a:t>easons</a:t>
            </a:r>
            <a:r>
              <a:rPr lang="en-US" dirty="0"/>
              <a:t> for implementing the </a:t>
            </a:r>
            <a:r>
              <a:rPr lang="en-US" b="1" dirty="0" smtClean="0"/>
              <a:t>Local </a:t>
            </a:r>
            <a:r>
              <a:rPr lang="en-US" b="1" dirty="0" err="1" smtClean="0"/>
              <a:t>Vlan</a:t>
            </a:r>
            <a:r>
              <a:rPr lang="en-US" dirty="0" smtClean="0"/>
              <a:t> design: </a:t>
            </a:r>
          </a:p>
          <a:p>
            <a:r>
              <a:rPr lang="en-US" b="1" dirty="0" smtClean="0"/>
              <a:t>Deterministic </a:t>
            </a:r>
            <a:r>
              <a:rPr lang="en-US" b="1" dirty="0"/>
              <a:t>traffic </a:t>
            </a:r>
            <a:r>
              <a:rPr lang="en-US" b="1" dirty="0" smtClean="0"/>
              <a:t>flow</a:t>
            </a:r>
          </a:p>
          <a:p>
            <a:pPr lvl="1"/>
            <a:r>
              <a:rPr lang="en-US" dirty="0" smtClean="0"/>
              <a:t>The </a:t>
            </a:r>
            <a:r>
              <a:rPr lang="en-US" dirty="0"/>
              <a:t>simple layout provides a predictable Layer 2 </a:t>
            </a:r>
            <a:r>
              <a:rPr lang="en-US" dirty="0" smtClean="0"/>
              <a:t>and Layer </a:t>
            </a:r>
            <a:r>
              <a:rPr lang="en-US" dirty="0"/>
              <a:t>3 traffic path. </a:t>
            </a:r>
          </a:p>
          <a:p>
            <a:r>
              <a:rPr lang="en-US" b="1" dirty="0" smtClean="0"/>
              <a:t>Active </a:t>
            </a:r>
            <a:r>
              <a:rPr lang="en-US" b="1" dirty="0"/>
              <a:t>redundant </a:t>
            </a:r>
            <a:r>
              <a:rPr lang="en-US" b="1" dirty="0" smtClean="0"/>
              <a:t>paths</a:t>
            </a:r>
          </a:p>
          <a:p>
            <a:pPr lvl="1"/>
            <a:r>
              <a:rPr lang="en-US" dirty="0" smtClean="0"/>
              <a:t>When </a:t>
            </a:r>
            <a:r>
              <a:rPr lang="en-US" dirty="0"/>
              <a:t>implementing Per-VLAN Spanning Tree (</a:t>
            </a:r>
            <a:r>
              <a:rPr lang="en-US" dirty="0" smtClean="0"/>
              <a:t>PVST) or </a:t>
            </a:r>
            <a:r>
              <a:rPr lang="en-US" dirty="0"/>
              <a:t>Multiple Spanning Tree (MST) because there is no loop, all links can be used </a:t>
            </a:r>
            <a:r>
              <a:rPr lang="en-US" dirty="0" smtClean="0"/>
              <a:t>to make </a:t>
            </a:r>
            <a:r>
              <a:rPr lang="en-US" dirty="0"/>
              <a:t>use of the redundant paths.</a:t>
            </a:r>
          </a:p>
          <a:p>
            <a:r>
              <a:rPr lang="en-US" b="1" dirty="0" smtClean="0"/>
              <a:t>High availability</a:t>
            </a:r>
          </a:p>
          <a:p>
            <a:pPr lvl="1"/>
            <a:r>
              <a:rPr lang="en-US" dirty="0" smtClean="0"/>
              <a:t>Redundant </a:t>
            </a:r>
            <a:r>
              <a:rPr lang="en-US" dirty="0"/>
              <a:t>paths exist at all infrastructure </a:t>
            </a:r>
            <a:r>
              <a:rPr lang="en-US" dirty="0" smtClean="0"/>
              <a:t>levels. </a:t>
            </a:r>
            <a:endParaRPr lang="en-US" dirty="0"/>
          </a:p>
          <a:p>
            <a:r>
              <a:rPr lang="en-US" b="1" dirty="0" smtClean="0"/>
              <a:t>Finite </a:t>
            </a:r>
            <a:r>
              <a:rPr lang="en-US" b="1" dirty="0"/>
              <a:t>failure </a:t>
            </a:r>
            <a:r>
              <a:rPr lang="en-US" b="1" dirty="0" smtClean="0"/>
              <a:t>domain</a:t>
            </a:r>
          </a:p>
          <a:p>
            <a:pPr lvl="1"/>
            <a:r>
              <a:rPr lang="en-US" dirty="0" smtClean="0"/>
              <a:t>If </a:t>
            </a:r>
            <a:r>
              <a:rPr lang="en-US" dirty="0"/>
              <a:t>VLANs are local to a switch block, and the number </a:t>
            </a:r>
            <a:r>
              <a:rPr lang="en-US" dirty="0" smtClean="0"/>
              <a:t>of devices </a:t>
            </a:r>
            <a:r>
              <a:rPr lang="en-US" dirty="0"/>
              <a:t>on each VLAN is kept small, failures at Layer 2 are confined to a small </a:t>
            </a:r>
            <a:r>
              <a:rPr lang="en-US" dirty="0" smtClean="0"/>
              <a:t>subset </a:t>
            </a:r>
            <a:r>
              <a:rPr lang="pt-PT" dirty="0" err="1" smtClean="0"/>
              <a:t>of</a:t>
            </a:r>
            <a:r>
              <a:rPr lang="pt-PT" dirty="0" smtClean="0"/>
              <a:t> </a:t>
            </a:r>
            <a:r>
              <a:rPr lang="pt-PT" dirty="0" err="1" smtClean="0"/>
              <a:t>users</a:t>
            </a:r>
            <a:r>
              <a:rPr lang="pt-PT" dirty="0" smtClean="0"/>
              <a:t>.</a:t>
            </a:r>
            <a:endParaRPr lang="pt-PT" dirty="0"/>
          </a:p>
          <a:p>
            <a:r>
              <a:rPr lang="en-US" b="1" dirty="0" smtClean="0"/>
              <a:t>Scalable design</a:t>
            </a:r>
          </a:p>
          <a:p>
            <a:pPr lvl="1"/>
            <a:r>
              <a:rPr lang="en-US" dirty="0" smtClean="0"/>
              <a:t>Following </a:t>
            </a:r>
            <a:r>
              <a:rPr lang="en-US" dirty="0"/>
              <a:t>the enterprise campus architecture design, new </a:t>
            </a:r>
            <a:r>
              <a:rPr lang="en-US" dirty="0" smtClean="0"/>
              <a:t>access switches </a:t>
            </a:r>
            <a:r>
              <a:rPr lang="en-US" dirty="0"/>
              <a:t>can be easily incorporated, and new submodules can be added when necessary.</a:t>
            </a:r>
            <a:endParaRPr lang="pt-PT" dirty="0"/>
          </a:p>
        </p:txBody>
      </p:sp>
    </p:spTree>
    <p:extLst>
      <p:ext uri="{BB962C8B-B14F-4D97-AF65-F5344CB8AC3E}">
        <p14:creationId xmlns:p14="http://schemas.microsoft.com/office/powerpoint/2010/main" val="33441537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Comparison of End-to-End VLANs and Local VLANs</a:t>
            </a:r>
            <a:endParaRPr lang="pt-PT" dirty="0"/>
          </a:p>
        </p:txBody>
      </p:sp>
      <p:sp>
        <p:nvSpPr>
          <p:cNvPr id="3" name="Content Placeholder 2"/>
          <p:cNvSpPr>
            <a:spLocks noGrp="1"/>
          </p:cNvSpPr>
          <p:nvPr>
            <p:ph idx="1"/>
          </p:nvPr>
        </p:nvSpPr>
        <p:spPr/>
        <p:txBody>
          <a:bodyPr>
            <a:normAutofit fontScale="92500"/>
          </a:bodyPr>
          <a:lstStyle/>
          <a:p>
            <a:pPr marL="0" indent="0">
              <a:buNone/>
            </a:pPr>
            <a:r>
              <a:rPr lang="en-US" dirty="0" smtClean="0"/>
              <a:t>End-to-End VLANs drawbacks:</a:t>
            </a:r>
            <a:endParaRPr lang="en-US" dirty="0"/>
          </a:p>
          <a:p>
            <a:r>
              <a:rPr lang="en-US" dirty="0" smtClean="0"/>
              <a:t>Switch </a:t>
            </a:r>
            <a:r>
              <a:rPr lang="en-US" dirty="0"/>
              <a:t>ports are provisioned for each user and associated with a given </a:t>
            </a:r>
            <a:r>
              <a:rPr lang="en-US" dirty="0" smtClean="0"/>
              <a:t>VLAN. Because </a:t>
            </a:r>
            <a:r>
              <a:rPr lang="en-US" dirty="0"/>
              <a:t>users on an end-to-end VLAN can be anywhere in the network, all </a:t>
            </a:r>
            <a:r>
              <a:rPr lang="en-US" dirty="0" smtClean="0"/>
              <a:t>switches must </a:t>
            </a:r>
            <a:r>
              <a:rPr lang="en-US" dirty="0"/>
              <a:t>be aware of that VLAN. This means that all switches carrying traffic for </a:t>
            </a:r>
            <a:r>
              <a:rPr lang="en-US" dirty="0" smtClean="0"/>
              <a:t>end-to-end </a:t>
            </a:r>
            <a:r>
              <a:rPr lang="en-US" dirty="0"/>
              <a:t>VLANs are required to have those specific VLANs defined in each </a:t>
            </a:r>
            <a:r>
              <a:rPr lang="en-US" dirty="0" smtClean="0"/>
              <a:t>switch’s </a:t>
            </a:r>
            <a:r>
              <a:rPr lang="pt-PT" dirty="0" smtClean="0"/>
              <a:t>VLAN </a:t>
            </a:r>
            <a:r>
              <a:rPr lang="pt-PT" dirty="0" err="1"/>
              <a:t>database</a:t>
            </a:r>
            <a:r>
              <a:rPr lang="pt-PT" dirty="0"/>
              <a:t>.</a:t>
            </a:r>
          </a:p>
          <a:p>
            <a:r>
              <a:rPr lang="en-US" dirty="0"/>
              <a:t>F</a:t>
            </a:r>
            <a:r>
              <a:rPr lang="en-US" dirty="0" smtClean="0"/>
              <a:t>looded </a:t>
            </a:r>
            <a:r>
              <a:rPr lang="en-US" dirty="0"/>
              <a:t>traffic for the VLAN is, by default, passed to every switch even if </a:t>
            </a:r>
            <a:r>
              <a:rPr lang="en-US" dirty="0" smtClean="0"/>
              <a:t>it does </a:t>
            </a:r>
            <a:r>
              <a:rPr lang="en-US" dirty="0"/>
              <a:t>not currently have any active ports in the particular end-to-end VLAN.</a:t>
            </a:r>
          </a:p>
          <a:p>
            <a:r>
              <a:rPr lang="en-US" dirty="0"/>
              <a:t>T</a:t>
            </a:r>
            <a:r>
              <a:rPr lang="en-US" dirty="0" smtClean="0"/>
              <a:t>roubleshooting </a:t>
            </a:r>
            <a:r>
              <a:rPr lang="en-US" dirty="0"/>
              <a:t>devices on a campus with end-to-end VLANs can be </a:t>
            </a:r>
            <a:r>
              <a:rPr lang="en-US" dirty="0" smtClean="0"/>
              <a:t>challenging because </a:t>
            </a:r>
            <a:r>
              <a:rPr lang="en-US" dirty="0"/>
              <a:t>the traffic for a single VLAN can traverse multiple switches in </a:t>
            </a:r>
            <a:r>
              <a:rPr lang="en-US" dirty="0" smtClean="0"/>
              <a:t>a large </a:t>
            </a:r>
            <a:r>
              <a:rPr lang="en-US" dirty="0"/>
              <a:t>area of the campus, and that can easily cause potential spanning-tree problems.</a:t>
            </a:r>
            <a:endParaRPr lang="pt-PT" dirty="0"/>
          </a:p>
        </p:txBody>
      </p:sp>
    </p:spTree>
    <p:extLst>
      <p:ext uri="{BB962C8B-B14F-4D97-AF65-F5344CB8AC3E}">
        <p14:creationId xmlns:p14="http://schemas.microsoft.com/office/powerpoint/2010/main" val="27059905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PT" dirty="0" err="1"/>
              <a:t>Implementing</a:t>
            </a:r>
            <a:r>
              <a:rPr lang="pt-PT" dirty="0"/>
              <a:t> a </a:t>
            </a:r>
            <a:r>
              <a:rPr lang="pt-PT" dirty="0" err="1"/>
              <a:t>Trunk</a:t>
            </a:r>
            <a:r>
              <a:rPr lang="pt-PT" dirty="0"/>
              <a:t> in a Campus </a:t>
            </a:r>
            <a:r>
              <a:rPr lang="pt-PT" dirty="0" err="1"/>
              <a:t>Environment</a:t>
            </a:r>
            <a:endParaRPr lang="pt-PT" dirty="0"/>
          </a:p>
        </p:txBody>
      </p:sp>
      <p:sp>
        <p:nvSpPr>
          <p:cNvPr id="3" name="Content Placeholder 2"/>
          <p:cNvSpPr>
            <a:spLocks noGrp="1"/>
          </p:cNvSpPr>
          <p:nvPr>
            <p:ph idx="1"/>
          </p:nvPr>
        </p:nvSpPr>
        <p:spPr/>
        <p:txBody>
          <a:bodyPr/>
          <a:lstStyle/>
          <a:p>
            <a:r>
              <a:rPr lang="en-US" dirty="0"/>
              <a:t>A trunk is a point-to-point link that carries the traffic for multiple VLANs across a </a:t>
            </a:r>
            <a:r>
              <a:rPr lang="en-US" dirty="0" smtClean="0"/>
              <a:t>single physical </a:t>
            </a:r>
            <a:r>
              <a:rPr lang="en-US" dirty="0"/>
              <a:t>link between the two switches or any two devices</a:t>
            </a:r>
            <a:r>
              <a:rPr lang="en-US" dirty="0" smtClean="0"/>
              <a:t>.</a:t>
            </a:r>
          </a:p>
          <a:p>
            <a:r>
              <a:rPr lang="en-US" dirty="0" smtClean="0"/>
              <a:t> </a:t>
            </a:r>
            <a:r>
              <a:rPr lang="en-US" dirty="0" err="1"/>
              <a:t>Trunking</a:t>
            </a:r>
            <a:r>
              <a:rPr lang="en-US" dirty="0"/>
              <a:t> is used to </a:t>
            </a:r>
            <a:r>
              <a:rPr lang="en-US" dirty="0" smtClean="0"/>
              <a:t>extend Layer </a:t>
            </a:r>
            <a:r>
              <a:rPr lang="en-US" dirty="0"/>
              <a:t>2 operations across an entire </a:t>
            </a:r>
            <a:r>
              <a:rPr lang="en-US" dirty="0" smtClean="0"/>
              <a:t>network.</a:t>
            </a:r>
            <a:endParaRPr lang="pt-PT" dirty="0"/>
          </a:p>
        </p:txBody>
      </p:sp>
      <p:pic>
        <p:nvPicPr>
          <p:cNvPr id="5" name="Picture 4"/>
          <p:cNvPicPr>
            <a:picLocks noChangeAspect="1"/>
          </p:cNvPicPr>
          <p:nvPr/>
        </p:nvPicPr>
        <p:blipFill>
          <a:blip r:embed="rId2"/>
          <a:stretch>
            <a:fillRect/>
          </a:stretch>
        </p:blipFill>
        <p:spPr>
          <a:xfrm>
            <a:off x="1377863" y="3155543"/>
            <a:ext cx="6542561" cy="3156892"/>
          </a:xfrm>
          <a:prstGeom prst="rect">
            <a:avLst/>
          </a:prstGeom>
        </p:spPr>
      </p:pic>
    </p:spTree>
    <p:extLst>
      <p:ext uri="{BB962C8B-B14F-4D97-AF65-F5344CB8AC3E}">
        <p14:creationId xmlns:p14="http://schemas.microsoft.com/office/powerpoint/2010/main" val="17240167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Trunking</a:t>
            </a:r>
            <a:r>
              <a:rPr lang="pt-PT" dirty="0" smtClean="0"/>
              <a:t> </a:t>
            </a:r>
            <a:r>
              <a:rPr lang="pt-PT" dirty="0" err="1" smtClean="0"/>
              <a:t>Protocols</a:t>
            </a:r>
            <a:endParaRPr lang="pt-PT" dirty="0"/>
          </a:p>
        </p:txBody>
      </p:sp>
      <p:sp>
        <p:nvSpPr>
          <p:cNvPr id="3" name="Content Placeholder 2"/>
          <p:cNvSpPr>
            <a:spLocks noGrp="1"/>
          </p:cNvSpPr>
          <p:nvPr>
            <p:ph idx="1"/>
          </p:nvPr>
        </p:nvSpPr>
        <p:spPr/>
        <p:txBody>
          <a:bodyPr/>
          <a:lstStyle/>
          <a:p>
            <a:r>
              <a:rPr lang="en-US" dirty="0"/>
              <a:t>A special protocol is used to carry multiple VLANs over a single link between two devices.</a:t>
            </a:r>
          </a:p>
          <a:p>
            <a:pPr marL="0" indent="0">
              <a:buNone/>
            </a:pPr>
            <a:r>
              <a:rPr lang="en-US" dirty="0"/>
              <a:t>There are two </a:t>
            </a:r>
            <a:r>
              <a:rPr lang="en-US" dirty="0" err="1"/>
              <a:t>trunking</a:t>
            </a:r>
            <a:r>
              <a:rPr lang="en-US" dirty="0"/>
              <a:t> technologies:</a:t>
            </a:r>
          </a:p>
          <a:p>
            <a:r>
              <a:rPr lang="en-US" b="1" dirty="0" smtClean="0"/>
              <a:t>Inter-Switch </a:t>
            </a:r>
            <a:r>
              <a:rPr lang="en-US" b="1" dirty="0"/>
              <a:t>Link (ISL): </a:t>
            </a:r>
            <a:r>
              <a:rPr lang="en-US" dirty="0"/>
              <a:t>A Cisco proprietary </a:t>
            </a:r>
            <a:r>
              <a:rPr lang="en-US" dirty="0" err="1"/>
              <a:t>trunking</a:t>
            </a:r>
            <a:r>
              <a:rPr lang="en-US" dirty="0"/>
              <a:t> encapsulation</a:t>
            </a:r>
          </a:p>
          <a:p>
            <a:r>
              <a:rPr lang="en-US" b="1" dirty="0" smtClean="0"/>
              <a:t>IEEE </a:t>
            </a:r>
            <a:r>
              <a:rPr lang="en-US" b="1" dirty="0"/>
              <a:t>802.1Q: </a:t>
            </a:r>
            <a:r>
              <a:rPr lang="en-US" dirty="0"/>
              <a:t>An industry-standard </a:t>
            </a:r>
            <a:r>
              <a:rPr lang="en-US" dirty="0" err="1"/>
              <a:t>trunking</a:t>
            </a:r>
            <a:r>
              <a:rPr lang="en-US" dirty="0"/>
              <a:t> method</a:t>
            </a:r>
            <a:endParaRPr lang="pt-PT" dirty="0"/>
          </a:p>
        </p:txBody>
      </p:sp>
    </p:spTree>
    <p:extLst>
      <p:ext uri="{BB962C8B-B14F-4D97-AF65-F5344CB8AC3E}">
        <p14:creationId xmlns:p14="http://schemas.microsoft.com/office/powerpoint/2010/main" val="29478142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ISL </a:t>
            </a:r>
            <a:r>
              <a:rPr lang="pt-PT" dirty="0" err="1"/>
              <a:t>Frame</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2"/>
          <a:stretch>
            <a:fillRect/>
          </a:stretch>
        </p:blipFill>
        <p:spPr>
          <a:xfrm>
            <a:off x="291853" y="1969316"/>
            <a:ext cx="8495450" cy="3559446"/>
          </a:xfrm>
          <a:prstGeom prst="rect">
            <a:avLst/>
          </a:prstGeom>
        </p:spPr>
      </p:pic>
    </p:spTree>
    <p:extLst>
      <p:ext uri="{BB962C8B-B14F-4D97-AF65-F5344CB8AC3E}">
        <p14:creationId xmlns:p14="http://schemas.microsoft.com/office/powerpoint/2010/main" val="10386533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802.1Q </a:t>
            </a:r>
            <a:r>
              <a:rPr lang="pt-PT" dirty="0" err="1"/>
              <a:t>Frame</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2"/>
          <a:stretch>
            <a:fillRect/>
          </a:stretch>
        </p:blipFill>
        <p:spPr>
          <a:xfrm>
            <a:off x="279400" y="2174172"/>
            <a:ext cx="8520355" cy="3149734"/>
          </a:xfrm>
          <a:prstGeom prst="rect">
            <a:avLst/>
          </a:prstGeom>
        </p:spPr>
      </p:pic>
    </p:spTree>
    <p:extLst>
      <p:ext uri="{BB962C8B-B14F-4D97-AF65-F5344CB8AC3E}">
        <p14:creationId xmlns:p14="http://schemas.microsoft.com/office/powerpoint/2010/main" val="3779977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IEEE 802.1Q/802.1p </a:t>
            </a:r>
            <a:r>
              <a:rPr lang="en-US" dirty="0" smtClean="0"/>
              <a:t>advantages over </a:t>
            </a:r>
            <a:r>
              <a:rPr lang="en-US" dirty="0"/>
              <a:t>ISL</a:t>
            </a:r>
            <a:endParaRPr lang="pt-PT" dirty="0"/>
          </a:p>
        </p:txBody>
      </p:sp>
      <p:sp>
        <p:nvSpPr>
          <p:cNvPr id="3" name="Content Placeholder 2"/>
          <p:cNvSpPr>
            <a:spLocks noGrp="1"/>
          </p:cNvSpPr>
          <p:nvPr>
            <p:ph idx="1"/>
          </p:nvPr>
        </p:nvSpPr>
        <p:spPr/>
        <p:txBody>
          <a:bodyPr>
            <a:normAutofit/>
          </a:bodyPr>
          <a:lstStyle/>
          <a:p>
            <a:r>
              <a:rPr lang="en-US" dirty="0" smtClean="0"/>
              <a:t>802.1Q </a:t>
            </a:r>
            <a:r>
              <a:rPr lang="en-US" dirty="0"/>
              <a:t>has smaller frame overhead than ISL. As a result, 802.1Q is more </a:t>
            </a:r>
            <a:r>
              <a:rPr lang="en-US" dirty="0" smtClean="0"/>
              <a:t>efficient than </a:t>
            </a:r>
            <a:r>
              <a:rPr lang="en-US" dirty="0"/>
              <a:t>ISL, especially in the case of small frames. 802.1Q overhead is 4 bytes, </a:t>
            </a:r>
            <a:r>
              <a:rPr lang="en-US" dirty="0" smtClean="0"/>
              <a:t>whereas </a:t>
            </a:r>
            <a:r>
              <a:rPr lang="pt-PT" dirty="0" smtClean="0"/>
              <a:t>ISL </a:t>
            </a:r>
            <a:r>
              <a:rPr lang="pt-PT" dirty="0" err="1"/>
              <a:t>is</a:t>
            </a:r>
            <a:r>
              <a:rPr lang="pt-PT" dirty="0"/>
              <a:t> 30 bytes.</a:t>
            </a:r>
          </a:p>
          <a:p>
            <a:r>
              <a:rPr lang="en-US" dirty="0" smtClean="0"/>
              <a:t>802.1Q </a:t>
            </a:r>
            <a:r>
              <a:rPr lang="en-US" dirty="0"/>
              <a:t>is a widely supported industry standard protocol.</a:t>
            </a:r>
          </a:p>
          <a:p>
            <a:r>
              <a:rPr lang="en-US" dirty="0" smtClean="0"/>
              <a:t>802.1Q </a:t>
            </a:r>
            <a:r>
              <a:rPr lang="en-US" dirty="0"/>
              <a:t>has the support for 802.1p fields for </a:t>
            </a:r>
            <a:r>
              <a:rPr lang="en-US" dirty="0" err="1"/>
              <a:t>QoS</a:t>
            </a:r>
            <a:r>
              <a:rPr lang="en-US" dirty="0"/>
              <a:t>.</a:t>
            </a:r>
          </a:p>
          <a:p>
            <a:pPr marL="0" indent="0">
              <a:buNone/>
            </a:pPr>
            <a:endParaRPr lang="en-US" dirty="0" smtClean="0"/>
          </a:p>
        </p:txBody>
      </p:sp>
    </p:spTree>
    <p:extLst>
      <p:ext uri="{BB962C8B-B14F-4D97-AF65-F5344CB8AC3E}">
        <p14:creationId xmlns:p14="http://schemas.microsoft.com/office/powerpoint/2010/main" val="3151135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smtClean="0"/>
              <a:t>Chapter 3 Objectives</a:t>
            </a:r>
          </a:p>
        </p:txBody>
      </p:sp>
      <p:sp>
        <p:nvSpPr>
          <p:cNvPr id="7" name="Content Placeholder 6"/>
          <p:cNvSpPr>
            <a:spLocks noGrp="1"/>
          </p:cNvSpPr>
          <p:nvPr>
            <p:ph idx="1"/>
          </p:nvPr>
        </p:nvSpPr>
        <p:spPr/>
        <p:txBody>
          <a:bodyPr/>
          <a:lstStyle/>
          <a:p>
            <a:r>
              <a:rPr lang="en-US" dirty="0" smtClean="0"/>
              <a:t>Implementing </a:t>
            </a:r>
            <a:r>
              <a:rPr lang="en-US" dirty="0"/>
              <a:t>VLANs and trunks in campus switched architecture</a:t>
            </a:r>
          </a:p>
          <a:p>
            <a:r>
              <a:rPr lang="en-US" dirty="0" smtClean="0"/>
              <a:t>Understanding </a:t>
            </a:r>
            <a:r>
              <a:rPr lang="en-US" dirty="0"/>
              <a:t>the concept of VTP and its limitation and configurations</a:t>
            </a:r>
          </a:p>
          <a:p>
            <a:r>
              <a:rPr lang="pt-PT" dirty="0" err="1" smtClean="0"/>
              <a:t>Implementing</a:t>
            </a:r>
            <a:r>
              <a:rPr lang="pt-PT" dirty="0" smtClean="0"/>
              <a:t> </a:t>
            </a:r>
            <a:r>
              <a:rPr lang="pt-PT" dirty="0" err="1"/>
              <a:t>and</a:t>
            </a:r>
            <a:r>
              <a:rPr lang="pt-PT" dirty="0"/>
              <a:t> </a:t>
            </a:r>
            <a:r>
              <a:rPr lang="pt-PT" dirty="0" err="1"/>
              <a:t>configuring</a:t>
            </a:r>
            <a:r>
              <a:rPr lang="pt-PT" dirty="0"/>
              <a:t> </a:t>
            </a:r>
            <a:r>
              <a:rPr lang="pt-PT" dirty="0" err="1"/>
              <a:t>EtherChannel</a:t>
            </a: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802.1Q </a:t>
            </a:r>
            <a:r>
              <a:rPr lang="pt-PT" dirty="0" err="1"/>
              <a:t>tag</a:t>
            </a:r>
            <a:endParaRPr lang="pt-PT" dirty="0"/>
          </a:p>
        </p:txBody>
      </p:sp>
      <p:sp>
        <p:nvSpPr>
          <p:cNvPr id="3" name="Content Placeholder 2"/>
          <p:cNvSpPr>
            <a:spLocks noGrp="1"/>
          </p:cNvSpPr>
          <p:nvPr>
            <p:ph idx="1"/>
          </p:nvPr>
        </p:nvSpPr>
        <p:spPr/>
        <p:txBody>
          <a:bodyPr>
            <a:normAutofit/>
          </a:bodyPr>
          <a:lstStyle/>
          <a:p>
            <a:r>
              <a:rPr lang="pt-PT" dirty="0" err="1" smtClean="0"/>
              <a:t>Inserted</a:t>
            </a:r>
            <a:r>
              <a:rPr lang="pt-PT" dirty="0" smtClean="0"/>
              <a:t> </a:t>
            </a:r>
            <a:r>
              <a:rPr lang="pt-PT" dirty="0"/>
              <a:t>802.1Q </a:t>
            </a:r>
            <a:r>
              <a:rPr lang="pt-PT" dirty="0" err="1"/>
              <a:t>tag</a:t>
            </a:r>
            <a:r>
              <a:rPr lang="pt-PT" dirty="0"/>
              <a:t> (4 bytes, </a:t>
            </a:r>
            <a:r>
              <a:rPr lang="pt-PT" dirty="0" err="1"/>
              <a:t>detailed</a:t>
            </a:r>
            <a:r>
              <a:rPr lang="pt-PT" dirty="0"/>
              <a:t> </a:t>
            </a:r>
            <a:r>
              <a:rPr lang="pt-PT" dirty="0" err="1"/>
              <a:t>here</a:t>
            </a:r>
            <a:r>
              <a:rPr lang="pt-PT" dirty="0"/>
              <a:t>)</a:t>
            </a:r>
          </a:p>
          <a:p>
            <a:pPr lvl="1"/>
            <a:r>
              <a:rPr lang="en-US" b="1" dirty="0" err="1" smtClean="0"/>
              <a:t>EtherType</a:t>
            </a:r>
            <a:r>
              <a:rPr lang="en-US" b="1" dirty="0" smtClean="0"/>
              <a:t>(TPID</a:t>
            </a:r>
            <a:r>
              <a:rPr lang="en-US" b="1" dirty="0"/>
              <a:t>): </a:t>
            </a:r>
            <a:r>
              <a:rPr lang="en-US" dirty="0"/>
              <a:t>Set to 0x8100 to specify that the 802.1Q tag follows.</a:t>
            </a:r>
          </a:p>
          <a:p>
            <a:pPr lvl="1"/>
            <a:r>
              <a:rPr lang="en-US" b="1" dirty="0" smtClean="0"/>
              <a:t>PRI</a:t>
            </a:r>
            <a:r>
              <a:rPr lang="en-US" b="1" dirty="0"/>
              <a:t>: </a:t>
            </a:r>
            <a:r>
              <a:rPr lang="en-US" dirty="0"/>
              <a:t>3-bit 802.1p priority field.</a:t>
            </a:r>
          </a:p>
          <a:p>
            <a:pPr lvl="1"/>
            <a:r>
              <a:rPr lang="en-US" b="1" dirty="0" smtClean="0"/>
              <a:t>CFI</a:t>
            </a:r>
            <a:r>
              <a:rPr lang="en-US" b="1" dirty="0"/>
              <a:t>: </a:t>
            </a:r>
            <a:r>
              <a:rPr lang="en-US" dirty="0"/>
              <a:t>Canonical Format Identifier is always set to 0 for Ethernet switches and to </a:t>
            </a:r>
            <a:r>
              <a:rPr lang="en-US" dirty="0" smtClean="0"/>
              <a:t>1 </a:t>
            </a:r>
            <a:r>
              <a:rPr lang="pt-PT" dirty="0" smtClean="0"/>
              <a:t>for </a:t>
            </a:r>
            <a:r>
              <a:rPr lang="pt-PT" dirty="0" err="1"/>
              <a:t>Token</a:t>
            </a:r>
            <a:r>
              <a:rPr lang="pt-PT" dirty="0"/>
              <a:t> Ring-</a:t>
            </a:r>
            <a:r>
              <a:rPr lang="pt-PT" dirty="0" err="1"/>
              <a:t>type</a:t>
            </a:r>
            <a:r>
              <a:rPr lang="pt-PT" dirty="0"/>
              <a:t> networks.</a:t>
            </a:r>
          </a:p>
          <a:p>
            <a:pPr lvl="1"/>
            <a:r>
              <a:rPr lang="en-US" b="1" dirty="0" smtClean="0"/>
              <a:t>VLAN </a:t>
            </a:r>
            <a:r>
              <a:rPr lang="en-US" b="1" dirty="0"/>
              <a:t>ID: </a:t>
            </a:r>
            <a:r>
              <a:rPr lang="en-US" dirty="0"/>
              <a:t>12-bit VLAN field. Of the 4096 possible VLAN IDs, the </a:t>
            </a:r>
            <a:r>
              <a:rPr lang="en-US" dirty="0" smtClean="0"/>
              <a:t>maximum	number </a:t>
            </a:r>
            <a:r>
              <a:rPr lang="en-US" dirty="0"/>
              <a:t>of possible VLAN configurations is 4094. A VLAN ID of 0 </a:t>
            </a:r>
            <a:r>
              <a:rPr lang="en-US" dirty="0" smtClean="0"/>
              <a:t>indicates priority </a:t>
            </a:r>
            <a:r>
              <a:rPr lang="en-US" dirty="0"/>
              <a:t>frames, and value 4095 (FFF) is reserved. </a:t>
            </a:r>
            <a:endParaRPr lang="pt-PT" dirty="0"/>
          </a:p>
        </p:txBody>
      </p:sp>
    </p:spTree>
    <p:extLst>
      <p:ext uri="{BB962C8B-B14F-4D97-AF65-F5344CB8AC3E}">
        <p14:creationId xmlns:p14="http://schemas.microsoft.com/office/powerpoint/2010/main" val="22678177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PT" dirty="0" err="1"/>
              <a:t>Understanding</a:t>
            </a:r>
            <a:r>
              <a:rPr lang="pt-PT" dirty="0"/>
              <a:t> </a:t>
            </a:r>
            <a:r>
              <a:rPr lang="pt-PT" dirty="0" err="1"/>
              <a:t>Native</a:t>
            </a:r>
            <a:r>
              <a:rPr lang="pt-PT" dirty="0"/>
              <a:t> VLAN in 802.1Q </a:t>
            </a:r>
            <a:r>
              <a:rPr lang="pt-PT" dirty="0" err="1"/>
              <a:t>Trunking</a:t>
            </a:r>
            <a:endParaRPr lang="pt-PT" dirty="0"/>
          </a:p>
        </p:txBody>
      </p:sp>
      <p:sp>
        <p:nvSpPr>
          <p:cNvPr id="3" name="Content Placeholder 2"/>
          <p:cNvSpPr>
            <a:spLocks noGrp="1"/>
          </p:cNvSpPr>
          <p:nvPr>
            <p:ph idx="1"/>
          </p:nvPr>
        </p:nvSpPr>
        <p:spPr>
          <a:xfrm>
            <a:off x="279401" y="3173532"/>
            <a:ext cx="8520354" cy="3141207"/>
          </a:xfrm>
        </p:spPr>
        <p:txBody>
          <a:bodyPr>
            <a:normAutofit/>
          </a:bodyPr>
          <a:lstStyle/>
          <a:p>
            <a:r>
              <a:rPr lang="en-US" dirty="0"/>
              <a:t>A frequent configuration error is to have different native VLANs. The native VLAN </a:t>
            </a:r>
            <a:r>
              <a:rPr lang="en-US" dirty="0" smtClean="0"/>
              <a:t>that is </a:t>
            </a:r>
            <a:r>
              <a:rPr lang="en-US" dirty="0"/>
              <a:t>configured on each end of an 802.1Q trunk must be the same</a:t>
            </a:r>
            <a:r>
              <a:rPr lang="en-US" dirty="0" smtClean="0"/>
              <a:t>.</a:t>
            </a:r>
          </a:p>
          <a:p>
            <a:r>
              <a:rPr lang="en-US" dirty="0"/>
              <a:t>Cisco switches use Cisco Discovery Protocol (CDP) to warn of a native VLAN </a:t>
            </a:r>
            <a:r>
              <a:rPr lang="en-US" dirty="0" smtClean="0"/>
              <a:t>mismatch</a:t>
            </a:r>
          </a:p>
          <a:p>
            <a:r>
              <a:rPr lang="en-US" dirty="0"/>
              <a:t>By default, the native VLAN will be VLAN 1</a:t>
            </a:r>
            <a:r>
              <a:rPr lang="en-US" dirty="0" smtClean="0"/>
              <a:t>.</a:t>
            </a:r>
          </a:p>
          <a:p>
            <a:r>
              <a:rPr lang="en-US" sz="2000" dirty="0">
                <a:latin typeface="Consolas" panose="020B0609020204030204" pitchFamily="49" charset="0"/>
              </a:rPr>
              <a:t>Switch(</a:t>
            </a:r>
            <a:r>
              <a:rPr lang="en-US" sz="2000" dirty="0" err="1">
                <a:latin typeface="Consolas" panose="020B0609020204030204" pitchFamily="49" charset="0"/>
              </a:rPr>
              <a:t>config</a:t>
            </a:r>
            <a:r>
              <a:rPr lang="en-US" sz="2000" dirty="0">
                <a:latin typeface="Consolas" panose="020B0609020204030204" pitchFamily="49" charset="0"/>
              </a:rPr>
              <a:t>-if)# </a:t>
            </a:r>
            <a:r>
              <a:rPr lang="en-US" sz="2000" b="1" dirty="0" err="1">
                <a:latin typeface="Consolas" panose="020B0609020204030204" pitchFamily="49" charset="0"/>
              </a:rPr>
              <a:t>switchport</a:t>
            </a:r>
            <a:r>
              <a:rPr lang="en-US" sz="2000" b="1" dirty="0">
                <a:latin typeface="Consolas" panose="020B0609020204030204" pitchFamily="49" charset="0"/>
              </a:rPr>
              <a:t> trunk native </a:t>
            </a:r>
            <a:r>
              <a:rPr lang="en-US" sz="2000" b="1" dirty="0" err="1">
                <a:latin typeface="Consolas" panose="020B0609020204030204" pitchFamily="49" charset="0"/>
              </a:rPr>
              <a:t>vlan</a:t>
            </a:r>
            <a:r>
              <a:rPr lang="en-US" sz="2000" b="1" dirty="0">
                <a:latin typeface="Consolas" panose="020B0609020204030204" pitchFamily="49" charset="0"/>
              </a:rPr>
              <a:t> </a:t>
            </a:r>
            <a:r>
              <a:rPr lang="en-US" sz="2000" i="1" dirty="0" err="1">
                <a:latin typeface="Consolas" panose="020B0609020204030204" pitchFamily="49" charset="0"/>
              </a:rPr>
              <a:t>vlan</a:t>
            </a:r>
            <a:r>
              <a:rPr lang="en-US" sz="2000" i="1" dirty="0">
                <a:latin typeface="Consolas" panose="020B0609020204030204" pitchFamily="49" charset="0"/>
              </a:rPr>
              <a:t>-id</a:t>
            </a:r>
            <a:endParaRPr lang="pt-PT" sz="2000" dirty="0">
              <a:latin typeface="Consolas" panose="020B0609020204030204" pitchFamily="49" charset="0"/>
            </a:endParaRPr>
          </a:p>
        </p:txBody>
      </p:sp>
      <p:pic>
        <p:nvPicPr>
          <p:cNvPr id="5" name="Picture 4"/>
          <p:cNvPicPr>
            <a:picLocks noChangeAspect="1"/>
          </p:cNvPicPr>
          <p:nvPr/>
        </p:nvPicPr>
        <p:blipFill>
          <a:blip r:embed="rId3"/>
          <a:stretch>
            <a:fillRect/>
          </a:stretch>
        </p:blipFill>
        <p:spPr>
          <a:xfrm>
            <a:off x="4510080" y="3421280"/>
            <a:ext cx="123840" cy="15440"/>
          </a:xfrm>
          <a:prstGeom prst="rect">
            <a:avLst/>
          </a:prstGeom>
        </p:spPr>
      </p:pic>
      <p:pic>
        <p:nvPicPr>
          <p:cNvPr id="6" name="Picture 5"/>
          <p:cNvPicPr>
            <a:picLocks noChangeAspect="1"/>
          </p:cNvPicPr>
          <p:nvPr/>
        </p:nvPicPr>
        <p:blipFill>
          <a:blip r:embed="rId4"/>
          <a:stretch>
            <a:fillRect/>
          </a:stretch>
        </p:blipFill>
        <p:spPr>
          <a:xfrm>
            <a:off x="846338" y="818841"/>
            <a:ext cx="7327483" cy="2354691"/>
          </a:xfrm>
          <a:prstGeom prst="rect">
            <a:avLst/>
          </a:prstGeom>
        </p:spPr>
      </p:pic>
    </p:spTree>
    <p:extLst>
      <p:ext uri="{BB962C8B-B14F-4D97-AF65-F5344CB8AC3E}">
        <p14:creationId xmlns:p14="http://schemas.microsoft.com/office/powerpoint/2010/main" val="3958259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b="0" dirty="0" err="1"/>
              <a:t>Understanding</a:t>
            </a:r>
            <a:r>
              <a:rPr lang="pt-PT" b="0" dirty="0"/>
              <a:t> DTP</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2"/>
          <a:stretch>
            <a:fillRect/>
          </a:stretch>
        </p:blipFill>
        <p:spPr>
          <a:xfrm>
            <a:off x="853684" y="1108037"/>
            <a:ext cx="7371788" cy="5208190"/>
          </a:xfrm>
          <a:prstGeom prst="rect">
            <a:avLst/>
          </a:prstGeom>
        </p:spPr>
      </p:pic>
    </p:spTree>
    <p:extLst>
      <p:ext uri="{BB962C8B-B14F-4D97-AF65-F5344CB8AC3E}">
        <p14:creationId xmlns:p14="http://schemas.microsoft.com/office/powerpoint/2010/main" val="36707922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DTP </a:t>
            </a:r>
            <a:r>
              <a:rPr lang="pt-PT" dirty="0" err="1" smtClean="0"/>
              <a:t>Modes</a:t>
            </a:r>
            <a:r>
              <a:rPr lang="pt-PT" dirty="0" smtClean="0"/>
              <a:t> </a:t>
            </a:r>
            <a:r>
              <a:rPr lang="pt-PT" dirty="0" err="1" smtClean="0"/>
              <a:t>Combination</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2"/>
          <a:stretch>
            <a:fillRect/>
          </a:stretch>
        </p:blipFill>
        <p:spPr>
          <a:xfrm>
            <a:off x="1635031" y="2072893"/>
            <a:ext cx="5809093" cy="3352291"/>
          </a:xfrm>
          <a:prstGeom prst="rect">
            <a:avLst/>
          </a:prstGeom>
        </p:spPr>
      </p:pic>
    </p:spTree>
    <p:extLst>
      <p:ext uri="{BB962C8B-B14F-4D97-AF65-F5344CB8AC3E}">
        <p14:creationId xmlns:p14="http://schemas.microsoft.com/office/powerpoint/2010/main" val="6077403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VLAN Ranges </a:t>
            </a:r>
            <a:r>
              <a:rPr lang="pt-PT" dirty="0" err="1"/>
              <a:t>and</a:t>
            </a:r>
            <a:r>
              <a:rPr lang="pt-PT" dirty="0"/>
              <a:t> </a:t>
            </a:r>
            <a:r>
              <a:rPr lang="pt-PT" dirty="0" err="1"/>
              <a:t>Mappings</a:t>
            </a:r>
            <a:endParaRPr lang="pt-PT" dirty="0"/>
          </a:p>
        </p:txBody>
      </p:sp>
      <p:sp>
        <p:nvSpPr>
          <p:cNvPr id="3" name="Content Placeholder 2"/>
          <p:cNvSpPr>
            <a:spLocks noGrp="1"/>
          </p:cNvSpPr>
          <p:nvPr>
            <p:ph idx="1"/>
          </p:nvPr>
        </p:nvSpPr>
        <p:spPr/>
        <p:txBody>
          <a:bodyPr/>
          <a:lstStyle/>
          <a:p>
            <a:r>
              <a:rPr lang="en-US" dirty="0"/>
              <a:t>ISL supports VLAN numbers in the range of 1 to 1005, whereas 802.1Q VLAN </a:t>
            </a:r>
            <a:r>
              <a:rPr lang="en-US" dirty="0" smtClean="0"/>
              <a:t>numbers are </a:t>
            </a:r>
            <a:r>
              <a:rPr lang="en-US" dirty="0"/>
              <a:t>in the range of 1 to 4094. </a:t>
            </a:r>
            <a:endParaRPr lang="en-US" dirty="0" smtClean="0"/>
          </a:p>
          <a:p>
            <a:r>
              <a:rPr lang="en-US" dirty="0" smtClean="0"/>
              <a:t>The </a:t>
            </a:r>
            <a:r>
              <a:rPr lang="en-US" dirty="0"/>
              <a:t>default behavior of VLAN trunks is to permit all </a:t>
            </a:r>
            <a:r>
              <a:rPr lang="en-US" dirty="0" smtClean="0"/>
              <a:t>normal and </a:t>
            </a:r>
            <a:r>
              <a:rPr lang="en-US" dirty="0"/>
              <a:t>extended-range VLANs across the link if it is an 802.1Q interface and to </a:t>
            </a:r>
            <a:r>
              <a:rPr lang="en-US" dirty="0" smtClean="0"/>
              <a:t>permit normal </a:t>
            </a:r>
            <a:r>
              <a:rPr lang="en-US" dirty="0"/>
              <a:t>VLANs in the case of an ISL interface.</a:t>
            </a:r>
            <a:endParaRPr lang="pt-PT" dirty="0"/>
          </a:p>
        </p:txBody>
      </p:sp>
    </p:spTree>
    <p:extLst>
      <p:ext uri="{BB962C8B-B14F-4D97-AF65-F5344CB8AC3E}">
        <p14:creationId xmlns:p14="http://schemas.microsoft.com/office/powerpoint/2010/main" val="18529056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Supported</a:t>
            </a:r>
            <a:r>
              <a:rPr lang="pt-PT" dirty="0" smtClean="0"/>
              <a:t> VLAN </a:t>
            </a:r>
            <a:r>
              <a:rPr lang="pt-PT" dirty="0" err="1" smtClean="0"/>
              <a:t>on</a:t>
            </a:r>
            <a:r>
              <a:rPr lang="pt-PT" dirty="0" smtClean="0"/>
              <a:t> </a:t>
            </a:r>
            <a:r>
              <a:rPr lang="pt-PT" dirty="0" err="1" smtClean="0"/>
              <a:t>Catalyst</a:t>
            </a:r>
            <a:r>
              <a:rPr lang="pt-PT" dirty="0" smtClean="0"/>
              <a:t> </a:t>
            </a:r>
            <a:r>
              <a:rPr lang="pt-PT" dirty="0" err="1" smtClean="0"/>
              <a:t>Switchs</a:t>
            </a:r>
            <a:r>
              <a:rPr lang="pt-PT" dirty="0" smtClean="0"/>
              <a:t>	</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2"/>
          <a:stretch>
            <a:fillRect/>
          </a:stretch>
        </p:blipFill>
        <p:spPr>
          <a:xfrm>
            <a:off x="780155" y="2505646"/>
            <a:ext cx="7518846" cy="2486786"/>
          </a:xfrm>
          <a:prstGeom prst="rect">
            <a:avLst/>
          </a:prstGeom>
        </p:spPr>
      </p:pic>
    </p:spTree>
    <p:extLst>
      <p:ext uri="{BB962C8B-B14F-4D97-AF65-F5344CB8AC3E}">
        <p14:creationId xmlns:p14="http://schemas.microsoft.com/office/powerpoint/2010/main" val="42447177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VLAN Ranges</a:t>
            </a:r>
          </a:p>
        </p:txBody>
      </p:sp>
      <p:sp>
        <p:nvSpPr>
          <p:cNvPr id="3" name="Content Placeholder 2"/>
          <p:cNvSpPr>
            <a:spLocks noGrp="1"/>
          </p:cNvSpPr>
          <p:nvPr>
            <p:ph idx="1"/>
          </p:nvPr>
        </p:nvSpPr>
        <p:spPr/>
        <p:txBody>
          <a:bodyPr/>
          <a:lstStyle/>
          <a:p>
            <a:endParaRPr lang="pt-PT" dirty="0"/>
          </a:p>
        </p:txBody>
      </p:sp>
      <p:pic>
        <p:nvPicPr>
          <p:cNvPr id="5" name="Picture 4"/>
          <p:cNvPicPr>
            <a:picLocks noChangeAspect="1"/>
          </p:cNvPicPr>
          <p:nvPr/>
        </p:nvPicPr>
        <p:blipFill>
          <a:blip r:embed="rId2"/>
          <a:stretch>
            <a:fillRect/>
          </a:stretch>
        </p:blipFill>
        <p:spPr>
          <a:xfrm>
            <a:off x="657191" y="1183340"/>
            <a:ext cx="7764774" cy="5284152"/>
          </a:xfrm>
          <a:prstGeom prst="rect">
            <a:avLst/>
          </a:prstGeom>
        </p:spPr>
      </p:pic>
    </p:spTree>
    <p:extLst>
      <p:ext uri="{BB962C8B-B14F-4D97-AF65-F5344CB8AC3E}">
        <p14:creationId xmlns:p14="http://schemas.microsoft.com/office/powerpoint/2010/main" val="12945443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Configuring, Verifying, and Troubleshooting VLANs and Trunks</a:t>
            </a:r>
            <a:endParaRPr lang="pt-PT" dirty="0"/>
          </a:p>
        </p:txBody>
      </p:sp>
      <p:sp>
        <p:nvSpPr>
          <p:cNvPr id="3" name="Content Placeholder 2"/>
          <p:cNvSpPr>
            <a:spLocks noGrp="1"/>
          </p:cNvSpPr>
          <p:nvPr>
            <p:ph idx="1"/>
          </p:nvPr>
        </p:nvSpPr>
        <p:spPr/>
        <p:txBody>
          <a:bodyPr/>
          <a:lstStyle/>
          <a:p>
            <a:pPr marL="0" indent="0">
              <a:buNone/>
            </a:pPr>
            <a:r>
              <a:rPr lang="pt-PT" b="1" dirty="0"/>
              <a:t>Step 1. </a:t>
            </a:r>
            <a:r>
              <a:rPr lang="pt-PT" dirty="0" err="1"/>
              <a:t>Enter</a:t>
            </a:r>
            <a:r>
              <a:rPr lang="pt-PT" dirty="0"/>
              <a:t> global </a:t>
            </a:r>
            <a:r>
              <a:rPr lang="pt-PT" dirty="0" err="1"/>
              <a:t>configuration</a:t>
            </a:r>
            <a:r>
              <a:rPr lang="pt-PT" dirty="0"/>
              <a:t> </a:t>
            </a:r>
            <a:r>
              <a:rPr lang="pt-PT" dirty="0" err="1"/>
              <a:t>mode</a:t>
            </a:r>
            <a:r>
              <a:rPr lang="pt-PT" dirty="0"/>
              <a:t>:</a:t>
            </a:r>
          </a:p>
          <a:p>
            <a:pPr lvl="1"/>
            <a:r>
              <a:rPr lang="pt-PT" sz="1800" dirty="0" err="1">
                <a:latin typeface="Consolas" panose="020B0609020204030204" pitchFamily="49" charset="0"/>
              </a:rPr>
              <a:t>Switch</a:t>
            </a:r>
            <a:r>
              <a:rPr lang="pt-PT" sz="1800" dirty="0">
                <a:latin typeface="Consolas" panose="020B0609020204030204" pitchFamily="49" charset="0"/>
              </a:rPr>
              <a:t># </a:t>
            </a:r>
            <a:r>
              <a:rPr lang="pt-PT" sz="1800" b="1" dirty="0">
                <a:latin typeface="Consolas" panose="020B0609020204030204" pitchFamily="49" charset="0"/>
              </a:rPr>
              <a:t>configure </a:t>
            </a:r>
            <a:r>
              <a:rPr lang="pt-PT" sz="1800" b="1" dirty="0" smtClean="0">
                <a:latin typeface="Consolas" panose="020B0609020204030204" pitchFamily="49" charset="0"/>
              </a:rPr>
              <a:t>terminal</a:t>
            </a:r>
          </a:p>
          <a:p>
            <a:pPr marL="0" indent="0">
              <a:buNone/>
            </a:pPr>
            <a:r>
              <a:rPr lang="en-US" b="1" dirty="0"/>
              <a:t>Step 2. </a:t>
            </a:r>
            <a:r>
              <a:rPr lang="en-US" dirty="0"/>
              <a:t>Create a new VLAN with a particular ID number:</a:t>
            </a:r>
          </a:p>
          <a:p>
            <a:pPr lvl="1"/>
            <a:r>
              <a:rPr lang="pt-PT" sz="1800" dirty="0" err="1">
                <a:latin typeface="Consolas" panose="020B0609020204030204" pitchFamily="49" charset="0"/>
              </a:rPr>
              <a:t>Switch</a:t>
            </a:r>
            <a:r>
              <a:rPr lang="pt-PT" sz="1800" dirty="0">
                <a:latin typeface="Consolas" panose="020B0609020204030204" pitchFamily="49" charset="0"/>
              </a:rPr>
              <a:t>(</a:t>
            </a:r>
            <a:r>
              <a:rPr lang="pt-PT" sz="1800" dirty="0" err="1">
                <a:latin typeface="Consolas" panose="020B0609020204030204" pitchFamily="49" charset="0"/>
              </a:rPr>
              <a:t>config</a:t>
            </a:r>
            <a:r>
              <a:rPr lang="pt-PT" sz="1800" dirty="0">
                <a:latin typeface="Consolas" panose="020B0609020204030204" pitchFamily="49" charset="0"/>
              </a:rPr>
              <a:t>)# </a:t>
            </a:r>
            <a:r>
              <a:rPr lang="pt-PT" sz="1800" b="1" dirty="0" err="1">
                <a:latin typeface="Consolas" panose="020B0609020204030204" pitchFamily="49" charset="0"/>
              </a:rPr>
              <a:t>vlan</a:t>
            </a:r>
            <a:r>
              <a:rPr lang="pt-PT" sz="1800" b="1" dirty="0">
                <a:latin typeface="Consolas" panose="020B0609020204030204" pitchFamily="49" charset="0"/>
              </a:rPr>
              <a:t> </a:t>
            </a:r>
            <a:r>
              <a:rPr lang="pt-PT" sz="1800" i="1" dirty="0" err="1">
                <a:latin typeface="Consolas" panose="020B0609020204030204" pitchFamily="49" charset="0"/>
              </a:rPr>
              <a:t>vlan</a:t>
            </a:r>
            <a:r>
              <a:rPr lang="pt-PT" sz="1800" i="1" dirty="0">
                <a:latin typeface="Consolas" panose="020B0609020204030204" pitchFamily="49" charset="0"/>
              </a:rPr>
              <a:t>-id</a:t>
            </a:r>
          </a:p>
          <a:p>
            <a:pPr marL="0" indent="0">
              <a:buNone/>
            </a:pPr>
            <a:r>
              <a:rPr lang="en-US" b="1" dirty="0"/>
              <a:t>Step 3. </a:t>
            </a:r>
            <a:r>
              <a:rPr lang="en-US" dirty="0"/>
              <a:t>(Optional.) Name the VLAN:</a:t>
            </a:r>
          </a:p>
          <a:p>
            <a:pPr lvl="1"/>
            <a:r>
              <a:rPr lang="pt-PT" sz="1800" dirty="0" err="1">
                <a:latin typeface="Consolas" panose="020B0609020204030204" pitchFamily="49" charset="0"/>
              </a:rPr>
              <a:t>Switch</a:t>
            </a:r>
            <a:r>
              <a:rPr lang="pt-PT" sz="1800" dirty="0">
                <a:latin typeface="Consolas" panose="020B0609020204030204" pitchFamily="49" charset="0"/>
              </a:rPr>
              <a:t>(</a:t>
            </a:r>
            <a:r>
              <a:rPr lang="pt-PT" sz="1800" dirty="0" err="1">
                <a:latin typeface="Consolas" panose="020B0609020204030204" pitchFamily="49" charset="0"/>
              </a:rPr>
              <a:t>config-vlan</a:t>
            </a:r>
            <a:r>
              <a:rPr lang="pt-PT" sz="1800" dirty="0">
                <a:latin typeface="Consolas" panose="020B0609020204030204" pitchFamily="49" charset="0"/>
              </a:rPr>
              <a:t>)# </a:t>
            </a:r>
            <a:r>
              <a:rPr lang="pt-PT" sz="1800" b="1" dirty="0" err="1">
                <a:latin typeface="Consolas" panose="020B0609020204030204" pitchFamily="49" charset="0"/>
              </a:rPr>
              <a:t>name</a:t>
            </a:r>
            <a:r>
              <a:rPr lang="pt-PT" sz="1800" b="1" dirty="0">
                <a:latin typeface="Consolas" panose="020B0609020204030204" pitchFamily="49" charset="0"/>
              </a:rPr>
              <a:t> </a:t>
            </a:r>
            <a:r>
              <a:rPr lang="pt-PT" sz="1800" i="1" dirty="0" err="1">
                <a:latin typeface="Consolas" panose="020B0609020204030204" pitchFamily="49" charset="0"/>
              </a:rPr>
              <a:t>vlan-name</a:t>
            </a:r>
            <a:endParaRPr lang="pt-PT" sz="1800" dirty="0">
              <a:latin typeface="Consolas" panose="020B0609020204030204" pitchFamily="49" charset="0"/>
            </a:endParaRPr>
          </a:p>
        </p:txBody>
      </p:sp>
      <p:pic>
        <p:nvPicPr>
          <p:cNvPr id="4" name="Picture 3"/>
          <p:cNvPicPr>
            <a:picLocks noChangeAspect="1"/>
          </p:cNvPicPr>
          <p:nvPr/>
        </p:nvPicPr>
        <p:blipFill>
          <a:blip r:embed="rId2"/>
          <a:stretch>
            <a:fillRect/>
          </a:stretch>
        </p:blipFill>
        <p:spPr>
          <a:xfrm>
            <a:off x="416317" y="3749039"/>
            <a:ext cx="8246521" cy="1318870"/>
          </a:xfrm>
          <a:prstGeom prst="rect">
            <a:avLst/>
          </a:prstGeom>
        </p:spPr>
      </p:pic>
      <p:pic>
        <p:nvPicPr>
          <p:cNvPr id="5" name="Picture 4"/>
          <p:cNvPicPr>
            <a:picLocks noChangeAspect="1"/>
          </p:cNvPicPr>
          <p:nvPr/>
        </p:nvPicPr>
        <p:blipFill>
          <a:blip r:embed="rId3"/>
          <a:stretch>
            <a:fillRect/>
          </a:stretch>
        </p:blipFill>
        <p:spPr>
          <a:xfrm>
            <a:off x="491472" y="5143211"/>
            <a:ext cx="8051279" cy="1038907"/>
          </a:xfrm>
          <a:prstGeom prst="rect">
            <a:avLst/>
          </a:prstGeom>
        </p:spPr>
      </p:pic>
    </p:spTree>
    <p:extLst>
      <p:ext uri="{BB962C8B-B14F-4D97-AF65-F5344CB8AC3E}">
        <p14:creationId xmlns:p14="http://schemas.microsoft.com/office/powerpoint/2010/main" val="26311001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Assigning an Access Port to a VLAN</a:t>
            </a:r>
            <a:endParaRPr lang="pt-PT" dirty="0"/>
          </a:p>
        </p:txBody>
      </p:sp>
      <p:sp>
        <p:nvSpPr>
          <p:cNvPr id="3" name="Content Placeholder 2"/>
          <p:cNvSpPr>
            <a:spLocks noGrp="1"/>
          </p:cNvSpPr>
          <p:nvPr>
            <p:ph idx="1"/>
          </p:nvPr>
        </p:nvSpPr>
        <p:spPr/>
        <p:txBody>
          <a:bodyPr/>
          <a:lstStyle/>
          <a:p>
            <a:pPr marL="0" indent="0">
              <a:buNone/>
            </a:pPr>
            <a:r>
              <a:rPr lang="en-US" b="1" dirty="0" smtClean="0"/>
              <a:t>Step </a:t>
            </a:r>
            <a:r>
              <a:rPr lang="en-US" b="1" dirty="0"/>
              <a:t>1. </a:t>
            </a:r>
            <a:r>
              <a:rPr lang="en-US" dirty="0"/>
              <a:t>From global configuration mode, enter the configuration mode for the </a:t>
            </a:r>
            <a:r>
              <a:rPr lang="en-US" dirty="0" smtClean="0"/>
              <a:t>particular port </a:t>
            </a:r>
            <a:r>
              <a:rPr lang="en-US" dirty="0"/>
              <a:t>you want to add to the VLAN:</a:t>
            </a:r>
          </a:p>
          <a:p>
            <a:pPr lvl="1"/>
            <a:r>
              <a:rPr lang="pt-PT" sz="1800" dirty="0" err="1">
                <a:latin typeface="Consolas" panose="020B0609020204030204" pitchFamily="49" charset="0"/>
              </a:rPr>
              <a:t>Switch</a:t>
            </a:r>
            <a:r>
              <a:rPr lang="pt-PT" sz="1800" dirty="0">
                <a:latin typeface="Consolas" panose="020B0609020204030204" pitchFamily="49" charset="0"/>
              </a:rPr>
              <a:t>(</a:t>
            </a:r>
            <a:r>
              <a:rPr lang="pt-PT" sz="1800" dirty="0" err="1">
                <a:latin typeface="Consolas" panose="020B0609020204030204" pitchFamily="49" charset="0"/>
              </a:rPr>
              <a:t>config</a:t>
            </a:r>
            <a:r>
              <a:rPr lang="pt-PT" sz="1800" dirty="0">
                <a:latin typeface="Consolas" panose="020B0609020204030204" pitchFamily="49" charset="0"/>
              </a:rPr>
              <a:t>)# </a:t>
            </a:r>
            <a:r>
              <a:rPr lang="pt-PT" sz="1800" dirty="0" smtClean="0">
                <a:latin typeface="Consolas" panose="020B0609020204030204" pitchFamily="49" charset="0"/>
              </a:rPr>
              <a:t>i</a:t>
            </a:r>
            <a:r>
              <a:rPr lang="pt-PT" sz="1800" b="1" dirty="0" smtClean="0">
                <a:latin typeface="Consolas" panose="020B0609020204030204" pitchFamily="49" charset="0"/>
              </a:rPr>
              <a:t>nterface </a:t>
            </a:r>
            <a:r>
              <a:rPr lang="pt-PT" sz="1800" i="1" dirty="0">
                <a:latin typeface="Consolas" panose="020B0609020204030204" pitchFamily="49" charset="0"/>
              </a:rPr>
              <a:t>interface-id</a:t>
            </a:r>
          </a:p>
          <a:p>
            <a:pPr marL="0" indent="0">
              <a:buNone/>
            </a:pPr>
            <a:r>
              <a:rPr lang="en-US" b="1" dirty="0"/>
              <a:t>Step 2. </a:t>
            </a:r>
            <a:r>
              <a:rPr lang="en-US" dirty="0"/>
              <a:t>Specify the port as an access port:</a:t>
            </a:r>
          </a:p>
          <a:p>
            <a:pPr lvl="1"/>
            <a:r>
              <a:rPr lang="pt-PT" sz="1800" dirty="0" err="1">
                <a:latin typeface="Consolas" panose="020B0609020204030204" pitchFamily="49" charset="0"/>
              </a:rPr>
              <a:t>Switch</a:t>
            </a:r>
            <a:r>
              <a:rPr lang="pt-PT" sz="1800" dirty="0">
                <a:latin typeface="Consolas" panose="020B0609020204030204" pitchFamily="49" charset="0"/>
              </a:rPr>
              <a:t>(</a:t>
            </a:r>
            <a:r>
              <a:rPr lang="pt-PT" sz="1800" dirty="0" err="1">
                <a:latin typeface="Consolas" panose="020B0609020204030204" pitchFamily="49" charset="0"/>
              </a:rPr>
              <a:t>config-if</a:t>
            </a:r>
            <a:r>
              <a:rPr lang="pt-PT" sz="1800" dirty="0">
                <a:latin typeface="Consolas" panose="020B0609020204030204" pitchFamily="49" charset="0"/>
              </a:rPr>
              <a:t>)# </a:t>
            </a:r>
            <a:r>
              <a:rPr lang="pt-PT" sz="1800" b="1" dirty="0" err="1">
                <a:latin typeface="Consolas" panose="020B0609020204030204" pitchFamily="49" charset="0"/>
              </a:rPr>
              <a:t>switchport</a:t>
            </a:r>
            <a:r>
              <a:rPr lang="pt-PT" sz="1800" b="1" dirty="0">
                <a:latin typeface="Consolas" panose="020B0609020204030204" pitchFamily="49" charset="0"/>
              </a:rPr>
              <a:t> </a:t>
            </a:r>
            <a:r>
              <a:rPr lang="pt-PT" sz="1800" b="1" dirty="0" err="1">
                <a:latin typeface="Consolas" panose="020B0609020204030204" pitchFamily="49" charset="0"/>
              </a:rPr>
              <a:t>mode</a:t>
            </a:r>
            <a:r>
              <a:rPr lang="pt-PT" sz="1800" b="1" dirty="0">
                <a:latin typeface="Consolas" panose="020B0609020204030204" pitchFamily="49" charset="0"/>
              </a:rPr>
              <a:t> </a:t>
            </a:r>
            <a:r>
              <a:rPr lang="pt-PT" sz="1800" b="1" dirty="0" err="1">
                <a:latin typeface="Consolas" panose="020B0609020204030204" pitchFamily="49" charset="0"/>
              </a:rPr>
              <a:t>access</a:t>
            </a:r>
            <a:endParaRPr lang="pt-PT" sz="1800" b="1" dirty="0">
              <a:latin typeface="Consolas" panose="020B0609020204030204" pitchFamily="49" charset="0"/>
            </a:endParaRPr>
          </a:p>
          <a:p>
            <a:pPr lvl="1"/>
            <a:r>
              <a:rPr lang="pt-PT" sz="1800" dirty="0" err="1" smtClean="0">
                <a:latin typeface="Consolas" panose="020B0609020204030204" pitchFamily="49" charset="0"/>
              </a:rPr>
              <a:t>Switch</a:t>
            </a:r>
            <a:r>
              <a:rPr lang="pt-PT" sz="1800" dirty="0" smtClean="0">
                <a:latin typeface="Consolas" panose="020B0609020204030204" pitchFamily="49" charset="0"/>
              </a:rPr>
              <a:t>(</a:t>
            </a:r>
            <a:r>
              <a:rPr lang="pt-PT" sz="1800" dirty="0" err="1" smtClean="0">
                <a:latin typeface="Consolas" panose="020B0609020204030204" pitchFamily="49" charset="0"/>
              </a:rPr>
              <a:t>config-if</a:t>
            </a:r>
            <a:r>
              <a:rPr lang="pt-PT" sz="1800" dirty="0">
                <a:latin typeface="Consolas" panose="020B0609020204030204" pitchFamily="49" charset="0"/>
              </a:rPr>
              <a:t>)# </a:t>
            </a:r>
            <a:r>
              <a:rPr lang="pt-PT" sz="1800" b="1" dirty="0" err="1">
                <a:latin typeface="Consolas" panose="020B0609020204030204" pitchFamily="49" charset="0"/>
              </a:rPr>
              <a:t>switchport</a:t>
            </a:r>
            <a:r>
              <a:rPr lang="pt-PT" sz="1800" b="1" dirty="0">
                <a:latin typeface="Consolas" panose="020B0609020204030204" pitchFamily="49" charset="0"/>
              </a:rPr>
              <a:t> </a:t>
            </a:r>
            <a:r>
              <a:rPr lang="pt-PT" sz="1800" b="1" dirty="0" err="1" smtClean="0">
                <a:latin typeface="Consolas" panose="020B0609020204030204" pitchFamily="49" charset="0"/>
              </a:rPr>
              <a:t>host</a:t>
            </a:r>
            <a:endParaRPr lang="pt-PT" sz="1800" b="1" dirty="0" smtClean="0">
              <a:latin typeface="Consolas" panose="020B0609020204030204" pitchFamily="49" charset="0"/>
            </a:endParaRPr>
          </a:p>
          <a:p>
            <a:pPr marL="0" indent="0">
              <a:buNone/>
            </a:pPr>
            <a:r>
              <a:rPr lang="en-US" b="1" dirty="0"/>
              <a:t>Step 3. </a:t>
            </a:r>
            <a:r>
              <a:rPr lang="en-US" dirty="0"/>
              <a:t>Remove or place the port in a particular VLAN:</a:t>
            </a:r>
          </a:p>
          <a:p>
            <a:pPr lvl="1"/>
            <a:r>
              <a:rPr lang="en-US" sz="1800" dirty="0">
                <a:latin typeface="Consolas" panose="020B0609020204030204" pitchFamily="49" charset="0"/>
              </a:rPr>
              <a:t>Switch(</a:t>
            </a:r>
            <a:r>
              <a:rPr lang="en-US" sz="1800" dirty="0" err="1">
                <a:latin typeface="Consolas" panose="020B0609020204030204" pitchFamily="49" charset="0"/>
              </a:rPr>
              <a:t>config</a:t>
            </a:r>
            <a:r>
              <a:rPr lang="en-US" sz="1800" dirty="0">
                <a:latin typeface="Consolas" panose="020B0609020204030204" pitchFamily="49" charset="0"/>
              </a:rPr>
              <a:t>-if)# [ </a:t>
            </a:r>
            <a:r>
              <a:rPr lang="en-US" sz="1800" b="1" dirty="0">
                <a:latin typeface="Consolas" panose="020B0609020204030204" pitchFamily="49" charset="0"/>
              </a:rPr>
              <a:t>no </a:t>
            </a:r>
            <a:r>
              <a:rPr lang="en-US" sz="1800" dirty="0">
                <a:latin typeface="Consolas" panose="020B0609020204030204" pitchFamily="49" charset="0"/>
              </a:rPr>
              <a:t>] </a:t>
            </a:r>
            <a:r>
              <a:rPr lang="en-US" sz="1800" b="1" dirty="0" err="1">
                <a:latin typeface="Consolas" panose="020B0609020204030204" pitchFamily="49" charset="0"/>
              </a:rPr>
              <a:t>switchport</a:t>
            </a:r>
            <a:r>
              <a:rPr lang="en-US" sz="1800" b="1" dirty="0">
                <a:latin typeface="Consolas" panose="020B0609020204030204" pitchFamily="49" charset="0"/>
              </a:rPr>
              <a:t> access </a:t>
            </a:r>
            <a:r>
              <a:rPr lang="en-US" sz="1800" b="1" dirty="0" err="1">
                <a:latin typeface="Consolas" panose="020B0609020204030204" pitchFamily="49" charset="0"/>
              </a:rPr>
              <a:t>vlan</a:t>
            </a:r>
            <a:r>
              <a:rPr lang="en-US" sz="1800" b="1" dirty="0">
                <a:latin typeface="Consolas" panose="020B0609020204030204" pitchFamily="49" charset="0"/>
              </a:rPr>
              <a:t> </a:t>
            </a:r>
            <a:r>
              <a:rPr lang="en-US" sz="1800" i="1" dirty="0" err="1">
                <a:latin typeface="Consolas" panose="020B0609020204030204" pitchFamily="49" charset="0"/>
              </a:rPr>
              <a:t>vlan</a:t>
            </a:r>
            <a:r>
              <a:rPr lang="en-US" sz="1800" i="1" dirty="0">
                <a:latin typeface="Consolas" panose="020B0609020204030204" pitchFamily="49" charset="0"/>
              </a:rPr>
              <a:t>-id</a:t>
            </a:r>
            <a:endParaRPr lang="pt-PT" sz="1800" dirty="0">
              <a:latin typeface="Consolas" panose="020B0609020204030204" pitchFamily="49" charset="0"/>
            </a:endParaRPr>
          </a:p>
        </p:txBody>
      </p:sp>
    </p:spTree>
    <p:extLst>
      <p:ext uri="{BB962C8B-B14F-4D97-AF65-F5344CB8AC3E}">
        <p14:creationId xmlns:p14="http://schemas.microsoft.com/office/powerpoint/2010/main" val="13486415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Assigning an Access Port to a VLAN</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2"/>
          <a:stretch>
            <a:fillRect/>
          </a:stretch>
        </p:blipFill>
        <p:spPr>
          <a:xfrm>
            <a:off x="861088" y="2254685"/>
            <a:ext cx="7518823" cy="2682075"/>
          </a:xfrm>
          <a:prstGeom prst="rect">
            <a:avLst/>
          </a:prstGeom>
        </p:spPr>
      </p:pic>
    </p:spTree>
    <p:extLst>
      <p:ext uri="{BB962C8B-B14F-4D97-AF65-F5344CB8AC3E}">
        <p14:creationId xmlns:p14="http://schemas.microsoft.com/office/powerpoint/2010/main" val="37446028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8" descr="ss1"/>
          <p:cNvPicPr>
            <a:picLocks noChangeAspect="1" noChangeArrowheads="1"/>
          </p:cNvPicPr>
          <p:nvPr/>
        </p:nvPicPr>
        <p:blipFill>
          <a:blip r:embed="rId2" cstate="print"/>
          <a:srcRect/>
          <a:stretch>
            <a:fillRect/>
          </a:stretch>
        </p:blipFill>
        <p:spPr bwMode="auto">
          <a:xfrm>
            <a:off x="0" y="1600200"/>
            <a:ext cx="9144000" cy="3194050"/>
          </a:xfrm>
          <a:prstGeom prst="rect">
            <a:avLst/>
          </a:prstGeom>
          <a:noFill/>
          <a:ln w="9525">
            <a:noFill/>
            <a:miter lim="800000"/>
            <a:headEnd/>
            <a:tailEnd/>
          </a:ln>
        </p:spPr>
      </p:pic>
      <p:sp>
        <p:nvSpPr>
          <p:cNvPr id="7171" name="Rectangle 35"/>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a:p>
        </p:txBody>
      </p:sp>
      <p:sp>
        <p:nvSpPr>
          <p:cNvPr id="7172" name="Rectangle 32"/>
          <p:cNvSpPr>
            <a:spLocks noGrp="1" noChangeArrowheads="1"/>
          </p:cNvSpPr>
          <p:nvPr>
            <p:ph type="title" idx="4294967295"/>
          </p:nvPr>
        </p:nvSpPr>
        <p:spPr>
          <a:xfrm>
            <a:off x="279400" y="1841500"/>
            <a:ext cx="3233738" cy="2743200"/>
          </a:xfrm>
          <a:prstGeom prst="rect">
            <a:avLst/>
          </a:prstGeom>
          <a:noFill/>
        </p:spPr>
        <p:txBody>
          <a:bodyPr anchor="ctr"/>
          <a:lstStyle/>
          <a:p>
            <a:r>
              <a:rPr lang="en-US" sz="3000" b="0" dirty="0">
                <a:solidFill>
                  <a:schemeClr val="bg1"/>
                </a:solidFill>
              </a:rPr>
              <a:t>Implementing VLANs and Trunks in Campus</a:t>
            </a:r>
            <a:br>
              <a:rPr lang="en-US" sz="3000" b="0" dirty="0">
                <a:solidFill>
                  <a:schemeClr val="bg1"/>
                </a:solidFill>
              </a:rPr>
            </a:br>
            <a:r>
              <a:rPr lang="en-US" sz="3000" b="0" dirty="0">
                <a:solidFill>
                  <a:schemeClr val="bg1"/>
                </a:solidFill>
              </a:rPr>
              <a:t>Environment</a:t>
            </a:r>
            <a:endParaRPr lang="en-US" sz="3000" b="0" dirty="0" smtClean="0">
              <a:solidFill>
                <a:schemeClr val="bg1"/>
              </a:solidFill>
            </a:endParaRP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Verifying</a:t>
            </a:r>
            <a:r>
              <a:rPr lang="pt-PT" dirty="0"/>
              <a:t> </a:t>
            </a:r>
            <a:r>
              <a:rPr lang="pt-PT" dirty="0" err="1"/>
              <a:t>the</a:t>
            </a:r>
            <a:r>
              <a:rPr lang="pt-PT" dirty="0"/>
              <a:t> VLAN </a:t>
            </a:r>
            <a:r>
              <a:rPr lang="pt-PT" dirty="0" err="1"/>
              <a:t>Configuration</a:t>
            </a:r>
            <a:endParaRPr lang="pt-PT" dirty="0"/>
          </a:p>
        </p:txBody>
      </p:sp>
      <p:sp>
        <p:nvSpPr>
          <p:cNvPr id="3" name="Content Placeholder 2"/>
          <p:cNvSpPr>
            <a:spLocks noGrp="1"/>
          </p:cNvSpPr>
          <p:nvPr>
            <p:ph idx="1"/>
          </p:nvPr>
        </p:nvSpPr>
        <p:spPr/>
        <p:txBody>
          <a:bodyPr/>
          <a:lstStyle/>
          <a:p>
            <a:endParaRPr lang="pt-PT" dirty="0"/>
          </a:p>
        </p:txBody>
      </p:sp>
      <p:pic>
        <p:nvPicPr>
          <p:cNvPr id="4" name="Picture 3"/>
          <p:cNvPicPr>
            <a:picLocks noChangeAspect="1"/>
          </p:cNvPicPr>
          <p:nvPr/>
        </p:nvPicPr>
        <p:blipFill>
          <a:blip r:embed="rId2"/>
          <a:stretch>
            <a:fillRect/>
          </a:stretch>
        </p:blipFill>
        <p:spPr>
          <a:xfrm>
            <a:off x="490012" y="962197"/>
            <a:ext cx="6611763" cy="3172268"/>
          </a:xfrm>
          <a:prstGeom prst="rect">
            <a:avLst/>
          </a:prstGeom>
        </p:spPr>
      </p:pic>
      <p:pic>
        <p:nvPicPr>
          <p:cNvPr id="5" name="Picture 4"/>
          <p:cNvPicPr>
            <a:picLocks noChangeAspect="1"/>
          </p:cNvPicPr>
          <p:nvPr/>
        </p:nvPicPr>
        <p:blipFill>
          <a:blip r:embed="rId3"/>
          <a:stretch>
            <a:fillRect/>
          </a:stretch>
        </p:blipFill>
        <p:spPr>
          <a:xfrm>
            <a:off x="1976547" y="3668761"/>
            <a:ext cx="6489067" cy="3111682"/>
          </a:xfrm>
          <a:prstGeom prst="rect">
            <a:avLst/>
          </a:prstGeom>
        </p:spPr>
      </p:pic>
    </p:spTree>
    <p:extLst>
      <p:ext uri="{BB962C8B-B14F-4D97-AF65-F5344CB8AC3E}">
        <p14:creationId xmlns:p14="http://schemas.microsoft.com/office/powerpoint/2010/main" val="39414365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Verifying</a:t>
            </a:r>
            <a:r>
              <a:rPr lang="pt-PT" dirty="0"/>
              <a:t> </a:t>
            </a:r>
            <a:r>
              <a:rPr lang="pt-PT" dirty="0" err="1"/>
              <a:t>the</a:t>
            </a:r>
            <a:r>
              <a:rPr lang="pt-PT" dirty="0"/>
              <a:t> VLAN </a:t>
            </a:r>
            <a:r>
              <a:rPr lang="pt-PT" dirty="0" err="1"/>
              <a:t>Configuration</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2"/>
          <a:stretch>
            <a:fillRect/>
          </a:stretch>
        </p:blipFill>
        <p:spPr>
          <a:xfrm>
            <a:off x="918228" y="938333"/>
            <a:ext cx="7286320" cy="5588451"/>
          </a:xfrm>
          <a:prstGeom prst="rect">
            <a:avLst/>
          </a:prstGeom>
        </p:spPr>
      </p:pic>
    </p:spTree>
    <p:extLst>
      <p:ext uri="{BB962C8B-B14F-4D97-AF65-F5344CB8AC3E}">
        <p14:creationId xmlns:p14="http://schemas.microsoft.com/office/powerpoint/2010/main" val="11612130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Displaying Information About the </a:t>
            </a:r>
            <a:r>
              <a:rPr lang="en-US" dirty="0" smtClean="0"/>
              <a:t>Interface</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2"/>
          <a:stretch>
            <a:fillRect/>
          </a:stretch>
        </p:blipFill>
        <p:spPr>
          <a:xfrm>
            <a:off x="729463" y="2542784"/>
            <a:ext cx="7620229" cy="1913239"/>
          </a:xfrm>
          <a:prstGeom prst="rect">
            <a:avLst/>
          </a:prstGeom>
        </p:spPr>
      </p:pic>
    </p:spTree>
    <p:extLst>
      <p:ext uri="{BB962C8B-B14F-4D97-AF65-F5344CB8AC3E}">
        <p14:creationId xmlns:p14="http://schemas.microsoft.com/office/powerpoint/2010/main" val="28980260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Displaying Detailed Switch Port Information</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2"/>
          <a:stretch>
            <a:fillRect/>
          </a:stretch>
        </p:blipFill>
        <p:spPr>
          <a:xfrm>
            <a:off x="1220180" y="1183340"/>
            <a:ext cx="6638795" cy="5297312"/>
          </a:xfrm>
          <a:prstGeom prst="rect">
            <a:avLst/>
          </a:prstGeom>
        </p:spPr>
      </p:pic>
    </p:spTree>
    <p:extLst>
      <p:ext uri="{BB962C8B-B14F-4D97-AF65-F5344CB8AC3E}">
        <p14:creationId xmlns:p14="http://schemas.microsoft.com/office/powerpoint/2010/main" val="26419177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Displaying MAC Address Table Information</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2"/>
          <a:stretch>
            <a:fillRect/>
          </a:stretch>
        </p:blipFill>
        <p:spPr>
          <a:xfrm>
            <a:off x="863810" y="2442576"/>
            <a:ext cx="7351535" cy="2397176"/>
          </a:xfrm>
          <a:prstGeom prst="rect">
            <a:avLst/>
          </a:prstGeom>
        </p:spPr>
      </p:pic>
    </p:spTree>
    <p:extLst>
      <p:ext uri="{BB962C8B-B14F-4D97-AF65-F5344CB8AC3E}">
        <p14:creationId xmlns:p14="http://schemas.microsoft.com/office/powerpoint/2010/main" val="25190253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Topology to Configure VLAN and </a:t>
            </a:r>
            <a:r>
              <a:rPr lang="en-US" dirty="0" err="1"/>
              <a:t>Trunking</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2"/>
          <a:stretch>
            <a:fillRect/>
          </a:stretch>
        </p:blipFill>
        <p:spPr>
          <a:xfrm>
            <a:off x="817688" y="901433"/>
            <a:ext cx="7512120" cy="2974205"/>
          </a:xfrm>
          <a:prstGeom prst="rect">
            <a:avLst/>
          </a:prstGeom>
        </p:spPr>
      </p:pic>
      <p:pic>
        <p:nvPicPr>
          <p:cNvPr id="5" name="Picture 4"/>
          <p:cNvPicPr>
            <a:picLocks noChangeAspect="1"/>
          </p:cNvPicPr>
          <p:nvPr/>
        </p:nvPicPr>
        <p:blipFill>
          <a:blip r:embed="rId3"/>
          <a:stretch>
            <a:fillRect/>
          </a:stretch>
        </p:blipFill>
        <p:spPr>
          <a:xfrm>
            <a:off x="917455" y="4377352"/>
            <a:ext cx="7312586" cy="1937387"/>
          </a:xfrm>
          <a:prstGeom prst="rect">
            <a:avLst/>
          </a:prstGeom>
        </p:spPr>
      </p:pic>
    </p:spTree>
    <p:extLst>
      <p:ext uri="{BB962C8B-B14F-4D97-AF65-F5344CB8AC3E}">
        <p14:creationId xmlns:p14="http://schemas.microsoft.com/office/powerpoint/2010/main" val="8132513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Configuring</a:t>
            </a:r>
            <a:r>
              <a:rPr lang="pt-PT" dirty="0"/>
              <a:t> </a:t>
            </a:r>
            <a:r>
              <a:rPr lang="pt-PT" dirty="0" err="1"/>
              <a:t>VLANs</a:t>
            </a:r>
            <a:r>
              <a:rPr lang="pt-PT" dirty="0"/>
              <a:t> </a:t>
            </a:r>
            <a:r>
              <a:rPr lang="pt-PT" dirty="0" err="1"/>
              <a:t>and</a:t>
            </a:r>
            <a:r>
              <a:rPr lang="pt-PT" dirty="0"/>
              <a:t> </a:t>
            </a:r>
            <a:r>
              <a:rPr lang="pt-PT" dirty="0" err="1"/>
              <a:t>Trunks</a:t>
            </a:r>
            <a:endParaRPr lang="pt-PT"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a:t>Step 1. </a:t>
            </a:r>
            <a:r>
              <a:rPr lang="en-US" dirty="0"/>
              <a:t>Create VLAN 20 on both switches.</a:t>
            </a:r>
          </a:p>
          <a:p>
            <a:pPr lvl="1"/>
            <a:r>
              <a:rPr lang="pt-PT" sz="1700" dirty="0">
                <a:latin typeface="Consolas" panose="020B0609020204030204" pitchFamily="49" charset="0"/>
              </a:rPr>
              <a:t>SW1(</a:t>
            </a:r>
            <a:r>
              <a:rPr lang="pt-PT" sz="1700" dirty="0" err="1">
                <a:latin typeface="Consolas" panose="020B0609020204030204" pitchFamily="49" charset="0"/>
              </a:rPr>
              <a:t>config</a:t>
            </a:r>
            <a:r>
              <a:rPr lang="pt-PT" sz="1700" dirty="0">
                <a:latin typeface="Consolas" panose="020B0609020204030204" pitchFamily="49" charset="0"/>
              </a:rPr>
              <a:t>)# </a:t>
            </a:r>
            <a:r>
              <a:rPr lang="pt-PT" sz="1700" b="1" dirty="0" err="1">
                <a:latin typeface="Consolas" panose="020B0609020204030204" pitchFamily="49" charset="0"/>
              </a:rPr>
              <a:t>vlan</a:t>
            </a:r>
            <a:r>
              <a:rPr lang="pt-PT" sz="1700" b="1" dirty="0">
                <a:latin typeface="Consolas" panose="020B0609020204030204" pitchFamily="49" charset="0"/>
              </a:rPr>
              <a:t> 20</a:t>
            </a:r>
          </a:p>
          <a:p>
            <a:pPr lvl="1"/>
            <a:r>
              <a:rPr lang="pt-PT" sz="1700" dirty="0">
                <a:latin typeface="Consolas" panose="020B0609020204030204" pitchFamily="49" charset="0"/>
              </a:rPr>
              <a:t>SW1(</a:t>
            </a:r>
            <a:r>
              <a:rPr lang="pt-PT" sz="1700" dirty="0" err="1">
                <a:latin typeface="Consolas" panose="020B0609020204030204" pitchFamily="49" charset="0"/>
              </a:rPr>
              <a:t>config-vlan</a:t>
            </a:r>
            <a:r>
              <a:rPr lang="pt-PT" sz="1700" dirty="0">
                <a:latin typeface="Consolas" panose="020B0609020204030204" pitchFamily="49" charset="0"/>
              </a:rPr>
              <a:t>)# </a:t>
            </a:r>
            <a:r>
              <a:rPr lang="pt-PT" sz="1700" b="1" dirty="0">
                <a:latin typeface="Consolas" panose="020B0609020204030204" pitchFamily="49" charset="0"/>
              </a:rPr>
              <a:t>exit</a:t>
            </a:r>
          </a:p>
          <a:p>
            <a:pPr lvl="1"/>
            <a:r>
              <a:rPr lang="en-US" sz="1700" dirty="0">
                <a:latin typeface="Consolas" panose="020B0609020204030204" pitchFamily="49" charset="0"/>
              </a:rPr>
              <a:t>% Applying VLAN changes may take few minutes. </a:t>
            </a:r>
            <a:r>
              <a:rPr lang="en-US" sz="1700" dirty="0" smtClean="0">
                <a:latin typeface="Consolas" panose="020B0609020204030204" pitchFamily="49" charset="0"/>
              </a:rPr>
              <a:t>Please </a:t>
            </a:r>
            <a:r>
              <a:rPr lang="pt-PT" sz="1700" dirty="0" err="1" smtClean="0">
                <a:latin typeface="Consolas" panose="020B0609020204030204" pitchFamily="49" charset="0"/>
              </a:rPr>
              <a:t>wait</a:t>
            </a:r>
            <a:r>
              <a:rPr lang="pt-PT" sz="1700" dirty="0">
                <a:latin typeface="Consolas" panose="020B0609020204030204" pitchFamily="49" charset="0"/>
              </a:rPr>
              <a:t>... </a:t>
            </a:r>
            <a:endParaRPr lang="pt-PT" sz="1700" dirty="0" smtClean="0">
              <a:latin typeface="Consolas" panose="020B0609020204030204" pitchFamily="49" charset="0"/>
            </a:endParaRPr>
          </a:p>
          <a:p>
            <a:pPr marL="0" indent="0">
              <a:buNone/>
            </a:pPr>
            <a:r>
              <a:rPr lang="en-US" b="1" dirty="0" smtClean="0"/>
              <a:t>Step </a:t>
            </a:r>
            <a:r>
              <a:rPr lang="en-US" b="1" dirty="0"/>
              <a:t>2. </a:t>
            </a:r>
            <a:r>
              <a:rPr lang="en-US" dirty="0"/>
              <a:t>O</a:t>
            </a:r>
            <a:r>
              <a:rPr lang="en-US" dirty="0" smtClean="0"/>
              <a:t>n SW1/2 </a:t>
            </a:r>
            <a:r>
              <a:rPr lang="en-US" dirty="0"/>
              <a:t>configure port Ethernet 0/2 to be an </a:t>
            </a:r>
            <a:r>
              <a:rPr lang="en-US" dirty="0" smtClean="0"/>
              <a:t>access port </a:t>
            </a:r>
            <a:r>
              <a:rPr lang="en-US" dirty="0"/>
              <a:t>and assign it to VLAN </a:t>
            </a:r>
            <a:r>
              <a:rPr lang="en-US" dirty="0" smtClean="0"/>
              <a:t>20</a:t>
            </a:r>
            <a:endParaRPr lang="en-US" dirty="0"/>
          </a:p>
          <a:p>
            <a:pPr lvl="1"/>
            <a:r>
              <a:rPr lang="pt-PT" sz="1800" dirty="0">
                <a:latin typeface="Consolas" panose="020B0609020204030204" pitchFamily="49" charset="0"/>
              </a:rPr>
              <a:t>SW1(</a:t>
            </a:r>
            <a:r>
              <a:rPr lang="pt-PT" sz="1800" dirty="0" err="1">
                <a:latin typeface="Consolas" panose="020B0609020204030204" pitchFamily="49" charset="0"/>
              </a:rPr>
              <a:t>config</a:t>
            </a:r>
            <a:r>
              <a:rPr lang="pt-PT" sz="1800" dirty="0">
                <a:latin typeface="Consolas" panose="020B0609020204030204" pitchFamily="49" charset="0"/>
              </a:rPr>
              <a:t>)# </a:t>
            </a:r>
            <a:r>
              <a:rPr lang="pt-PT" sz="1800" b="1" dirty="0">
                <a:latin typeface="Consolas" panose="020B0609020204030204" pitchFamily="49" charset="0"/>
              </a:rPr>
              <a:t>interface </a:t>
            </a:r>
            <a:r>
              <a:rPr lang="pt-PT" sz="1800" b="1" dirty="0" err="1">
                <a:latin typeface="Consolas" panose="020B0609020204030204" pitchFamily="49" charset="0"/>
              </a:rPr>
              <a:t>ethernet</a:t>
            </a:r>
            <a:r>
              <a:rPr lang="pt-PT" sz="1800" b="1" dirty="0">
                <a:latin typeface="Consolas" panose="020B0609020204030204" pitchFamily="49" charset="0"/>
              </a:rPr>
              <a:t> 0/2</a:t>
            </a:r>
          </a:p>
          <a:p>
            <a:pPr lvl="1"/>
            <a:r>
              <a:rPr lang="pt-PT" sz="1800" dirty="0">
                <a:latin typeface="Consolas" panose="020B0609020204030204" pitchFamily="49" charset="0"/>
              </a:rPr>
              <a:t>SW1(</a:t>
            </a:r>
            <a:r>
              <a:rPr lang="pt-PT" sz="1800" dirty="0" err="1">
                <a:latin typeface="Consolas" panose="020B0609020204030204" pitchFamily="49" charset="0"/>
              </a:rPr>
              <a:t>config-if</a:t>
            </a:r>
            <a:r>
              <a:rPr lang="pt-PT" sz="1800" dirty="0">
                <a:latin typeface="Consolas" panose="020B0609020204030204" pitchFamily="49" charset="0"/>
              </a:rPr>
              <a:t>)# </a:t>
            </a:r>
            <a:r>
              <a:rPr lang="pt-PT" sz="1800" b="1" dirty="0" err="1">
                <a:latin typeface="Consolas" panose="020B0609020204030204" pitchFamily="49" charset="0"/>
              </a:rPr>
              <a:t>switchport</a:t>
            </a:r>
            <a:r>
              <a:rPr lang="pt-PT" sz="1800" b="1" dirty="0">
                <a:latin typeface="Consolas" panose="020B0609020204030204" pitchFamily="49" charset="0"/>
              </a:rPr>
              <a:t> </a:t>
            </a:r>
            <a:r>
              <a:rPr lang="pt-PT" sz="1800" b="1" dirty="0" err="1">
                <a:latin typeface="Consolas" panose="020B0609020204030204" pitchFamily="49" charset="0"/>
              </a:rPr>
              <a:t>mode</a:t>
            </a:r>
            <a:r>
              <a:rPr lang="pt-PT" sz="1800" b="1" dirty="0">
                <a:latin typeface="Consolas" panose="020B0609020204030204" pitchFamily="49" charset="0"/>
              </a:rPr>
              <a:t> </a:t>
            </a:r>
            <a:r>
              <a:rPr lang="pt-PT" sz="1800" b="1" dirty="0" err="1">
                <a:latin typeface="Consolas" panose="020B0609020204030204" pitchFamily="49" charset="0"/>
              </a:rPr>
              <a:t>access</a:t>
            </a:r>
            <a:endParaRPr lang="pt-PT" sz="1800" b="1" dirty="0">
              <a:latin typeface="Consolas" panose="020B0609020204030204" pitchFamily="49" charset="0"/>
            </a:endParaRPr>
          </a:p>
          <a:p>
            <a:pPr lvl="1"/>
            <a:r>
              <a:rPr lang="en-US" sz="1800" dirty="0">
                <a:latin typeface="Consolas" panose="020B0609020204030204" pitchFamily="49" charset="0"/>
              </a:rPr>
              <a:t>SW1(</a:t>
            </a:r>
            <a:r>
              <a:rPr lang="en-US" sz="1800" dirty="0" err="1">
                <a:latin typeface="Consolas" panose="020B0609020204030204" pitchFamily="49" charset="0"/>
              </a:rPr>
              <a:t>config</a:t>
            </a:r>
            <a:r>
              <a:rPr lang="en-US" sz="1800" dirty="0">
                <a:latin typeface="Consolas" panose="020B0609020204030204" pitchFamily="49" charset="0"/>
              </a:rPr>
              <a:t>-if)# </a:t>
            </a:r>
            <a:r>
              <a:rPr lang="en-US" sz="1800" b="1" dirty="0" err="1">
                <a:latin typeface="Consolas" panose="020B0609020204030204" pitchFamily="49" charset="0"/>
              </a:rPr>
              <a:t>switchport</a:t>
            </a:r>
            <a:r>
              <a:rPr lang="en-US" sz="1800" b="1" dirty="0">
                <a:latin typeface="Consolas" panose="020B0609020204030204" pitchFamily="49" charset="0"/>
              </a:rPr>
              <a:t> access </a:t>
            </a:r>
            <a:r>
              <a:rPr lang="en-US" sz="1800" b="1" dirty="0" err="1">
                <a:latin typeface="Consolas" panose="020B0609020204030204" pitchFamily="49" charset="0"/>
              </a:rPr>
              <a:t>vlan</a:t>
            </a:r>
            <a:r>
              <a:rPr lang="en-US" sz="1800" b="1" dirty="0">
                <a:latin typeface="Consolas" panose="020B0609020204030204" pitchFamily="49" charset="0"/>
              </a:rPr>
              <a:t> </a:t>
            </a:r>
            <a:r>
              <a:rPr lang="en-US" sz="1800" b="1" dirty="0" smtClean="0">
                <a:latin typeface="Consolas" panose="020B0609020204030204" pitchFamily="49" charset="0"/>
              </a:rPr>
              <a:t>20</a:t>
            </a:r>
          </a:p>
          <a:p>
            <a:pPr marL="0" indent="0">
              <a:buNone/>
            </a:pPr>
            <a:r>
              <a:rPr lang="en-US" b="1" dirty="0"/>
              <a:t>Step </a:t>
            </a:r>
            <a:r>
              <a:rPr lang="en-US" b="1" dirty="0" smtClean="0"/>
              <a:t>3. </a:t>
            </a:r>
            <a:r>
              <a:rPr lang="en-US" dirty="0"/>
              <a:t>Configure ports that connect SW1 and SW2 as trunks. Use the dot1Q encapsulation</a:t>
            </a:r>
            <a:r>
              <a:rPr lang="en-US" dirty="0" smtClean="0"/>
              <a:t>.</a:t>
            </a:r>
            <a:endParaRPr lang="en-US" dirty="0"/>
          </a:p>
          <a:p>
            <a:pPr lvl="1"/>
            <a:r>
              <a:rPr lang="pt-PT" dirty="0" err="1"/>
              <a:t>Trunk</a:t>
            </a:r>
            <a:r>
              <a:rPr lang="pt-PT" dirty="0"/>
              <a:t> </a:t>
            </a:r>
            <a:r>
              <a:rPr lang="pt-PT" dirty="0" err="1"/>
              <a:t>configuration</a:t>
            </a:r>
            <a:r>
              <a:rPr lang="pt-PT" dirty="0"/>
              <a:t> </a:t>
            </a:r>
            <a:r>
              <a:rPr lang="pt-PT" dirty="0" err="1"/>
              <a:t>on</a:t>
            </a:r>
            <a:r>
              <a:rPr lang="pt-PT" dirty="0"/>
              <a:t> SW1:</a:t>
            </a:r>
          </a:p>
          <a:p>
            <a:pPr lvl="1"/>
            <a:r>
              <a:rPr lang="pt-PT" sz="1800" dirty="0">
                <a:latin typeface="Consolas" panose="020B0609020204030204" pitchFamily="49" charset="0"/>
              </a:rPr>
              <a:t>SW1(</a:t>
            </a:r>
            <a:r>
              <a:rPr lang="pt-PT" sz="1800" dirty="0" err="1">
                <a:latin typeface="Consolas" panose="020B0609020204030204" pitchFamily="49" charset="0"/>
              </a:rPr>
              <a:t>config</a:t>
            </a:r>
            <a:r>
              <a:rPr lang="pt-PT" sz="1800" dirty="0">
                <a:latin typeface="Consolas" panose="020B0609020204030204" pitchFamily="49" charset="0"/>
              </a:rPr>
              <a:t>)# </a:t>
            </a:r>
            <a:r>
              <a:rPr lang="pt-PT" sz="1800" b="1" dirty="0">
                <a:latin typeface="Consolas" panose="020B0609020204030204" pitchFamily="49" charset="0"/>
              </a:rPr>
              <a:t>interface Ethernet 1/1</a:t>
            </a:r>
          </a:p>
          <a:p>
            <a:pPr lvl="1"/>
            <a:r>
              <a:rPr lang="pt-PT" sz="1800" dirty="0">
                <a:latin typeface="Consolas" panose="020B0609020204030204" pitchFamily="49" charset="0"/>
              </a:rPr>
              <a:t>SW1(</a:t>
            </a:r>
            <a:r>
              <a:rPr lang="pt-PT" sz="1800" dirty="0" err="1">
                <a:latin typeface="Consolas" panose="020B0609020204030204" pitchFamily="49" charset="0"/>
              </a:rPr>
              <a:t>config-if</a:t>
            </a:r>
            <a:r>
              <a:rPr lang="pt-PT" sz="1800" dirty="0">
                <a:latin typeface="Consolas" panose="020B0609020204030204" pitchFamily="49" charset="0"/>
              </a:rPr>
              <a:t>)# </a:t>
            </a:r>
            <a:r>
              <a:rPr lang="pt-PT" sz="1800" b="1" dirty="0" err="1">
                <a:latin typeface="Consolas" panose="020B0609020204030204" pitchFamily="49" charset="0"/>
              </a:rPr>
              <a:t>switchport</a:t>
            </a:r>
            <a:r>
              <a:rPr lang="pt-PT" sz="1800" b="1" dirty="0">
                <a:latin typeface="Consolas" panose="020B0609020204030204" pitchFamily="49" charset="0"/>
              </a:rPr>
              <a:t> </a:t>
            </a:r>
            <a:r>
              <a:rPr lang="pt-PT" sz="1800" b="1" dirty="0" err="1">
                <a:latin typeface="Consolas" panose="020B0609020204030204" pitchFamily="49" charset="0"/>
              </a:rPr>
              <a:t>trunk</a:t>
            </a:r>
            <a:r>
              <a:rPr lang="pt-PT" sz="1800" b="1" dirty="0">
                <a:latin typeface="Consolas" panose="020B0609020204030204" pitchFamily="49" charset="0"/>
              </a:rPr>
              <a:t> </a:t>
            </a:r>
            <a:r>
              <a:rPr lang="pt-PT" sz="1800" b="1" dirty="0" err="1">
                <a:latin typeface="Consolas" panose="020B0609020204030204" pitchFamily="49" charset="0"/>
              </a:rPr>
              <a:t>encapsulation</a:t>
            </a:r>
            <a:r>
              <a:rPr lang="pt-PT" sz="1800" b="1" dirty="0">
                <a:latin typeface="Consolas" panose="020B0609020204030204" pitchFamily="49" charset="0"/>
              </a:rPr>
              <a:t> dot1q</a:t>
            </a:r>
          </a:p>
          <a:p>
            <a:pPr lvl="1"/>
            <a:r>
              <a:rPr lang="en-US" sz="1800" dirty="0">
                <a:latin typeface="Consolas" panose="020B0609020204030204" pitchFamily="49" charset="0"/>
              </a:rPr>
              <a:t>SW1(</a:t>
            </a:r>
            <a:r>
              <a:rPr lang="en-US" sz="1800" dirty="0" err="1">
                <a:latin typeface="Consolas" panose="020B0609020204030204" pitchFamily="49" charset="0"/>
              </a:rPr>
              <a:t>config</a:t>
            </a:r>
            <a:r>
              <a:rPr lang="en-US" sz="1800" dirty="0">
                <a:latin typeface="Consolas" panose="020B0609020204030204" pitchFamily="49" charset="0"/>
              </a:rPr>
              <a:t>-if)# </a:t>
            </a:r>
            <a:r>
              <a:rPr lang="en-US" sz="1800" b="1" dirty="0" err="1">
                <a:latin typeface="Consolas" panose="020B0609020204030204" pitchFamily="49" charset="0"/>
              </a:rPr>
              <a:t>switchport</a:t>
            </a:r>
            <a:r>
              <a:rPr lang="en-US" sz="1800" b="1" dirty="0">
                <a:latin typeface="Consolas" panose="020B0609020204030204" pitchFamily="49" charset="0"/>
              </a:rPr>
              <a:t> trunk allowed </a:t>
            </a:r>
            <a:r>
              <a:rPr lang="en-US" sz="1800" b="1" dirty="0" err="1">
                <a:latin typeface="Consolas" panose="020B0609020204030204" pitchFamily="49" charset="0"/>
              </a:rPr>
              <a:t>vlan</a:t>
            </a:r>
            <a:r>
              <a:rPr lang="en-US" sz="1800" b="1" dirty="0">
                <a:latin typeface="Consolas" panose="020B0609020204030204" pitchFamily="49" charset="0"/>
              </a:rPr>
              <a:t> 1,20</a:t>
            </a:r>
          </a:p>
          <a:p>
            <a:pPr lvl="1"/>
            <a:r>
              <a:rPr lang="pt-PT" sz="1800" dirty="0">
                <a:latin typeface="Consolas" panose="020B0609020204030204" pitchFamily="49" charset="0"/>
              </a:rPr>
              <a:t>SW1(</a:t>
            </a:r>
            <a:r>
              <a:rPr lang="pt-PT" sz="1800" dirty="0" err="1">
                <a:latin typeface="Consolas" panose="020B0609020204030204" pitchFamily="49" charset="0"/>
              </a:rPr>
              <a:t>config-if</a:t>
            </a:r>
            <a:r>
              <a:rPr lang="pt-PT" sz="1800" dirty="0">
                <a:latin typeface="Consolas" panose="020B0609020204030204" pitchFamily="49" charset="0"/>
              </a:rPr>
              <a:t>)# </a:t>
            </a:r>
            <a:r>
              <a:rPr lang="pt-PT" sz="1800" b="1" dirty="0" err="1">
                <a:latin typeface="Consolas" panose="020B0609020204030204" pitchFamily="49" charset="0"/>
              </a:rPr>
              <a:t>switchport</a:t>
            </a:r>
            <a:r>
              <a:rPr lang="pt-PT" sz="1800" b="1" dirty="0">
                <a:latin typeface="Consolas" panose="020B0609020204030204" pitchFamily="49" charset="0"/>
              </a:rPr>
              <a:t> </a:t>
            </a:r>
            <a:r>
              <a:rPr lang="pt-PT" sz="1800" b="1" dirty="0" err="1">
                <a:latin typeface="Consolas" panose="020B0609020204030204" pitchFamily="49" charset="0"/>
              </a:rPr>
              <a:t>mode</a:t>
            </a:r>
            <a:r>
              <a:rPr lang="pt-PT" sz="1800" b="1" dirty="0">
                <a:latin typeface="Consolas" panose="020B0609020204030204" pitchFamily="49" charset="0"/>
              </a:rPr>
              <a:t> </a:t>
            </a:r>
            <a:r>
              <a:rPr lang="pt-PT" sz="1800" b="1" dirty="0" err="1">
                <a:latin typeface="Consolas" panose="020B0609020204030204" pitchFamily="49" charset="0"/>
              </a:rPr>
              <a:t>trunk</a:t>
            </a:r>
            <a:endParaRPr lang="pt-PT" sz="1800" b="1" dirty="0">
              <a:latin typeface="Consolas" panose="020B0609020204030204" pitchFamily="49" charset="0"/>
            </a:endParaRPr>
          </a:p>
          <a:p>
            <a:pPr lvl="1"/>
            <a:r>
              <a:rPr lang="pt-PT" dirty="0" err="1"/>
              <a:t>Trunk</a:t>
            </a:r>
            <a:r>
              <a:rPr lang="pt-PT" dirty="0"/>
              <a:t> </a:t>
            </a:r>
            <a:r>
              <a:rPr lang="pt-PT" dirty="0" err="1"/>
              <a:t>configuration</a:t>
            </a:r>
            <a:r>
              <a:rPr lang="pt-PT" dirty="0"/>
              <a:t> </a:t>
            </a:r>
            <a:r>
              <a:rPr lang="pt-PT" dirty="0" err="1"/>
              <a:t>on</a:t>
            </a:r>
            <a:r>
              <a:rPr lang="pt-PT" dirty="0"/>
              <a:t> SW2:</a:t>
            </a:r>
          </a:p>
          <a:p>
            <a:pPr lvl="1"/>
            <a:r>
              <a:rPr lang="pt-PT" sz="1800" dirty="0">
                <a:latin typeface="Consolas" panose="020B0609020204030204" pitchFamily="49" charset="0"/>
              </a:rPr>
              <a:t>SW2(</a:t>
            </a:r>
            <a:r>
              <a:rPr lang="pt-PT" sz="1800" dirty="0" err="1">
                <a:latin typeface="Consolas" panose="020B0609020204030204" pitchFamily="49" charset="0"/>
              </a:rPr>
              <a:t>config</a:t>
            </a:r>
            <a:r>
              <a:rPr lang="pt-PT" sz="1800" dirty="0">
                <a:latin typeface="Consolas" panose="020B0609020204030204" pitchFamily="49" charset="0"/>
              </a:rPr>
              <a:t>)# </a:t>
            </a:r>
            <a:r>
              <a:rPr lang="pt-PT" sz="1800" b="1" dirty="0">
                <a:latin typeface="Consolas" panose="020B0609020204030204" pitchFamily="49" charset="0"/>
              </a:rPr>
              <a:t>interface Ethernet 1/2</a:t>
            </a:r>
          </a:p>
          <a:p>
            <a:pPr lvl="1"/>
            <a:r>
              <a:rPr lang="pt-PT" sz="1800" dirty="0">
                <a:latin typeface="Consolas" panose="020B0609020204030204" pitchFamily="49" charset="0"/>
              </a:rPr>
              <a:t>SW2(</a:t>
            </a:r>
            <a:r>
              <a:rPr lang="pt-PT" sz="1800" dirty="0" err="1">
                <a:latin typeface="Consolas" panose="020B0609020204030204" pitchFamily="49" charset="0"/>
              </a:rPr>
              <a:t>config-if</a:t>
            </a:r>
            <a:r>
              <a:rPr lang="pt-PT" sz="1800" dirty="0">
                <a:latin typeface="Consolas" panose="020B0609020204030204" pitchFamily="49" charset="0"/>
              </a:rPr>
              <a:t>)# </a:t>
            </a:r>
            <a:r>
              <a:rPr lang="pt-PT" sz="1800" b="1" dirty="0" err="1">
                <a:latin typeface="Consolas" panose="020B0609020204030204" pitchFamily="49" charset="0"/>
              </a:rPr>
              <a:t>switchport</a:t>
            </a:r>
            <a:r>
              <a:rPr lang="pt-PT" sz="1800" b="1" dirty="0">
                <a:latin typeface="Consolas" panose="020B0609020204030204" pitchFamily="49" charset="0"/>
              </a:rPr>
              <a:t> </a:t>
            </a:r>
            <a:r>
              <a:rPr lang="pt-PT" sz="1800" b="1" dirty="0" err="1">
                <a:latin typeface="Consolas" panose="020B0609020204030204" pitchFamily="49" charset="0"/>
              </a:rPr>
              <a:t>trunk</a:t>
            </a:r>
            <a:r>
              <a:rPr lang="pt-PT" sz="1800" b="1" dirty="0">
                <a:latin typeface="Consolas" panose="020B0609020204030204" pitchFamily="49" charset="0"/>
              </a:rPr>
              <a:t> </a:t>
            </a:r>
            <a:r>
              <a:rPr lang="pt-PT" sz="1800" b="1" dirty="0" err="1">
                <a:latin typeface="Consolas" panose="020B0609020204030204" pitchFamily="49" charset="0"/>
              </a:rPr>
              <a:t>encapsulation</a:t>
            </a:r>
            <a:r>
              <a:rPr lang="pt-PT" sz="1800" b="1" dirty="0">
                <a:latin typeface="Consolas" panose="020B0609020204030204" pitchFamily="49" charset="0"/>
              </a:rPr>
              <a:t> dot1q</a:t>
            </a:r>
          </a:p>
          <a:p>
            <a:pPr lvl="1"/>
            <a:r>
              <a:rPr lang="en-US" sz="1800" dirty="0">
                <a:latin typeface="Consolas" panose="020B0609020204030204" pitchFamily="49" charset="0"/>
              </a:rPr>
              <a:t>SW2(</a:t>
            </a:r>
            <a:r>
              <a:rPr lang="en-US" sz="1800" dirty="0" err="1">
                <a:latin typeface="Consolas" panose="020B0609020204030204" pitchFamily="49" charset="0"/>
              </a:rPr>
              <a:t>config</a:t>
            </a:r>
            <a:r>
              <a:rPr lang="en-US" sz="1800" dirty="0">
                <a:latin typeface="Consolas" panose="020B0609020204030204" pitchFamily="49" charset="0"/>
              </a:rPr>
              <a:t>-if)# </a:t>
            </a:r>
            <a:r>
              <a:rPr lang="en-US" sz="1800" b="1" dirty="0" err="1">
                <a:latin typeface="Consolas" panose="020B0609020204030204" pitchFamily="49" charset="0"/>
              </a:rPr>
              <a:t>switchport</a:t>
            </a:r>
            <a:r>
              <a:rPr lang="en-US" sz="1800" b="1" dirty="0">
                <a:latin typeface="Consolas" panose="020B0609020204030204" pitchFamily="49" charset="0"/>
              </a:rPr>
              <a:t> trunk allowed </a:t>
            </a:r>
            <a:r>
              <a:rPr lang="en-US" sz="1800" b="1" dirty="0" err="1">
                <a:latin typeface="Consolas" panose="020B0609020204030204" pitchFamily="49" charset="0"/>
              </a:rPr>
              <a:t>vlan</a:t>
            </a:r>
            <a:r>
              <a:rPr lang="en-US" sz="1800" b="1" dirty="0">
                <a:latin typeface="Consolas" panose="020B0609020204030204" pitchFamily="49" charset="0"/>
              </a:rPr>
              <a:t> 1,20</a:t>
            </a:r>
          </a:p>
          <a:p>
            <a:pPr lvl="1"/>
            <a:r>
              <a:rPr lang="pt-PT" sz="1800" dirty="0">
                <a:latin typeface="Consolas" panose="020B0609020204030204" pitchFamily="49" charset="0"/>
              </a:rPr>
              <a:t>SW2(</a:t>
            </a:r>
            <a:r>
              <a:rPr lang="pt-PT" sz="1800" dirty="0" err="1">
                <a:latin typeface="Consolas" panose="020B0609020204030204" pitchFamily="49" charset="0"/>
              </a:rPr>
              <a:t>config-if</a:t>
            </a:r>
            <a:r>
              <a:rPr lang="pt-PT" sz="1800" dirty="0">
                <a:latin typeface="Consolas" panose="020B0609020204030204" pitchFamily="49" charset="0"/>
              </a:rPr>
              <a:t>)# </a:t>
            </a:r>
            <a:r>
              <a:rPr lang="pt-PT" sz="1800" b="1" dirty="0" err="1">
                <a:latin typeface="Consolas" panose="020B0609020204030204" pitchFamily="49" charset="0"/>
              </a:rPr>
              <a:t>switchport</a:t>
            </a:r>
            <a:r>
              <a:rPr lang="pt-PT" sz="1800" b="1" dirty="0">
                <a:latin typeface="Consolas" panose="020B0609020204030204" pitchFamily="49" charset="0"/>
              </a:rPr>
              <a:t> </a:t>
            </a:r>
            <a:r>
              <a:rPr lang="pt-PT" sz="1800" b="1" dirty="0" err="1">
                <a:latin typeface="Consolas" panose="020B0609020204030204" pitchFamily="49" charset="0"/>
              </a:rPr>
              <a:t>mode</a:t>
            </a:r>
            <a:r>
              <a:rPr lang="pt-PT" sz="1800" b="1" dirty="0">
                <a:latin typeface="Consolas" panose="020B0609020204030204" pitchFamily="49" charset="0"/>
              </a:rPr>
              <a:t> </a:t>
            </a:r>
            <a:r>
              <a:rPr lang="pt-PT" sz="1800" b="1" dirty="0" err="1">
                <a:latin typeface="Consolas" panose="020B0609020204030204" pitchFamily="49" charset="0"/>
              </a:rPr>
              <a:t>trunk</a:t>
            </a:r>
            <a:endParaRPr lang="en-US" sz="1800" b="1" dirty="0">
              <a:latin typeface="Consolas" panose="020B0609020204030204" pitchFamily="49" charset="0"/>
            </a:endParaRPr>
          </a:p>
        </p:txBody>
      </p:sp>
    </p:spTree>
    <p:extLst>
      <p:ext uri="{BB962C8B-B14F-4D97-AF65-F5344CB8AC3E}">
        <p14:creationId xmlns:p14="http://schemas.microsoft.com/office/powerpoint/2010/main" val="16220776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Verify </a:t>
            </a:r>
            <a:r>
              <a:rPr lang="en-US" dirty="0" err="1" smtClean="0"/>
              <a:t>Trunking</a:t>
            </a:r>
            <a:endParaRPr lang="pt-PT" dirty="0"/>
          </a:p>
        </p:txBody>
      </p:sp>
      <p:sp>
        <p:nvSpPr>
          <p:cNvPr id="3" name="Content Placeholder 2"/>
          <p:cNvSpPr>
            <a:spLocks noGrp="1"/>
          </p:cNvSpPr>
          <p:nvPr>
            <p:ph idx="1"/>
          </p:nvPr>
        </p:nvSpPr>
        <p:spPr/>
        <p:txBody>
          <a:bodyPr/>
          <a:lstStyle/>
          <a:p>
            <a:endParaRPr lang="pt-PT" dirty="0"/>
          </a:p>
        </p:txBody>
      </p:sp>
      <p:pic>
        <p:nvPicPr>
          <p:cNvPr id="4" name="Picture 3"/>
          <p:cNvPicPr>
            <a:picLocks noChangeAspect="1"/>
          </p:cNvPicPr>
          <p:nvPr/>
        </p:nvPicPr>
        <p:blipFill>
          <a:blip r:embed="rId2"/>
          <a:stretch>
            <a:fillRect/>
          </a:stretch>
        </p:blipFill>
        <p:spPr>
          <a:xfrm>
            <a:off x="989556" y="2016746"/>
            <a:ext cx="6791427" cy="3331867"/>
          </a:xfrm>
          <a:prstGeom prst="rect">
            <a:avLst/>
          </a:prstGeom>
          <a:ln>
            <a:solidFill>
              <a:schemeClr val="tx1"/>
            </a:solidFill>
          </a:ln>
        </p:spPr>
      </p:pic>
    </p:spTree>
    <p:extLst>
      <p:ext uri="{BB962C8B-B14F-4D97-AF65-F5344CB8AC3E}">
        <p14:creationId xmlns:p14="http://schemas.microsoft.com/office/powerpoint/2010/main" val="15614221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Practices for VLANs and </a:t>
            </a:r>
            <a:r>
              <a:rPr lang="en-US" dirty="0" err="1"/>
              <a:t>Trunking</a:t>
            </a:r>
            <a:endParaRPr lang="pt-PT" dirty="0"/>
          </a:p>
        </p:txBody>
      </p:sp>
      <p:sp>
        <p:nvSpPr>
          <p:cNvPr id="3" name="Content Placeholder 2"/>
          <p:cNvSpPr>
            <a:spLocks noGrp="1"/>
          </p:cNvSpPr>
          <p:nvPr>
            <p:ph idx="1"/>
          </p:nvPr>
        </p:nvSpPr>
        <p:spPr/>
        <p:txBody>
          <a:bodyPr>
            <a:normAutofit fontScale="85000" lnSpcReduction="20000"/>
          </a:bodyPr>
          <a:lstStyle/>
          <a:p>
            <a:r>
              <a:rPr lang="en-US" dirty="0" smtClean="0"/>
              <a:t>For </a:t>
            </a:r>
            <a:r>
              <a:rPr lang="en-US" dirty="0"/>
              <a:t>the Local VLANs model, it is usually recommended to have only one to </a:t>
            </a:r>
            <a:r>
              <a:rPr lang="en-US" dirty="0" smtClean="0"/>
              <a:t>three VLANs </a:t>
            </a:r>
            <a:r>
              <a:rPr lang="en-US" dirty="0"/>
              <a:t>per </a:t>
            </a:r>
            <a:r>
              <a:rPr lang="en-US"/>
              <a:t>access </a:t>
            </a:r>
            <a:r>
              <a:rPr lang="en-US" smtClean="0"/>
              <a:t>module.</a:t>
            </a:r>
            <a:endParaRPr lang="en-US" dirty="0"/>
          </a:p>
          <a:p>
            <a:r>
              <a:rPr lang="en-US" dirty="0" smtClean="0"/>
              <a:t>Avoid </a:t>
            </a:r>
            <a:r>
              <a:rPr lang="en-US" dirty="0"/>
              <a:t>using VLAN 1 as the black hole for all unused ports. </a:t>
            </a:r>
          </a:p>
          <a:p>
            <a:r>
              <a:rPr lang="en-US" dirty="0" smtClean="0"/>
              <a:t>Try </a:t>
            </a:r>
            <a:r>
              <a:rPr lang="en-US" dirty="0"/>
              <a:t>to always have separate voice VLANs, data VLANs, management VLANs, </a:t>
            </a:r>
            <a:r>
              <a:rPr lang="en-US" dirty="0" smtClean="0"/>
              <a:t>native VLANs</a:t>
            </a:r>
            <a:r>
              <a:rPr lang="en-US" dirty="0"/>
              <a:t>, black hole VLANs, and default VLANs (VLAN 1).</a:t>
            </a:r>
          </a:p>
          <a:p>
            <a:r>
              <a:rPr lang="en-US" dirty="0" smtClean="0"/>
              <a:t>In </a:t>
            </a:r>
            <a:r>
              <a:rPr lang="en-US" dirty="0"/>
              <a:t>the local VLANs model, avoid VTP; it is feasible to use manually allowed </a:t>
            </a:r>
            <a:r>
              <a:rPr lang="en-US" dirty="0" smtClean="0"/>
              <a:t>VLANs in </a:t>
            </a:r>
            <a:r>
              <a:rPr lang="en-US" dirty="0"/>
              <a:t>a network on trunks.</a:t>
            </a:r>
          </a:p>
          <a:p>
            <a:r>
              <a:rPr lang="en-US" dirty="0" smtClean="0"/>
              <a:t>For </a:t>
            </a:r>
            <a:r>
              <a:rPr lang="en-US" dirty="0"/>
              <a:t>trunk ports, turn off DTP and configure it manually. </a:t>
            </a:r>
            <a:endParaRPr lang="en-US" dirty="0" smtClean="0"/>
          </a:p>
          <a:p>
            <a:r>
              <a:rPr lang="en-US" dirty="0" smtClean="0"/>
              <a:t>Use </a:t>
            </a:r>
            <a:r>
              <a:rPr lang="en-US" dirty="0"/>
              <a:t>IEEE 802.1Q </a:t>
            </a:r>
            <a:r>
              <a:rPr lang="en-US" dirty="0" smtClean="0"/>
              <a:t>rather than </a:t>
            </a:r>
            <a:r>
              <a:rPr lang="en-US" dirty="0"/>
              <a:t>ISL because it has better support for </a:t>
            </a:r>
            <a:r>
              <a:rPr lang="en-US" dirty="0" err="1"/>
              <a:t>QoS</a:t>
            </a:r>
            <a:r>
              <a:rPr lang="en-US" dirty="0"/>
              <a:t> and is a standard protocol.</a:t>
            </a:r>
          </a:p>
          <a:p>
            <a:r>
              <a:rPr lang="en-US" dirty="0" smtClean="0"/>
              <a:t>Manually </a:t>
            </a:r>
            <a:r>
              <a:rPr lang="en-US" dirty="0"/>
              <a:t>configure access ports that are not specifically intended for a trunk link.</a:t>
            </a:r>
          </a:p>
          <a:p>
            <a:r>
              <a:rPr lang="en-US" dirty="0" smtClean="0"/>
              <a:t>Prevent </a:t>
            </a:r>
            <a:r>
              <a:rPr lang="en-US" dirty="0"/>
              <a:t>all data traffic from VLAN 1; only permit control protocols to run </a:t>
            </a:r>
            <a:r>
              <a:rPr lang="en-US" dirty="0" smtClean="0"/>
              <a:t>on VLAN </a:t>
            </a:r>
            <a:r>
              <a:rPr lang="en-US" dirty="0"/>
              <a:t>1 (DTP, VTP, STP bridge protocol data units [BPDUs], Port </a:t>
            </a:r>
            <a:r>
              <a:rPr lang="en-US" dirty="0" smtClean="0"/>
              <a:t>Aggregation </a:t>
            </a:r>
            <a:r>
              <a:rPr lang="it-IT" dirty="0" smtClean="0"/>
              <a:t>Protocol </a:t>
            </a:r>
            <a:r>
              <a:rPr lang="it-IT" dirty="0"/>
              <a:t>[PAgP], Link Aggregation Control Protocol [LACP], Cisco </a:t>
            </a:r>
            <a:r>
              <a:rPr lang="it-IT" dirty="0" smtClean="0"/>
              <a:t>Discovery </a:t>
            </a:r>
            <a:r>
              <a:rPr lang="pt-PT" dirty="0" err="1" smtClean="0"/>
              <a:t>Protocol</a:t>
            </a:r>
            <a:r>
              <a:rPr lang="pt-PT" dirty="0" smtClean="0"/>
              <a:t> </a:t>
            </a:r>
            <a:r>
              <a:rPr lang="pt-PT" dirty="0"/>
              <a:t>[CDP], </a:t>
            </a:r>
            <a:r>
              <a:rPr lang="pt-PT" dirty="0" err="1"/>
              <a:t>and</a:t>
            </a:r>
            <a:r>
              <a:rPr lang="pt-PT" dirty="0"/>
              <a:t> </a:t>
            </a:r>
            <a:r>
              <a:rPr lang="pt-PT" dirty="0" err="1"/>
              <a:t>such</a:t>
            </a:r>
            <a:r>
              <a:rPr lang="pt-PT" dirty="0"/>
              <a:t>.).</a:t>
            </a:r>
          </a:p>
          <a:p>
            <a:r>
              <a:rPr lang="en-US" dirty="0" smtClean="0"/>
              <a:t>Avoid </a:t>
            </a:r>
            <a:r>
              <a:rPr lang="en-US" dirty="0"/>
              <a:t>using Telnet because of security risks; enable Secure Shell (SSH) support </a:t>
            </a:r>
            <a:r>
              <a:rPr lang="en-US" dirty="0" smtClean="0"/>
              <a:t>on </a:t>
            </a:r>
            <a:r>
              <a:rPr lang="pt-PT" dirty="0" smtClean="0"/>
              <a:t>management </a:t>
            </a:r>
            <a:r>
              <a:rPr lang="pt-PT" dirty="0" err="1"/>
              <a:t>VLANs</a:t>
            </a:r>
            <a:r>
              <a:rPr lang="pt-PT" dirty="0" smtClean="0"/>
              <a:t>.</a:t>
            </a:r>
            <a:endParaRPr lang="pt-PT" dirty="0"/>
          </a:p>
        </p:txBody>
      </p:sp>
    </p:spTree>
    <p:extLst>
      <p:ext uri="{BB962C8B-B14F-4D97-AF65-F5344CB8AC3E}">
        <p14:creationId xmlns:p14="http://schemas.microsoft.com/office/powerpoint/2010/main" val="17609184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Practices for VLANs and </a:t>
            </a:r>
            <a:r>
              <a:rPr lang="en-US" dirty="0" err="1"/>
              <a:t>Trunking</a:t>
            </a:r>
            <a:endParaRPr lang="pt-PT" dirty="0"/>
          </a:p>
        </p:txBody>
      </p:sp>
      <p:sp>
        <p:nvSpPr>
          <p:cNvPr id="3" name="Content Placeholder 2"/>
          <p:cNvSpPr>
            <a:spLocks noGrp="1"/>
          </p:cNvSpPr>
          <p:nvPr>
            <p:ph idx="1"/>
          </p:nvPr>
        </p:nvSpPr>
        <p:spPr/>
        <p:txBody>
          <a:bodyPr>
            <a:normAutofit/>
          </a:bodyPr>
          <a:lstStyle/>
          <a:p>
            <a:r>
              <a:rPr lang="en-US" dirty="0" smtClean="0"/>
              <a:t>DTP </a:t>
            </a:r>
            <a:r>
              <a:rPr lang="en-US" dirty="0"/>
              <a:t>is useful when the status of the switch on the other end of the link is </a:t>
            </a:r>
            <a:r>
              <a:rPr lang="en-US" dirty="0" smtClean="0"/>
              <a:t>uncertain or </a:t>
            </a:r>
            <a:r>
              <a:rPr lang="en-US" dirty="0"/>
              <a:t>might be changing over time. When the link is to be set to trunk in a </a:t>
            </a:r>
            <a:r>
              <a:rPr lang="en-US" dirty="0" smtClean="0"/>
              <a:t>stable manner</a:t>
            </a:r>
            <a:r>
              <a:rPr lang="en-US" dirty="0"/>
              <a:t>, changing both ends to trunk </a:t>
            </a:r>
            <a:r>
              <a:rPr lang="en-US" dirty="0" err="1"/>
              <a:t>nonegotiate</a:t>
            </a:r>
            <a:r>
              <a:rPr lang="en-US" dirty="0"/>
              <a:t> accelerates the convergence </a:t>
            </a:r>
            <a:r>
              <a:rPr lang="en-US" dirty="0" smtClean="0"/>
              <a:t>time, saving </a:t>
            </a:r>
            <a:r>
              <a:rPr lang="en-US" dirty="0"/>
              <a:t>up to 2 seconds upon boot time. We recommend this mode on stable </a:t>
            </a:r>
            <a:r>
              <a:rPr lang="en-US" dirty="0" smtClean="0"/>
              <a:t>links between </a:t>
            </a:r>
            <a:r>
              <a:rPr lang="en-US" dirty="0"/>
              <a:t>switches that are part of the same core infrastructure.</a:t>
            </a:r>
          </a:p>
          <a:p>
            <a:r>
              <a:rPr lang="en-US" dirty="0" smtClean="0"/>
              <a:t>On </a:t>
            </a:r>
            <a:r>
              <a:rPr lang="en-US" dirty="0"/>
              <a:t>trunk links, it is recommended to manually prune the VLANs that are not </a:t>
            </a:r>
            <a:r>
              <a:rPr lang="en-US" dirty="0" smtClean="0"/>
              <a:t>used. </a:t>
            </a:r>
          </a:p>
          <a:p>
            <a:r>
              <a:rPr lang="en-US" dirty="0" smtClean="0"/>
              <a:t>It </a:t>
            </a:r>
            <a:r>
              <a:rPr lang="en-US" dirty="0"/>
              <a:t>is also a good practice </a:t>
            </a:r>
            <a:r>
              <a:rPr lang="en-US" dirty="0" smtClean="0"/>
              <a:t>to have </a:t>
            </a:r>
            <a:r>
              <a:rPr lang="en-US" dirty="0"/>
              <a:t>an unused VLAN as a native VLAN on the trunk links to prevent DTP spoofing.</a:t>
            </a:r>
          </a:p>
          <a:p>
            <a:r>
              <a:rPr lang="en-US" dirty="0" smtClean="0"/>
              <a:t>If </a:t>
            </a:r>
            <a:r>
              <a:rPr lang="en-US" dirty="0" err="1"/>
              <a:t>trunking</a:t>
            </a:r>
            <a:r>
              <a:rPr lang="en-US" dirty="0"/>
              <a:t> is not used on a port, you can disable it with the interface level </a:t>
            </a:r>
            <a:r>
              <a:rPr lang="en-US" dirty="0" smtClean="0"/>
              <a:t>command </a:t>
            </a:r>
            <a:r>
              <a:rPr lang="en-US" b="1" dirty="0" err="1" smtClean="0"/>
              <a:t>switchport</a:t>
            </a:r>
            <a:r>
              <a:rPr lang="en-US" b="1" dirty="0" smtClean="0"/>
              <a:t> </a:t>
            </a:r>
            <a:r>
              <a:rPr lang="en-US" b="1" dirty="0"/>
              <a:t>host </a:t>
            </a:r>
            <a:r>
              <a:rPr lang="en-US" dirty="0"/>
              <a:t>. </a:t>
            </a:r>
            <a:endParaRPr lang="pt-PT" dirty="0"/>
          </a:p>
        </p:txBody>
      </p:sp>
    </p:spTree>
    <p:extLst>
      <p:ext uri="{BB962C8B-B14F-4D97-AF65-F5344CB8AC3E}">
        <p14:creationId xmlns:p14="http://schemas.microsoft.com/office/powerpoint/2010/main" val="35113367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r>
              <a:rPr lang="en-US" dirty="0"/>
              <a:t>Implementing VLANs and Trunks in Campus</a:t>
            </a:r>
            <a:br>
              <a:rPr lang="en-US" dirty="0"/>
            </a:br>
            <a:r>
              <a:rPr lang="pt-PT" dirty="0" err="1"/>
              <a:t>Environment</a:t>
            </a:r>
            <a:endParaRPr lang="en-US" dirty="0" smtClean="0"/>
          </a:p>
        </p:txBody>
      </p:sp>
      <p:sp>
        <p:nvSpPr>
          <p:cNvPr id="6" name="Content Placeholder 5"/>
          <p:cNvSpPr>
            <a:spLocks noGrp="1"/>
          </p:cNvSpPr>
          <p:nvPr>
            <p:ph idx="1"/>
          </p:nvPr>
        </p:nvSpPr>
        <p:spPr/>
        <p:txBody>
          <a:bodyPr>
            <a:normAutofit/>
          </a:bodyPr>
          <a:lstStyle/>
          <a:p>
            <a:r>
              <a:rPr lang="en-US" dirty="0"/>
              <a:t>Within the switched internetwork, VLANs provide segmentation and </a:t>
            </a:r>
            <a:r>
              <a:rPr lang="en-US" dirty="0" smtClean="0"/>
              <a:t>organizational flexibility</a:t>
            </a:r>
            <a:r>
              <a:rPr lang="en-US" dirty="0"/>
              <a:t>. </a:t>
            </a:r>
            <a:endParaRPr lang="en-US" dirty="0" smtClean="0"/>
          </a:p>
          <a:p>
            <a:r>
              <a:rPr lang="en-US" dirty="0" smtClean="0"/>
              <a:t>VLANs </a:t>
            </a:r>
            <a:r>
              <a:rPr lang="en-US" dirty="0"/>
              <a:t>help administrators to have the end node or workstations group </a:t>
            </a:r>
            <a:r>
              <a:rPr lang="en-US" dirty="0" smtClean="0"/>
              <a:t>that are </a:t>
            </a:r>
            <a:r>
              <a:rPr lang="en-US" dirty="0"/>
              <a:t>segmented logically by functions, project teams, and applications, without regard </a:t>
            </a:r>
            <a:r>
              <a:rPr lang="en-US" dirty="0" smtClean="0"/>
              <a:t>to the </a:t>
            </a:r>
            <a:r>
              <a:rPr lang="en-US" dirty="0"/>
              <a:t>physical location of the users. </a:t>
            </a:r>
          </a:p>
          <a:p>
            <a:r>
              <a:rPr lang="en-US" dirty="0" smtClean="0"/>
              <a:t>VLANs </a:t>
            </a:r>
            <a:r>
              <a:rPr lang="en-US" dirty="0"/>
              <a:t>allow you to implement </a:t>
            </a:r>
            <a:r>
              <a:rPr lang="en-US" dirty="0" smtClean="0"/>
              <a:t>access and </a:t>
            </a:r>
            <a:r>
              <a:rPr lang="en-US" dirty="0"/>
              <a:t>security policies to particular groups of users and limit the broadcast domain.</a:t>
            </a:r>
          </a:p>
          <a:p>
            <a:r>
              <a:rPr lang="en-US" dirty="0"/>
              <a:t>T</a:t>
            </a:r>
            <a:r>
              <a:rPr lang="en-US" dirty="0" smtClean="0"/>
              <a:t>he </a:t>
            </a:r>
            <a:r>
              <a:rPr lang="en-US" dirty="0"/>
              <a:t>voice VLAN feature enables access ports to carry IP voice traffic </a:t>
            </a:r>
            <a:r>
              <a:rPr lang="en-US" dirty="0" smtClean="0"/>
              <a:t>from an </a:t>
            </a:r>
            <a:r>
              <a:rPr lang="en-US" dirty="0"/>
              <a:t>IP phone. Because the sound quality of an IP phone call can deteriorate if the data </a:t>
            </a:r>
            <a:r>
              <a:rPr lang="en-US" dirty="0" smtClean="0"/>
              <a:t>is unevenly </a:t>
            </a:r>
            <a:r>
              <a:rPr lang="en-US" dirty="0"/>
              <a:t>sent, the switch supports quality of service (</a:t>
            </a:r>
            <a:r>
              <a:rPr lang="en-US" dirty="0" err="1"/>
              <a:t>QoS</a:t>
            </a:r>
            <a:r>
              <a:rPr lang="en-US" dirty="0"/>
              <a:t>).</a:t>
            </a:r>
            <a:endParaRPr lang="en-US" dirty="0" smtClean="0"/>
          </a:p>
        </p:txBody>
      </p:sp>
    </p:spTree>
    <p:extLst>
      <p:ext uri="{BB962C8B-B14F-4D97-AF65-F5344CB8AC3E}">
        <p14:creationId xmlns:p14="http://schemas.microsoft.com/office/powerpoint/2010/main" val="3510312114"/>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Voice</a:t>
            </a:r>
            <a:r>
              <a:rPr lang="pt-PT" dirty="0"/>
              <a:t> VLAN </a:t>
            </a:r>
            <a:r>
              <a:rPr lang="pt-PT" dirty="0" err="1"/>
              <a:t>Overview</a:t>
            </a:r>
            <a:endParaRPr lang="pt-PT" dirty="0"/>
          </a:p>
        </p:txBody>
      </p:sp>
      <p:sp>
        <p:nvSpPr>
          <p:cNvPr id="3" name="Content Placeholder 2"/>
          <p:cNvSpPr>
            <a:spLocks noGrp="1"/>
          </p:cNvSpPr>
          <p:nvPr>
            <p:ph idx="1"/>
          </p:nvPr>
        </p:nvSpPr>
        <p:spPr/>
        <p:txBody>
          <a:bodyPr>
            <a:normAutofit/>
          </a:bodyPr>
          <a:lstStyle/>
          <a:p>
            <a:r>
              <a:rPr lang="en-US" dirty="0"/>
              <a:t>Multiservice switches support a new parameter for IP telephony support that makes </a:t>
            </a:r>
            <a:r>
              <a:rPr lang="en-US" dirty="0" smtClean="0"/>
              <a:t>the access </a:t>
            </a:r>
            <a:r>
              <a:rPr lang="en-US" dirty="0"/>
              <a:t>port a multi-VLAN access port. </a:t>
            </a:r>
            <a:endParaRPr lang="en-US" dirty="0" smtClean="0"/>
          </a:p>
          <a:p>
            <a:r>
              <a:rPr lang="en-US" dirty="0" smtClean="0"/>
              <a:t>The </a:t>
            </a:r>
            <a:r>
              <a:rPr lang="en-US" dirty="0"/>
              <a:t>new parameter is called a </a:t>
            </a:r>
            <a:r>
              <a:rPr lang="en-US" i="1" dirty="0"/>
              <a:t>voice </a:t>
            </a:r>
            <a:r>
              <a:rPr lang="en-US" dirty="0"/>
              <a:t>or </a:t>
            </a:r>
            <a:r>
              <a:rPr lang="en-US" i="1" dirty="0" smtClean="0"/>
              <a:t>auxiliary VLAN </a:t>
            </a:r>
            <a:r>
              <a:rPr lang="en-US" dirty="0"/>
              <a:t>. Every Ethernet 10/100/1000 port in the switch is associated with two VLANs:</a:t>
            </a:r>
          </a:p>
          <a:p>
            <a:pPr lvl="1"/>
            <a:r>
              <a:rPr lang="en-US" dirty="0" smtClean="0"/>
              <a:t>A </a:t>
            </a:r>
            <a:r>
              <a:rPr lang="en-US" dirty="0"/>
              <a:t>native VLAN for data service that is identified by the PVID</a:t>
            </a:r>
          </a:p>
          <a:p>
            <a:pPr lvl="1"/>
            <a:r>
              <a:rPr lang="en-US" dirty="0" smtClean="0"/>
              <a:t>A </a:t>
            </a:r>
            <a:r>
              <a:rPr lang="en-US" dirty="0"/>
              <a:t>voice VLAN that is identified by the voice VLAN ID (VVID)</a:t>
            </a:r>
          </a:p>
          <a:p>
            <a:r>
              <a:rPr lang="en-US" dirty="0"/>
              <a:t>During the initial CDP exchange with the access switch, the IP phone is configured </a:t>
            </a:r>
            <a:r>
              <a:rPr lang="en-US" dirty="0" smtClean="0"/>
              <a:t>with </a:t>
            </a:r>
            <a:r>
              <a:rPr lang="pt-PT" dirty="0" smtClean="0"/>
              <a:t>a </a:t>
            </a:r>
            <a:r>
              <a:rPr lang="pt-PT" dirty="0"/>
              <a:t>VVID.</a:t>
            </a:r>
          </a:p>
          <a:p>
            <a:r>
              <a:rPr lang="en-US" dirty="0"/>
              <a:t>The IP phone is also supplied with a </a:t>
            </a:r>
            <a:r>
              <a:rPr lang="en-US" dirty="0" err="1"/>
              <a:t>QoS</a:t>
            </a:r>
            <a:r>
              <a:rPr lang="en-US" dirty="0"/>
              <a:t> configuration using CDP.</a:t>
            </a:r>
            <a:endParaRPr lang="pt-PT" dirty="0"/>
          </a:p>
        </p:txBody>
      </p:sp>
    </p:spTree>
    <p:extLst>
      <p:ext uri="{BB962C8B-B14F-4D97-AF65-F5344CB8AC3E}">
        <p14:creationId xmlns:p14="http://schemas.microsoft.com/office/powerpoint/2010/main" val="18636318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Voice</a:t>
            </a:r>
            <a:r>
              <a:rPr lang="pt-PT" dirty="0"/>
              <a:t> VLAN </a:t>
            </a:r>
            <a:r>
              <a:rPr lang="pt-PT" dirty="0" err="1"/>
              <a:t>Overview</a:t>
            </a:r>
            <a:endParaRPr lang="pt-PT" dirty="0"/>
          </a:p>
        </p:txBody>
      </p:sp>
      <p:sp>
        <p:nvSpPr>
          <p:cNvPr id="3" name="Content Placeholder 2"/>
          <p:cNvSpPr>
            <a:spLocks noGrp="1"/>
          </p:cNvSpPr>
          <p:nvPr>
            <p:ph idx="1"/>
          </p:nvPr>
        </p:nvSpPr>
        <p:spPr/>
        <p:txBody>
          <a:bodyPr/>
          <a:lstStyle/>
          <a:p>
            <a:endParaRPr lang="pt-PT" dirty="0"/>
          </a:p>
        </p:txBody>
      </p:sp>
      <p:pic>
        <p:nvPicPr>
          <p:cNvPr id="7" name="Picture 6"/>
          <p:cNvPicPr>
            <a:picLocks noChangeAspect="1"/>
          </p:cNvPicPr>
          <p:nvPr/>
        </p:nvPicPr>
        <p:blipFill>
          <a:blip r:embed="rId2"/>
          <a:stretch>
            <a:fillRect/>
          </a:stretch>
        </p:blipFill>
        <p:spPr>
          <a:xfrm>
            <a:off x="1149242" y="1452679"/>
            <a:ext cx="6917519" cy="2544550"/>
          </a:xfrm>
          <a:prstGeom prst="rect">
            <a:avLst/>
          </a:prstGeom>
        </p:spPr>
      </p:pic>
      <p:pic>
        <p:nvPicPr>
          <p:cNvPr id="8" name="Picture 7"/>
          <p:cNvPicPr>
            <a:picLocks noChangeAspect="1"/>
          </p:cNvPicPr>
          <p:nvPr/>
        </p:nvPicPr>
        <p:blipFill>
          <a:blip r:embed="rId3"/>
          <a:stretch>
            <a:fillRect/>
          </a:stretch>
        </p:blipFill>
        <p:spPr>
          <a:xfrm>
            <a:off x="1557113" y="4430807"/>
            <a:ext cx="5964930" cy="1256009"/>
          </a:xfrm>
          <a:prstGeom prst="rect">
            <a:avLst/>
          </a:prstGeom>
          <a:ln>
            <a:solidFill>
              <a:schemeClr val="tx1"/>
            </a:solidFill>
          </a:ln>
        </p:spPr>
      </p:pic>
    </p:spTree>
    <p:extLst>
      <p:ext uri="{BB962C8B-B14F-4D97-AF65-F5344CB8AC3E}">
        <p14:creationId xmlns:p14="http://schemas.microsoft.com/office/powerpoint/2010/main" val="14206708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Switch Configuration for Wireless Network Support</a:t>
            </a:r>
            <a:endParaRPr lang="pt-PT" dirty="0"/>
          </a:p>
        </p:txBody>
      </p:sp>
      <p:sp>
        <p:nvSpPr>
          <p:cNvPr id="3" name="Content Placeholder 2"/>
          <p:cNvSpPr>
            <a:spLocks noGrp="1"/>
          </p:cNvSpPr>
          <p:nvPr>
            <p:ph idx="1"/>
          </p:nvPr>
        </p:nvSpPr>
        <p:spPr/>
        <p:txBody>
          <a:bodyPr>
            <a:normAutofit/>
          </a:bodyPr>
          <a:lstStyle/>
          <a:p>
            <a:r>
              <a:rPr lang="en-US" dirty="0"/>
              <a:t>Cisco offers the following two WLAN implementations:</a:t>
            </a:r>
          </a:p>
          <a:p>
            <a:pPr lvl="1"/>
            <a:r>
              <a:rPr lang="en-US" dirty="0" smtClean="0"/>
              <a:t>The </a:t>
            </a:r>
            <a:r>
              <a:rPr lang="en-US" dirty="0"/>
              <a:t>standalone WLAN solution is based on autonomous (standalone) access </a:t>
            </a:r>
            <a:r>
              <a:rPr lang="en-US" dirty="0" smtClean="0"/>
              <a:t>points </a:t>
            </a:r>
            <a:r>
              <a:rPr lang="pt-PT" dirty="0" smtClean="0"/>
              <a:t>(</a:t>
            </a:r>
            <a:r>
              <a:rPr lang="pt-PT" dirty="0" err="1" smtClean="0"/>
              <a:t>APs</a:t>
            </a:r>
            <a:r>
              <a:rPr lang="pt-PT" dirty="0"/>
              <a:t>).</a:t>
            </a:r>
          </a:p>
          <a:p>
            <a:pPr lvl="1"/>
            <a:r>
              <a:rPr lang="en-US" dirty="0" smtClean="0"/>
              <a:t>The </a:t>
            </a:r>
            <a:r>
              <a:rPr lang="en-US" dirty="0"/>
              <a:t>controller-based WLAN solution is based on controller-based APs and </a:t>
            </a:r>
            <a:r>
              <a:rPr lang="en-US" dirty="0" smtClean="0"/>
              <a:t>WLCs </a:t>
            </a:r>
            <a:r>
              <a:rPr lang="pt-PT" dirty="0" smtClean="0"/>
              <a:t>(Wireless </a:t>
            </a:r>
            <a:r>
              <a:rPr lang="pt-PT" dirty="0"/>
              <a:t>LAN </a:t>
            </a:r>
            <a:r>
              <a:rPr lang="pt-PT" dirty="0" err="1"/>
              <a:t>Controllers</a:t>
            </a:r>
            <a:r>
              <a:rPr lang="pt-PT" dirty="0" smtClean="0"/>
              <a:t>).</a:t>
            </a:r>
            <a:endParaRPr lang="pt-PT" dirty="0"/>
          </a:p>
        </p:txBody>
      </p:sp>
    </p:spTree>
    <p:extLst>
      <p:ext uri="{BB962C8B-B14F-4D97-AF65-F5344CB8AC3E}">
        <p14:creationId xmlns:p14="http://schemas.microsoft.com/office/powerpoint/2010/main" val="14013410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Autonomous</a:t>
            </a:r>
            <a:r>
              <a:rPr lang="pt-PT" dirty="0" smtClean="0"/>
              <a:t> WLAN</a:t>
            </a:r>
            <a:endParaRPr lang="pt-PT" dirty="0"/>
          </a:p>
        </p:txBody>
      </p:sp>
      <p:sp>
        <p:nvSpPr>
          <p:cNvPr id="3" name="Content Placeholder 2"/>
          <p:cNvSpPr>
            <a:spLocks noGrp="1"/>
          </p:cNvSpPr>
          <p:nvPr>
            <p:ph idx="1"/>
          </p:nvPr>
        </p:nvSpPr>
        <p:spPr>
          <a:xfrm>
            <a:off x="279401" y="1183340"/>
            <a:ext cx="8520354" cy="3401185"/>
          </a:xfrm>
        </p:spPr>
        <p:txBody>
          <a:bodyPr>
            <a:normAutofit fontScale="92500" lnSpcReduction="10000"/>
          </a:bodyPr>
          <a:lstStyle/>
          <a:p>
            <a:r>
              <a:rPr lang="en-US" dirty="0"/>
              <a:t>In the autonomous (or standalone) solution, each AP operates independently and acts as a transition point between the wireless media and the 802.3 media. </a:t>
            </a:r>
          </a:p>
          <a:p>
            <a:r>
              <a:rPr lang="en-US" dirty="0"/>
              <a:t>The data traffic between two clients flows via the Layer 2 switch when on the same subnet from a different AP infrastructure. As the AP converts the IEEE 802.11 frame into an 802.3 frame, the wireless client MAC address is transferred to the 802.3 headers and appears as the source for the switch. </a:t>
            </a:r>
          </a:p>
          <a:p>
            <a:r>
              <a:rPr lang="en-US" dirty="0"/>
              <a:t>The destination, also a wireless client, appears as the destination MAC address. </a:t>
            </a:r>
            <a:endParaRPr lang="pt-PT" dirty="0"/>
          </a:p>
          <a:p>
            <a:endParaRPr lang="pt-PT" dirty="0"/>
          </a:p>
        </p:txBody>
      </p:sp>
      <p:pic>
        <p:nvPicPr>
          <p:cNvPr id="4" name="Picture 3"/>
          <p:cNvPicPr>
            <a:picLocks noChangeAspect="1"/>
          </p:cNvPicPr>
          <p:nvPr/>
        </p:nvPicPr>
        <p:blipFill>
          <a:blip r:embed="rId2"/>
          <a:stretch>
            <a:fillRect/>
          </a:stretch>
        </p:blipFill>
        <p:spPr>
          <a:xfrm>
            <a:off x="1012481" y="4446740"/>
            <a:ext cx="6547302" cy="2072141"/>
          </a:xfrm>
          <a:prstGeom prst="rect">
            <a:avLst/>
          </a:prstGeom>
        </p:spPr>
      </p:pic>
    </p:spTree>
    <p:extLst>
      <p:ext uri="{BB962C8B-B14F-4D97-AF65-F5344CB8AC3E}">
        <p14:creationId xmlns:p14="http://schemas.microsoft.com/office/powerpoint/2010/main" val="36450871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Controller-Based</a:t>
            </a:r>
            <a:r>
              <a:rPr lang="pt-PT" dirty="0" smtClean="0"/>
              <a:t> WLAN</a:t>
            </a:r>
            <a:endParaRPr lang="pt-PT" dirty="0"/>
          </a:p>
        </p:txBody>
      </p:sp>
      <p:sp>
        <p:nvSpPr>
          <p:cNvPr id="3" name="Content Placeholder 2"/>
          <p:cNvSpPr>
            <a:spLocks noGrp="1"/>
          </p:cNvSpPr>
          <p:nvPr>
            <p:ph idx="1"/>
          </p:nvPr>
        </p:nvSpPr>
        <p:spPr>
          <a:xfrm>
            <a:off x="279401" y="2694717"/>
            <a:ext cx="8520354" cy="3620022"/>
          </a:xfrm>
        </p:spPr>
        <p:txBody>
          <a:bodyPr>
            <a:normAutofit/>
          </a:bodyPr>
          <a:lstStyle/>
          <a:p>
            <a:r>
              <a:rPr lang="en-US" dirty="0"/>
              <a:t>In a controller-based solution, management, control, deployment, and security </a:t>
            </a:r>
            <a:r>
              <a:rPr lang="en-US" dirty="0" smtClean="0"/>
              <a:t>functions are </a:t>
            </a:r>
            <a:r>
              <a:rPr lang="en-US" dirty="0"/>
              <a:t>moved to a central point: the wireless </a:t>
            </a:r>
            <a:r>
              <a:rPr lang="en-US" dirty="0" smtClean="0"/>
              <a:t>controller.</a:t>
            </a:r>
          </a:p>
          <a:p>
            <a:r>
              <a:rPr lang="en-US" dirty="0" smtClean="0"/>
              <a:t>To </a:t>
            </a:r>
            <a:r>
              <a:rPr lang="en-US" dirty="0"/>
              <a:t>implement a wireless network, APs and switches need to be configured. APs can </a:t>
            </a:r>
            <a:r>
              <a:rPr lang="en-US" dirty="0" smtClean="0"/>
              <a:t>be configured </a:t>
            </a:r>
            <a:r>
              <a:rPr lang="en-US" dirty="0"/>
              <a:t>directly (autonomous APs) or through a controller (lightweight APs). </a:t>
            </a:r>
            <a:endParaRPr lang="en-US" dirty="0" smtClean="0"/>
          </a:p>
          <a:p>
            <a:r>
              <a:rPr lang="en-US" dirty="0" smtClean="0"/>
              <a:t>Either way</a:t>
            </a:r>
            <a:r>
              <a:rPr lang="en-US" dirty="0"/>
              <a:t>, configuring APs is a domain of the WLAN specialist. On the switch side, just </a:t>
            </a:r>
            <a:r>
              <a:rPr lang="en-US" dirty="0" smtClean="0"/>
              <a:t>configure VLANs </a:t>
            </a:r>
            <a:r>
              <a:rPr lang="en-US" dirty="0"/>
              <a:t>and trunks on switches to support WLAN.</a:t>
            </a:r>
            <a:endParaRPr lang="pt-PT" dirty="0"/>
          </a:p>
        </p:txBody>
      </p:sp>
      <p:pic>
        <p:nvPicPr>
          <p:cNvPr id="4" name="Picture 3"/>
          <p:cNvPicPr>
            <a:picLocks noChangeAspect="1"/>
          </p:cNvPicPr>
          <p:nvPr/>
        </p:nvPicPr>
        <p:blipFill>
          <a:blip r:embed="rId2"/>
          <a:stretch>
            <a:fillRect/>
          </a:stretch>
        </p:blipFill>
        <p:spPr>
          <a:xfrm>
            <a:off x="820653" y="939452"/>
            <a:ext cx="7644185" cy="1755265"/>
          </a:xfrm>
          <a:prstGeom prst="rect">
            <a:avLst/>
          </a:prstGeom>
        </p:spPr>
      </p:pic>
    </p:spTree>
    <p:extLst>
      <p:ext uri="{BB962C8B-B14F-4D97-AF65-F5344CB8AC3E}">
        <p14:creationId xmlns:p14="http://schemas.microsoft.com/office/powerpoint/2010/main" val="32565200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9" descr="ss2"/>
          <p:cNvPicPr>
            <a:picLocks noChangeAspect="1" noChangeArrowheads="1"/>
          </p:cNvPicPr>
          <p:nvPr/>
        </p:nvPicPr>
        <p:blipFill>
          <a:blip r:embed="rId3" cstate="print"/>
          <a:srcRect/>
          <a:stretch>
            <a:fillRect/>
          </a:stretch>
        </p:blipFill>
        <p:spPr bwMode="auto">
          <a:xfrm>
            <a:off x="0" y="1600200"/>
            <a:ext cx="9144000" cy="3178175"/>
          </a:xfrm>
          <a:prstGeom prst="rect">
            <a:avLst/>
          </a:prstGeom>
          <a:noFill/>
          <a:ln w="9525">
            <a:noFill/>
            <a:miter lim="800000"/>
            <a:headEnd/>
            <a:tailEnd/>
          </a:ln>
        </p:spPr>
      </p:pic>
      <p:sp>
        <p:nvSpPr>
          <p:cNvPr id="9219" name="Rectangle 12"/>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a:p>
        </p:txBody>
      </p:sp>
      <p:sp>
        <p:nvSpPr>
          <p:cNvPr id="7" name="Rectangle 32"/>
          <p:cNvSpPr txBox="1">
            <a:spLocks noChangeArrowheads="1"/>
          </p:cNvSpPr>
          <p:nvPr/>
        </p:nvSpPr>
        <p:spPr>
          <a:xfrm>
            <a:off x="293688" y="1841863"/>
            <a:ext cx="3233284" cy="2743200"/>
          </a:xfrm>
          <a:prstGeom prst="rect">
            <a:avLst/>
          </a:prstGeom>
          <a:noFill/>
        </p:spPr>
        <p:txBody>
          <a:bodyPr anchor="ctr"/>
          <a:lstStyle/>
          <a:p>
            <a:pPr lvl="0" algn="l" defTabSz="814388" eaLnBrk="1" hangingPunct="1">
              <a:defRPr/>
            </a:pPr>
            <a:r>
              <a:rPr lang="en-US" sz="3000" kern="0" dirty="0">
                <a:solidFill>
                  <a:schemeClr val="bg1"/>
                </a:solidFill>
                <a:latin typeface="+mj-lt"/>
                <a:ea typeface="+mj-ea"/>
                <a:cs typeface="+mj-cs"/>
              </a:rPr>
              <a:t>VLAN </a:t>
            </a:r>
            <a:r>
              <a:rPr lang="en-US" sz="3000" kern="0" dirty="0" err="1">
                <a:solidFill>
                  <a:schemeClr val="bg1"/>
                </a:solidFill>
                <a:latin typeface="+mj-lt"/>
                <a:ea typeface="+mj-ea"/>
                <a:cs typeface="+mj-cs"/>
              </a:rPr>
              <a:t>Trunking</a:t>
            </a:r>
            <a:r>
              <a:rPr lang="en-US" sz="3000" kern="0" dirty="0">
                <a:solidFill>
                  <a:schemeClr val="bg1"/>
                </a:solidFill>
                <a:latin typeface="+mj-lt"/>
                <a:ea typeface="+mj-ea"/>
                <a:cs typeface="+mj-cs"/>
              </a:rPr>
              <a:t> Protocol</a:t>
            </a:r>
            <a:endParaRPr kumimoji="0" lang="en-US" sz="3000" b="0" i="0" u="none" strike="noStrike" kern="0" cap="none" spc="0" normalizeH="0" baseline="0" noProof="0" dirty="0" smtClean="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1967282791"/>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VLAN </a:t>
            </a:r>
            <a:r>
              <a:rPr lang="pt-PT" dirty="0" err="1"/>
              <a:t>Trunking</a:t>
            </a:r>
            <a:r>
              <a:rPr lang="pt-PT" dirty="0"/>
              <a:t> </a:t>
            </a:r>
            <a:r>
              <a:rPr lang="pt-PT" dirty="0" err="1"/>
              <a:t>Protocol</a:t>
            </a:r>
            <a:endParaRPr lang="pt-PT" dirty="0"/>
          </a:p>
        </p:txBody>
      </p:sp>
      <p:sp>
        <p:nvSpPr>
          <p:cNvPr id="3" name="Content Placeholder 2"/>
          <p:cNvSpPr>
            <a:spLocks noGrp="1"/>
          </p:cNvSpPr>
          <p:nvPr>
            <p:ph idx="1"/>
          </p:nvPr>
        </p:nvSpPr>
        <p:spPr/>
        <p:txBody>
          <a:bodyPr/>
          <a:lstStyle/>
          <a:p>
            <a:r>
              <a:rPr lang="pt-PT" dirty="0" smtClean="0"/>
              <a:t>VTP </a:t>
            </a:r>
            <a:r>
              <a:rPr lang="pt-PT" dirty="0" err="1"/>
              <a:t>overview</a:t>
            </a:r>
            <a:endParaRPr lang="pt-PT" dirty="0"/>
          </a:p>
          <a:p>
            <a:r>
              <a:rPr lang="pt-PT" dirty="0" smtClean="0"/>
              <a:t>VTP </a:t>
            </a:r>
            <a:r>
              <a:rPr lang="pt-PT" dirty="0" err="1"/>
              <a:t>modes</a:t>
            </a:r>
            <a:endParaRPr lang="pt-PT" dirty="0"/>
          </a:p>
          <a:p>
            <a:r>
              <a:rPr lang="pt-PT" dirty="0" smtClean="0"/>
              <a:t>VTP </a:t>
            </a:r>
            <a:r>
              <a:rPr lang="pt-PT" dirty="0" err="1"/>
              <a:t>versions</a:t>
            </a:r>
            <a:endParaRPr lang="pt-PT" dirty="0"/>
          </a:p>
          <a:p>
            <a:r>
              <a:rPr lang="pt-PT" dirty="0" smtClean="0"/>
              <a:t>VTP </a:t>
            </a:r>
            <a:r>
              <a:rPr lang="pt-PT" dirty="0" err="1"/>
              <a:t>pruning</a:t>
            </a:r>
            <a:endParaRPr lang="pt-PT" dirty="0"/>
          </a:p>
          <a:p>
            <a:r>
              <a:rPr lang="pt-PT" dirty="0" smtClean="0"/>
              <a:t>VTP </a:t>
            </a:r>
            <a:r>
              <a:rPr lang="pt-PT" dirty="0" err="1"/>
              <a:t>authentication</a:t>
            </a:r>
            <a:endParaRPr lang="pt-PT" dirty="0"/>
          </a:p>
          <a:p>
            <a:r>
              <a:rPr lang="pt-PT" dirty="0" smtClean="0"/>
              <a:t>VTP </a:t>
            </a:r>
            <a:r>
              <a:rPr lang="pt-PT" dirty="0" err="1"/>
              <a:t>advertisements</a:t>
            </a:r>
            <a:endParaRPr lang="pt-PT" dirty="0"/>
          </a:p>
          <a:p>
            <a:r>
              <a:rPr lang="pt-PT" dirty="0" smtClean="0"/>
              <a:t>VTP </a:t>
            </a:r>
            <a:r>
              <a:rPr lang="pt-PT" dirty="0" err="1"/>
              <a:t>configuration</a:t>
            </a:r>
            <a:r>
              <a:rPr lang="pt-PT" dirty="0"/>
              <a:t> </a:t>
            </a:r>
            <a:r>
              <a:rPr lang="pt-PT" dirty="0" err="1"/>
              <a:t>and</a:t>
            </a:r>
            <a:r>
              <a:rPr lang="pt-PT" dirty="0"/>
              <a:t> </a:t>
            </a:r>
            <a:r>
              <a:rPr lang="pt-PT" dirty="0" err="1"/>
              <a:t>verifications</a:t>
            </a:r>
            <a:endParaRPr lang="pt-PT" dirty="0"/>
          </a:p>
          <a:p>
            <a:r>
              <a:rPr lang="pt-PT" dirty="0" smtClean="0"/>
              <a:t>VTP </a:t>
            </a:r>
            <a:r>
              <a:rPr lang="pt-PT" dirty="0" err="1"/>
              <a:t>configuration</a:t>
            </a:r>
            <a:r>
              <a:rPr lang="pt-PT" dirty="0"/>
              <a:t> </a:t>
            </a:r>
            <a:r>
              <a:rPr lang="pt-PT" dirty="0" err="1"/>
              <a:t>overwriting</a:t>
            </a:r>
            <a:endParaRPr lang="pt-PT" dirty="0"/>
          </a:p>
          <a:p>
            <a:r>
              <a:rPr lang="pt-PT" dirty="0" smtClean="0"/>
              <a:t>VTP </a:t>
            </a:r>
            <a:r>
              <a:rPr lang="pt-PT" dirty="0" err="1"/>
              <a:t>best</a:t>
            </a:r>
            <a:r>
              <a:rPr lang="pt-PT" dirty="0"/>
              <a:t> </a:t>
            </a:r>
            <a:r>
              <a:rPr lang="pt-PT" dirty="0" err="1"/>
              <a:t>practices</a:t>
            </a:r>
            <a:endParaRPr lang="pt-PT" dirty="0"/>
          </a:p>
        </p:txBody>
      </p:sp>
    </p:spTree>
    <p:extLst>
      <p:ext uri="{BB962C8B-B14F-4D97-AF65-F5344CB8AC3E}">
        <p14:creationId xmlns:p14="http://schemas.microsoft.com/office/powerpoint/2010/main" val="5623248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VTP </a:t>
            </a:r>
            <a:r>
              <a:rPr lang="pt-PT" dirty="0" err="1"/>
              <a:t>Overview</a:t>
            </a:r>
            <a:endParaRPr lang="pt-PT" dirty="0"/>
          </a:p>
        </p:txBody>
      </p:sp>
      <p:sp>
        <p:nvSpPr>
          <p:cNvPr id="3" name="Content Placeholder 2"/>
          <p:cNvSpPr>
            <a:spLocks noGrp="1"/>
          </p:cNvSpPr>
          <p:nvPr>
            <p:ph idx="1"/>
          </p:nvPr>
        </p:nvSpPr>
        <p:spPr>
          <a:xfrm>
            <a:off x="279401" y="1183340"/>
            <a:ext cx="8520354" cy="5280089"/>
          </a:xfrm>
        </p:spPr>
        <p:txBody>
          <a:bodyPr>
            <a:normAutofit fontScale="85000" lnSpcReduction="20000"/>
          </a:bodyPr>
          <a:lstStyle/>
          <a:p>
            <a:r>
              <a:rPr lang="en-US" dirty="0"/>
              <a:t>VTP is a Layer 2 protocol that maintains VLAN configuration consistency by </a:t>
            </a:r>
            <a:r>
              <a:rPr lang="en-US" dirty="0" smtClean="0"/>
              <a:t>managing the </a:t>
            </a:r>
            <a:r>
              <a:rPr lang="en-US" dirty="0"/>
              <a:t>additions, deletions, and name changes of VLANs across </a:t>
            </a:r>
            <a:r>
              <a:rPr lang="en-US" dirty="0" smtClean="0"/>
              <a:t>networks</a:t>
            </a:r>
          </a:p>
          <a:p>
            <a:r>
              <a:rPr lang="en-US" dirty="0" smtClean="0"/>
              <a:t>Switches </a:t>
            </a:r>
            <a:r>
              <a:rPr lang="en-US" dirty="0"/>
              <a:t>transmit VTP messages only on 802.1Q or ISL trunks. </a:t>
            </a:r>
            <a:endParaRPr lang="en-US" dirty="0" smtClean="0"/>
          </a:p>
          <a:p>
            <a:r>
              <a:rPr lang="en-US" dirty="0" smtClean="0"/>
              <a:t>Cisco</a:t>
            </a:r>
            <a:r>
              <a:rPr lang="en-US" dirty="0"/>
              <a:t> </a:t>
            </a:r>
            <a:r>
              <a:rPr lang="en-US" dirty="0" smtClean="0"/>
              <a:t>switches </a:t>
            </a:r>
            <a:r>
              <a:rPr lang="en-US" dirty="0"/>
              <a:t>transmit VTP summary advertisements over the management VLAN (VLAN </a:t>
            </a:r>
            <a:r>
              <a:rPr lang="en-US" dirty="0" smtClean="0"/>
              <a:t>1 by </a:t>
            </a:r>
            <a:r>
              <a:rPr lang="en-US" dirty="0"/>
              <a:t>default) using a Layer 2 multicast frame every 5 minutes</a:t>
            </a:r>
            <a:r>
              <a:rPr lang="en-US" dirty="0" smtClean="0"/>
              <a:t>.</a:t>
            </a:r>
          </a:p>
          <a:p>
            <a:r>
              <a:rPr lang="en-US" dirty="0"/>
              <a:t>VTP domain is one switch or several interconnected switches sharing the same </a:t>
            </a:r>
            <a:r>
              <a:rPr lang="en-US" dirty="0" smtClean="0"/>
              <a:t>VTP environment </a:t>
            </a:r>
            <a:r>
              <a:rPr lang="en-US" dirty="0"/>
              <a:t>but switch can be only in one VTP domain at any time. </a:t>
            </a:r>
            <a:endParaRPr lang="en-US" dirty="0" smtClean="0"/>
          </a:p>
          <a:p>
            <a:r>
              <a:rPr lang="en-US" dirty="0" smtClean="0"/>
              <a:t>By </a:t>
            </a:r>
            <a:r>
              <a:rPr lang="en-US" dirty="0"/>
              <a:t>default, a </a:t>
            </a:r>
            <a:r>
              <a:rPr lang="en-US" dirty="0" smtClean="0"/>
              <a:t>Cisco Catalyst </a:t>
            </a:r>
            <a:r>
              <a:rPr lang="en-US" dirty="0"/>
              <a:t>switch is in the no-management-domain state or &lt;null&gt; until it receives an </a:t>
            </a:r>
            <a:r>
              <a:rPr lang="en-US" dirty="0" smtClean="0"/>
              <a:t>advertisement for </a:t>
            </a:r>
            <a:r>
              <a:rPr lang="en-US" dirty="0"/>
              <a:t>a domain over a trunk link or until you configure a management domain.</a:t>
            </a:r>
          </a:p>
          <a:p>
            <a:r>
              <a:rPr lang="en-US" dirty="0"/>
              <a:t>Configurations that are made on a single VTP server are propagated across trunk links </a:t>
            </a:r>
            <a:r>
              <a:rPr lang="en-US" dirty="0" smtClean="0"/>
              <a:t>to all </a:t>
            </a:r>
            <a:r>
              <a:rPr lang="en-US" dirty="0"/>
              <a:t>of the connected switches in the network. </a:t>
            </a:r>
            <a:endParaRPr lang="en-US" dirty="0" smtClean="0"/>
          </a:p>
          <a:p>
            <a:r>
              <a:rPr lang="en-US" dirty="0" smtClean="0"/>
              <a:t>Configurations </a:t>
            </a:r>
            <a:r>
              <a:rPr lang="en-US" dirty="0"/>
              <a:t>will be exchanged if </a:t>
            </a:r>
            <a:r>
              <a:rPr lang="en-US" dirty="0" smtClean="0"/>
              <a:t>VTP domain </a:t>
            </a:r>
            <a:r>
              <a:rPr lang="en-US" dirty="0"/>
              <a:t>and VTP passwords match.</a:t>
            </a:r>
          </a:p>
          <a:p>
            <a:r>
              <a:rPr lang="pt-PT" dirty="0"/>
              <a:t>VTP </a:t>
            </a:r>
            <a:r>
              <a:rPr lang="pt-PT" dirty="0" err="1"/>
              <a:t>is</a:t>
            </a:r>
            <a:r>
              <a:rPr lang="pt-PT" dirty="0"/>
              <a:t> a Cisco </a:t>
            </a:r>
            <a:r>
              <a:rPr lang="pt-PT" dirty="0" err="1"/>
              <a:t>proprietary</a:t>
            </a:r>
            <a:r>
              <a:rPr lang="pt-PT" dirty="0"/>
              <a:t> </a:t>
            </a:r>
            <a:r>
              <a:rPr lang="pt-PT" dirty="0" err="1"/>
              <a:t>protocol</a:t>
            </a:r>
            <a:r>
              <a:rPr lang="pt-PT" dirty="0"/>
              <a:t>.</a:t>
            </a:r>
            <a:endParaRPr lang="en-US" dirty="0"/>
          </a:p>
        </p:txBody>
      </p:sp>
    </p:spTree>
    <p:extLst>
      <p:ext uri="{BB962C8B-B14F-4D97-AF65-F5344CB8AC3E}">
        <p14:creationId xmlns:p14="http://schemas.microsoft.com/office/powerpoint/2010/main" val="18555155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VTP </a:t>
            </a:r>
            <a:r>
              <a:rPr lang="pt-PT" dirty="0" err="1" smtClean="0"/>
              <a:t>Propagation</a:t>
            </a:r>
            <a:endParaRPr lang="pt-PT" dirty="0"/>
          </a:p>
        </p:txBody>
      </p:sp>
      <p:sp>
        <p:nvSpPr>
          <p:cNvPr id="3" name="Content Placeholder 2"/>
          <p:cNvSpPr>
            <a:spLocks noGrp="1"/>
          </p:cNvSpPr>
          <p:nvPr>
            <p:ph idx="1"/>
          </p:nvPr>
        </p:nvSpPr>
        <p:spPr/>
        <p:txBody>
          <a:bodyPr/>
          <a:lstStyle/>
          <a:p>
            <a:pPr marL="0" indent="0">
              <a:buNone/>
            </a:pPr>
            <a:r>
              <a:rPr lang="en-US" b="1" dirty="0"/>
              <a:t>Step 1. </a:t>
            </a:r>
            <a:r>
              <a:rPr lang="en-US" dirty="0"/>
              <a:t>An administrator adds a new VLAN definition.</a:t>
            </a:r>
          </a:p>
          <a:p>
            <a:pPr marL="0" indent="0">
              <a:buNone/>
            </a:pPr>
            <a:r>
              <a:rPr lang="en-US" b="1" dirty="0"/>
              <a:t>Step 2. </a:t>
            </a:r>
            <a:r>
              <a:rPr lang="en-US" dirty="0"/>
              <a:t>VTP propagates the VLAN information to all switches in the VTP domain.</a:t>
            </a:r>
          </a:p>
          <a:p>
            <a:pPr marL="0" indent="0">
              <a:buNone/>
            </a:pPr>
            <a:r>
              <a:rPr lang="en-US" b="1" dirty="0"/>
              <a:t>Step 3. </a:t>
            </a:r>
            <a:r>
              <a:rPr lang="en-US" dirty="0"/>
              <a:t>Each switch synchronizes its configuration to incorporate the new </a:t>
            </a:r>
            <a:r>
              <a:rPr lang="en-US" dirty="0" smtClean="0"/>
              <a:t>VLAN </a:t>
            </a:r>
            <a:r>
              <a:rPr lang="pt-PT" dirty="0" smtClean="0"/>
              <a:t>data</a:t>
            </a:r>
            <a:r>
              <a:rPr lang="pt-PT" dirty="0"/>
              <a:t>.</a:t>
            </a:r>
          </a:p>
        </p:txBody>
      </p:sp>
      <p:pic>
        <p:nvPicPr>
          <p:cNvPr id="4" name="Picture 3"/>
          <p:cNvPicPr>
            <a:picLocks noChangeAspect="1"/>
          </p:cNvPicPr>
          <p:nvPr/>
        </p:nvPicPr>
        <p:blipFill>
          <a:blip r:embed="rId2"/>
          <a:stretch>
            <a:fillRect/>
          </a:stretch>
        </p:blipFill>
        <p:spPr>
          <a:xfrm>
            <a:off x="1554843" y="3244241"/>
            <a:ext cx="5798718" cy="3451068"/>
          </a:xfrm>
          <a:prstGeom prst="rect">
            <a:avLst/>
          </a:prstGeom>
        </p:spPr>
      </p:pic>
    </p:spTree>
    <p:extLst>
      <p:ext uri="{BB962C8B-B14F-4D97-AF65-F5344CB8AC3E}">
        <p14:creationId xmlns:p14="http://schemas.microsoft.com/office/powerpoint/2010/main" val="31354078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VTP </a:t>
            </a:r>
            <a:r>
              <a:rPr lang="pt-PT" dirty="0" err="1"/>
              <a:t>Modes</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3"/>
          <a:stretch>
            <a:fillRect/>
          </a:stretch>
        </p:blipFill>
        <p:spPr>
          <a:xfrm>
            <a:off x="279400" y="1626448"/>
            <a:ext cx="8520355" cy="4249169"/>
          </a:xfrm>
          <a:prstGeom prst="rect">
            <a:avLst/>
          </a:prstGeom>
        </p:spPr>
      </p:pic>
    </p:spTree>
    <p:extLst>
      <p:ext uri="{BB962C8B-B14F-4D97-AF65-F5344CB8AC3E}">
        <p14:creationId xmlns:p14="http://schemas.microsoft.com/office/powerpoint/2010/main" val="2240360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VLAN </a:t>
            </a:r>
            <a:r>
              <a:rPr lang="pt-PT" dirty="0" err="1"/>
              <a:t>Overview</a:t>
            </a:r>
            <a:endParaRPr lang="pt-PT" dirty="0"/>
          </a:p>
        </p:txBody>
      </p:sp>
      <p:sp>
        <p:nvSpPr>
          <p:cNvPr id="3" name="Content Placeholder 2"/>
          <p:cNvSpPr>
            <a:spLocks noGrp="1"/>
          </p:cNvSpPr>
          <p:nvPr>
            <p:ph idx="1"/>
          </p:nvPr>
        </p:nvSpPr>
        <p:spPr/>
        <p:txBody>
          <a:bodyPr/>
          <a:lstStyle/>
          <a:p>
            <a:endParaRPr lang="pt-PT" dirty="0"/>
          </a:p>
        </p:txBody>
      </p:sp>
      <p:pic>
        <p:nvPicPr>
          <p:cNvPr id="5" name="Picture 4"/>
          <p:cNvPicPr>
            <a:picLocks noChangeAspect="1"/>
          </p:cNvPicPr>
          <p:nvPr/>
        </p:nvPicPr>
        <p:blipFill>
          <a:blip r:embed="rId2"/>
          <a:stretch>
            <a:fillRect/>
          </a:stretch>
        </p:blipFill>
        <p:spPr>
          <a:xfrm>
            <a:off x="651353" y="1371967"/>
            <a:ext cx="7414493" cy="4754144"/>
          </a:xfrm>
          <a:prstGeom prst="rect">
            <a:avLst/>
          </a:prstGeom>
        </p:spPr>
      </p:pic>
    </p:spTree>
    <p:extLst>
      <p:ext uri="{BB962C8B-B14F-4D97-AF65-F5344CB8AC3E}">
        <p14:creationId xmlns:p14="http://schemas.microsoft.com/office/powerpoint/2010/main" val="31593499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VTP </a:t>
            </a:r>
            <a:r>
              <a:rPr lang="pt-PT" dirty="0" err="1" smtClean="0"/>
              <a:t>Operation</a:t>
            </a:r>
            <a:r>
              <a:rPr lang="pt-PT" dirty="0" smtClean="0"/>
              <a:t>	</a:t>
            </a:r>
            <a:endParaRPr lang="pt-PT" dirty="0"/>
          </a:p>
        </p:txBody>
      </p:sp>
      <p:sp>
        <p:nvSpPr>
          <p:cNvPr id="3" name="Content Placeholder 2"/>
          <p:cNvSpPr>
            <a:spLocks noGrp="1"/>
          </p:cNvSpPr>
          <p:nvPr>
            <p:ph idx="1"/>
          </p:nvPr>
        </p:nvSpPr>
        <p:spPr/>
        <p:txBody>
          <a:bodyPr/>
          <a:lstStyle/>
          <a:p>
            <a:r>
              <a:rPr lang="en-US" dirty="0"/>
              <a:t>By default, Cisco IOS VTP servers and clients save VLANs to the vlan.dat file in </a:t>
            </a:r>
            <a:r>
              <a:rPr lang="en-US" dirty="0" smtClean="0"/>
              <a:t>flash memory</a:t>
            </a:r>
            <a:r>
              <a:rPr lang="en-US" dirty="0"/>
              <a:t>, causing them to retain the VLAN table and revision number</a:t>
            </a:r>
            <a:r>
              <a:rPr lang="en-US" dirty="0" smtClean="0"/>
              <a:t>.</a:t>
            </a:r>
          </a:p>
          <a:p>
            <a:r>
              <a:rPr lang="en-US" dirty="0"/>
              <a:t>The </a:t>
            </a:r>
            <a:r>
              <a:rPr lang="en-US" b="1" dirty="0"/>
              <a:t>erase startup-</a:t>
            </a:r>
            <a:r>
              <a:rPr lang="en-US" b="1" dirty="0" err="1"/>
              <a:t>config</a:t>
            </a:r>
            <a:r>
              <a:rPr lang="en-US" b="1" dirty="0"/>
              <a:t> </a:t>
            </a:r>
            <a:r>
              <a:rPr lang="en-US" dirty="0"/>
              <a:t>command does not affect the vlan.dat file on </a:t>
            </a:r>
            <a:r>
              <a:rPr lang="en-US" dirty="0" smtClean="0"/>
              <a:t>switches in </a:t>
            </a:r>
            <a:r>
              <a:rPr lang="en-US" dirty="0"/>
              <a:t>VTP client and server modes.</a:t>
            </a:r>
            <a:endParaRPr lang="en-US" dirty="0" smtClean="0"/>
          </a:p>
          <a:p>
            <a:r>
              <a:rPr lang="en-US" dirty="0"/>
              <a:t>Switches that are in VTP transparent mode display the VLAN and VTP </a:t>
            </a:r>
            <a:r>
              <a:rPr lang="en-US" dirty="0" smtClean="0"/>
              <a:t>configurations in </a:t>
            </a:r>
            <a:r>
              <a:rPr lang="en-US" dirty="0"/>
              <a:t>the </a:t>
            </a:r>
            <a:r>
              <a:rPr lang="en-US" b="1" dirty="0"/>
              <a:t>show running-</a:t>
            </a:r>
            <a:r>
              <a:rPr lang="en-US" b="1" dirty="0" err="1"/>
              <a:t>config</a:t>
            </a:r>
            <a:r>
              <a:rPr lang="en-US" b="1" dirty="0"/>
              <a:t> </a:t>
            </a:r>
            <a:r>
              <a:rPr lang="en-US" dirty="0"/>
              <a:t>command output because this information is stored in </a:t>
            </a:r>
            <a:r>
              <a:rPr lang="en-US" dirty="0" smtClean="0"/>
              <a:t>the configuration </a:t>
            </a:r>
            <a:r>
              <a:rPr lang="en-US" dirty="0"/>
              <a:t>text file. </a:t>
            </a:r>
            <a:endParaRPr lang="en-US" dirty="0" smtClean="0"/>
          </a:p>
          <a:p>
            <a:r>
              <a:rPr lang="en-US" dirty="0" smtClean="0"/>
              <a:t>If </a:t>
            </a:r>
            <a:r>
              <a:rPr lang="en-US" dirty="0"/>
              <a:t>you perform </a:t>
            </a:r>
            <a:r>
              <a:rPr lang="en-US" b="1" dirty="0"/>
              <a:t>erase startup-</a:t>
            </a:r>
            <a:r>
              <a:rPr lang="en-US" b="1" dirty="0" err="1"/>
              <a:t>config</a:t>
            </a:r>
            <a:r>
              <a:rPr lang="en-US" b="1" dirty="0"/>
              <a:t> </a:t>
            </a:r>
            <a:r>
              <a:rPr lang="en-US" dirty="0"/>
              <a:t>on a VTP transparent </a:t>
            </a:r>
            <a:r>
              <a:rPr lang="en-US" dirty="0" smtClean="0"/>
              <a:t>switch you </a:t>
            </a:r>
            <a:r>
              <a:rPr lang="en-US" dirty="0"/>
              <a:t>will delete its VLANs.</a:t>
            </a:r>
            <a:endParaRPr lang="pt-PT" dirty="0"/>
          </a:p>
        </p:txBody>
      </p:sp>
    </p:spTree>
    <p:extLst>
      <p:ext uri="{BB962C8B-B14F-4D97-AF65-F5344CB8AC3E}">
        <p14:creationId xmlns:p14="http://schemas.microsoft.com/office/powerpoint/2010/main" val="11741538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VTP </a:t>
            </a:r>
            <a:r>
              <a:rPr lang="pt-PT" dirty="0" err="1"/>
              <a:t>Versions</a:t>
            </a:r>
            <a:endParaRPr lang="pt-PT" dirty="0"/>
          </a:p>
        </p:txBody>
      </p:sp>
      <p:sp>
        <p:nvSpPr>
          <p:cNvPr id="3" name="Content Placeholder 2"/>
          <p:cNvSpPr>
            <a:spLocks noGrp="1"/>
          </p:cNvSpPr>
          <p:nvPr>
            <p:ph idx="1"/>
          </p:nvPr>
        </p:nvSpPr>
        <p:spPr/>
        <p:txBody>
          <a:bodyPr/>
          <a:lstStyle/>
          <a:p>
            <a:r>
              <a:rPr lang="en-US" dirty="0"/>
              <a:t>Cisco Catalyst switches support three different versions of VTP: 1, 2, and 3</a:t>
            </a:r>
            <a:r>
              <a:rPr lang="en-US" dirty="0" smtClean="0"/>
              <a:t>.</a:t>
            </a:r>
          </a:p>
          <a:p>
            <a:r>
              <a:rPr lang="pt-PT" dirty="0" err="1"/>
              <a:t>It</a:t>
            </a:r>
            <a:r>
              <a:rPr lang="pt-PT" dirty="0"/>
              <a:t> </a:t>
            </a:r>
            <a:r>
              <a:rPr lang="pt-PT" dirty="0" err="1"/>
              <a:t>is</a:t>
            </a:r>
            <a:r>
              <a:rPr lang="pt-PT" dirty="0"/>
              <a:t> </a:t>
            </a:r>
            <a:r>
              <a:rPr lang="pt-PT" dirty="0" smtClean="0"/>
              <a:t>importante </a:t>
            </a:r>
            <a:r>
              <a:rPr lang="en-US" dirty="0" smtClean="0"/>
              <a:t>to </a:t>
            </a:r>
            <a:r>
              <a:rPr lang="en-US" dirty="0"/>
              <a:t>decide which version to use because they are not interoperable. </a:t>
            </a:r>
            <a:endParaRPr lang="en-US" dirty="0" smtClean="0"/>
          </a:p>
          <a:p>
            <a:r>
              <a:rPr lang="en-US" dirty="0" smtClean="0"/>
              <a:t>Cisco </a:t>
            </a:r>
            <a:r>
              <a:rPr lang="en-US" dirty="0"/>
              <a:t>recommends running only one VTP version for </a:t>
            </a:r>
            <a:r>
              <a:rPr lang="en-US" dirty="0" smtClean="0"/>
              <a:t>network stability.</a:t>
            </a:r>
          </a:p>
          <a:p>
            <a:r>
              <a:rPr lang="en-US" dirty="0"/>
              <a:t>The default VTP version that is enabled on a Cisco switch is Version 1. </a:t>
            </a:r>
          </a:p>
          <a:p>
            <a:r>
              <a:rPr lang="en-US" dirty="0" smtClean="0"/>
              <a:t>If </a:t>
            </a:r>
            <a:r>
              <a:rPr lang="en-US" dirty="0"/>
              <a:t>you do </a:t>
            </a:r>
            <a:r>
              <a:rPr lang="en-US" dirty="0" smtClean="0"/>
              <a:t>need to </a:t>
            </a:r>
            <a:r>
              <a:rPr lang="en-US" dirty="0"/>
              <a:t>change the version of VTP in the domain, the only thing that you need to do is </a:t>
            </a:r>
            <a:r>
              <a:rPr lang="en-US" dirty="0" smtClean="0"/>
              <a:t>to enable </a:t>
            </a:r>
            <a:r>
              <a:rPr lang="en-US" dirty="0"/>
              <a:t>it on the VTP server; the change will propagate throughout the network.</a:t>
            </a:r>
            <a:endParaRPr lang="pt-PT" dirty="0"/>
          </a:p>
        </p:txBody>
      </p:sp>
    </p:spTree>
    <p:extLst>
      <p:ext uri="{BB962C8B-B14F-4D97-AF65-F5344CB8AC3E}">
        <p14:creationId xmlns:p14="http://schemas.microsoft.com/office/powerpoint/2010/main" val="8230136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VTP </a:t>
            </a:r>
            <a:r>
              <a:rPr lang="pt-PT" dirty="0" err="1" smtClean="0"/>
              <a:t>Version</a:t>
            </a:r>
            <a:r>
              <a:rPr lang="pt-PT" dirty="0" smtClean="0"/>
              <a:t> 1 </a:t>
            </a:r>
            <a:r>
              <a:rPr lang="pt-PT" dirty="0" err="1" smtClean="0"/>
              <a:t>and</a:t>
            </a:r>
            <a:r>
              <a:rPr lang="pt-PT" dirty="0" smtClean="0"/>
              <a:t> 2</a:t>
            </a:r>
            <a:endParaRPr lang="pt-PT" dirty="0"/>
          </a:p>
        </p:txBody>
      </p:sp>
      <p:sp>
        <p:nvSpPr>
          <p:cNvPr id="3" name="Content Placeholder 2"/>
          <p:cNvSpPr>
            <a:spLocks noGrp="1"/>
          </p:cNvSpPr>
          <p:nvPr>
            <p:ph idx="1"/>
          </p:nvPr>
        </p:nvSpPr>
        <p:spPr/>
        <p:txBody>
          <a:bodyPr>
            <a:normAutofit lnSpcReduction="10000"/>
          </a:bodyPr>
          <a:lstStyle/>
          <a:p>
            <a:r>
              <a:rPr lang="fr-FR" b="1" dirty="0" smtClean="0"/>
              <a:t>Version-</a:t>
            </a:r>
            <a:r>
              <a:rPr lang="fr-FR" b="1" dirty="0" err="1" smtClean="0"/>
              <a:t>dependent</a:t>
            </a:r>
            <a:r>
              <a:rPr lang="fr-FR" b="1" dirty="0" smtClean="0"/>
              <a:t> </a:t>
            </a:r>
            <a:r>
              <a:rPr lang="fr-FR" b="1" dirty="0"/>
              <a:t>transparent </a:t>
            </a:r>
            <a:r>
              <a:rPr lang="fr-FR" b="1" dirty="0" smtClean="0"/>
              <a:t>mode</a:t>
            </a:r>
          </a:p>
          <a:p>
            <a:pPr lvl="1"/>
            <a:r>
              <a:rPr lang="fr-FR" dirty="0" smtClean="0"/>
              <a:t>VTP </a:t>
            </a:r>
            <a:r>
              <a:rPr lang="fr-FR" dirty="0"/>
              <a:t>Version 1, a VTP transparent </a:t>
            </a:r>
            <a:r>
              <a:rPr lang="fr-FR" dirty="0" smtClean="0"/>
              <a:t>network </a:t>
            </a:r>
            <a:r>
              <a:rPr lang="en-US" dirty="0" smtClean="0"/>
              <a:t>device </a:t>
            </a:r>
            <a:r>
              <a:rPr lang="en-US" dirty="0"/>
              <a:t>inspects VTP messages for the domain name and </a:t>
            </a:r>
            <a:r>
              <a:rPr lang="en-US" dirty="0" smtClean="0"/>
              <a:t>version </a:t>
            </a:r>
          </a:p>
          <a:p>
            <a:pPr lvl="1"/>
            <a:r>
              <a:rPr lang="en-US" dirty="0" smtClean="0"/>
              <a:t>VTP </a:t>
            </a:r>
            <a:r>
              <a:rPr lang="en-US" dirty="0"/>
              <a:t>Version 2 forwards VTP </a:t>
            </a:r>
            <a:r>
              <a:rPr lang="en-US" dirty="0" smtClean="0"/>
              <a:t>messages in </a:t>
            </a:r>
            <a:r>
              <a:rPr lang="en-US" dirty="0"/>
              <a:t>transparent mode, without checking the version.</a:t>
            </a:r>
          </a:p>
          <a:p>
            <a:r>
              <a:rPr lang="en-US" b="1" dirty="0" smtClean="0"/>
              <a:t>Consistency check</a:t>
            </a:r>
          </a:p>
          <a:p>
            <a:pPr lvl="1"/>
            <a:r>
              <a:rPr lang="en-US" dirty="0" smtClean="0"/>
              <a:t>In </a:t>
            </a:r>
            <a:r>
              <a:rPr lang="en-US" dirty="0"/>
              <a:t>VTP Version 2, VLAN consistency checks, such as </a:t>
            </a:r>
            <a:r>
              <a:rPr lang="en-US" dirty="0" smtClean="0"/>
              <a:t>VLAN names </a:t>
            </a:r>
            <a:r>
              <a:rPr lang="en-US" dirty="0"/>
              <a:t>and values, are performed. </a:t>
            </a:r>
            <a:endParaRPr lang="pt-PT" dirty="0"/>
          </a:p>
          <a:p>
            <a:r>
              <a:rPr lang="en-US" b="1" dirty="0" smtClean="0"/>
              <a:t>Token </a:t>
            </a:r>
            <a:r>
              <a:rPr lang="en-US" b="1" dirty="0"/>
              <a:t>ring </a:t>
            </a:r>
            <a:r>
              <a:rPr lang="en-US" b="1" dirty="0" smtClean="0"/>
              <a:t>support</a:t>
            </a:r>
          </a:p>
          <a:p>
            <a:pPr lvl="1"/>
            <a:r>
              <a:rPr lang="en-US" dirty="0" smtClean="0"/>
              <a:t>VTP </a:t>
            </a:r>
            <a:r>
              <a:rPr lang="en-US" dirty="0"/>
              <a:t>Version 2 supports Token Ring LAN switching </a:t>
            </a:r>
            <a:r>
              <a:rPr lang="en-US" dirty="0" smtClean="0"/>
              <a:t>and </a:t>
            </a:r>
            <a:r>
              <a:rPr lang="pt-PT" dirty="0" err="1" smtClean="0"/>
              <a:t>VLANs</a:t>
            </a:r>
            <a:r>
              <a:rPr lang="pt-PT" dirty="0"/>
              <a:t>.</a:t>
            </a:r>
          </a:p>
          <a:p>
            <a:r>
              <a:rPr lang="en-US" b="1" dirty="0" smtClean="0"/>
              <a:t>Unrecognized </a:t>
            </a:r>
            <a:r>
              <a:rPr lang="en-US" b="1" dirty="0"/>
              <a:t>type-length-value </a:t>
            </a:r>
            <a:r>
              <a:rPr lang="en-US" b="1" dirty="0" smtClean="0"/>
              <a:t>support</a:t>
            </a:r>
          </a:p>
          <a:p>
            <a:pPr lvl="1"/>
            <a:r>
              <a:rPr lang="en-US" dirty="0" smtClean="0"/>
              <a:t>VTP </a:t>
            </a:r>
            <a:r>
              <a:rPr lang="en-US" dirty="0"/>
              <a:t>Version 2 switches </a:t>
            </a:r>
            <a:r>
              <a:rPr lang="en-US" dirty="0" smtClean="0"/>
              <a:t>propagate received </a:t>
            </a:r>
            <a:r>
              <a:rPr lang="en-US" dirty="0"/>
              <a:t>configuration change messages out other trunk links, even if they are </a:t>
            </a:r>
            <a:r>
              <a:rPr lang="en-US" dirty="0" smtClean="0"/>
              <a:t>not able </a:t>
            </a:r>
            <a:r>
              <a:rPr lang="en-US" dirty="0"/>
              <a:t>to understand the message. </a:t>
            </a:r>
            <a:endParaRPr lang="pt-PT" dirty="0"/>
          </a:p>
        </p:txBody>
      </p:sp>
    </p:spTree>
    <p:extLst>
      <p:ext uri="{BB962C8B-B14F-4D97-AF65-F5344CB8AC3E}">
        <p14:creationId xmlns:p14="http://schemas.microsoft.com/office/powerpoint/2010/main" val="18997268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VTP </a:t>
            </a:r>
            <a:r>
              <a:rPr lang="pt-PT" dirty="0" err="1"/>
              <a:t>Version</a:t>
            </a:r>
            <a:r>
              <a:rPr lang="pt-PT" dirty="0"/>
              <a:t> 3</a:t>
            </a:r>
          </a:p>
        </p:txBody>
      </p:sp>
      <p:sp>
        <p:nvSpPr>
          <p:cNvPr id="3" name="Content Placeholder 2"/>
          <p:cNvSpPr>
            <a:spLocks noGrp="1"/>
          </p:cNvSpPr>
          <p:nvPr>
            <p:ph idx="1"/>
          </p:nvPr>
        </p:nvSpPr>
        <p:spPr/>
        <p:txBody>
          <a:bodyPr>
            <a:normAutofit/>
          </a:bodyPr>
          <a:lstStyle/>
          <a:p>
            <a:r>
              <a:rPr lang="en-US" b="1" dirty="0" smtClean="0"/>
              <a:t>Extended </a:t>
            </a:r>
            <a:r>
              <a:rPr lang="en-US" b="1" dirty="0"/>
              <a:t>VLAN </a:t>
            </a:r>
            <a:r>
              <a:rPr lang="en-US" b="1" dirty="0" smtClean="0"/>
              <a:t>support</a:t>
            </a:r>
          </a:p>
          <a:p>
            <a:pPr lvl="1"/>
            <a:r>
              <a:rPr lang="en-US" dirty="0" smtClean="0"/>
              <a:t>VTP </a:t>
            </a:r>
            <a:r>
              <a:rPr lang="en-US" dirty="0"/>
              <a:t>also can be used to propagate </a:t>
            </a:r>
            <a:r>
              <a:rPr lang="en-US" dirty="0" smtClean="0"/>
              <a:t>extended VLANs</a:t>
            </a:r>
            <a:endParaRPr lang="en-US" dirty="0"/>
          </a:p>
          <a:p>
            <a:r>
              <a:rPr lang="en-US" b="1" dirty="0" smtClean="0"/>
              <a:t>Domain </a:t>
            </a:r>
            <a:r>
              <a:rPr lang="en-US" b="1" dirty="0"/>
              <a:t>name is not automatically </a:t>
            </a:r>
            <a:r>
              <a:rPr lang="en-US" b="1" dirty="0" smtClean="0"/>
              <a:t>learned</a:t>
            </a:r>
          </a:p>
          <a:p>
            <a:pPr lvl="1"/>
            <a:r>
              <a:rPr lang="en-US" dirty="0" smtClean="0"/>
              <a:t>With </a:t>
            </a:r>
            <a:r>
              <a:rPr lang="en-US" dirty="0"/>
              <a:t>VTPv2, a factory default </a:t>
            </a:r>
            <a:r>
              <a:rPr lang="en-US" dirty="0" smtClean="0"/>
              <a:t>switch that </a:t>
            </a:r>
            <a:r>
              <a:rPr lang="en-US" dirty="0"/>
              <a:t>receives a VTP message will adapt the new VTP domain name. </a:t>
            </a:r>
            <a:endParaRPr lang="en-US" dirty="0" smtClean="0"/>
          </a:p>
          <a:p>
            <a:r>
              <a:rPr lang="en-US" b="1" dirty="0" smtClean="0"/>
              <a:t>Better security</a:t>
            </a:r>
          </a:p>
          <a:p>
            <a:pPr lvl="1"/>
            <a:r>
              <a:rPr lang="en-US" dirty="0" smtClean="0"/>
              <a:t>VTP </a:t>
            </a:r>
            <a:r>
              <a:rPr lang="en-US" dirty="0"/>
              <a:t>domain password is secure during transmission and in </a:t>
            </a:r>
            <a:r>
              <a:rPr lang="en-US" dirty="0" smtClean="0"/>
              <a:t>the </a:t>
            </a:r>
            <a:r>
              <a:rPr lang="pt-PT" dirty="0" err="1" smtClean="0"/>
              <a:t>switch’s</a:t>
            </a:r>
            <a:r>
              <a:rPr lang="pt-PT" dirty="0" smtClean="0"/>
              <a:t> </a:t>
            </a:r>
            <a:r>
              <a:rPr lang="pt-PT" dirty="0" err="1"/>
              <a:t>database</a:t>
            </a:r>
            <a:r>
              <a:rPr lang="pt-PT" dirty="0"/>
              <a:t>.</a:t>
            </a:r>
          </a:p>
          <a:p>
            <a:r>
              <a:rPr lang="en-US" b="1" dirty="0" smtClean="0"/>
              <a:t>Better </a:t>
            </a:r>
            <a:r>
              <a:rPr lang="en-US" b="1" dirty="0"/>
              <a:t>database propagation. </a:t>
            </a:r>
            <a:endParaRPr lang="en-US" b="1" dirty="0" smtClean="0"/>
          </a:p>
          <a:p>
            <a:pPr lvl="1"/>
            <a:r>
              <a:rPr lang="en-US" dirty="0" smtClean="0"/>
              <a:t>Only </a:t>
            </a:r>
            <a:r>
              <a:rPr lang="en-US" dirty="0"/>
              <a:t>the primary server is allowed to update </a:t>
            </a:r>
            <a:r>
              <a:rPr lang="en-US" dirty="0" smtClean="0"/>
              <a:t>other devices </a:t>
            </a:r>
            <a:r>
              <a:rPr lang="en-US" dirty="0"/>
              <a:t>and only one server per VTP domain is allowed to have this role.</a:t>
            </a:r>
          </a:p>
          <a:p>
            <a:r>
              <a:rPr lang="en-US" b="1" dirty="0" smtClean="0"/>
              <a:t>Multiple </a:t>
            </a:r>
            <a:r>
              <a:rPr lang="en-US" b="1" dirty="0"/>
              <a:t>Spanning Tree (MST) </a:t>
            </a:r>
            <a:r>
              <a:rPr lang="en-US" b="1" dirty="0" smtClean="0"/>
              <a:t>support</a:t>
            </a:r>
          </a:p>
          <a:p>
            <a:pPr lvl="1"/>
            <a:r>
              <a:rPr lang="en-US" dirty="0" smtClean="0"/>
              <a:t>VTPv3 </a:t>
            </a:r>
            <a:r>
              <a:rPr lang="en-US" dirty="0"/>
              <a:t>adds support for propagation </a:t>
            </a:r>
            <a:r>
              <a:rPr lang="en-US" dirty="0" smtClean="0"/>
              <a:t>of </a:t>
            </a:r>
            <a:r>
              <a:rPr lang="pt-PT" dirty="0" smtClean="0"/>
              <a:t>MST </a:t>
            </a:r>
            <a:r>
              <a:rPr lang="pt-PT" dirty="0" err="1"/>
              <a:t>instances</a:t>
            </a:r>
            <a:r>
              <a:rPr lang="pt-PT" dirty="0"/>
              <a:t>.</a:t>
            </a:r>
          </a:p>
        </p:txBody>
      </p:sp>
    </p:spTree>
    <p:extLst>
      <p:ext uri="{BB962C8B-B14F-4D97-AF65-F5344CB8AC3E}">
        <p14:creationId xmlns:p14="http://schemas.microsoft.com/office/powerpoint/2010/main" val="12489225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VTP </a:t>
            </a:r>
            <a:r>
              <a:rPr lang="pt-PT" dirty="0" err="1"/>
              <a:t>Pruning</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2"/>
          <a:stretch>
            <a:fillRect/>
          </a:stretch>
        </p:blipFill>
        <p:spPr>
          <a:xfrm>
            <a:off x="884138" y="1183340"/>
            <a:ext cx="7310879" cy="5131399"/>
          </a:xfrm>
          <a:prstGeom prst="rect">
            <a:avLst/>
          </a:prstGeom>
        </p:spPr>
      </p:pic>
    </p:spTree>
    <p:extLst>
      <p:ext uri="{BB962C8B-B14F-4D97-AF65-F5344CB8AC3E}">
        <p14:creationId xmlns:p14="http://schemas.microsoft.com/office/powerpoint/2010/main" val="37316597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VTP </a:t>
            </a:r>
            <a:r>
              <a:rPr lang="pt-PT" dirty="0" err="1"/>
              <a:t>Authentication</a:t>
            </a:r>
            <a:endParaRPr lang="pt-PT" dirty="0"/>
          </a:p>
        </p:txBody>
      </p:sp>
      <p:sp>
        <p:nvSpPr>
          <p:cNvPr id="3" name="Content Placeholder 2"/>
          <p:cNvSpPr>
            <a:spLocks noGrp="1"/>
          </p:cNvSpPr>
          <p:nvPr>
            <p:ph idx="1"/>
          </p:nvPr>
        </p:nvSpPr>
        <p:spPr/>
        <p:txBody>
          <a:bodyPr>
            <a:normAutofit lnSpcReduction="10000"/>
          </a:bodyPr>
          <a:lstStyle/>
          <a:p>
            <a:r>
              <a:rPr lang="en-US" dirty="0"/>
              <a:t>VTP domains can be secured by using the VTP password feature. </a:t>
            </a:r>
            <a:endParaRPr lang="en-US" dirty="0" smtClean="0"/>
          </a:p>
          <a:p>
            <a:r>
              <a:rPr lang="en-US" dirty="0" smtClean="0"/>
              <a:t>It </a:t>
            </a:r>
            <a:r>
              <a:rPr lang="en-US" dirty="0"/>
              <a:t>is important to </a:t>
            </a:r>
            <a:r>
              <a:rPr lang="en-US" dirty="0" smtClean="0"/>
              <a:t>make sure </a:t>
            </a:r>
            <a:r>
              <a:rPr lang="en-US" dirty="0"/>
              <a:t>that all the switches in the VTP domain have the same password and domain </a:t>
            </a:r>
            <a:r>
              <a:rPr lang="en-US" dirty="0" smtClean="0"/>
              <a:t>name; otherwise</a:t>
            </a:r>
            <a:r>
              <a:rPr lang="en-US" dirty="0"/>
              <a:t>, a switch will not become a member of the VTP domain. </a:t>
            </a:r>
            <a:endParaRPr lang="en-US" dirty="0" smtClean="0"/>
          </a:p>
          <a:p>
            <a:r>
              <a:rPr lang="en-US" dirty="0" smtClean="0"/>
              <a:t>Cisco </a:t>
            </a:r>
            <a:r>
              <a:rPr lang="en-US" dirty="0"/>
              <a:t>switches </a:t>
            </a:r>
            <a:r>
              <a:rPr lang="en-US" dirty="0" smtClean="0"/>
              <a:t>use the </a:t>
            </a:r>
            <a:r>
              <a:rPr lang="en-US" dirty="0"/>
              <a:t>message digest 5 (MD5) algorithm to encode passwords in 16-byte words. </a:t>
            </a:r>
            <a:endParaRPr lang="en-US" dirty="0" smtClean="0"/>
          </a:p>
          <a:p>
            <a:r>
              <a:rPr lang="en-US" dirty="0" smtClean="0"/>
              <a:t>These</a:t>
            </a:r>
            <a:r>
              <a:rPr lang="en-US" dirty="0"/>
              <a:t> </a:t>
            </a:r>
            <a:r>
              <a:rPr lang="en-US" dirty="0" smtClean="0"/>
              <a:t>passwords </a:t>
            </a:r>
            <a:r>
              <a:rPr lang="en-US" dirty="0"/>
              <a:t>propagate inside VTP summary advertisements. </a:t>
            </a:r>
            <a:endParaRPr lang="en-US" dirty="0" smtClean="0"/>
          </a:p>
          <a:p>
            <a:r>
              <a:rPr lang="en-US" dirty="0" smtClean="0"/>
              <a:t>In </a:t>
            </a:r>
            <a:r>
              <a:rPr lang="en-US" dirty="0"/>
              <a:t>VTP, passwords are </a:t>
            </a:r>
            <a:r>
              <a:rPr lang="en-US" dirty="0" smtClean="0"/>
              <a:t>case sensitive </a:t>
            </a:r>
            <a:r>
              <a:rPr lang="en-US" dirty="0"/>
              <a:t>and can be 8 to 64 characters in length. </a:t>
            </a:r>
            <a:endParaRPr lang="en-US" dirty="0" smtClean="0"/>
          </a:p>
          <a:p>
            <a:r>
              <a:rPr lang="en-US" dirty="0" smtClean="0"/>
              <a:t>The </a:t>
            </a:r>
            <a:r>
              <a:rPr lang="en-US" dirty="0"/>
              <a:t>use of VTP authentication is a </a:t>
            </a:r>
            <a:r>
              <a:rPr lang="en-US" dirty="0" smtClean="0"/>
              <a:t>recommended </a:t>
            </a:r>
            <a:r>
              <a:rPr lang="pt-PT" dirty="0" err="1" smtClean="0"/>
              <a:t>practice</a:t>
            </a:r>
            <a:r>
              <a:rPr lang="pt-PT" dirty="0"/>
              <a:t>.</a:t>
            </a:r>
          </a:p>
        </p:txBody>
      </p:sp>
    </p:spTree>
    <p:extLst>
      <p:ext uri="{BB962C8B-B14F-4D97-AF65-F5344CB8AC3E}">
        <p14:creationId xmlns:p14="http://schemas.microsoft.com/office/powerpoint/2010/main" val="42325778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VTP </a:t>
            </a:r>
            <a:r>
              <a:rPr lang="pt-PT" dirty="0" err="1"/>
              <a:t>Advertisements</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2"/>
          <a:stretch>
            <a:fillRect/>
          </a:stretch>
        </p:blipFill>
        <p:spPr>
          <a:xfrm>
            <a:off x="538150" y="1183340"/>
            <a:ext cx="8002855" cy="5131399"/>
          </a:xfrm>
          <a:prstGeom prst="rect">
            <a:avLst/>
          </a:prstGeom>
        </p:spPr>
      </p:pic>
    </p:spTree>
    <p:extLst>
      <p:ext uri="{BB962C8B-B14F-4D97-AF65-F5344CB8AC3E}">
        <p14:creationId xmlns:p14="http://schemas.microsoft.com/office/powerpoint/2010/main" val="20131887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VTP </a:t>
            </a:r>
            <a:r>
              <a:rPr lang="pt-PT" dirty="0" err="1"/>
              <a:t>Messages</a:t>
            </a:r>
            <a:r>
              <a:rPr lang="pt-PT" dirty="0"/>
              <a:t> </a:t>
            </a:r>
            <a:r>
              <a:rPr lang="pt-PT" dirty="0" err="1"/>
              <a:t>Types</a:t>
            </a:r>
            <a:endParaRPr lang="pt-PT" dirty="0"/>
          </a:p>
        </p:txBody>
      </p:sp>
      <p:sp>
        <p:nvSpPr>
          <p:cNvPr id="3" name="Content Placeholder 2"/>
          <p:cNvSpPr>
            <a:spLocks noGrp="1"/>
          </p:cNvSpPr>
          <p:nvPr>
            <p:ph idx="1"/>
          </p:nvPr>
        </p:nvSpPr>
        <p:spPr/>
        <p:txBody>
          <a:bodyPr>
            <a:normAutofit/>
          </a:bodyPr>
          <a:lstStyle/>
          <a:p>
            <a:r>
              <a:rPr lang="pt-PT" b="1" dirty="0" err="1"/>
              <a:t>Summary</a:t>
            </a:r>
            <a:r>
              <a:rPr lang="pt-PT" b="1" dirty="0"/>
              <a:t> </a:t>
            </a:r>
            <a:r>
              <a:rPr lang="pt-PT" b="1" dirty="0" err="1"/>
              <a:t>Advertisements</a:t>
            </a:r>
            <a:endParaRPr lang="pt-PT" b="1" dirty="0"/>
          </a:p>
          <a:p>
            <a:pPr lvl="1"/>
            <a:r>
              <a:rPr lang="en-US" dirty="0"/>
              <a:t>By default, Catalyst switches issue summary advertisements in 5-minute </a:t>
            </a:r>
            <a:r>
              <a:rPr lang="en-US" dirty="0" smtClean="0"/>
              <a:t>increments. Summary </a:t>
            </a:r>
            <a:r>
              <a:rPr lang="en-US" dirty="0"/>
              <a:t>advertisements inform adjacent Catalysts of the current VTP domain name </a:t>
            </a:r>
            <a:r>
              <a:rPr lang="en-US" dirty="0" smtClean="0"/>
              <a:t>and </a:t>
            </a:r>
            <a:r>
              <a:rPr lang="pt-PT" dirty="0" err="1" smtClean="0"/>
              <a:t>the</a:t>
            </a:r>
            <a:r>
              <a:rPr lang="pt-PT" dirty="0" smtClean="0"/>
              <a:t> </a:t>
            </a:r>
            <a:r>
              <a:rPr lang="pt-PT" dirty="0" err="1"/>
              <a:t>configuration</a:t>
            </a:r>
            <a:r>
              <a:rPr lang="pt-PT" dirty="0"/>
              <a:t> </a:t>
            </a:r>
            <a:r>
              <a:rPr lang="pt-PT" dirty="0" err="1"/>
              <a:t>revision</a:t>
            </a:r>
            <a:r>
              <a:rPr lang="pt-PT" dirty="0"/>
              <a:t> </a:t>
            </a:r>
            <a:r>
              <a:rPr lang="pt-PT" dirty="0" err="1"/>
              <a:t>number</a:t>
            </a:r>
            <a:r>
              <a:rPr lang="pt-PT" dirty="0"/>
              <a:t>.</a:t>
            </a:r>
          </a:p>
          <a:p>
            <a:pPr lvl="1"/>
            <a:r>
              <a:rPr lang="en-US" dirty="0"/>
              <a:t>When the switch receives a summary advertisement packet, the switch compares </a:t>
            </a:r>
            <a:r>
              <a:rPr lang="en-US" dirty="0" smtClean="0"/>
              <a:t>the VTP </a:t>
            </a:r>
            <a:r>
              <a:rPr lang="en-US" dirty="0"/>
              <a:t>domain name to its own VTP domain name. </a:t>
            </a:r>
            <a:endParaRPr lang="en-US" dirty="0" smtClean="0"/>
          </a:p>
          <a:p>
            <a:pPr lvl="1"/>
            <a:r>
              <a:rPr lang="en-US" dirty="0" smtClean="0"/>
              <a:t>If </a:t>
            </a:r>
            <a:r>
              <a:rPr lang="en-US" dirty="0"/>
              <a:t>the name differs, the switch </a:t>
            </a:r>
            <a:r>
              <a:rPr lang="en-US" dirty="0" smtClean="0"/>
              <a:t>simply ignores </a:t>
            </a:r>
            <a:r>
              <a:rPr lang="en-US" dirty="0"/>
              <a:t>the packet. </a:t>
            </a:r>
            <a:endParaRPr lang="en-US" dirty="0" smtClean="0"/>
          </a:p>
          <a:p>
            <a:pPr lvl="1"/>
            <a:r>
              <a:rPr lang="en-US" dirty="0" smtClean="0"/>
              <a:t>If </a:t>
            </a:r>
            <a:r>
              <a:rPr lang="en-US" dirty="0"/>
              <a:t>the name is the same, the switch then compares the </a:t>
            </a:r>
            <a:r>
              <a:rPr lang="en-US" dirty="0" smtClean="0"/>
              <a:t>configuration revision </a:t>
            </a:r>
            <a:r>
              <a:rPr lang="en-US" dirty="0"/>
              <a:t>to its own revision. </a:t>
            </a:r>
            <a:endParaRPr lang="en-US" dirty="0" smtClean="0"/>
          </a:p>
          <a:p>
            <a:pPr lvl="1"/>
            <a:r>
              <a:rPr lang="en-US" dirty="0" smtClean="0"/>
              <a:t>If </a:t>
            </a:r>
            <a:r>
              <a:rPr lang="en-US" dirty="0"/>
              <a:t>its own configuration revision is higher or equal, </a:t>
            </a:r>
            <a:r>
              <a:rPr lang="en-US" dirty="0" smtClean="0"/>
              <a:t>the packet </a:t>
            </a:r>
            <a:r>
              <a:rPr lang="en-US" dirty="0"/>
              <a:t>is ignored. If it is lower, an advertisement request is sent.</a:t>
            </a:r>
            <a:endParaRPr lang="pt-PT" dirty="0"/>
          </a:p>
        </p:txBody>
      </p:sp>
    </p:spTree>
    <p:extLst>
      <p:ext uri="{BB962C8B-B14F-4D97-AF65-F5344CB8AC3E}">
        <p14:creationId xmlns:p14="http://schemas.microsoft.com/office/powerpoint/2010/main" val="24203157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VTP </a:t>
            </a:r>
            <a:r>
              <a:rPr lang="pt-PT" dirty="0" err="1"/>
              <a:t>Messages</a:t>
            </a:r>
            <a:r>
              <a:rPr lang="pt-PT" dirty="0"/>
              <a:t> </a:t>
            </a:r>
            <a:r>
              <a:rPr lang="pt-PT" dirty="0" err="1"/>
              <a:t>Types</a:t>
            </a:r>
            <a:endParaRPr lang="pt-PT" dirty="0"/>
          </a:p>
        </p:txBody>
      </p:sp>
      <p:sp>
        <p:nvSpPr>
          <p:cNvPr id="3" name="Content Placeholder 2"/>
          <p:cNvSpPr>
            <a:spLocks noGrp="1"/>
          </p:cNvSpPr>
          <p:nvPr>
            <p:ph idx="1"/>
          </p:nvPr>
        </p:nvSpPr>
        <p:spPr/>
        <p:txBody>
          <a:bodyPr>
            <a:normAutofit lnSpcReduction="10000"/>
          </a:bodyPr>
          <a:lstStyle/>
          <a:p>
            <a:r>
              <a:rPr lang="pt-PT" b="1" dirty="0" err="1"/>
              <a:t>Subset</a:t>
            </a:r>
            <a:r>
              <a:rPr lang="pt-PT" b="1" dirty="0"/>
              <a:t> </a:t>
            </a:r>
            <a:r>
              <a:rPr lang="pt-PT" b="1" dirty="0" err="1"/>
              <a:t>Advertisements</a:t>
            </a:r>
            <a:endParaRPr lang="pt-PT" b="1" dirty="0"/>
          </a:p>
          <a:p>
            <a:pPr lvl="1"/>
            <a:r>
              <a:rPr lang="en-US" dirty="0"/>
              <a:t>When you add, delete, or change a VLAN in a Catalyst server, the Catalyst server </a:t>
            </a:r>
            <a:r>
              <a:rPr lang="en-US" dirty="0" smtClean="0"/>
              <a:t>where the </a:t>
            </a:r>
            <a:r>
              <a:rPr lang="en-US" dirty="0"/>
              <a:t>changes are made increments the configuration revision and issues a summary </a:t>
            </a:r>
            <a:r>
              <a:rPr lang="en-US" dirty="0" smtClean="0"/>
              <a:t>advertisement. </a:t>
            </a:r>
          </a:p>
          <a:p>
            <a:pPr lvl="1"/>
            <a:r>
              <a:rPr lang="en-US" dirty="0" smtClean="0"/>
              <a:t>One or several subset advertisements follow the summary advertisement</a:t>
            </a:r>
            <a:r>
              <a:rPr lang="en-US" dirty="0"/>
              <a:t>. </a:t>
            </a:r>
            <a:endParaRPr lang="en-US" dirty="0" smtClean="0"/>
          </a:p>
          <a:p>
            <a:pPr lvl="1"/>
            <a:r>
              <a:rPr lang="en-US" dirty="0" smtClean="0"/>
              <a:t>A subset </a:t>
            </a:r>
            <a:r>
              <a:rPr lang="en-US" dirty="0"/>
              <a:t>advertisement contains a list of VLAN information. </a:t>
            </a:r>
          </a:p>
          <a:p>
            <a:r>
              <a:rPr lang="pt-PT" b="1" dirty="0" err="1"/>
              <a:t>Advertisement</a:t>
            </a:r>
            <a:r>
              <a:rPr lang="pt-PT" b="1" dirty="0"/>
              <a:t> </a:t>
            </a:r>
            <a:r>
              <a:rPr lang="pt-PT" b="1" dirty="0" err="1" smtClean="0"/>
              <a:t>Requests</a:t>
            </a:r>
            <a:r>
              <a:rPr lang="pt-PT" b="1" dirty="0" smtClean="0"/>
              <a:t> are </a:t>
            </a:r>
            <a:r>
              <a:rPr lang="pt-PT" b="1" dirty="0" err="1" smtClean="0"/>
              <a:t>sent</a:t>
            </a:r>
            <a:r>
              <a:rPr lang="pt-PT" b="1" dirty="0" smtClean="0"/>
              <a:t> </a:t>
            </a:r>
            <a:r>
              <a:rPr lang="pt-PT" b="1" dirty="0" err="1" smtClean="0"/>
              <a:t>when</a:t>
            </a:r>
            <a:r>
              <a:rPr lang="pt-PT" b="1" dirty="0" smtClean="0"/>
              <a:t>:</a:t>
            </a:r>
            <a:endParaRPr lang="pt-PT" b="1" dirty="0"/>
          </a:p>
          <a:p>
            <a:pPr lvl="1"/>
            <a:r>
              <a:rPr lang="en-US" dirty="0" smtClean="0"/>
              <a:t>The </a:t>
            </a:r>
            <a:r>
              <a:rPr lang="en-US" dirty="0"/>
              <a:t>switch has been reset.</a:t>
            </a:r>
          </a:p>
          <a:p>
            <a:pPr lvl="1"/>
            <a:r>
              <a:rPr lang="en-US" dirty="0" smtClean="0"/>
              <a:t>The </a:t>
            </a:r>
            <a:r>
              <a:rPr lang="en-US" dirty="0"/>
              <a:t>VTP domain name has been changed.</a:t>
            </a:r>
          </a:p>
          <a:p>
            <a:pPr lvl="1"/>
            <a:r>
              <a:rPr lang="en-US" dirty="0" smtClean="0"/>
              <a:t>The </a:t>
            </a:r>
            <a:r>
              <a:rPr lang="en-US" dirty="0"/>
              <a:t>switch has received a VTP summary advertisement with a higher </a:t>
            </a:r>
            <a:r>
              <a:rPr lang="en-US" dirty="0" smtClean="0"/>
              <a:t>configuration </a:t>
            </a:r>
            <a:r>
              <a:rPr lang="pt-PT" dirty="0" err="1" smtClean="0"/>
              <a:t>revision</a:t>
            </a:r>
            <a:r>
              <a:rPr lang="pt-PT" dirty="0" smtClean="0"/>
              <a:t> </a:t>
            </a:r>
            <a:r>
              <a:rPr lang="pt-PT" dirty="0" err="1"/>
              <a:t>than</a:t>
            </a:r>
            <a:r>
              <a:rPr lang="pt-PT" dirty="0"/>
              <a:t> </a:t>
            </a:r>
            <a:r>
              <a:rPr lang="pt-PT" dirty="0" err="1"/>
              <a:t>its</a:t>
            </a:r>
            <a:r>
              <a:rPr lang="pt-PT" dirty="0"/>
              <a:t> </a:t>
            </a:r>
            <a:r>
              <a:rPr lang="pt-PT" dirty="0" err="1"/>
              <a:t>own</a:t>
            </a:r>
            <a:r>
              <a:rPr lang="pt-PT" dirty="0"/>
              <a:t>.</a:t>
            </a:r>
          </a:p>
          <a:p>
            <a:pPr lvl="1"/>
            <a:r>
              <a:rPr lang="en-US" dirty="0" smtClean="0"/>
              <a:t>Upon </a:t>
            </a:r>
            <a:r>
              <a:rPr lang="en-US" dirty="0"/>
              <a:t>receipt of an advertisement request, a VTP device sends a summary </a:t>
            </a:r>
            <a:r>
              <a:rPr lang="en-US" dirty="0" smtClean="0"/>
              <a:t>advertisement.	One </a:t>
            </a:r>
            <a:r>
              <a:rPr lang="en-US" dirty="0"/>
              <a:t>or more subset advertisements follow the summary advertisement.</a:t>
            </a:r>
            <a:endParaRPr lang="pt-PT" dirty="0"/>
          </a:p>
        </p:txBody>
      </p:sp>
    </p:spTree>
    <p:extLst>
      <p:ext uri="{BB962C8B-B14F-4D97-AF65-F5344CB8AC3E}">
        <p14:creationId xmlns:p14="http://schemas.microsoft.com/office/powerpoint/2010/main" val="40494402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Configuring</a:t>
            </a:r>
            <a:r>
              <a:rPr lang="pt-PT" dirty="0"/>
              <a:t> </a:t>
            </a:r>
            <a:r>
              <a:rPr lang="pt-PT" dirty="0" err="1"/>
              <a:t>and</a:t>
            </a:r>
            <a:r>
              <a:rPr lang="pt-PT" dirty="0"/>
              <a:t> </a:t>
            </a:r>
            <a:r>
              <a:rPr lang="pt-PT" dirty="0" err="1"/>
              <a:t>Verifying</a:t>
            </a:r>
            <a:r>
              <a:rPr lang="pt-PT" dirty="0"/>
              <a:t> VTP</a:t>
            </a:r>
          </a:p>
        </p:txBody>
      </p:sp>
      <p:sp>
        <p:nvSpPr>
          <p:cNvPr id="3" name="Content Placeholder 2"/>
          <p:cNvSpPr>
            <a:spLocks noGrp="1"/>
          </p:cNvSpPr>
          <p:nvPr>
            <p:ph idx="1"/>
          </p:nvPr>
        </p:nvSpPr>
        <p:spPr>
          <a:xfrm>
            <a:off x="279401" y="3412597"/>
            <a:ext cx="8520354" cy="2902142"/>
          </a:xfrm>
        </p:spPr>
        <p:txBody>
          <a:bodyPr/>
          <a:lstStyle/>
          <a:p>
            <a:r>
              <a:rPr lang="en-US" b="1" dirty="0"/>
              <a:t>Step 1. </a:t>
            </a:r>
            <a:r>
              <a:rPr lang="en-US" dirty="0"/>
              <a:t>Configure VTP on all the switches, Switch 1 and Switch 3 as client </a:t>
            </a:r>
            <a:r>
              <a:rPr lang="en-US" dirty="0" smtClean="0"/>
              <a:t>mode where </a:t>
            </a:r>
            <a:r>
              <a:rPr lang="en-US" dirty="0"/>
              <a:t>as Switch2 as server mode</a:t>
            </a:r>
            <a:endParaRPr lang="pt-PT" dirty="0"/>
          </a:p>
        </p:txBody>
      </p:sp>
      <p:pic>
        <p:nvPicPr>
          <p:cNvPr id="4" name="Picture 3"/>
          <p:cNvPicPr>
            <a:picLocks noChangeAspect="1"/>
          </p:cNvPicPr>
          <p:nvPr/>
        </p:nvPicPr>
        <p:blipFill>
          <a:blip r:embed="rId2"/>
          <a:stretch>
            <a:fillRect/>
          </a:stretch>
        </p:blipFill>
        <p:spPr>
          <a:xfrm>
            <a:off x="896417" y="1108037"/>
            <a:ext cx="7286321" cy="2304560"/>
          </a:xfrm>
          <a:prstGeom prst="rect">
            <a:avLst/>
          </a:prstGeom>
        </p:spPr>
      </p:pic>
      <p:pic>
        <p:nvPicPr>
          <p:cNvPr id="5" name="Picture 4"/>
          <p:cNvPicPr>
            <a:picLocks noChangeAspect="1"/>
          </p:cNvPicPr>
          <p:nvPr/>
        </p:nvPicPr>
        <p:blipFill>
          <a:blip r:embed="rId3"/>
          <a:stretch>
            <a:fillRect/>
          </a:stretch>
        </p:blipFill>
        <p:spPr>
          <a:xfrm>
            <a:off x="279400" y="4254524"/>
            <a:ext cx="3859760" cy="1218287"/>
          </a:xfrm>
          <a:prstGeom prst="rect">
            <a:avLst/>
          </a:prstGeom>
          <a:ln>
            <a:solidFill>
              <a:schemeClr val="tx1"/>
            </a:solidFill>
          </a:ln>
        </p:spPr>
      </p:pic>
      <p:pic>
        <p:nvPicPr>
          <p:cNvPr id="6" name="Picture 5"/>
          <p:cNvPicPr>
            <a:picLocks noChangeAspect="1"/>
          </p:cNvPicPr>
          <p:nvPr/>
        </p:nvPicPr>
        <p:blipFill>
          <a:blip r:embed="rId4"/>
          <a:stretch>
            <a:fillRect/>
          </a:stretch>
        </p:blipFill>
        <p:spPr>
          <a:xfrm>
            <a:off x="4921735" y="4254524"/>
            <a:ext cx="3762044" cy="1108641"/>
          </a:xfrm>
          <a:prstGeom prst="rect">
            <a:avLst/>
          </a:prstGeom>
          <a:ln>
            <a:solidFill>
              <a:schemeClr val="tx1"/>
            </a:solidFill>
          </a:ln>
        </p:spPr>
      </p:pic>
      <p:pic>
        <p:nvPicPr>
          <p:cNvPr id="7" name="Picture 6"/>
          <p:cNvPicPr>
            <a:picLocks noChangeAspect="1"/>
          </p:cNvPicPr>
          <p:nvPr/>
        </p:nvPicPr>
        <p:blipFill>
          <a:blip r:embed="rId5"/>
          <a:stretch>
            <a:fillRect/>
          </a:stretch>
        </p:blipFill>
        <p:spPr>
          <a:xfrm>
            <a:off x="2374476" y="5366866"/>
            <a:ext cx="3810902" cy="1108641"/>
          </a:xfrm>
          <a:prstGeom prst="rect">
            <a:avLst/>
          </a:prstGeom>
          <a:ln>
            <a:solidFill>
              <a:schemeClr val="tx1"/>
            </a:solidFill>
          </a:ln>
        </p:spPr>
      </p:pic>
    </p:spTree>
    <p:extLst>
      <p:ext uri="{BB962C8B-B14F-4D97-AF65-F5344CB8AC3E}">
        <p14:creationId xmlns:p14="http://schemas.microsoft.com/office/powerpoint/2010/main" val="2898328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VLAN </a:t>
            </a:r>
            <a:r>
              <a:rPr lang="pt-PT" dirty="0" err="1"/>
              <a:t>Segmentation</a:t>
            </a:r>
            <a:endParaRPr lang="pt-PT" dirty="0"/>
          </a:p>
        </p:txBody>
      </p:sp>
      <p:sp>
        <p:nvSpPr>
          <p:cNvPr id="3" name="Content Placeholder 2"/>
          <p:cNvSpPr>
            <a:spLocks noGrp="1"/>
          </p:cNvSpPr>
          <p:nvPr>
            <p:ph idx="1"/>
          </p:nvPr>
        </p:nvSpPr>
        <p:spPr/>
        <p:txBody>
          <a:bodyPr>
            <a:normAutofit fontScale="92500" lnSpcReduction="10000"/>
          </a:bodyPr>
          <a:lstStyle/>
          <a:p>
            <a:r>
              <a:rPr lang="en-US" dirty="0"/>
              <a:t>Larger flat networks generally consist of many end devices in which broadcasts </a:t>
            </a:r>
            <a:r>
              <a:rPr lang="en-US" dirty="0" smtClean="0"/>
              <a:t>and unknown </a:t>
            </a:r>
            <a:r>
              <a:rPr lang="en-US" dirty="0"/>
              <a:t>unicast packets are flooded on all ports in the network. </a:t>
            </a:r>
            <a:endParaRPr lang="en-US" dirty="0" smtClean="0"/>
          </a:p>
          <a:p>
            <a:r>
              <a:rPr lang="en-US" dirty="0" smtClean="0"/>
              <a:t>One </a:t>
            </a:r>
            <a:r>
              <a:rPr lang="en-US" dirty="0"/>
              <a:t>advantage </a:t>
            </a:r>
            <a:r>
              <a:rPr lang="en-US" dirty="0" smtClean="0"/>
              <a:t>of using </a:t>
            </a:r>
            <a:r>
              <a:rPr lang="en-US" dirty="0"/>
              <a:t>VLANs is the capability to segment the Layer 2 broadcast domain.  </a:t>
            </a:r>
            <a:r>
              <a:rPr lang="en-US" dirty="0" smtClean="0"/>
              <a:t>All </a:t>
            </a:r>
            <a:r>
              <a:rPr lang="en-US" dirty="0"/>
              <a:t>devices </a:t>
            </a:r>
            <a:r>
              <a:rPr lang="en-US" dirty="0" smtClean="0"/>
              <a:t>in a </a:t>
            </a:r>
            <a:r>
              <a:rPr lang="en-US" dirty="0"/>
              <a:t>VLAN are members of the same broadcast domain. If an end device transmits a </a:t>
            </a:r>
            <a:r>
              <a:rPr lang="en-US" dirty="0" smtClean="0"/>
              <a:t>Layer 2 </a:t>
            </a:r>
            <a:r>
              <a:rPr lang="en-US" dirty="0"/>
              <a:t>broadcast, all other members of the VLAN receive the broadcast. </a:t>
            </a:r>
            <a:endParaRPr lang="en-US" dirty="0" smtClean="0"/>
          </a:p>
          <a:p>
            <a:r>
              <a:rPr lang="en-US" dirty="0" smtClean="0"/>
              <a:t>Switches </a:t>
            </a:r>
            <a:r>
              <a:rPr lang="en-US" dirty="0"/>
              <a:t>filter </a:t>
            </a:r>
            <a:r>
              <a:rPr lang="en-US" dirty="0" smtClean="0"/>
              <a:t>the broadcast </a:t>
            </a:r>
            <a:r>
              <a:rPr lang="en-US" dirty="0"/>
              <a:t>from all the ports or devices that are not part of the same VLAN.</a:t>
            </a:r>
          </a:p>
          <a:p>
            <a:r>
              <a:rPr lang="en-US" dirty="0"/>
              <a:t>In a campus design, a network administrator can design a campus network with one </a:t>
            </a:r>
            <a:r>
              <a:rPr lang="en-US" dirty="0" smtClean="0"/>
              <a:t>of two </a:t>
            </a:r>
            <a:r>
              <a:rPr lang="en-US" dirty="0"/>
              <a:t>models: </a:t>
            </a:r>
            <a:endParaRPr lang="en-US" dirty="0" smtClean="0"/>
          </a:p>
          <a:p>
            <a:pPr lvl="1"/>
            <a:r>
              <a:rPr lang="en-US" b="1" dirty="0" smtClean="0"/>
              <a:t>End-to-End VLANs</a:t>
            </a:r>
          </a:p>
          <a:p>
            <a:pPr lvl="1"/>
            <a:r>
              <a:rPr lang="en-US" b="1" dirty="0" smtClean="0"/>
              <a:t>Local VLANs</a:t>
            </a:r>
            <a:r>
              <a:rPr lang="en-US" dirty="0" smtClean="0"/>
              <a:t>.</a:t>
            </a:r>
          </a:p>
          <a:p>
            <a:r>
              <a:rPr lang="en-US" dirty="0" smtClean="0"/>
              <a:t>Each </a:t>
            </a:r>
            <a:r>
              <a:rPr lang="en-US" dirty="0"/>
              <a:t>model has its own advantages and disadvantages. </a:t>
            </a:r>
            <a:endParaRPr lang="pt-PT" dirty="0"/>
          </a:p>
        </p:txBody>
      </p:sp>
    </p:spTree>
    <p:extLst>
      <p:ext uri="{BB962C8B-B14F-4D97-AF65-F5344CB8AC3E}">
        <p14:creationId xmlns:p14="http://schemas.microsoft.com/office/powerpoint/2010/main" val="15461824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Overwriting VTP Configuration </a:t>
            </a:r>
            <a:r>
              <a:rPr lang="en-US" dirty="0" smtClean="0"/>
              <a:t/>
            </a:r>
            <a:br>
              <a:rPr lang="en-US" dirty="0" smtClean="0"/>
            </a:br>
            <a:r>
              <a:rPr lang="en-US" dirty="0" smtClean="0"/>
              <a:t>(</a:t>
            </a:r>
            <a:r>
              <a:rPr lang="en-US" dirty="0"/>
              <a:t>Very Common Issue with VTP)</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2"/>
          <a:stretch>
            <a:fillRect/>
          </a:stretch>
        </p:blipFill>
        <p:spPr>
          <a:xfrm>
            <a:off x="762819" y="1379794"/>
            <a:ext cx="7553518" cy="4738489"/>
          </a:xfrm>
          <a:prstGeom prst="rect">
            <a:avLst/>
          </a:prstGeom>
        </p:spPr>
      </p:pic>
    </p:spTree>
    <p:extLst>
      <p:ext uri="{BB962C8B-B14F-4D97-AF65-F5344CB8AC3E}">
        <p14:creationId xmlns:p14="http://schemas.microsoft.com/office/powerpoint/2010/main" val="11097288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Overwriting VTP Configuration </a:t>
            </a:r>
            <a:br>
              <a:rPr lang="en-US" dirty="0"/>
            </a:br>
            <a:r>
              <a:rPr lang="en-US" dirty="0"/>
              <a:t>(Very Common Issue with VTP)</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2"/>
          <a:stretch>
            <a:fillRect/>
          </a:stretch>
        </p:blipFill>
        <p:spPr>
          <a:xfrm>
            <a:off x="686884" y="1259306"/>
            <a:ext cx="7705388" cy="4979465"/>
          </a:xfrm>
          <a:prstGeom prst="rect">
            <a:avLst/>
          </a:prstGeom>
        </p:spPr>
      </p:pic>
    </p:spTree>
    <p:extLst>
      <p:ext uri="{BB962C8B-B14F-4D97-AF65-F5344CB8AC3E}">
        <p14:creationId xmlns:p14="http://schemas.microsoft.com/office/powerpoint/2010/main" val="10444356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Overwriting VTP Configuration </a:t>
            </a:r>
            <a:br>
              <a:rPr lang="en-US" dirty="0"/>
            </a:br>
            <a:r>
              <a:rPr lang="en-US" dirty="0"/>
              <a:t>(Very Common Issue with VTP)</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2"/>
          <a:stretch>
            <a:fillRect/>
          </a:stretch>
        </p:blipFill>
        <p:spPr>
          <a:xfrm>
            <a:off x="785155" y="1250802"/>
            <a:ext cx="7508846" cy="5139240"/>
          </a:xfrm>
          <a:prstGeom prst="rect">
            <a:avLst/>
          </a:prstGeom>
        </p:spPr>
      </p:pic>
    </p:spTree>
    <p:extLst>
      <p:ext uri="{BB962C8B-B14F-4D97-AF65-F5344CB8AC3E}">
        <p14:creationId xmlns:p14="http://schemas.microsoft.com/office/powerpoint/2010/main" val="4337338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VTP </a:t>
            </a:r>
            <a:r>
              <a:rPr lang="pt-PT" dirty="0" err="1" smtClean="0"/>
              <a:t>Key</a:t>
            </a:r>
            <a:r>
              <a:rPr lang="pt-PT" dirty="0" smtClean="0"/>
              <a:t> </a:t>
            </a:r>
            <a:r>
              <a:rPr lang="pt-PT" dirty="0" err="1" smtClean="0"/>
              <a:t>Points</a:t>
            </a:r>
            <a:endParaRPr lang="pt-PT" dirty="0"/>
          </a:p>
        </p:txBody>
      </p:sp>
      <p:sp>
        <p:nvSpPr>
          <p:cNvPr id="3" name="Content Placeholder 2"/>
          <p:cNvSpPr>
            <a:spLocks noGrp="1"/>
          </p:cNvSpPr>
          <p:nvPr>
            <p:ph idx="1"/>
          </p:nvPr>
        </p:nvSpPr>
        <p:spPr/>
        <p:txBody>
          <a:bodyPr/>
          <a:lstStyle/>
          <a:p>
            <a:r>
              <a:rPr lang="en-US" dirty="0" smtClean="0"/>
              <a:t>Avoid</a:t>
            </a:r>
            <a:r>
              <a:rPr lang="en-US" dirty="0"/>
              <a:t>, as much as possible, VLANs that span the entire network.</a:t>
            </a:r>
          </a:p>
          <a:p>
            <a:r>
              <a:rPr lang="en-US" dirty="0" smtClean="0"/>
              <a:t>The </a:t>
            </a:r>
            <a:r>
              <a:rPr lang="en-US" dirty="0"/>
              <a:t>VTP revision number is stored in NVRAM and is not reset if you erase </a:t>
            </a:r>
            <a:r>
              <a:rPr lang="en-US" dirty="0" smtClean="0"/>
              <a:t>the switch </a:t>
            </a:r>
            <a:r>
              <a:rPr lang="en-US" dirty="0"/>
              <a:t>configuration and reload it. To reset the VTP revision number to zero, </a:t>
            </a:r>
            <a:r>
              <a:rPr lang="en-US" dirty="0" smtClean="0"/>
              <a:t>use </a:t>
            </a:r>
            <a:r>
              <a:rPr lang="pt-PT" dirty="0" err="1" smtClean="0"/>
              <a:t>the</a:t>
            </a:r>
            <a:r>
              <a:rPr lang="pt-PT" dirty="0" smtClean="0"/>
              <a:t> </a:t>
            </a:r>
            <a:r>
              <a:rPr lang="pt-PT" dirty="0" err="1"/>
              <a:t>following</a:t>
            </a:r>
            <a:r>
              <a:rPr lang="pt-PT" dirty="0"/>
              <a:t> </a:t>
            </a:r>
            <a:r>
              <a:rPr lang="pt-PT" dirty="0" err="1"/>
              <a:t>two</a:t>
            </a:r>
            <a:r>
              <a:rPr lang="pt-PT" dirty="0"/>
              <a:t> </a:t>
            </a:r>
            <a:r>
              <a:rPr lang="pt-PT" dirty="0" err="1"/>
              <a:t>options</a:t>
            </a:r>
            <a:r>
              <a:rPr lang="pt-PT" dirty="0"/>
              <a:t>:</a:t>
            </a:r>
          </a:p>
          <a:p>
            <a:pPr lvl="1"/>
            <a:r>
              <a:rPr lang="en-US" dirty="0" smtClean="0"/>
              <a:t>Change </a:t>
            </a:r>
            <a:r>
              <a:rPr lang="en-US" dirty="0"/>
              <a:t>the switch’s VTP domain to a nonexistent VTP domain, and then </a:t>
            </a:r>
            <a:r>
              <a:rPr lang="en-US" dirty="0" smtClean="0"/>
              <a:t>change the </a:t>
            </a:r>
            <a:r>
              <a:rPr lang="en-US" dirty="0"/>
              <a:t>domain back to the original name.</a:t>
            </a:r>
          </a:p>
          <a:p>
            <a:pPr lvl="1"/>
            <a:r>
              <a:rPr lang="pt-PT" dirty="0" err="1" smtClean="0"/>
              <a:t>Change</a:t>
            </a:r>
            <a:r>
              <a:rPr lang="pt-PT" dirty="0" smtClean="0"/>
              <a:t> </a:t>
            </a:r>
            <a:r>
              <a:rPr lang="en-US" dirty="0" smtClean="0"/>
              <a:t>the </a:t>
            </a:r>
            <a:r>
              <a:rPr lang="en-US" dirty="0"/>
              <a:t>switch’s VTP mode to transparent and then back to the previous </a:t>
            </a:r>
            <a:r>
              <a:rPr lang="en-US" dirty="0" smtClean="0"/>
              <a:t>VTP </a:t>
            </a:r>
            <a:r>
              <a:rPr lang="pt-PT" dirty="0" err="1" smtClean="0"/>
              <a:t>mode</a:t>
            </a:r>
            <a:r>
              <a:rPr lang="pt-PT" dirty="0"/>
              <a:t>.</a:t>
            </a:r>
          </a:p>
        </p:txBody>
      </p:sp>
    </p:spTree>
    <p:extLst>
      <p:ext uri="{BB962C8B-B14F-4D97-AF65-F5344CB8AC3E}">
        <p14:creationId xmlns:p14="http://schemas.microsoft.com/office/powerpoint/2010/main" val="10244075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Practices for VTP Implementation</a:t>
            </a:r>
            <a:endParaRPr lang="pt-PT" dirty="0"/>
          </a:p>
        </p:txBody>
      </p:sp>
      <p:sp>
        <p:nvSpPr>
          <p:cNvPr id="3" name="Content Placeholder 2"/>
          <p:cNvSpPr>
            <a:spLocks noGrp="1"/>
          </p:cNvSpPr>
          <p:nvPr>
            <p:ph idx="1"/>
          </p:nvPr>
        </p:nvSpPr>
        <p:spPr/>
        <p:txBody>
          <a:bodyPr>
            <a:normAutofit lnSpcReduction="10000"/>
          </a:bodyPr>
          <a:lstStyle/>
          <a:p>
            <a:r>
              <a:rPr lang="en-US" dirty="0"/>
              <a:t>VTP is often used in a new network to facilitate the implementation of VLANs.</a:t>
            </a:r>
          </a:p>
          <a:p>
            <a:r>
              <a:rPr lang="en-US" dirty="0"/>
              <a:t>However, as the network grows larger, this benefit can turn into a liability. </a:t>
            </a:r>
            <a:endParaRPr lang="en-US" dirty="0" smtClean="0"/>
          </a:p>
          <a:p>
            <a:r>
              <a:rPr lang="en-US" dirty="0" smtClean="0"/>
              <a:t>If </a:t>
            </a:r>
            <a:r>
              <a:rPr lang="en-US" dirty="0"/>
              <a:t>a </a:t>
            </a:r>
            <a:r>
              <a:rPr lang="en-US" dirty="0" smtClean="0"/>
              <a:t>VLAN is </a:t>
            </a:r>
            <a:r>
              <a:rPr lang="en-US" dirty="0"/>
              <a:t>deleted by accident on one server, it is deleted throughout the network. </a:t>
            </a:r>
            <a:endParaRPr lang="en-US" dirty="0" smtClean="0"/>
          </a:p>
          <a:p>
            <a:r>
              <a:rPr lang="en-US" dirty="0" smtClean="0"/>
              <a:t>If </a:t>
            </a:r>
            <a:r>
              <a:rPr lang="en-US" dirty="0"/>
              <a:t>a </a:t>
            </a:r>
            <a:r>
              <a:rPr lang="en-US" dirty="0" smtClean="0"/>
              <a:t>switch that </a:t>
            </a:r>
            <a:r>
              <a:rPr lang="en-US" dirty="0"/>
              <a:t>already has a VLAN database defined is inserted into the network, it can </a:t>
            </a:r>
            <a:r>
              <a:rPr lang="en-US" dirty="0" smtClean="0"/>
              <a:t>hijack the </a:t>
            </a:r>
            <a:r>
              <a:rPr lang="en-US" dirty="0"/>
              <a:t>VLAN database by deleting added VLANs. </a:t>
            </a:r>
            <a:endParaRPr lang="en-US" dirty="0" smtClean="0"/>
          </a:p>
          <a:p>
            <a:r>
              <a:rPr lang="en-US" dirty="0" smtClean="0"/>
              <a:t>Because </a:t>
            </a:r>
            <a:r>
              <a:rPr lang="en-US" dirty="0"/>
              <a:t>of this, it is the </a:t>
            </a:r>
            <a:r>
              <a:rPr lang="en-US" dirty="0" smtClean="0"/>
              <a:t>recommended practice </a:t>
            </a:r>
            <a:r>
              <a:rPr lang="en-US" dirty="0"/>
              <a:t>to configure all switches to transparent VTP mode and manually add </a:t>
            </a:r>
            <a:r>
              <a:rPr lang="en-US" dirty="0" smtClean="0"/>
              <a:t>VLANs as </a:t>
            </a:r>
            <a:r>
              <a:rPr lang="en-US" dirty="0"/>
              <a:t>needed, especially in a larger campus network. </a:t>
            </a:r>
            <a:endParaRPr lang="en-US" dirty="0" smtClean="0"/>
          </a:p>
          <a:p>
            <a:r>
              <a:rPr lang="en-US" dirty="0" smtClean="0"/>
              <a:t>VTP </a:t>
            </a:r>
            <a:r>
              <a:rPr lang="en-US" dirty="0"/>
              <a:t>configuration is usually good </a:t>
            </a:r>
            <a:r>
              <a:rPr lang="en-US" dirty="0" smtClean="0"/>
              <a:t>for </a:t>
            </a:r>
            <a:r>
              <a:rPr lang="pt-PT" dirty="0" err="1" smtClean="0"/>
              <a:t>small</a:t>
            </a:r>
            <a:r>
              <a:rPr lang="pt-PT" dirty="0" smtClean="0"/>
              <a:t> </a:t>
            </a:r>
            <a:r>
              <a:rPr lang="pt-PT" dirty="0" err="1"/>
              <a:t>environments</a:t>
            </a:r>
            <a:r>
              <a:rPr lang="pt-PT" dirty="0"/>
              <a:t>.</a:t>
            </a:r>
          </a:p>
        </p:txBody>
      </p:sp>
    </p:spTree>
    <p:extLst>
      <p:ext uri="{BB962C8B-B14F-4D97-AF65-F5344CB8AC3E}">
        <p14:creationId xmlns:p14="http://schemas.microsoft.com/office/powerpoint/2010/main" val="9312363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6" descr="ss3"/>
          <p:cNvPicPr>
            <a:picLocks noChangeAspect="1" noChangeArrowheads="1"/>
          </p:cNvPicPr>
          <p:nvPr/>
        </p:nvPicPr>
        <p:blipFill>
          <a:blip r:embed="rId3" cstate="print"/>
          <a:srcRect/>
          <a:stretch>
            <a:fillRect/>
          </a:stretch>
        </p:blipFill>
        <p:spPr bwMode="auto">
          <a:xfrm>
            <a:off x="0" y="1600200"/>
            <a:ext cx="9144000" cy="3170238"/>
          </a:xfrm>
          <a:prstGeom prst="rect">
            <a:avLst/>
          </a:prstGeom>
          <a:noFill/>
          <a:ln w="9525">
            <a:noFill/>
            <a:miter lim="800000"/>
            <a:headEnd/>
            <a:tailEnd/>
          </a:ln>
        </p:spPr>
      </p:pic>
      <p:sp>
        <p:nvSpPr>
          <p:cNvPr id="11267" name="Rectangle 12"/>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a:p>
        </p:txBody>
      </p:sp>
      <p:sp>
        <p:nvSpPr>
          <p:cNvPr id="6" name="Rectangle 32"/>
          <p:cNvSpPr txBox="1">
            <a:spLocks noChangeArrowheads="1"/>
          </p:cNvSpPr>
          <p:nvPr/>
        </p:nvSpPr>
        <p:spPr>
          <a:xfrm>
            <a:off x="293688" y="1841863"/>
            <a:ext cx="3233284" cy="2743200"/>
          </a:xfrm>
          <a:prstGeom prst="rect">
            <a:avLst/>
          </a:prstGeom>
          <a:noFill/>
        </p:spPr>
        <p:txBody>
          <a:bodyPr anchor="ctr"/>
          <a:lstStyle/>
          <a:p>
            <a:pPr lvl="0" algn="l" defTabSz="814388" eaLnBrk="1" hangingPunct="1">
              <a:defRPr/>
            </a:pPr>
            <a:r>
              <a:rPr lang="en-US" sz="2800" b="1" kern="0" dirty="0">
                <a:solidFill>
                  <a:schemeClr val="bg1"/>
                </a:solidFill>
                <a:latin typeface="+mj-lt"/>
                <a:ea typeface="+mj-ea"/>
                <a:cs typeface="+mj-cs"/>
              </a:rPr>
              <a:t>Implementing </a:t>
            </a:r>
            <a:r>
              <a:rPr lang="en-US" sz="2800" b="1" kern="0" dirty="0" err="1">
                <a:solidFill>
                  <a:schemeClr val="bg1"/>
                </a:solidFill>
                <a:latin typeface="+mj-lt"/>
                <a:ea typeface="+mj-ea"/>
                <a:cs typeface="+mj-cs"/>
              </a:rPr>
              <a:t>EtherChannel</a:t>
            </a:r>
            <a:r>
              <a:rPr lang="en-US" sz="2800" b="1" kern="0" dirty="0">
                <a:solidFill>
                  <a:schemeClr val="bg1"/>
                </a:solidFill>
                <a:latin typeface="+mj-lt"/>
                <a:ea typeface="+mj-ea"/>
                <a:cs typeface="+mj-cs"/>
              </a:rPr>
              <a:t> in a Switched Network</a:t>
            </a:r>
            <a:endParaRPr kumimoji="0" lang="en-US" sz="3000" b="0" i="0" u="none" strike="noStrike" kern="0" cap="none" spc="0" normalizeH="0" baseline="0" noProof="0" dirty="0" smtClean="0">
              <a:ln>
                <a:noFill/>
              </a:ln>
              <a:solidFill>
                <a:schemeClr val="bg1"/>
              </a:solidFill>
              <a:effectLst/>
              <a:uLnTx/>
              <a:uFillTx/>
              <a:latin typeface="+mj-lt"/>
              <a:ea typeface="+mj-ea"/>
              <a:cs typeface="+mj-cs"/>
            </a:endParaRP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Implementing </a:t>
            </a:r>
            <a:r>
              <a:rPr lang="en-US" dirty="0" err="1"/>
              <a:t>EtherChannel</a:t>
            </a:r>
            <a:r>
              <a:rPr lang="en-US" dirty="0"/>
              <a:t> in a Switched Network</a:t>
            </a:r>
            <a:endParaRPr lang="pt-PT" dirty="0"/>
          </a:p>
        </p:txBody>
      </p:sp>
      <p:sp>
        <p:nvSpPr>
          <p:cNvPr id="3" name="Content Placeholder 2"/>
          <p:cNvSpPr>
            <a:spLocks noGrp="1"/>
          </p:cNvSpPr>
          <p:nvPr>
            <p:ph idx="1"/>
          </p:nvPr>
        </p:nvSpPr>
        <p:spPr/>
        <p:txBody>
          <a:bodyPr/>
          <a:lstStyle/>
          <a:p>
            <a:r>
              <a:rPr lang="en-US" dirty="0" smtClean="0"/>
              <a:t>The </a:t>
            </a:r>
            <a:r>
              <a:rPr lang="en-US" dirty="0"/>
              <a:t>need for </a:t>
            </a:r>
            <a:r>
              <a:rPr lang="en-US" dirty="0" err="1"/>
              <a:t>EtherChannel</a:t>
            </a:r>
            <a:r>
              <a:rPr lang="en-US" dirty="0"/>
              <a:t> technology</a:t>
            </a:r>
          </a:p>
          <a:p>
            <a:r>
              <a:rPr lang="pt-PT" dirty="0" err="1" smtClean="0"/>
              <a:t>Port</a:t>
            </a:r>
            <a:r>
              <a:rPr lang="pt-PT" dirty="0" smtClean="0"/>
              <a:t> </a:t>
            </a:r>
            <a:r>
              <a:rPr lang="pt-PT" dirty="0" err="1"/>
              <a:t>aggregation</a:t>
            </a:r>
            <a:r>
              <a:rPr lang="pt-PT" dirty="0"/>
              <a:t> </a:t>
            </a:r>
            <a:r>
              <a:rPr lang="pt-PT" dirty="0" err="1"/>
              <a:t>negotiation</a:t>
            </a:r>
            <a:r>
              <a:rPr lang="pt-PT" dirty="0"/>
              <a:t> </a:t>
            </a:r>
            <a:r>
              <a:rPr lang="pt-PT" dirty="0" err="1"/>
              <a:t>protocols</a:t>
            </a:r>
            <a:endParaRPr lang="pt-PT" dirty="0"/>
          </a:p>
          <a:p>
            <a:r>
              <a:rPr lang="en-US" dirty="0" smtClean="0"/>
              <a:t>Configuration </a:t>
            </a:r>
            <a:r>
              <a:rPr lang="en-US" dirty="0"/>
              <a:t>steps for bundling interfaces into a Layer 2 </a:t>
            </a:r>
            <a:r>
              <a:rPr lang="en-US" dirty="0" err="1"/>
              <a:t>EtherChannel</a:t>
            </a:r>
            <a:endParaRPr lang="en-US" dirty="0"/>
          </a:p>
          <a:p>
            <a:r>
              <a:rPr lang="pt-PT" dirty="0" err="1" smtClean="0"/>
              <a:t>Configuring</a:t>
            </a:r>
            <a:r>
              <a:rPr lang="pt-PT" dirty="0" smtClean="0"/>
              <a:t> </a:t>
            </a:r>
            <a:r>
              <a:rPr lang="pt-PT" dirty="0" err="1"/>
              <a:t>EtherChannel</a:t>
            </a:r>
            <a:endParaRPr lang="pt-PT" dirty="0"/>
          </a:p>
          <a:p>
            <a:r>
              <a:rPr lang="pt-PT" dirty="0" err="1" smtClean="0"/>
              <a:t>Changing</a:t>
            </a:r>
            <a:r>
              <a:rPr lang="pt-PT" dirty="0" smtClean="0"/>
              <a:t> </a:t>
            </a:r>
            <a:r>
              <a:rPr lang="pt-PT" dirty="0" err="1"/>
              <a:t>EtherChannel</a:t>
            </a:r>
            <a:r>
              <a:rPr lang="pt-PT" dirty="0"/>
              <a:t> </a:t>
            </a:r>
            <a:r>
              <a:rPr lang="pt-PT" dirty="0" err="1"/>
              <a:t>load-balancing</a:t>
            </a:r>
            <a:r>
              <a:rPr lang="pt-PT" dirty="0"/>
              <a:t> </a:t>
            </a:r>
            <a:r>
              <a:rPr lang="pt-PT" dirty="0" err="1"/>
              <a:t>behavior</a:t>
            </a:r>
            <a:endParaRPr lang="pt-PT" dirty="0"/>
          </a:p>
          <a:p>
            <a:r>
              <a:rPr lang="pt-PT" dirty="0" err="1" smtClean="0"/>
              <a:t>How</a:t>
            </a:r>
            <a:r>
              <a:rPr lang="pt-PT" dirty="0" smtClean="0"/>
              <a:t> </a:t>
            </a:r>
            <a:r>
              <a:rPr lang="pt-PT" dirty="0" err="1"/>
              <a:t>EtherChannel</a:t>
            </a:r>
            <a:r>
              <a:rPr lang="pt-PT" dirty="0"/>
              <a:t> </a:t>
            </a:r>
            <a:r>
              <a:rPr lang="pt-PT" dirty="0" err="1"/>
              <a:t>load-balancing</a:t>
            </a:r>
            <a:r>
              <a:rPr lang="pt-PT" dirty="0"/>
              <a:t> </a:t>
            </a:r>
            <a:r>
              <a:rPr lang="pt-PT" dirty="0" err="1"/>
              <a:t>works</a:t>
            </a:r>
            <a:endParaRPr lang="pt-PT" dirty="0"/>
          </a:p>
          <a:p>
            <a:r>
              <a:rPr lang="en-US" dirty="0" smtClean="0"/>
              <a:t>The </a:t>
            </a:r>
            <a:r>
              <a:rPr lang="en-US" dirty="0"/>
              <a:t>role of </a:t>
            </a:r>
            <a:r>
              <a:rPr lang="en-US" dirty="0" err="1"/>
              <a:t>EtherChannel</a:t>
            </a:r>
            <a:r>
              <a:rPr lang="en-US" dirty="0"/>
              <a:t> Guard</a:t>
            </a:r>
            <a:endParaRPr lang="pt-PT" dirty="0"/>
          </a:p>
        </p:txBody>
      </p:sp>
    </p:spTree>
    <p:extLst>
      <p:ext uri="{BB962C8B-B14F-4D97-AF65-F5344CB8AC3E}">
        <p14:creationId xmlns:p14="http://schemas.microsoft.com/office/powerpoint/2010/main" val="14409185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The</a:t>
            </a:r>
            <a:r>
              <a:rPr lang="pt-PT" dirty="0"/>
              <a:t> </a:t>
            </a:r>
            <a:r>
              <a:rPr lang="pt-PT" dirty="0" err="1"/>
              <a:t>Need</a:t>
            </a:r>
            <a:r>
              <a:rPr lang="pt-PT" dirty="0"/>
              <a:t> for </a:t>
            </a:r>
            <a:r>
              <a:rPr lang="pt-PT" dirty="0" err="1"/>
              <a:t>EtherChannel</a:t>
            </a:r>
            <a:endParaRPr lang="pt-PT" dirty="0"/>
          </a:p>
        </p:txBody>
      </p:sp>
      <p:sp>
        <p:nvSpPr>
          <p:cNvPr id="3" name="Content Placeholder 2"/>
          <p:cNvSpPr>
            <a:spLocks noGrp="1"/>
          </p:cNvSpPr>
          <p:nvPr>
            <p:ph idx="1"/>
          </p:nvPr>
        </p:nvSpPr>
        <p:spPr/>
        <p:txBody>
          <a:bodyPr/>
          <a:lstStyle/>
          <a:p>
            <a:endParaRPr lang="pt-PT" dirty="0"/>
          </a:p>
        </p:txBody>
      </p:sp>
      <p:pic>
        <p:nvPicPr>
          <p:cNvPr id="4" name="Picture 3"/>
          <p:cNvPicPr>
            <a:picLocks noChangeAspect="1"/>
          </p:cNvPicPr>
          <p:nvPr/>
        </p:nvPicPr>
        <p:blipFill>
          <a:blip r:embed="rId2"/>
          <a:stretch>
            <a:fillRect/>
          </a:stretch>
        </p:blipFill>
        <p:spPr>
          <a:xfrm>
            <a:off x="502007" y="1183340"/>
            <a:ext cx="3232752" cy="5250254"/>
          </a:xfrm>
          <a:prstGeom prst="rect">
            <a:avLst/>
          </a:prstGeom>
        </p:spPr>
      </p:pic>
      <p:pic>
        <p:nvPicPr>
          <p:cNvPr id="5" name="Picture 4"/>
          <p:cNvPicPr>
            <a:picLocks noChangeAspect="1"/>
          </p:cNvPicPr>
          <p:nvPr/>
        </p:nvPicPr>
        <p:blipFill>
          <a:blip r:embed="rId3"/>
          <a:stretch>
            <a:fillRect/>
          </a:stretch>
        </p:blipFill>
        <p:spPr>
          <a:xfrm>
            <a:off x="5415165" y="1183340"/>
            <a:ext cx="3190216" cy="5176009"/>
          </a:xfrm>
          <a:prstGeom prst="rect">
            <a:avLst/>
          </a:prstGeom>
        </p:spPr>
      </p:pic>
    </p:spTree>
    <p:extLst>
      <p:ext uri="{BB962C8B-B14F-4D97-AF65-F5344CB8AC3E}">
        <p14:creationId xmlns:p14="http://schemas.microsoft.com/office/powerpoint/2010/main" val="38229453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EtherChannel</a:t>
            </a:r>
            <a:r>
              <a:rPr lang="pt-PT" dirty="0" smtClean="0"/>
              <a:t> </a:t>
            </a:r>
            <a:r>
              <a:rPr lang="pt-PT" dirty="0" err="1" smtClean="0"/>
              <a:t>Overview</a:t>
            </a:r>
            <a:endParaRPr lang="pt-PT" dirty="0"/>
          </a:p>
        </p:txBody>
      </p:sp>
      <p:sp>
        <p:nvSpPr>
          <p:cNvPr id="3" name="Content Placeholder 2"/>
          <p:cNvSpPr>
            <a:spLocks noGrp="1"/>
          </p:cNvSpPr>
          <p:nvPr>
            <p:ph idx="1"/>
          </p:nvPr>
        </p:nvSpPr>
        <p:spPr/>
        <p:txBody>
          <a:bodyPr>
            <a:normAutofit lnSpcReduction="10000"/>
          </a:bodyPr>
          <a:lstStyle/>
          <a:p>
            <a:r>
              <a:rPr lang="en-US" dirty="0" err="1"/>
              <a:t>EtherChannel</a:t>
            </a:r>
            <a:r>
              <a:rPr lang="en-US" dirty="0"/>
              <a:t> is a technology that was originally developed by Cisco as a LAN </a:t>
            </a:r>
            <a:r>
              <a:rPr lang="en-US" dirty="0" err="1" smtClean="0"/>
              <a:t>switchto</a:t>
            </a:r>
            <a:r>
              <a:rPr lang="en-US" dirty="0" smtClean="0"/>
              <a:t>- switch </a:t>
            </a:r>
            <a:r>
              <a:rPr lang="en-US" dirty="0"/>
              <a:t>technique of grouping several Fast or Gigabit Ethernet ports into one </a:t>
            </a:r>
            <a:r>
              <a:rPr lang="en-US" dirty="0" smtClean="0"/>
              <a:t>logical channel</a:t>
            </a:r>
            <a:r>
              <a:rPr lang="en-US" dirty="0"/>
              <a:t>. </a:t>
            </a:r>
            <a:endParaRPr lang="en-US" dirty="0" smtClean="0"/>
          </a:p>
          <a:p>
            <a:r>
              <a:rPr lang="en-US" dirty="0" smtClean="0"/>
              <a:t>This </a:t>
            </a:r>
            <a:r>
              <a:rPr lang="en-US" dirty="0"/>
              <a:t>technology has many benefits:</a:t>
            </a:r>
          </a:p>
          <a:p>
            <a:pPr lvl="1"/>
            <a:r>
              <a:rPr lang="en-US" dirty="0" smtClean="0"/>
              <a:t>It </a:t>
            </a:r>
            <a:r>
              <a:rPr lang="en-US" dirty="0"/>
              <a:t>relies on the existing switch ports. There is no need to upgrade the </a:t>
            </a:r>
            <a:r>
              <a:rPr lang="en-US" dirty="0" smtClean="0"/>
              <a:t>switch-to-switch link </a:t>
            </a:r>
            <a:r>
              <a:rPr lang="en-US" dirty="0"/>
              <a:t>to a faster and more expensive connection.</a:t>
            </a:r>
          </a:p>
          <a:p>
            <a:pPr lvl="1"/>
            <a:r>
              <a:rPr lang="en-US" dirty="0" smtClean="0"/>
              <a:t>Most </a:t>
            </a:r>
            <a:r>
              <a:rPr lang="en-US" dirty="0"/>
              <a:t>of the configuration tasks can be done on the </a:t>
            </a:r>
            <a:r>
              <a:rPr lang="en-US" dirty="0" err="1"/>
              <a:t>EtherChannel</a:t>
            </a:r>
            <a:r>
              <a:rPr lang="en-US" dirty="0"/>
              <a:t> interface </a:t>
            </a:r>
            <a:r>
              <a:rPr lang="en-US" dirty="0" smtClean="0"/>
              <a:t>instead of </a:t>
            </a:r>
            <a:r>
              <a:rPr lang="en-US" dirty="0"/>
              <a:t>on each individual port, thus ensuring configuration consistency throughout </a:t>
            </a:r>
            <a:r>
              <a:rPr lang="en-US" dirty="0" smtClean="0"/>
              <a:t>the </a:t>
            </a:r>
            <a:r>
              <a:rPr lang="pt-PT" dirty="0" err="1" smtClean="0"/>
              <a:t>switch</a:t>
            </a:r>
            <a:r>
              <a:rPr lang="pt-PT" dirty="0" smtClean="0"/>
              <a:t>-to-</a:t>
            </a:r>
            <a:r>
              <a:rPr lang="pt-PT" dirty="0" err="1" smtClean="0"/>
              <a:t>switch</a:t>
            </a:r>
            <a:r>
              <a:rPr lang="pt-PT" dirty="0" smtClean="0"/>
              <a:t> </a:t>
            </a:r>
            <a:r>
              <a:rPr lang="pt-PT" dirty="0"/>
              <a:t>links.</a:t>
            </a:r>
          </a:p>
          <a:p>
            <a:pPr lvl="1"/>
            <a:r>
              <a:rPr lang="en-US" dirty="0" smtClean="0"/>
              <a:t>Load </a:t>
            </a:r>
            <a:r>
              <a:rPr lang="en-US" dirty="0"/>
              <a:t>balancing is possible between the links that are part of the same </a:t>
            </a:r>
            <a:r>
              <a:rPr lang="en-US" dirty="0" err="1" smtClean="0"/>
              <a:t>EtherChannel</a:t>
            </a:r>
            <a:r>
              <a:rPr lang="en-US" dirty="0" smtClean="0"/>
              <a:t>. Depending </a:t>
            </a:r>
            <a:r>
              <a:rPr lang="en-US" dirty="0"/>
              <a:t>on the hardware platform, you can implement one or several </a:t>
            </a:r>
            <a:r>
              <a:rPr lang="en-US" dirty="0" smtClean="0"/>
              <a:t>methods, such </a:t>
            </a:r>
            <a:r>
              <a:rPr lang="en-US" dirty="0"/>
              <a:t>as source-MAC to destination-MAC or source-IP to destination-IP load </a:t>
            </a:r>
            <a:r>
              <a:rPr lang="en-US" dirty="0" smtClean="0"/>
              <a:t>balancing </a:t>
            </a:r>
            <a:r>
              <a:rPr lang="pt-PT" dirty="0" err="1" smtClean="0"/>
              <a:t>across</a:t>
            </a:r>
            <a:r>
              <a:rPr lang="pt-PT" dirty="0" smtClean="0"/>
              <a:t> </a:t>
            </a:r>
            <a:r>
              <a:rPr lang="pt-PT" dirty="0" err="1"/>
              <a:t>the</a:t>
            </a:r>
            <a:r>
              <a:rPr lang="pt-PT" dirty="0"/>
              <a:t> </a:t>
            </a:r>
            <a:r>
              <a:rPr lang="pt-PT" dirty="0" err="1"/>
              <a:t>physical</a:t>
            </a:r>
            <a:r>
              <a:rPr lang="pt-PT" dirty="0"/>
              <a:t> links.</a:t>
            </a:r>
          </a:p>
        </p:txBody>
      </p:sp>
    </p:spTree>
    <p:extLst>
      <p:ext uri="{BB962C8B-B14F-4D97-AF65-F5344CB8AC3E}">
        <p14:creationId xmlns:p14="http://schemas.microsoft.com/office/powerpoint/2010/main" val="31675975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EtherChannel</a:t>
            </a:r>
            <a:r>
              <a:rPr lang="pt-PT" dirty="0"/>
              <a:t> </a:t>
            </a:r>
            <a:r>
              <a:rPr lang="pt-PT" dirty="0" err="1"/>
              <a:t>Mode</a:t>
            </a:r>
            <a:r>
              <a:rPr lang="pt-PT" dirty="0"/>
              <a:t> </a:t>
            </a:r>
            <a:r>
              <a:rPr lang="pt-PT" dirty="0" err="1"/>
              <a:t>Interactions</a:t>
            </a:r>
            <a:endParaRPr lang="pt-PT" dirty="0"/>
          </a:p>
        </p:txBody>
      </p:sp>
      <p:sp>
        <p:nvSpPr>
          <p:cNvPr id="3" name="Content Placeholder 2"/>
          <p:cNvSpPr>
            <a:spLocks noGrp="1"/>
          </p:cNvSpPr>
          <p:nvPr>
            <p:ph idx="1"/>
          </p:nvPr>
        </p:nvSpPr>
        <p:spPr/>
        <p:txBody>
          <a:bodyPr/>
          <a:lstStyle/>
          <a:p>
            <a:r>
              <a:rPr lang="en-US" dirty="0" err="1"/>
              <a:t>EtherChannel</a:t>
            </a:r>
            <a:r>
              <a:rPr lang="en-US" dirty="0"/>
              <a:t> can be established using one of the following three </a:t>
            </a:r>
            <a:r>
              <a:rPr lang="en-US" dirty="0" smtClean="0"/>
              <a:t>mechanisms:</a:t>
            </a:r>
          </a:p>
          <a:p>
            <a:pPr lvl="1"/>
            <a:r>
              <a:rPr lang="pt-PT" b="1" dirty="0" smtClean="0"/>
              <a:t>LACP</a:t>
            </a:r>
            <a:r>
              <a:rPr lang="pt-PT" b="1" dirty="0"/>
              <a:t>: </a:t>
            </a:r>
            <a:r>
              <a:rPr lang="pt-PT" dirty="0" err="1"/>
              <a:t>IEEE’s</a:t>
            </a:r>
            <a:r>
              <a:rPr lang="pt-PT" dirty="0"/>
              <a:t> </a:t>
            </a:r>
            <a:r>
              <a:rPr lang="pt-PT" dirty="0" err="1"/>
              <a:t>negotiation</a:t>
            </a:r>
            <a:r>
              <a:rPr lang="pt-PT" dirty="0"/>
              <a:t> </a:t>
            </a:r>
            <a:r>
              <a:rPr lang="pt-PT" dirty="0" err="1"/>
              <a:t>protocol</a:t>
            </a:r>
            <a:endParaRPr lang="pt-PT" dirty="0"/>
          </a:p>
          <a:p>
            <a:pPr lvl="1"/>
            <a:r>
              <a:rPr lang="pt-PT" b="1" dirty="0" err="1" smtClean="0"/>
              <a:t>PAgP</a:t>
            </a:r>
            <a:r>
              <a:rPr lang="pt-PT" b="1" dirty="0"/>
              <a:t>: </a:t>
            </a:r>
            <a:r>
              <a:rPr lang="pt-PT" dirty="0" err="1"/>
              <a:t>Cisco’s</a:t>
            </a:r>
            <a:r>
              <a:rPr lang="pt-PT" dirty="0"/>
              <a:t> </a:t>
            </a:r>
            <a:r>
              <a:rPr lang="pt-PT" dirty="0" err="1"/>
              <a:t>negotiation</a:t>
            </a:r>
            <a:r>
              <a:rPr lang="pt-PT" dirty="0"/>
              <a:t> </a:t>
            </a:r>
            <a:r>
              <a:rPr lang="pt-PT" dirty="0" err="1"/>
              <a:t>protocol</a:t>
            </a:r>
            <a:endParaRPr lang="pt-PT" dirty="0"/>
          </a:p>
          <a:p>
            <a:pPr lvl="1"/>
            <a:r>
              <a:rPr lang="pt-PT" b="1" dirty="0" err="1" smtClean="0"/>
              <a:t>Static</a:t>
            </a:r>
            <a:r>
              <a:rPr lang="pt-PT" b="1" dirty="0" smtClean="0"/>
              <a:t> </a:t>
            </a:r>
            <a:r>
              <a:rPr lang="pt-PT" b="1" dirty="0" err="1"/>
              <a:t>persistence</a:t>
            </a:r>
            <a:r>
              <a:rPr lang="pt-PT" b="1" dirty="0"/>
              <a:t>: </a:t>
            </a:r>
            <a:r>
              <a:rPr lang="pt-PT" dirty="0"/>
              <a:t>No </a:t>
            </a:r>
            <a:r>
              <a:rPr lang="pt-PT" dirty="0" err="1"/>
              <a:t>negotiation</a:t>
            </a:r>
            <a:r>
              <a:rPr lang="pt-PT" dirty="0"/>
              <a:t> </a:t>
            </a:r>
            <a:r>
              <a:rPr lang="pt-PT" dirty="0" err="1"/>
              <a:t>protocol</a:t>
            </a:r>
            <a:endParaRPr lang="pt-PT" dirty="0"/>
          </a:p>
        </p:txBody>
      </p:sp>
      <p:pic>
        <p:nvPicPr>
          <p:cNvPr id="4" name="Picture 3"/>
          <p:cNvPicPr>
            <a:picLocks noChangeAspect="1"/>
          </p:cNvPicPr>
          <p:nvPr/>
        </p:nvPicPr>
        <p:blipFill>
          <a:blip r:embed="rId2"/>
          <a:stretch>
            <a:fillRect/>
          </a:stretch>
        </p:blipFill>
        <p:spPr>
          <a:xfrm>
            <a:off x="308131" y="3920646"/>
            <a:ext cx="8462893" cy="1839106"/>
          </a:xfrm>
          <a:prstGeom prst="rect">
            <a:avLst/>
          </a:prstGeom>
        </p:spPr>
      </p:pic>
    </p:spTree>
    <p:extLst>
      <p:ext uri="{BB962C8B-B14F-4D97-AF65-F5344CB8AC3E}">
        <p14:creationId xmlns:p14="http://schemas.microsoft.com/office/powerpoint/2010/main" val="2212446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End</a:t>
            </a:r>
            <a:r>
              <a:rPr lang="pt-PT" dirty="0"/>
              <a:t>-to-</a:t>
            </a:r>
            <a:r>
              <a:rPr lang="pt-PT" dirty="0" err="1"/>
              <a:t>End</a:t>
            </a:r>
            <a:r>
              <a:rPr lang="pt-PT" dirty="0"/>
              <a:t> </a:t>
            </a:r>
            <a:r>
              <a:rPr lang="pt-PT" dirty="0" err="1"/>
              <a:t>VLANs</a:t>
            </a:r>
            <a:endParaRPr lang="pt-PT" dirty="0"/>
          </a:p>
        </p:txBody>
      </p:sp>
      <p:sp>
        <p:nvSpPr>
          <p:cNvPr id="3" name="Content Placeholder 2"/>
          <p:cNvSpPr>
            <a:spLocks noGrp="1"/>
          </p:cNvSpPr>
          <p:nvPr>
            <p:ph idx="1"/>
          </p:nvPr>
        </p:nvSpPr>
        <p:spPr/>
        <p:txBody>
          <a:bodyPr/>
          <a:lstStyle/>
          <a:p>
            <a:r>
              <a:rPr lang="en-US" i="1" dirty="0" smtClean="0"/>
              <a:t>End-to-End </a:t>
            </a:r>
            <a:r>
              <a:rPr lang="en-US" i="1" dirty="0"/>
              <a:t>VLAN </a:t>
            </a:r>
            <a:r>
              <a:rPr lang="en-US" dirty="0"/>
              <a:t>refers to a single VLAN that is associated with </a:t>
            </a:r>
            <a:r>
              <a:rPr lang="en-US" dirty="0" smtClean="0"/>
              <a:t>switch ports </a:t>
            </a:r>
            <a:r>
              <a:rPr lang="en-US" dirty="0"/>
              <a:t>widely dispersed throughout an enterprise network on multiple switches.</a:t>
            </a:r>
            <a:endParaRPr lang="pt-PT" dirty="0"/>
          </a:p>
        </p:txBody>
      </p:sp>
      <p:pic>
        <p:nvPicPr>
          <p:cNvPr id="4" name="Picture 3"/>
          <p:cNvPicPr>
            <a:picLocks noChangeAspect="1"/>
          </p:cNvPicPr>
          <p:nvPr/>
        </p:nvPicPr>
        <p:blipFill>
          <a:blip r:embed="rId2"/>
          <a:stretch>
            <a:fillRect/>
          </a:stretch>
        </p:blipFill>
        <p:spPr>
          <a:xfrm>
            <a:off x="927662" y="2867196"/>
            <a:ext cx="7223831" cy="3166601"/>
          </a:xfrm>
          <a:prstGeom prst="rect">
            <a:avLst/>
          </a:prstGeom>
        </p:spPr>
      </p:pic>
    </p:spTree>
    <p:extLst>
      <p:ext uri="{BB962C8B-B14F-4D97-AF65-F5344CB8AC3E}">
        <p14:creationId xmlns:p14="http://schemas.microsoft.com/office/powerpoint/2010/main" val="368406660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LACP</a:t>
            </a:r>
            <a:endParaRPr lang="pt-PT" dirty="0"/>
          </a:p>
        </p:txBody>
      </p:sp>
      <p:sp>
        <p:nvSpPr>
          <p:cNvPr id="3" name="Content Placeholder 2"/>
          <p:cNvSpPr>
            <a:spLocks noGrp="1"/>
          </p:cNvSpPr>
          <p:nvPr>
            <p:ph idx="1"/>
          </p:nvPr>
        </p:nvSpPr>
        <p:spPr/>
        <p:txBody>
          <a:bodyPr/>
          <a:lstStyle/>
          <a:p>
            <a:r>
              <a:rPr lang="en-US" dirty="0"/>
              <a:t>Link Aggregation Control Protocol (LACP) is part of an IEEE specification (</a:t>
            </a:r>
            <a:r>
              <a:rPr lang="en-US" dirty="0" smtClean="0"/>
              <a:t>802.3ad) that </a:t>
            </a:r>
            <a:r>
              <a:rPr lang="en-US" dirty="0"/>
              <a:t>allows several physical ports to be bundled together to form a single logical </a:t>
            </a:r>
            <a:r>
              <a:rPr lang="en-US" dirty="0" smtClean="0"/>
              <a:t>channel. LACP </a:t>
            </a:r>
            <a:r>
              <a:rPr lang="en-US" dirty="0"/>
              <a:t>allows a switch to negotiate an automatic bundle by sending LACP packets </a:t>
            </a:r>
            <a:r>
              <a:rPr lang="en-US" dirty="0" smtClean="0"/>
              <a:t>to </a:t>
            </a:r>
            <a:r>
              <a:rPr lang="pt-PT" dirty="0" err="1" smtClean="0"/>
              <a:t>the</a:t>
            </a:r>
            <a:r>
              <a:rPr lang="pt-PT" dirty="0" smtClean="0"/>
              <a:t> </a:t>
            </a:r>
            <a:r>
              <a:rPr lang="pt-PT" dirty="0" err="1"/>
              <a:t>peer</a:t>
            </a:r>
            <a:r>
              <a:rPr lang="pt-PT" dirty="0" smtClean="0"/>
              <a:t>.</a:t>
            </a:r>
          </a:p>
          <a:p>
            <a:r>
              <a:rPr lang="en-US" dirty="0"/>
              <a:t>It ensures that when </a:t>
            </a:r>
            <a:r>
              <a:rPr lang="en-US" dirty="0" err="1"/>
              <a:t>EtherChannel</a:t>
            </a:r>
            <a:r>
              <a:rPr lang="en-US" dirty="0"/>
              <a:t> </a:t>
            </a:r>
            <a:r>
              <a:rPr lang="en-US" dirty="0" smtClean="0"/>
              <a:t>is created</a:t>
            </a:r>
            <a:r>
              <a:rPr lang="en-US" dirty="0"/>
              <a:t>, all ports have the same type of configuration speed, duplex setting, and </a:t>
            </a:r>
            <a:r>
              <a:rPr lang="en-US" dirty="0" smtClean="0"/>
              <a:t>VLAN information</a:t>
            </a:r>
            <a:r>
              <a:rPr lang="en-US" dirty="0"/>
              <a:t>. Any port modification after the creation of the channel will also change </a:t>
            </a:r>
            <a:r>
              <a:rPr lang="en-US" dirty="0" smtClean="0"/>
              <a:t>all </a:t>
            </a:r>
            <a:r>
              <a:rPr lang="pt-PT" dirty="0" err="1" smtClean="0"/>
              <a:t>the</a:t>
            </a:r>
            <a:r>
              <a:rPr lang="pt-PT" dirty="0" smtClean="0"/>
              <a:t> </a:t>
            </a:r>
            <a:r>
              <a:rPr lang="pt-PT" dirty="0" err="1"/>
              <a:t>other</a:t>
            </a:r>
            <a:r>
              <a:rPr lang="pt-PT" dirty="0"/>
              <a:t> </a:t>
            </a:r>
            <a:r>
              <a:rPr lang="pt-PT" dirty="0" err="1"/>
              <a:t>channel</a:t>
            </a:r>
            <a:r>
              <a:rPr lang="pt-PT" dirty="0"/>
              <a:t> </a:t>
            </a:r>
            <a:r>
              <a:rPr lang="pt-PT" dirty="0" err="1" smtClean="0"/>
              <a:t>ports</a:t>
            </a:r>
            <a:r>
              <a:rPr lang="pt-PT" dirty="0" smtClean="0"/>
              <a:t>.</a:t>
            </a:r>
          </a:p>
          <a:p>
            <a:r>
              <a:rPr lang="en-US" dirty="0"/>
              <a:t>The switch with the lowest system priority is allowed to </a:t>
            </a:r>
            <a:r>
              <a:rPr lang="en-US" dirty="0" smtClean="0"/>
              <a:t>make decisions </a:t>
            </a:r>
            <a:r>
              <a:rPr lang="en-US" dirty="0"/>
              <a:t>about what ports actively participate in </a:t>
            </a:r>
            <a:r>
              <a:rPr lang="en-US" dirty="0" err="1"/>
              <a:t>EtherChannel</a:t>
            </a:r>
            <a:r>
              <a:rPr lang="en-US" dirty="0"/>
              <a:t>. </a:t>
            </a:r>
            <a:endParaRPr lang="pt-PT" dirty="0"/>
          </a:p>
        </p:txBody>
      </p:sp>
    </p:spTree>
    <p:extLst>
      <p:ext uri="{BB962C8B-B14F-4D97-AF65-F5344CB8AC3E}">
        <p14:creationId xmlns:p14="http://schemas.microsoft.com/office/powerpoint/2010/main" val="41769143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LACP</a:t>
            </a:r>
          </a:p>
        </p:txBody>
      </p:sp>
      <p:sp>
        <p:nvSpPr>
          <p:cNvPr id="3" name="Content Placeholder 2"/>
          <p:cNvSpPr>
            <a:spLocks noGrp="1"/>
          </p:cNvSpPr>
          <p:nvPr>
            <p:ph idx="1"/>
          </p:nvPr>
        </p:nvSpPr>
        <p:spPr/>
        <p:txBody>
          <a:bodyPr/>
          <a:lstStyle/>
          <a:p>
            <a:r>
              <a:rPr lang="en-US" dirty="0"/>
              <a:t>Ports become </a:t>
            </a:r>
            <a:r>
              <a:rPr lang="en-US" dirty="0" smtClean="0"/>
              <a:t>active according </a:t>
            </a:r>
            <a:r>
              <a:rPr lang="en-US" dirty="0"/>
              <a:t>to their port priority</a:t>
            </a:r>
            <a:r>
              <a:rPr lang="en-US" dirty="0" smtClean="0"/>
              <a:t>.</a:t>
            </a:r>
          </a:p>
          <a:p>
            <a:r>
              <a:rPr lang="en-US" dirty="0" smtClean="0"/>
              <a:t>A </a:t>
            </a:r>
            <a:r>
              <a:rPr lang="en-US" dirty="0"/>
              <a:t>lower number means higher priority. </a:t>
            </a:r>
            <a:endParaRPr lang="en-US" dirty="0" smtClean="0"/>
          </a:p>
          <a:p>
            <a:r>
              <a:rPr lang="en-US" dirty="0" smtClean="0"/>
              <a:t>Commonly</a:t>
            </a:r>
            <a:r>
              <a:rPr lang="en-US" dirty="0"/>
              <a:t> </a:t>
            </a:r>
            <a:r>
              <a:rPr lang="en-US" dirty="0" smtClean="0"/>
              <a:t>up </a:t>
            </a:r>
            <a:r>
              <a:rPr lang="en-US" dirty="0"/>
              <a:t>to 16 links can be assigned to an </a:t>
            </a:r>
            <a:r>
              <a:rPr lang="en-US" dirty="0" err="1"/>
              <a:t>EtherChannel</a:t>
            </a:r>
            <a:r>
              <a:rPr lang="en-US" dirty="0"/>
              <a:t>, but only 8 can be active at a time.</a:t>
            </a:r>
          </a:p>
          <a:p>
            <a:r>
              <a:rPr lang="en-US" dirty="0" err="1"/>
              <a:t>Nonactive</a:t>
            </a:r>
            <a:r>
              <a:rPr lang="en-US" dirty="0"/>
              <a:t> links are placed into a standby state and are enabled if one of the active </a:t>
            </a:r>
            <a:r>
              <a:rPr lang="en-US" dirty="0" smtClean="0"/>
              <a:t>links </a:t>
            </a:r>
            <a:r>
              <a:rPr lang="pt-PT" dirty="0" err="1" smtClean="0"/>
              <a:t>goes</a:t>
            </a:r>
            <a:r>
              <a:rPr lang="pt-PT" dirty="0" smtClean="0"/>
              <a:t> </a:t>
            </a:r>
            <a:r>
              <a:rPr lang="pt-PT" dirty="0" err="1"/>
              <a:t>down</a:t>
            </a:r>
            <a:r>
              <a:rPr lang="pt-PT" dirty="0" smtClean="0"/>
              <a:t>.</a:t>
            </a:r>
          </a:p>
          <a:p>
            <a:r>
              <a:rPr lang="en-US" dirty="0"/>
              <a:t>The maximum number of active links in an </a:t>
            </a:r>
            <a:r>
              <a:rPr lang="en-US" dirty="0" err="1"/>
              <a:t>EtherChannel</a:t>
            </a:r>
            <a:r>
              <a:rPr lang="en-US" dirty="0"/>
              <a:t> varies between switches.</a:t>
            </a:r>
            <a:endParaRPr lang="pt-PT" dirty="0"/>
          </a:p>
          <a:p>
            <a:endParaRPr lang="pt-PT" dirty="0"/>
          </a:p>
        </p:txBody>
      </p:sp>
    </p:spTree>
    <p:extLst>
      <p:ext uri="{BB962C8B-B14F-4D97-AF65-F5344CB8AC3E}">
        <p14:creationId xmlns:p14="http://schemas.microsoft.com/office/powerpoint/2010/main" val="11013762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LACP Modes </a:t>
            </a:r>
            <a:r>
              <a:rPr lang="en-US" dirty="0"/>
              <a:t>of </a:t>
            </a:r>
            <a:r>
              <a:rPr lang="en-US" dirty="0" smtClean="0"/>
              <a:t>Operation</a:t>
            </a:r>
            <a:endParaRPr lang="pt-PT"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These are the LACP modes of operation:</a:t>
            </a:r>
          </a:p>
          <a:p>
            <a:r>
              <a:rPr lang="pt-PT" b="1" dirty="0" smtClean="0"/>
              <a:t>Active</a:t>
            </a:r>
            <a:r>
              <a:rPr lang="pt-PT" b="1" dirty="0"/>
              <a:t>: </a:t>
            </a:r>
            <a:r>
              <a:rPr lang="pt-PT" dirty="0" err="1"/>
              <a:t>Enable</a:t>
            </a:r>
            <a:r>
              <a:rPr lang="pt-PT" dirty="0"/>
              <a:t> LACP</a:t>
            </a:r>
          </a:p>
          <a:p>
            <a:r>
              <a:rPr lang="en-US" b="1" dirty="0" smtClean="0"/>
              <a:t>Passive</a:t>
            </a:r>
            <a:r>
              <a:rPr lang="en-US" b="1" dirty="0"/>
              <a:t>: </a:t>
            </a:r>
            <a:r>
              <a:rPr lang="en-US" dirty="0"/>
              <a:t>Enable LACP only if an LACP device is detected</a:t>
            </a:r>
          </a:p>
          <a:p>
            <a:pPr marL="0" indent="0">
              <a:buNone/>
            </a:pPr>
            <a:r>
              <a:rPr lang="en-US" dirty="0"/>
              <a:t>The following are some additional parameters that you can use when configuring LACP:</a:t>
            </a:r>
          </a:p>
          <a:p>
            <a:r>
              <a:rPr lang="en-US" b="1" dirty="0" smtClean="0"/>
              <a:t>System priority</a:t>
            </a:r>
          </a:p>
          <a:p>
            <a:pPr lvl="1"/>
            <a:r>
              <a:rPr lang="en-US" dirty="0" smtClean="0"/>
              <a:t>Each </a:t>
            </a:r>
            <a:r>
              <a:rPr lang="en-US" dirty="0"/>
              <a:t>switch running LACP must have a system priority. The </a:t>
            </a:r>
            <a:r>
              <a:rPr lang="en-US" dirty="0" smtClean="0"/>
              <a:t>system priority </a:t>
            </a:r>
            <a:r>
              <a:rPr lang="en-US" dirty="0"/>
              <a:t>can be specified automatically or through the CLI. The switch uses </a:t>
            </a:r>
            <a:r>
              <a:rPr lang="en-US" dirty="0" smtClean="0"/>
              <a:t>the MAC </a:t>
            </a:r>
            <a:r>
              <a:rPr lang="en-US" dirty="0"/>
              <a:t>address and the system priority to form the system ID.</a:t>
            </a:r>
          </a:p>
          <a:p>
            <a:r>
              <a:rPr lang="en-US" b="1" dirty="0" smtClean="0"/>
              <a:t>Port priority</a:t>
            </a:r>
          </a:p>
          <a:p>
            <a:pPr lvl="1"/>
            <a:r>
              <a:rPr lang="en-US" dirty="0" smtClean="0"/>
              <a:t>Each </a:t>
            </a:r>
            <a:r>
              <a:rPr lang="en-US" dirty="0"/>
              <a:t>port in the switch must have a port priority. The port </a:t>
            </a:r>
            <a:r>
              <a:rPr lang="en-US" dirty="0" smtClean="0"/>
              <a:t>priority can </a:t>
            </a:r>
            <a:r>
              <a:rPr lang="en-US" dirty="0"/>
              <a:t>be specified automatically or through the CLI. </a:t>
            </a:r>
            <a:endParaRPr lang="en-US" dirty="0" smtClean="0"/>
          </a:p>
          <a:p>
            <a:r>
              <a:rPr lang="en-US" b="1" dirty="0" smtClean="0"/>
              <a:t>Administrative key</a:t>
            </a:r>
          </a:p>
          <a:p>
            <a:pPr lvl="1"/>
            <a:r>
              <a:rPr lang="en-US" dirty="0" smtClean="0"/>
              <a:t>Each </a:t>
            </a:r>
            <a:r>
              <a:rPr lang="en-US" dirty="0"/>
              <a:t>port in the switch must have an administrative key </a:t>
            </a:r>
            <a:r>
              <a:rPr lang="en-US" dirty="0" smtClean="0"/>
              <a:t>value, which </a:t>
            </a:r>
            <a:r>
              <a:rPr lang="en-US" dirty="0"/>
              <a:t>can be specified automatically or through the CLI. The administrative </a:t>
            </a:r>
            <a:r>
              <a:rPr lang="en-US" dirty="0" smtClean="0"/>
              <a:t>key defines </a:t>
            </a:r>
            <a:r>
              <a:rPr lang="en-US" dirty="0"/>
              <a:t>the capability of a port to aggregate with other ports, determined by </a:t>
            </a:r>
            <a:r>
              <a:rPr lang="en-US" dirty="0" smtClean="0"/>
              <a:t>these factors</a:t>
            </a:r>
            <a:r>
              <a:rPr lang="en-US" dirty="0"/>
              <a:t>: the port’s physical characteristics, such as data rate, duplex capability, </a:t>
            </a:r>
            <a:r>
              <a:rPr lang="en-US" dirty="0" smtClean="0"/>
              <a:t>and </a:t>
            </a:r>
            <a:r>
              <a:rPr lang="pt-PT" dirty="0" err="1" smtClean="0"/>
              <a:t>point</a:t>
            </a:r>
            <a:r>
              <a:rPr lang="pt-PT" dirty="0" smtClean="0"/>
              <a:t>-to-</a:t>
            </a:r>
            <a:r>
              <a:rPr lang="pt-PT" dirty="0" err="1" smtClean="0"/>
              <a:t>point</a:t>
            </a:r>
            <a:r>
              <a:rPr lang="pt-PT" dirty="0" smtClean="0"/>
              <a:t> </a:t>
            </a:r>
            <a:r>
              <a:rPr lang="pt-PT" dirty="0" err="1"/>
              <a:t>or</a:t>
            </a:r>
            <a:r>
              <a:rPr lang="pt-PT" dirty="0"/>
              <a:t> </a:t>
            </a:r>
            <a:r>
              <a:rPr lang="pt-PT" dirty="0" err="1"/>
              <a:t>shared</a:t>
            </a:r>
            <a:r>
              <a:rPr lang="pt-PT" dirty="0"/>
              <a:t> </a:t>
            </a:r>
            <a:r>
              <a:rPr lang="pt-PT" dirty="0" err="1"/>
              <a:t>medium</a:t>
            </a:r>
            <a:r>
              <a:rPr lang="pt-PT" dirty="0"/>
              <a:t>.</a:t>
            </a:r>
          </a:p>
        </p:txBody>
      </p:sp>
    </p:spTree>
    <p:extLst>
      <p:ext uri="{BB962C8B-B14F-4D97-AF65-F5344CB8AC3E}">
        <p14:creationId xmlns:p14="http://schemas.microsoft.com/office/powerpoint/2010/main" val="396048900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PAgP</a:t>
            </a:r>
            <a:endParaRPr lang="pt-PT" dirty="0"/>
          </a:p>
        </p:txBody>
      </p:sp>
      <p:sp>
        <p:nvSpPr>
          <p:cNvPr id="3" name="Content Placeholder 2"/>
          <p:cNvSpPr>
            <a:spLocks noGrp="1"/>
          </p:cNvSpPr>
          <p:nvPr>
            <p:ph idx="1"/>
          </p:nvPr>
        </p:nvSpPr>
        <p:spPr/>
        <p:txBody>
          <a:bodyPr>
            <a:normAutofit fontScale="92500" lnSpcReduction="20000"/>
          </a:bodyPr>
          <a:lstStyle/>
          <a:p>
            <a:r>
              <a:rPr lang="en-US" dirty="0"/>
              <a:t>Port Aggregation Protocol (</a:t>
            </a:r>
            <a:r>
              <a:rPr lang="en-US" dirty="0" err="1"/>
              <a:t>PAgP</a:t>
            </a:r>
            <a:r>
              <a:rPr lang="en-US" dirty="0"/>
              <a:t>) provides the same negotiation benefits as LACP.</a:t>
            </a:r>
          </a:p>
          <a:p>
            <a:r>
              <a:rPr lang="en-US" dirty="0" err="1"/>
              <a:t>PAgP</a:t>
            </a:r>
            <a:r>
              <a:rPr lang="en-US" dirty="0"/>
              <a:t> is a Cisco proprietary protocol, and it will work only on Cisco devices. </a:t>
            </a:r>
            <a:endParaRPr lang="en-US" dirty="0" smtClean="0"/>
          </a:p>
          <a:p>
            <a:r>
              <a:rPr lang="en-US" dirty="0" err="1" smtClean="0"/>
              <a:t>PAgP</a:t>
            </a:r>
            <a:r>
              <a:rPr lang="en-US" dirty="0" smtClean="0"/>
              <a:t> packets are </a:t>
            </a:r>
            <a:r>
              <a:rPr lang="en-US" dirty="0"/>
              <a:t>exchanged between switches over </a:t>
            </a:r>
            <a:r>
              <a:rPr lang="en-US" dirty="0" err="1"/>
              <a:t>EtherChannel</a:t>
            </a:r>
            <a:r>
              <a:rPr lang="en-US" dirty="0"/>
              <a:t>-capable ports. </a:t>
            </a:r>
            <a:endParaRPr lang="en-US" dirty="0" smtClean="0"/>
          </a:p>
          <a:p>
            <a:r>
              <a:rPr lang="en-US" dirty="0" smtClean="0"/>
              <a:t>Neighbors are identified </a:t>
            </a:r>
            <a:r>
              <a:rPr lang="en-US" dirty="0"/>
              <a:t>and capabilities are learned and compared with local switch capabilities. </a:t>
            </a:r>
            <a:endParaRPr lang="en-US" dirty="0" smtClean="0"/>
          </a:p>
          <a:p>
            <a:r>
              <a:rPr lang="en-US" dirty="0" smtClean="0"/>
              <a:t>Ports</a:t>
            </a:r>
            <a:r>
              <a:rPr lang="en-US" dirty="0"/>
              <a:t> </a:t>
            </a:r>
            <a:r>
              <a:rPr lang="en-US" dirty="0" smtClean="0"/>
              <a:t>that </a:t>
            </a:r>
            <a:r>
              <a:rPr lang="en-US" dirty="0"/>
              <a:t>have the same capabilities are bundled together into an </a:t>
            </a:r>
            <a:r>
              <a:rPr lang="en-US" dirty="0" err="1"/>
              <a:t>EtherChannel</a:t>
            </a:r>
            <a:r>
              <a:rPr lang="en-US" dirty="0"/>
              <a:t>. </a:t>
            </a:r>
            <a:endParaRPr lang="en-US" dirty="0" smtClean="0"/>
          </a:p>
          <a:p>
            <a:r>
              <a:rPr lang="en-US" dirty="0" err="1" smtClean="0"/>
              <a:t>PAgP</a:t>
            </a:r>
            <a:r>
              <a:rPr lang="en-US" dirty="0" smtClean="0"/>
              <a:t> forms an </a:t>
            </a:r>
            <a:r>
              <a:rPr lang="en-US" dirty="0" err="1"/>
              <a:t>EtherChannel</a:t>
            </a:r>
            <a:r>
              <a:rPr lang="en-US" dirty="0"/>
              <a:t> only on ports that are configured for identical VLANs or </a:t>
            </a:r>
            <a:r>
              <a:rPr lang="en-US" dirty="0" err="1"/>
              <a:t>trunking</a:t>
            </a:r>
            <a:r>
              <a:rPr lang="en-US" dirty="0"/>
              <a:t>.</a:t>
            </a:r>
          </a:p>
          <a:p>
            <a:r>
              <a:rPr lang="en-US" dirty="0" err="1"/>
              <a:t>PAgP</a:t>
            </a:r>
            <a:r>
              <a:rPr lang="en-US" dirty="0"/>
              <a:t> will automatically modify parameters of the </a:t>
            </a:r>
            <a:r>
              <a:rPr lang="en-US" dirty="0" err="1"/>
              <a:t>EtherChannel</a:t>
            </a:r>
            <a:r>
              <a:rPr lang="en-US" dirty="0"/>
              <a:t> if one of the ports </a:t>
            </a:r>
            <a:r>
              <a:rPr lang="en-US" dirty="0" smtClean="0"/>
              <a:t>in the </a:t>
            </a:r>
            <a:r>
              <a:rPr lang="en-US" dirty="0"/>
              <a:t>bundle is modified. </a:t>
            </a:r>
            <a:endParaRPr lang="en-US" dirty="0" smtClean="0"/>
          </a:p>
          <a:p>
            <a:r>
              <a:rPr lang="en-US" dirty="0" err="1" smtClean="0"/>
              <a:t>PAgP</a:t>
            </a:r>
            <a:r>
              <a:rPr lang="en-US" dirty="0" smtClean="0"/>
              <a:t> and </a:t>
            </a:r>
            <a:r>
              <a:rPr lang="en-US" dirty="0"/>
              <a:t>LACP are not compatible.</a:t>
            </a:r>
            <a:endParaRPr lang="pt-PT" dirty="0"/>
          </a:p>
        </p:txBody>
      </p:sp>
    </p:spTree>
    <p:extLst>
      <p:ext uri="{BB962C8B-B14F-4D97-AF65-F5344CB8AC3E}">
        <p14:creationId xmlns:p14="http://schemas.microsoft.com/office/powerpoint/2010/main" val="182560164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PAgP</a:t>
            </a:r>
            <a:r>
              <a:rPr lang="en-US" dirty="0"/>
              <a:t> </a:t>
            </a:r>
            <a:r>
              <a:rPr lang="en-US" dirty="0" smtClean="0"/>
              <a:t>Modes </a:t>
            </a:r>
            <a:r>
              <a:rPr lang="en-US" dirty="0"/>
              <a:t>of </a:t>
            </a:r>
            <a:r>
              <a:rPr lang="en-US" dirty="0" smtClean="0"/>
              <a:t>Operation</a:t>
            </a:r>
            <a:endParaRPr lang="pt-PT" dirty="0"/>
          </a:p>
        </p:txBody>
      </p:sp>
      <p:sp>
        <p:nvSpPr>
          <p:cNvPr id="3" name="Content Placeholder 2"/>
          <p:cNvSpPr>
            <a:spLocks noGrp="1"/>
          </p:cNvSpPr>
          <p:nvPr>
            <p:ph idx="1"/>
          </p:nvPr>
        </p:nvSpPr>
        <p:spPr/>
        <p:txBody>
          <a:bodyPr/>
          <a:lstStyle/>
          <a:p>
            <a:pPr marL="0" indent="0">
              <a:buNone/>
            </a:pPr>
            <a:r>
              <a:rPr lang="en-US" dirty="0"/>
              <a:t>These are the following two </a:t>
            </a:r>
            <a:r>
              <a:rPr lang="en-US" dirty="0" err="1"/>
              <a:t>PAgP</a:t>
            </a:r>
            <a:r>
              <a:rPr lang="en-US" dirty="0"/>
              <a:t> modes of operation:</a:t>
            </a:r>
          </a:p>
          <a:p>
            <a:r>
              <a:rPr lang="pt-PT" dirty="0"/>
              <a:t>■ </a:t>
            </a:r>
            <a:r>
              <a:rPr lang="pt-PT" b="1" dirty="0" err="1"/>
              <a:t>Desirable</a:t>
            </a:r>
            <a:r>
              <a:rPr lang="pt-PT" b="1" dirty="0"/>
              <a:t>: </a:t>
            </a:r>
            <a:r>
              <a:rPr lang="pt-PT" dirty="0" err="1"/>
              <a:t>Enable</a:t>
            </a:r>
            <a:r>
              <a:rPr lang="pt-PT" dirty="0"/>
              <a:t> </a:t>
            </a:r>
            <a:r>
              <a:rPr lang="pt-PT" dirty="0" err="1"/>
              <a:t>PAgP</a:t>
            </a:r>
            <a:endParaRPr lang="pt-PT" dirty="0"/>
          </a:p>
          <a:p>
            <a:r>
              <a:rPr lang="en-US" dirty="0"/>
              <a:t>■ </a:t>
            </a:r>
            <a:r>
              <a:rPr lang="en-US" b="1" dirty="0"/>
              <a:t>Auto: </a:t>
            </a:r>
            <a:r>
              <a:rPr lang="en-US" dirty="0"/>
              <a:t>Enable </a:t>
            </a:r>
            <a:r>
              <a:rPr lang="en-US" dirty="0" err="1"/>
              <a:t>PAgP</a:t>
            </a:r>
            <a:r>
              <a:rPr lang="en-US" dirty="0"/>
              <a:t> only if a </a:t>
            </a:r>
            <a:r>
              <a:rPr lang="en-US" dirty="0" err="1"/>
              <a:t>PAgP</a:t>
            </a:r>
            <a:r>
              <a:rPr lang="en-US" dirty="0"/>
              <a:t> device is </a:t>
            </a:r>
            <a:r>
              <a:rPr lang="en-US" dirty="0" err="1" smtClean="0"/>
              <a:t>detecte</a:t>
            </a:r>
            <a:endParaRPr lang="en-US" dirty="0"/>
          </a:p>
        </p:txBody>
      </p:sp>
    </p:spTree>
    <p:extLst>
      <p:ext uri="{BB962C8B-B14F-4D97-AF65-F5344CB8AC3E}">
        <p14:creationId xmlns:p14="http://schemas.microsoft.com/office/powerpoint/2010/main" val="397749297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Statically Bundle Links</a:t>
            </a:r>
            <a:endParaRPr lang="pt-PT" dirty="0"/>
          </a:p>
        </p:txBody>
      </p:sp>
      <p:sp>
        <p:nvSpPr>
          <p:cNvPr id="3" name="Content Placeholder 2"/>
          <p:cNvSpPr>
            <a:spLocks noGrp="1"/>
          </p:cNvSpPr>
          <p:nvPr>
            <p:ph idx="1"/>
          </p:nvPr>
        </p:nvSpPr>
        <p:spPr/>
        <p:txBody>
          <a:bodyPr/>
          <a:lstStyle/>
          <a:p>
            <a:r>
              <a:rPr lang="en-US" dirty="0" smtClean="0"/>
              <a:t>Negotiation </a:t>
            </a:r>
            <a:r>
              <a:rPr lang="en-US" dirty="0"/>
              <a:t>with either LACP or </a:t>
            </a:r>
            <a:r>
              <a:rPr lang="en-US" dirty="0" err="1"/>
              <a:t>PAgP</a:t>
            </a:r>
            <a:r>
              <a:rPr lang="en-US" dirty="0"/>
              <a:t> introduces overhead and delay </a:t>
            </a:r>
            <a:r>
              <a:rPr lang="en-US" dirty="0" smtClean="0"/>
              <a:t>in initialization</a:t>
            </a:r>
            <a:r>
              <a:rPr lang="en-US" dirty="0"/>
              <a:t>. </a:t>
            </a:r>
            <a:endParaRPr lang="en-US" dirty="0" smtClean="0"/>
          </a:p>
          <a:p>
            <a:r>
              <a:rPr lang="en-US" dirty="0" smtClean="0"/>
              <a:t>As </a:t>
            </a:r>
            <a:r>
              <a:rPr lang="en-US" dirty="0"/>
              <a:t>an alternative, you can statically bundle links into an </a:t>
            </a:r>
            <a:r>
              <a:rPr lang="en-US" dirty="0" err="1"/>
              <a:t>EtherChannel</a:t>
            </a:r>
            <a:r>
              <a:rPr lang="en-US" dirty="0"/>
              <a:t>.</a:t>
            </a:r>
          </a:p>
          <a:p>
            <a:r>
              <a:rPr lang="en-US" dirty="0"/>
              <a:t>This method introduces no delays but can cause problems if not properly </a:t>
            </a:r>
            <a:r>
              <a:rPr lang="en-US" dirty="0" smtClean="0"/>
              <a:t>configured </a:t>
            </a:r>
            <a:r>
              <a:rPr lang="pt-PT" dirty="0" err="1" smtClean="0"/>
              <a:t>on</a:t>
            </a:r>
            <a:r>
              <a:rPr lang="pt-PT" dirty="0" smtClean="0"/>
              <a:t> </a:t>
            </a:r>
            <a:r>
              <a:rPr lang="pt-PT" dirty="0" err="1"/>
              <a:t>both</a:t>
            </a:r>
            <a:r>
              <a:rPr lang="pt-PT" dirty="0"/>
              <a:t> </a:t>
            </a:r>
            <a:r>
              <a:rPr lang="pt-PT" dirty="0" err="1"/>
              <a:t>ends</a:t>
            </a:r>
            <a:r>
              <a:rPr lang="pt-PT" dirty="0"/>
              <a:t>.</a:t>
            </a:r>
          </a:p>
        </p:txBody>
      </p:sp>
    </p:spTree>
    <p:extLst>
      <p:ext uri="{BB962C8B-B14F-4D97-AF65-F5344CB8AC3E}">
        <p14:creationId xmlns:p14="http://schemas.microsoft.com/office/powerpoint/2010/main" val="420464079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PT" dirty="0" err="1"/>
              <a:t>Layer</a:t>
            </a:r>
            <a:r>
              <a:rPr lang="pt-PT" dirty="0"/>
              <a:t> 2 </a:t>
            </a:r>
            <a:r>
              <a:rPr lang="pt-PT" dirty="0" err="1"/>
              <a:t>EtherChannel</a:t>
            </a:r>
            <a:r>
              <a:rPr lang="pt-PT" dirty="0"/>
              <a:t> </a:t>
            </a:r>
            <a:r>
              <a:rPr lang="pt-PT" dirty="0" err="1"/>
              <a:t>Configuration</a:t>
            </a:r>
            <a:r>
              <a:rPr lang="pt-PT" dirty="0"/>
              <a:t> </a:t>
            </a:r>
            <a:r>
              <a:rPr lang="pt-PT" dirty="0" err="1"/>
              <a:t>Guidelines</a:t>
            </a:r>
            <a:endParaRPr lang="pt-PT" dirty="0"/>
          </a:p>
        </p:txBody>
      </p:sp>
      <p:sp>
        <p:nvSpPr>
          <p:cNvPr id="3" name="Content Placeholder 2"/>
          <p:cNvSpPr>
            <a:spLocks noGrp="1"/>
          </p:cNvSpPr>
          <p:nvPr>
            <p:ph idx="1"/>
          </p:nvPr>
        </p:nvSpPr>
        <p:spPr/>
        <p:txBody>
          <a:bodyPr>
            <a:normAutofit/>
          </a:bodyPr>
          <a:lstStyle/>
          <a:p>
            <a:pPr marL="0" indent="0">
              <a:buNone/>
            </a:pPr>
            <a:r>
              <a:rPr lang="en-US" dirty="0"/>
              <a:t>Before implementing </a:t>
            </a:r>
            <a:r>
              <a:rPr lang="en-US" dirty="0" err="1"/>
              <a:t>EtherChannel</a:t>
            </a:r>
            <a:r>
              <a:rPr lang="en-US" dirty="0"/>
              <a:t> in a network, plan the following steps necessary </a:t>
            </a:r>
            <a:r>
              <a:rPr lang="en-US" dirty="0" smtClean="0"/>
              <a:t>to </a:t>
            </a:r>
            <a:r>
              <a:rPr lang="pt-PT" dirty="0" err="1" smtClean="0"/>
              <a:t>make</a:t>
            </a:r>
            <a:r>
              <a:rPr lang="pt-PT" dirty="0" smtClean="0"/>
              <a:t> </a:t>
            </a:r>
            <a:r>
              <a:rPr lang="pt-PT" dirty="0" err="1"/>
              <a:t>it</a:t>
            </a:r>
            <a:r>
              <a:rPr lang="pt-PT" dirty="0"/>
              <a:t> </a:t>
            </a:r>
            <a:r>
              <a:rPr lang="pt-PT" dirty="0" err="1"/>
              <a:t>successful</a:t>
            </a:r>
            <a:r>
              <a:rPr lang="pt-PT" dirty="0"/>
              <a:t>:</a:t>
            </a:r>
          </a:p>
          <a:p>
            <a:r>
              <a:rPr lang="en-US" dirty="0" smtClean="0"/>
              <a:t>The </a:t>
            </a:r>
            <a:r>
              <a:rPr lang="en-US" dirty="0"/>
              <a:t>first step is to identify the ports that you will use for the </a:t>
            </a:r>
            <a:r>
              <a:rPr lang="en-US" dirty="0" err="1"/>
              <a:t>EtherChannel</a:t>
            </a:r>
            <a:r>
              <a:rPr lang="en-US" dirty="0"/>
              <a:t> on </a:t>
            </a:r>
            <a:r>
              <a:rPr lang="en-US" dirty="0" smtClean="0"/>
              <a:t>both switches</a:t>
            </a:r>
            <a:r>
              <a:rPr lang="en-US" dirty="0"/>
              <a:t>. </a:t>
            </a:r>
            <a:endParaRPr lang="en-US" dirty="0" smtClean="0"/>
          </a:p>
          <a:p>
            <a:r>
              <a:rPr lang="en-US" dirty="0" smtClean="0"/>
              <a:t>Each </a:t>
            </a:r>
            <a:r>
              <a:rPr lang="en-US" dirty="0"/>
              <a:t>interface should have the appropriate protocol identified (</a:t>
            </a:r>
            <a:r>
              <a:rPr lang="en-US" dirty="0" err="1"/>
              <a:t>PAgP</a:t>
            </a:r>
            <a:r>
              <a:rPr lang="en-US" dirty="0"/>
              <a:t> or LACP</a:t>
            </a:r>
            <a:r>
              <a:rPr lang="en-US" dirty="0" smtClean="0"/>
              <a:t>), have </a:t>
            </a:r>
            <a:r>
              <a:rPr lang="en-US" dirty="0"/>
              <a:t>a channel group number to associate all the given interfaces with a port </a:t>
            </a:r>
            <a:r>
              <a:rPr lang="en-US" dirty="0" smtClean="0"/>
              <a:t>group, and </a:t>
            </a:r>
            <a:r>
              <a:rPr lang="en-US" dirty="0"/>
              <a:t>be configured whether negotiation should occur.</a:t>
            </a:r>
          </a:p>
          <a:p>
            <a:r>
              <a:rPr lang="en-US" dirty="0" smtClean="0"/>
              <a:t>After </a:t>
            </a:r>
            <a:r>
              <a:rPr lang="en-US" dirty="0"/>
              <a:t>the connections are established, make sure that both sides of </a:t>
            </a:r>
            <a:r>
              <a:rPr lang="en-US" dirty="0" smtClean="0"/>
              <a:t>the </a:t>
            </a:r>
            <a:r>
              <a:rPr lang="en-US" dirty="0" err="1" smtClean="0"/>
              <a:t>EtherChannel</a:t>
            </a:r>
            <a:r>
              <a:rPr lang="en-US" dirty="0" smtClean="0"/>
              <a:t> </a:t>
            </a:r>
            <a:r>
              <a:rPr lang="en-US" dirty="0"/>
              <a:t>have formed and are providing aggregated bandwidth.</a:t>
            </a:r>
            <a:endParaRPr lang="pt-PT" dirty="0"/>
          </a:p>
        </p:txBody>
      </p:sp>
    </p:spTree>
    <p:extLst>
      <p:ext uri="{BB962C8B-B14F-4D97-AF65-F5344CB8AC3E}">
        <p14:creationId xmlns:p14="http://schemas.microsoft.com/office/powerpoint/2010/main" val="365933640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PT" dirty="0" err="1"/>
              <a:t>Layer</a:t>
            </a:r>
            <a:r>
              <a:rPr lang="pt-PT" dirty="0"/>
              <a:t> 2 </a:t>
            </a:r>
            <a:r>
              <a:rPr lang="pt-PT" dirty="0" err="1"/>
              <a:t>EtherChannel</a:t>
            </a:r>
            <a:r>
              <a:rPr lang="pt-PT" dirty="0"/>
              <a:t> </a:t>
            </a:r>
            <a:r>
              <a:rPr lang="pt-PT" dirty="0" err="1"/>
              <a:t>Configuration</a:t>
            </a:r>
            <a:r>
              <a:rPr lang="pt-PT" dirty="0"/>
              <a:t> </a:t>
            </a:r>
            <a:r>
              <a:rPr lang="pt-PT" dirty="0" err="1"/>
              <a:t>Guidelines</a:t>
            </a:r>
            <a:endParaRPr lang="pt-PT"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Follow these guidelines and restrictions when configuring </a:t>
            </a:r>
            <a:r>
              <a:rPr lang="en-US" dirty="0" err="1"/>
              <a:t>EtherChannel</a:t>
            </a:r>
            <a:r>
              <a:rPr lang="en-US" dirty="0"/>
              <a:t> interfaces:</a:t>
            </a:r>
          </a:p>
          <a:p>
            <a:r>
              <a:rPr lang="en-US" b="1" dirty="0" err="1" smtClean="0"/>
              <a:t>EtherChannel</a:t>
            </a:r>
            <a:r>
              <a:rPr lang="en-US" b="1" dirty="0" smtClean="0"/>
              <a:t> support</a:t>
            </a:r>
          </a:p>
          <a:p>
            <a:pPr lvl="1"/>
            <a:r>
              <a:rPr lang="en-US" dirty="0" smtClean="0"/>
              <a:t>All </a:t>
            </a:r>
            <a:r>
              <a:rPr lang="en-US" dirty="0"/>
              <a:t>Ethernet interfaces on all modules </a:t>
            </a:r>
            <a:r>
              <a:rPr lang="en-US" dirty="0" smtClean="0"/>
              <a:t>support </a:t>
            </a:r>
            <a:r>
              <a:rPr lang="en-US" dirty="0" err="1" smtClean="0"/>
              <a:t>EtherChannel</a:t>
            </a:r>
            <a:r>
              <a:rPr lang="en-US" dirty="0"/>
              <a:t>, with no requirement that interfaces be physically contiguous or </a:t>
            </a:r>
            <a:r>
              <a:rPr lang="en-US" dirty="0" smtClean="0"/>
              <a:t>on </a:t>
            </a:r>
            <a:r>
              <a:rPr lang="pt-PT" dirty="0" err="1" smtClean="0"/>
              <a:t>the</a:t>
            </a:r>
            <a:r>
              <a:rPr lang="pt-PT" dirty="0" smtClean="0"/>
              <a:t> </a:t>
            </a:r>
            <a:r>
              <a:rPr lang="pt-PT" dirty="0" err="1"/>
              <a:t>same</a:t>
            </a:r>
            <a:r>
              <a:rPr lang="pt-PT" dirty="0"/>
              <a:t> module.</a:t>
            </a:r>
          </a:p>
          <a:p>
            <a:r>
              <a:rPr lang="en-US" b="1" dirty="0" smtClean="0"/>
              <a:t>Speed </a:t>
            </a:r>
            <a:r>
              <a:rPr lang="en-US" b="1" dirty="0"/>
              <a:t>and </a:t>
            </a:r>
            <a:r>
              <a:rPr lang="en-US" b="1" dirty="0" smtClean="0"/>
              <a:t>duplex</a:t>
            </a:r>
          </a:p>
          <a:p>
            <a:pPr lvl="1"/>
            <a:r>
              <a:rPr lang="en-US" dirty="0" smtClean="0"/>
              <a:t>Configure </a:t>
            </a:r>
            <a:r>
              <a:rPr lang="en-US" dirty="0"/>
              <a:t>all interfaces in an </a:t>
            </a:r>
            <a:r>
              <a:rPr lang="en-US" dirty="0" err="1"/>
              <a:t>EtherChannel</a:t>
            </a:r>
            <a:r>
              <a:rPr lang="en-US" dirty="0"/>
              <a:t> </a:t>
            </a:r>
            <a:r>
              <a:rPr lang="en-US" u="sng" dirty="0"/>
              <a:t>to operate at </a:t>
            </a:r>
            <a:r>
              <a:rPr lang="en-US" u="sng" dirty="0" smtClean="0"/>
              <a:t>the same </a:t>
            </a:r>
            <a:r>
              <a:rPr lang="en-US" u="sng" dirty="0"/>
              <a:t>speed and in the same duplex </a:t>
            </a:r>
            <a:r>
              <a:rPr lang="en-US" u="sng" dirty="0" smtClean="0"/>
              <a:t>mode</a:t>
            </a:r>
            <a:r>
              <a:rPr lang="pt-PT" dirty="0" smtClean="0"/>
              <a:t>.</a:t>
            </a:r>
            <a:endParaRPr lang="pt-PT" dirty="0"/>
          </a:p>
          <a:p>
            <a:r>
              <a:rPr lang="en-US" b="1" dirty="0" smtClean="0"/>
              <a:t>VLAN match</a:t>
            </a:r>
          </a:p>
          <a:p>
            <a:pPr lvl="1"/>
            <a:r>
              <a:rPr lang="en-US" dirty="0" smtClean="0"/>
              <a:t>All </a:t>
            </a:r>
            <a:r>
              <a:rPr lang="en-US" dirty="0"/>
              <a:t>interfaces in the </a:t>
            </a:r>
            <a:r>
              <a:rPr lang="en-US" dirty="0" err="1"/>
              <a:t>EtherChannel</a:t>
            </a:r>
            <a:r>
              <a:rPr lang="en-US" dirty="0"/>
              <a:t> bundle must be assigned to </a:t>
            </a:r>
            <a:r>
              <a:rPr lang="en-US" dirty="0" smtClean="0"/>
              <a:t>the same </a:t>
            </a:r>
            <a:r>
              <a:rPr lang="en-US" dirty="0"/>
              <a:t>VLAN or be configured as a trunk.</a:t>
            </a:r>
          </a:p>
          <a:p>
            <a:r>
              <a:rPr lang="en-US" b="1" dirty="0" smtClean="0"/>
              <a:t>Range </a:t>
            </a:r>
            <a:r>
              <a:rPr lang="en-US" b="1" dirty="0"/>
              <a:t>of </a:t>
            </a:r>
            <a:r>
              <a:rPr lang="en-US" b="1" dirty="0" smtClean="0"/>
              <a:t>VLANs</a:t>
            </a:r>
          </a:p>
          <a:p>
            <a:pPr lvl="1"/>
            <a:r>
              <a:rPr lang="en-US" dirty="0" smtClean="0"/>
              <a:t>An </a:t>
            </a:r>
            <a:r>
              <a:rPr lang="en-US" dirty="0" err="1"/>
              <a:t>EtherChannel</a:t>
            </a:r>
            <a:r>
              <a:rPr lang="en-US" dirty="0"/>
              <a:t> supports the same allowed range of VLANs </a:t>
            </a:r>
            <a:r>
              <a:rPr lang="en-US" dirty="0" smtClean="0"/>
              <a:t>on all </a:t>
            </a:r>
            <a:r>
              <a:rPr lang="en-US" dirty="0"/>
              <a:t>the interfaces in a </a:t>
            </a:r>
            <a:r>
              <a:rPr lang="en-US" dirty="0" err="1"/>
              <a:t>trunking</a:t>
            </a:r>
            <a:r>
              <a:rPr lang="en-US" dirty="0"/>
              <a:t> Layer 2 </a:t>
            </a:r>
            <a:r>
              <a:rPr lang="en-US" dirty="0" err="1"/>
              <a:t>EtherChannel</a:t>
            </a:r>
            <a:r>
              <a:rPr lang="en-US" dirty="0"/>
              <a:t>.</a:t>
            </a:r>
            <a:endParaRPr lang="pt-PT" dirty="0"/>
          </a:p>
        </p:txBody>
      </p:sp>
    </p:spTree>
    <p:extLst>
      <p:ext uri="{BB962C8B-B14F-4D97-AF65-F5344CB8AC3E}">
        <p14:creationId xmlns:p14="http://schemas.microsoft.com/office/powerpoint/2010/main" val="137081564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PT" dirty="0" err="1"/>
              <a:t>Layer</a:t>
            </a:r>
            <a:r>
              <a:rPr lang="pt-PT" dirty="0"/>
              <a:t> 2 </a:t>
            </a:r>
            <a:r>
              <a:rPr lang="pt-PT" dirty="0" err="1"/>
              <a:t>EtherChannel</a:t>
            </a:r>
            <a:r>
              <a:rPr lang="pt-PT" dirty="0"/>
              <a:t> </a:t>
            </a:r>
            <a:r>
              <a:rPr lang="pt-PT" dirty="0" err="1"/>
              <a:t>Configuration</a:t>
            </a:r>
            <a:r>
              <a:rPr lang="pt-PT" dirty="0"/>
              <a:t> </a:t>
            </a:r>
            <a:r>
              <a:rPr lang="pt-PT" dirty="0" err="1"/>
              <a:t>Guidelines</a:t>
            </a:r>
            <a:endParaRPr lang="pt-PT" dirty="0"/>
          </a:p>
        </p:txBody>
      </p:sp>
      <p:sp>
        <p:nvSpPr>
          <p:cNvPr id="3" name="Content Placeholder 2"/>
          <p:cNvSpPr>
            <a:spLocks noGrp="1"/>
          </p:cNvSpPr>
          <p:nvPr>
            <p:ph idx="1"/>
          </p:nvPr>
        </p:nvSpPr>
        <p:spPr/>
        <p:txBody>
          <a:bodyPr>
            <a:normAutofit/>
          </a:bodyPr>
          <a:lstStyle/>
          <a:p>
            <a:r>
              <a:rPr lang="en-US" b="1" dirty="0" smtClean="0"/>
              <a:t>STP </a:t>
            </a:r>
            <a:r>
              <a:rPr lang="en-US" b="1" dirty="0"/>
              <a:t>path </a:t>
            </a:r>
            <a:r>
              <a:rPr lang="en-US" b="1" dirty="0" smtClean="0"/>
              <a:t>cost</a:t>
            </a:r>
          </a:p>
          <a:p>
            <a:pPr lvl="1"/>
            <a:r>
              <a:rPr lang="en-US" dirty="0" smtClean="0"/>
              <a:t>Interfaces </a:t>
            </a:r>
            <a:r>
              <a:rPr lang="en-US" dirty="0"/>
              <a:t>with different STP port path costs can form </a:t>
            </a:r>
            <a:r>
              <a:rPr lang="en-US" dirty="0" smtClean="0"/>
              <a:t>an </a:t>
            </a:r>
            <a:r>
              <a:rPr lang="en-US" dirty="0" err="1" smtClean="0"/>
              <a:t>EtherChannel</a:t>
            </a:r>
            <a:r>
              <a:rPr lang="en-US" dirty="0" smtClean="0"/>
              <a:t> </a:t>
            </a:r>
            <a:r>
              <a:rPr lang="en-US" dirty="0"/>
              <a:t>as long as they are compatibly configured. </a:t>
            </a:r>
            <a:endParaRPr lang="en-US" dirty="0" smtClean="0"/>
          </a:p>
          <a:p>
            <a:pPr lvl="1"/>
            <a:r>
              <a:rPr lang="en-US" dirty="0" smtClean="0"/>
              <a:t>Setting </a:t>
            </a:r>
            <a:r>
              <a:rPr lang="en-US" dirty="0"/>
              <a:t>different STP </a:t>
            </a:r>
            <a:r>
              <a:rPr lang="en-US" dirty="0" smtClean="0"/>
              <a:t>port path </a:t>
            </a:r>
            <a:r>
              <a:rPr lang="en-US" dirty="0"/>
              <a:t>costs does not, by itself, make interfaces incompatible for the formation of </a:t>
            </a:r>
            <a:r>
              <a:rPr lang="en-US" dirty="0" smtClean="0"/>
              <a:t>an </a:t>
            </a:r>
            <a:r>
              <a:rPr lang="pt-PT" dirty="0" err="1" smtClean="0"/>
              <a:t>EtherChannel</a:t>
            </a:r>
            <a:r>
              <a:rPr lang="pt-PT" dirty="0"/>
              <a:t>.</a:t>
            </a:r>
          </a:p>
          <a:p>
            <a:r>
              <a:rPr lang="pt-PT" b="1" dirty="0" err="1" smtClean="0"/>
              <a:t>Port</a:t>
            </a:r>
            <a:r>
              <a:rPr lang="pt-PT" b="1" dirty="0" smtClean="0"/>
              <a:t> </a:t>
            </a:r>
            <a:r>
              <a:rPr lang="pt-PT" b="1" dirty="0" err="1"/>
              <a:t>channel</a:t>
            </a:r>
            <a:r>
              <a:rPr lang="pt-PT" b="1" dirty="0"/>
              <a:t> versus interface </a:t>
            </a:r>
            <a:r>
              <a:rPr lang="pt-PT" b="1" dirty="0" err="1" smtClean="0"/>
              <a:t>configuration</a:t>
            </a:r>
            <a:endParaRPr lang="pt-PT" b="1" dirty="0" smtClean="0"/>
          </a:p>
          <a:p>
            <a:pPr lvl="1"/>
            <a:r>
              <a:rPr lang="pt-PT" dirty="0" err="1" smtClean="0"/>
              <a:t>After</a:t>
            </a:r>
            <a:r>
              <a:rPr lang="pt-PT" dirty="0" smtClean="0"/>
              <a:t> </a:t>
            </a:r>
            <a:r>
              <a:rPr lang="pt-PT" dirty="0" err="1"/>
              <a:t>you</a:t>
            </a:r>
            <a:r>
              <a:rPr lang="pt-PT" dirty="0"/>
              <a:t> configure </a:t>
            </a:r>
            <a:r>
              <a:rPr lang="pt-PT" dirty="0" err="1"/>
              <a:t>an</a:t>
            </a:r>
            <a:r>
              <a:rPr lang="pt-PT" dirty="0"/>
              <a:t> </a:t>
            </a:r>
            <a:r>
              <a:rPr lang="pt-PT" dirty="0" err="1" smtClean="0"/>
              <a:t>EtherChannel</a:t>
            </a:r>
            <a:r>
              <a:rPr lang="pt-PT" dirty="0" smtClean="0"/>
              <a:t>, </a:t>
            </a:r>
            <a:r>
              <a:rPr lang="en-US" dirty="0" smtClean="0"/>
              <a:t>any </a:t>
            </a:r>
            <a:r>
              <a:rPr lang="en-US" dirty="0"/>
              <a:t>configuration that you apply to the port channel interface affects </a:t>
            </a:r>
            <a:r>
              <a:rPr lang="en-US" dirty="0" smtClean="0"/>
              <a:t>the </a:t>
            </a:r>
            <a:r>
              <a:rPr lang="en-US" dirty="0" err="1" smtClean="0"/>
              <a:t>EtherChannel</a:t>
            </a:r>
            <a:r>
              <a:rPr lang="en-US" dirty="0"/>
              <a:t>. </a:t>
            </a:r>
            <a:endParaRPr lang="en-US" dirty="0" smtClean="0"/>
          </a:p>
          <a:p>
            <a:pPr lvl="1"/>
            <a:r>
              <a:rPr lang="en-US" dirty="0" smtClean="0"/>
              <a:t>Any </a:t>
            </a:r>
            <a:r>
              <a:rPr lang="en-US" dirty="0"/>
              <a:t>configuration that you apply to the physical interfaces </a:t>
            </a:r>
            <a:r>
              <a:rPr lang="en-US" dirty="0" smtClean="0"/>
              <a:t>affects only </a:t>
            </a:r>
            <a:r>
              <a:rPr lang="en-US" dirty="0"/>
              <a:t>the specific interface that you configured.</a:t>
            </a:r>
            <a:endParaRPr lang="pt-PT" dirty="0"/>
          </a:p>
        </p:txBody>
      </p:sp>
    </p:spTree>
    <p:extLst>
      <p:ext uri="{BB962C8B-B14F-4D97-AF65-F5344CB8AC3E}">
        <p14:creationId xmlns:p14="http://schemas.microsoft.com/office/powerpoint/2010/main" val="33617621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EtherChannel</a:t>
            </a:r>
            <a:r>
              <a:rPr lang="pt-PT" dirty="0"/>
              <a:t> </a:t>
            </a:r>
            <a:r>
              <a:rPr lang="pt-PT" dirty="0" err="1"/>
              <a:t>Load-Balancing</a:t>
            </a:r>
            <a:r>
              <a:rPr lang="pt-PT" dirty="0"/>
              <a:t> </a:t>
            </a:r>
            <a:r>
              <a:rPr lang="pt-PT" dirty="0" err="1"/>
              <a:t>Options</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3"/>
          <a:stretch>
            <a:fillRect/>
          </a:stretch>
        </p:blipFill>
        <p:spPr>
          <a:xfrm>
            <a:off x="312778" y="1665962"/>
            <a:ext cx="8453599" cy="3983277"/>
          </a:xfrm>
          <a:prstGeom prst="rect">
            <a:avLst/>
          </a:prstGeom>
        </p:spPr>
      </p:pic>
    </p:spTree>
    <p:extLst>
      <p:ext uri="{BB962C8B-B14F-4D97-AF65-F5344CB8AC3E}">
        <p14:creationId xmlns:p14="http://schemas.microsoft.com/office/powerpoint/2010/main" val="567093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End-to-End </a:t>
            </a:r>
            <a:r>
              <a:rPr lang="en-US" dirty="0"/>
              <a:t>VLAN </a:t>
            </a:r>
            <a:r>
              <a:rPr lang="en-US" dirty="0" smtClean="0"/>
              <a:t>Model </a:t>
            </a:r>
            <a:r>
              <a:rPr lang="en-US" dirty="0"/>
              <a:t>C</a:t>
            </a:r>
            <a:r>
              <a:rPr lang="en-US" dirty="0" smtClean="0"/>
              <a:t>haracteristics</a:t>
            </a:r>
            <a:endParaRPr lang="pt-PT" dirty="0"/>
          </a:p>
        </p:txBody>
      </p:sp>
      <p:sp>
        <p:nvSpPr>
          <p:cNvPr id="3" name="Content Placeholder 2"/>
          <p:cNvSpPr>
            <a:spLocks noGrp="1"/>
          </p:cNvSpPr>
          <p:nvPr>
            <p:ph idx="1"/>
          </p:nvPr>
        </p:nvSpPr>
        <p:spPr/>
        <p:txBody>
          <a:bodyPr>
            <a:normAutofit lnSpcReduction="10000"/>
          </a:bodyPr>
          <a:lstStyle/>
          <a:p>
            <a:r>
              <a:rPr lang="en-US" dirty="0" smtClean="0"/>
              <a:t>Each </a:t>
            </a:r>
            <a:r>
              <a:rPr lang="en-US" dirty="0"/>
              <a:t>VLAN is dispersed geographically throughout the network.</a:t>
            </a:r>
          </a:p>
          <a:p>
            <a:r>
              <a:rPr lang="en-US" dirty="0" smtClean="0"/>
              <a:t>Users </a:t>
            </a:r>
            <a:r>
              <a:rPr lang="en-US" dirty="0"/>
              <a:t>are grouped into each VLAN regardless of the physical location.</a:t>
            </a:r>
          </a:p>
          <a:p>
            <a:r>
              <a:rPr lang="en-US" dirty="0" smtClean="0"/>
              <a:t>As </a:t>
            </a:r>
            <a:r>
              <a:rPr lang="en-US" dirty="0"/>
              <a:t>a user moves throughout a campus, the VLAN membership of that user </a:t>
            </a:r>
            <a:r>
              <a:rPr lang="en-US" dirty="0" smtClean="0"/>
              <a:t>remains the </a:t>
            </a:r>
            <a:r>
              <a:rPr lang="en-US" dirty="0"/>
              <a:t>same, regardless of the physical switch to which this user attaches.</a:t>
            </a:r>
          </a:p>
          <a:p>
            <a:r>
              <a:rPr lang="en-US" dirty="0" smtClean="0"/>
              <a:t>Users </a:t>
            </a:r>
            <a:r>
              <a:rPr lang="en-US" dirty="0"/>
              <a:t>are typically associated with a given VLAN for network management </a:t>
            </a:r>
            <a:r>
              <a:rPr lang="en-US" dirty="0" smtClean="0"/>
              <a:t>reasons. This </a:t>
            </a:r>
            <a:r>
              <a:rPr lang="en-US" dirty="0"/>
              <a:t>is why they are kept in the same VLAN, therefore the same group, as </a:t>
            </a:r>
            <a:r>
              <a:rPr lang="en-US" dirty="0" smtClean="0"/>
              <a:t>they </a:t>
            </a:r>
            <a:r>
              <a:rPr lang="pt-PT" dirty="0" smtClean="0"/>
              <a:t>move </a:t>
            </a:r>
            <a:r>
              <a:rPr lang="pt-PT" dirty="0" err="1"/>
              <a:t>through</a:t>
            </a:r>
            <a:r>
              <a:rPr lang="pt-PT" dirty="0"/>
              <a:t> </a:t>
            </a:r>
            <a:r>
              <a:rPr lang="pt-PT" dirty="0" err="1"/>
              <a:t>the</a:t>
            </a:r>
            <a:r>
              <a:rPr lang="pt-PT" dirty="0"/>
              <a:t> campus.</a:t>
            </a:r>
          </a:p>
          <a:p>
            <a:r>
              <a:rPr lang="en-US" dirty="0" smtClean="0"/>
              <a:t>All </a:t>
            </a:r>
            <a:r>
              <a:rPr lang="en-US" dirty="0"/>
              <a:t>devices on a given VLAN typically have addresses on the same IP subnet.</a:t>
            </a:r>
          </a:p>
          <a:p>
            <a:r>
              <a:rPr lang="en-US" dirty="0" smtClean="0"/>
              <a:t>Switches </a:t>
            </a:r>
            <a:r>
              <a:rPr lang="en-US" dirty="0"/>
              <a:t>commonly operate in a server/client VTP mode.</a:t>
            </a:r>
            <a:endParaRPr lang="pt-PT" dirty="0"/>
          </a:p>
        </p:txBody>
      </p:sp>
    </p:spTree>
    <p:extLst>
      <p:ext uri="{BB962C8B-B14F-4D97-AF65-F5344CB8AC3E}">
        <p14:creationId xmlns:p14="http://schemas.microsoft.com/office/powerpoint/2010/main" val="211954892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Configuring </a:t>
            </a:r>
            <a:r>
              <a:rPr lang="en-US" dirty="0" err="1"/>
              <a:t>EtherChannel</a:t>
            </a:r>
            <a:r>
              <a:rPr lang="en-US" dirty="0"/>
              <a:t> in a Switched </a:t>
            </a:r>
            <a:r>
              <a:rPr lang="en-US" dirty="0" smtClean="0"/>
              <a:t>Network</a:t>
            </a:r>
            <a:endParaRPr lang="pt-PT" dirty="0"/>
          </a:p>
        </p:txBody>
      </p:sp>
      <p:sp>
        <p:nvSpPr>
          <p:cNvPr id="3" name="Content Placeholder 2"/>
          <p:cNvSpPr>
            <a:spLocks noGrp="1"/>
          </p:cNvSpPr>
          <p:nvPr>
            <p:ph idx="1"/>
          </p:nvPr>
        </p:nvSpPr>
        <p:spPr/>
        <p:txBody>
          <a:bodyPr/>
          <a:lstStyle/>
          <a:p>
            <a:endParaRPr lang="pt-PT" dirty="0"/>
          </a:p>
        </p:txBody>
      </p:sp>
      <p:pic>
        <p:nvPicPr>
          <p:cNvPr id="5" name="Picture 4"/>
          <p:cNvPicPr>
            <a:picLocks noChangeAspect="1"/>
          </p:cNvPicPr>
          <p:nvPr/>
        </p:nvPicPr>
        <p:blipFill>
          <a:blip r:embed="rId2"/>
          <a:stretch>
            <a:fillRect/>
          </a:stretch>
        </p:blipFill>
        <p:spPr>
          <a:xfrm>
            <a:off x="852396" y="1402671"/>
            <a:ext cx="6297125" cy="3491803"/>
          </a:xfrm>
          <a:prstGeom prst="rect">
            <a:avLst/>
          </a:prstGeom>
        </p:spPr>
      </p:pic>
      <p:pic>
        <p:nvPicPr>
          <p:cNvPr id="6" name="Picture 5"/>
          <p:cNvPicPr>
            <a:picLocks noChangeAspect="1"/>
          </p:cNvPicPr>
          <p:nvPr/>
        </p:nvPicPr>
        <p:blipFill>
          <a:blip r:embed="rId3"/>
          <a:stretch>
            <a:fillRect/>
          </a:stretch>
        </p:blipFill>
        <p:spPr>
          <a:xfrm>
            <a:off x="2171781" y="4208745"/>
            <a:ext cx="6420562" cy="2034595"/>
          </a:xfrm>
          <a:prstGeom prst="rect">
            <a:avLst/>
          </a:prstGeom>
        </p:spPr>
      </p:pic>
    </p:spTree>
    <p:extLst>
      <p:ext uri="{BB962C8B-B14F-4D97-AF65-F5344CB8AC3E}">
        <p14:creationId xmlns:p14="http://schemas.microsoft.com/office/powerpoint/2010/main" val="161571226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Configuring </a:t>
            </a:r>
            <a:r>
              <a:rPr lang="en-US" dirty="0" err="1"/>
              <a:t>EtherChannel</a:t>
            </a:r>
            <a:r>
              <a:rPr lang="en-US" dirty="0"/>
              <a:t> in a Switched Network</a:t>
            </a:r>
            <a:endParaRPr lang="pt-PT" dirty="0"/>
          </a:p>
        </p:txBody>
      </p:sp>
      <p:sp>
        <p:nvSpPr>
          <p:cNvPr id="3" name="Content Placeholder 2"/>
          <p:cNvSpPr>
            <a:spLocks noGrp="1"/>
          </p:cNvSpPr>
          <p:nvPr>
            <p:ph idx="1"/>
          </p:nvPr>
        </p:nvSpPr>
        <p:spPr/>
        <p:txBody>
          <a:bodyPr>
            <a:normAutofit lnSpcReduction="10000"/>
          </a:bodyPr>
          <a:lstStyle/>
          <a:p>
            <a:pPr marL="0" indent="0">
              <a:buNone/>
            </a:pPr>
            <a:r>
              <a:rPr lang="en-US" b="1" dirty="0"/>
              <a:t>Step 1. </a:t>
            </a:r>
            <a:endParaRPr lang="en-US" b="1" dirty="0" smtClean="0"/>
          </a:p>
          <a:p>
            <a:pPr marL="0" indent="0">
              <a:buNone/>
            </a:pPr>
            <a:r>
              <a:rPr lang="en-US" dirty="0" smtClean="0"/>
              <a:t>Configure </a:t>
            </a:r>
            <a:r>
              <a:rPr lang="en-US" dirty="0"/>
              <a:t>the two ports that connect </a:t>
            </a:r>
            <a:r>
              <a:rPr lang="en-US" dirty="0" smtClean="0"/>
              <a:t>each switch to </a:t>
            </a:r>
            <a:r>
              <a:rPr lang="en-US" dirty="0"/>
              <a:t>use </a:t>
            </a:r>
            <a:r>
              <a:rPr lang="en-US" dirty="0" smtClean="0"/>
              <a:t>channel group </a:t>
            </a:r>
            <a:r>
              <a:rPr lang="en-US" dirty="0"/>
              <a:t>1 and LACP active mode:</a:t>
            </a:r>
          </a:p>
          <a:p>
            <a:r>
              <a:rPr lang="pt-PT" sz="2000" dirty="0">
                <a:latin typeface="Consolas" panose="020B0609020204030204" pitchFamily="49" charset="0"/>
              </a:rPr>
              <a:t>Switch1# </a:t>
            </a:r>
            <a:r>
              <a:rPr lang="pt-PT" sz="2000" b="1" dirty="0">
                <a:latin typeface="Consolas" panose="020B0609020204030204" pitchFamily="49" charset="0"/>
              </a:rPr>
              <a:t>configure terminal</a:t>
            </a:r>
          </a:p>
          <a:p>
            <a:r>
              <a:rPr lang="en-US" sz="2000" dirty="0">
                <a:latin typeface="Consolas" panose="020B0609020204030204" pitchFamily="49" charset="0"/>
              </a:rPr>
              <a:t>Switch1(</a:t>
            </a:r>
            <a:r>
              <a:rPr lang="en-US" sz="2000" dirty="0" err="1">
                <a:latin typeface="Consolas" panose="020B0609020204030204" pitchFamily="49" charset="0"/>
              </a:rPr>
              <a:t>config</a:t>
            </a:r>
            <a:r>
              <a:rPr lang="en-US" sz="2000" dirty="0">
                <a:latin typeface="Consolas" panose="020B0609020204030204" pitchFamily="49" charset="0"/>
              </a:rPr>
              <a:t>)# </a:t>
            </a:r>
            <a:r>
              <a:rPr lang="en-US" sz="2000" b="1" dirty="0">
                <a:latin typeface="Consolas" panose="020B0609020204030204" pitchFamily="49" charset="0"/>
              </a:rPr>
              <a:t>interface range Ethernet 1/1-2</a:t>
            </a:r>
          </a:p>
          <a:p>
            <a:r>
              <a:rPr lang="en-US" sz="2000" dirty="0">
                <a:latin typeface="Consolas" panose="020B0609020204030204" pitchFamily="49" charset="0"/>
              </a:rPr>
              <a:t>Switch1(</a:t>
            </a:r>
            <a:r>
              <a:rPr lang="en-US" sz="2000" dirty="0" err="1">
                <a:latin typeface="Consolas" panose="020B0609020204030204" pitchFamily="49" charset="0"/>
              </a:rPr>
              <a:t>config</a:t>
            </a:r>
            <a:r>
              <a:rPr lang="en-US" sz="2000" dirty="0">
                <a:latin typeface="Consolas" panose="020B0609020204030204" pitchFamily="49" charset="0"/>
              </a:rPr>
              <a:t>-if-range)# </a:t>
            </a:r>
            <a:r>
              <a:rPr lang="en-US" sz="2000" b="1" dirty="0">
                <a:latin typeface="Consolas" panose="020B0609020204030204" pitchFamily="49" charset="0"/>
              </a:rPr>
              <a:t>channel-group 1 mode active</a:t>
            </a:r>
          </a:p>
          <a:p>
            <a:r>
              <a:rPr lang="fr-FR" sz="2000" dirty="0" err="1">
                <a:latin typeface="Consolas" panose="020B0609020204030204" pitchFamily="49" charset="0"/>
              </a:rPr>
              <a:t>Creating</a:t>
            </a:r>
            <a:r>
              <a:rPr lang="fr-FR" sz="2000" dirty="0">
                <a:latin typeface="Consolas" panose="020B0609020204030204" pitchFamily="49" charset="0"/>
              </a:rPr>
              <a:t> a port-</a:t>
            </a:r>
            <a:r>
              <a:rPr lang="fr-FR" sz="2000" dirty="0" err="1">
                <a:latin typeface="Consolas" panose="020B0609020204030204" pitchFamily="49" charset="0"/>
              </a:rPr>
              <a:t>channel</a:t>
            </a:r>
            <a:r>
              <a:rPr lang="fr-FR" sz="2000" dirty="0">
                <a:latin typeface="Consolas" panose="020B0609020204030204" pitchFamily="49" charset="0"/>
              </a:rPr>
              <a:t> interface Port-</a:t>
            </a:r>
            <a:r>
              <a:rPr lang="fr-FR" sz="2000" dirty="0" err="1">
                <a:latin typeface="Consolas" panose="020B0609020204030204" pitchFamily="49" charset="0"/>
              </a:rPr>
              <a:t>channel</a:t>
            </a:r>
            <a:r>
              <a:rPr lang="fr-FR" sz="2000" dirty="0">
                <a:latin typeface="Consolas" panose="020B0609020204030204" pitchFamily="49" charset="0"/>
              </a:rPr>
              <a:t> </a:t>
            </a:r>
            <a:r>
              <a:rPr lang="fr-FR" sz="2000" dirty="0" smtClean="0">
                <a:latin typeface="Consolas" panose="020B0609020204030204" pitchFamily="49" charset="0"/>
              </a:rPr>
              <a:t>1</a:t>
            </a:r>
          </a:p>
          <a:p>
            <a:pPr marL="0" indent="0">
              <a:buNone/>
            </a:pPr>
            <a:r>
              <a:rPr lang="en-US" b="1" dirty="0"/>
              <a:t>Step 2. </a:t>
            </a:r>
            <a:endParaRPr lang="en-US" b="1" dirty="0" smtClean="0"/>
          </a:p>
          <a:p>
            <a:pPr marL="0" indent="0">
              <a:buNone/>
            </a:pPr>
            <a:r>
              <a:rPr lang="en-US" dirty="0" smtClean="0"/>
              <a:t>Enter </a:t>
            </a:r>
            <a:r>
              <a:rPr lang="en-US" dirty="0"/>
              <a:t>interface configuration mode for the newly created port channel </a:t>
            </a:r>
            <a:r>
              <a:rPr lang="en-US" dirty="0" smtClean="0"/>
              <a:t>interface and </a:t>
            </a:r>
            <a:r>
              <a:rPr lang="en-US" dirty="0"/>
              <a:t>configure it for trunk mode using dot1Q:</a:t>
            </a:r>
          </a:p>
          <a:p>
            <a:r>
              <a:rPr lang="pt-PT" sz="2000" dirty="0">
                <a:latin typeface="Consolas" panose="020B0609020204030204" pitchFamily="49" charset="0"/>
              </a:rPr>
              <a:t>Switch1(</a:t>
            </a:r>
            <a:r>
              <a:rPr lang="pt-PT" sz="2000" dirty="0" err="1">
                <a:latin typeface="Consolas" panose="020B0609020204030204" pitchFamily="49" charset="0"/>
              </a:rPr>
              <a:t>config</a:t>
            </a:r>
            <a:r>
              <a:rPr lang="pt-PT" sz="2000" dirty="0">
                <a:latin typeface="Consolas" panose="020B0609020204030204" pitchFamily="49" charset="0"/>
              </a:rPr>
              <a:t>)# </a:t>
            </a:r>
            <a:r>
              <a:rPr lang="pt-PT" sz="2000" b="1" dirty="0">
                <a:latin typeface="Consolas" panose="020B0609020204030204" pitchFamily="49" charset="0"/>
              </a:rPr>
              <a:t>interface </a:t>
            </a:r>
            <a:r>
              <a:rPr lang="pt-PT" sz="2000" b="1" dirty="0" err="1">
                <a:latin typeface="Consolas" panose="020B0609020204030204" pitchFamily="49" charset="0"/>
              </a:rPr>
              <a:t>port-channel</a:t>
            </a:r>
            <a:r>
              <a:rPr lang="pt-PT" sz="2000" b="1" dirty="0">
                <a:latin typeface="Consolas" panose="020B0609020204030204" pitchFamily="49" charset="0"/>
              </a:rPr>
              <a:t> 1</a:t>
            </a:r>
          </a:p>
          <a:p>
            <a:r>
              <a:rPr lang="en-US" sz="2000" dirty="0">
                <a:latin typeface="Consolas" panose="020B0609020204030204" pitchFamily="49" charset="0"/>
              </a:rPr>
              <a:t>Switch1(</a:t>
            </a:r>
            <a:r>
              <a:rPr lang="en-US" sz="2000" dirty="0" err="1">
                <a:latin typeface="Consolas" panose="020B0609020204030204" pitchFamily="49" charset="0"/>
              </a:rPr>
              <a:t>config</a:t>
            </a:r>
            <a:r>
              <a:rPr lang="en-US" sz="2000" dirty="0">
                <a:latin typeface="Consolas" panose="020B0609020204030204" pitchFamily="49" charset="0"/>
              </a:rPr>
              <a:t>-if)# </a:t>
            </a:r>
            <a:r>
              <a:rPr lang="en-US" sz="2000" b="1" dirty="0" err="1">
                <a:latin typeface="Consolas" panose="020B0609020204030204" pitchFamily="49" charset="0"/>
              </a:rPr>
              <a:t>switchport</a:t>
            </a:r>
            <a:r>
              <a:rPr lang="en-US" sz="2000" b="1" dirty="0">
                <a:latin typeface="Consolas" panose="020B0609020204030204" pitchFamily="49" charset="0"/>
              </a:rPr>
              <a:t> trunk encapsulation dot1q</a:t>
            </a:r>
          </a:p>
          <a:p>
            <a:r>
              <a:rPr lang="pt-PT" sz="2000" dirty="0">
                <a:latin typeface="Consolas" panose="020B0609020204030204" pitchFamily="49" charset="0"/>
              </a:rPr>
              <a:t>Switch1(</a:t>
            </a:r>
            <a:r>
              <a:rPr lang="pt-PT" sz="2000" dirty="0" err="1">
                <a:latin typeface="Consolas" panose="020B0609020204030204" pitchFamily="49" charset="0"/>
              </a:rPr>
              <a:t>config-if</a:t>
            </a:r>
            <a:r>
              <a:rPr lang="pt-PT" sz="2000" dirty="0">
                <a:latin typeface="Consolas" panose="020B0609020204030204" pitchFamily="49" charset="0"/>
              </a:rPr>
              <a:t>)# </a:t>
            </a:r>
            <a:r>
              <a:rPr lang="pt-PT" sz="2000" b="1" dirty="0" err="1">
                <a:latin typeface="Consolas" panose="020B0609020204030204" pitchFamily="49" charset="0"/>
              </a:rPr>
              <a:t>switchport</a:t>
            </a:r>
            <a:r>
              <a:rPr lang="pt-PT" sz="2000" b="1" dirty="0">
                <a:latin typeface="Consolas" panose="020B0609020204030204" pitchFamily="49" charset="0"/>
              </a:rPr>
              <a:t> </a:t>
            </a:r>
            <a:r>
              <a:rPr lang="pt-PT" sz="2000" b="1" dirty="0" err="1">
                <a:latin typeface="Consolas" panose="020B0609020204030204" pitchFamily="49" charset="0"/>
              </a:rPr>
              <a:t>mode</a:t>
            </a:r>
            <a:r>
              <a:rPr lang="pt-PT" sz="2000" b="1" dirty="0">
                <a:latin typeface="Consolas" panose="020B0609020204030204" pitchFamily="49" charset="0"/>
              </a:rPr>
              <a:t> </a:t>
            </a:r>
            <a:r>
              <a:rPr lang="pt-PT" sz="2000" b="1" dirty="0" err="1">
                <a:latin typeface="Consolas" panose="020B0609020204030204" pitchFamily="49" charset="0"/>
              </a:rPr>
              <a:t>trunk</a:t>
            </a:r>
            <a:endParaRPr lang="pt-PT" sz="1800" dirty="0">
              <a:latin typeface="Consolas" panose="020B0609020204030204" pitchFamily="49" charset="0"/>
            </a:endParaRPr>
          </a:p>
        </p:txBody>
      </p:sp>
    </p:spTree>
    <p:extLst>
      <p:ext uri="{BB962C8B-B14F-4D97-AF65-F5344CB8AC3E}">
        <p14:creationId xmlns:p14="http://schemas.microsoft.com/office/powerpoint/2010/main" val="8743761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Configuring </a:t>
            </a:r>
            <a:r>
              <a:rPr lang="en-US" dirty="0" err="1"/>
              <a:t>EtherChannel</a:t>
            </a:r>
            <a:r>
              <a:rPr lang="en-US" dirty="0"/>
              <a:t> in a Switched Network</a:t>
            </a:r>
            <a:endParaRPr lang="pt-PT" dirty="0"/>
          </a:p>
        </p:txBody>
      </p:sp>
      <p:sp>
        <p:nvSpPr>
          <p:cNvPr id="3" name="Content Placeholder 2"/>
          <p:cNvSpPr>
            <a:spLocks noGrp="1"/>
          </p:cNvSpPr>
          <p:nvPr>
            <p:ph idx="1"/>
          </p:nvPr>
        </p:nvSpPr>
        <p:spPr/>
        <p:txBody>
          <a:bodyPr/>
          <a:lstStyle/>
          <a:p>
            <a:pPr marL="0" indent="0">
              <a:buNone/>
            </a:pPr>
            <a:r>
              <a:rPr lang="en-US" b="1" dirty="0"/>
              <a:t>Step 3. </a:t>
            </a:r>
            <a:endParaRPr lang="en-US" b="1" dirty="0" smtClean="0"/>
          </a:p>
          <a:p>
            <a:pPr marL="0" indent="0">
              <a:buNone/>
            </a:pPr>
            <a:r>
              <a:rPr lang="en-US" dirty="0" smtClean="0"/>
              <a:t>On </a:t>
            </a:r>
            <a:r>
              <a:rPr lang="en-US" dirty="0"/>
              <a:t>Switch 1, enter the </a:t>
            </a:r>
            <a:r>
              <a:rPr lang="en-US" sz="2000" b="1" dirty="0">
                <a:latin typeface="Consolas" panose="020B0609020204030204" pitchFamily="49" charset="0"/>
              </a:rPr>
              <a:t>show </a:t>
            </a:r>
            <a:r>
              <a:rPr lang="en-US" sz="2000" b="1" dirty="0" err="1">
                <a:latin typeface="Consolas" panose="020B0609020204030204" pitchFamily="49" charset="0"/>
              </a:rPr>
              <a:t>etherchannel</a:t>
            </a:r>
            <a:r>
              <a:rPr lang="en-US" sz="2000" b="1" dirty="0">
                <a:latin typeface="Consolas" panose="020B0609020204030204" pitchFamily="49" charset="0"/>
              </a:rPr>
              <a:t> summary </a:t>
            </a:r>
            <a:r>
              <a:rPr lang="en-US" dirty="0"/>
              <a:t>command:</a:t>
            </a:r>
            <a:endParaRPr lang="pt-PT" dirty="0"/>
          </a:p>
        </p:txBody>
      </p:sp>
      <p:pic>
        <p:nvPicPr>
          <p:cNvPr id="4" name="Picture 3"/>
          <p:cNvPicPr>
            <a:picLocks noChangeAspect="1"/>
          </p:cNvPicPr>
          <p:nvPr/>
        </p:nvPicPr>
        <p:blipFill>
          <a:blip r:embed="rId2"/>
          <a:stretch>
            <a:fillRect/>
          </a:stretch>
        </p:blipFill>
        <p:spPr>
          <a:xfrm>
            <a:off x="1614353" y="2062580"/>
            <a:ext cx="5850449" cy="4327462"/>
          </a:xfrm>
          <a:prstGeom prst="rect">
            <a:avLst/>
          </a:prstGeom>
          <a:ln>
            <a:solidFill>
              <a:schemeClr val="tx1"/>
            </a:solidFill>
          </a:ln>
        </p:spPr>
      </p:pic>
    </p:spTree>
    <p:extLst>
      <p:ext uri="{BB962C8B-B14F-4D97-AF65-F5344CB8AC3E}">
        <p14:creationId xmlns:p14="http://schemas.microsoft.com/office/powerpoint/2010/main" val="79156825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Configuring </a:t>
            </a:r>
            <a:r>
              <a:rPr lang="en-US" dirty="0" err="1"/>
              <a:t>EtherChannel</a:t>
            </a:r>
            <a:r>
              <a:rPr lang="en-US" dirty="0"/>
              <a:t> in a Switched Network</a:t>
            </a:r>
            <a:endParaRPr lang="pt-PT" dirty="0"/>
          </a:p>
        </p:txBody>
      </p:sp>
      <p:sp>
        <p:nvSpPr>
          <p:cNvPr id="3" name="Content Placeholder 2"/>
          <p:cNvSpPr>
            <a:spLocks noGrp="1"/>
          </p:cNvSpPr>
          <p:nvPr>
            <p:ph idx="1"/>
          </p:nvPr>
        </p:nvSpPr>
        <p:spPr/>
        <p:txBody>
          <a:bodyPr/>
          <a:lstStyle/>
          <a:p>
            <a:pPr marL="0" indent="0">
              <a:buNone/>
            </a:pPr>
            <a:r>
              <a:rPr lang="en-US" b="1" dirty="0"/>
              <a:t>Step 4. </a:t>
            </a:r>
            <a:endParaRPr lang="en-US" b="1" dirty="0" smtClean="0"/>
          </a:p>
          <a:p>
            <a:r>
              <a:rPr lang="en-US" dirty="0" smtClean="0"/>
              <a:t>Enter </a:t>
            </a:r>
            <a:r>
              <a:rPr lang="en-US" dirty="0"/>
              <a:t>the </a:t>
            </a:r>
            <a:r>
              <a:rPr lang="en-US" b="1" dirty="0"/>
              <a:t>show </a:t>
            </a:r>
            <a:r>
              <a:rPr lang="en-US" b="1" dirty="0" err="1"/>
              <a:t>etherchannel</a:t>
            </a:r>
            <a:r>
              <a:rPr lang="en-US" b="1" dirty="0"/>
              <a:t> load-balance </a:t>
            </a:r>
            <a:r>
              <a:rPr lang="en-US" dirty="0"/>
              <a:t>command to verify which </a:t>
            </a:r>
            <a:r>
              <a:rPr lang="en-US" dirty="0" smtClean="0"/>
              <a:t>information </a:t>
            </a:r>
            <a:r>
              <a:rPr lang="en-US" dirty="0" err="1" smtClean="0"/>
              <a:t>EtherChannel</a:t>
            </a:r>
            <a:r>
              <a:rPr lang="en-US" dirty="0" smtClean="0"/>
              <a:t> </a:t>
            </a:r>
            <a:r>
              <a:rPr lang="en-US" dirty="0"/>
              <a:t>uses to load balance traffic:</a:t>
            </a:r>
            <a:endParaRPr lang="pt-PT" dirty="0"/>
          </a:p>
        </p:txBody>
      </p:sp>
      <p:pic>
        <p:nvPicPr>
          <p:cNvPr id="4" name="Picture 3"/>
          <p:cNvPicPr>
            <a:picLocks noChangeAspect="1"/>
          </p:cNvPicPr>
          <p:nvPr/>
        </p:nvPicPr>
        <p:blipFill>
          <a:blip r:embed="rId2"/>
          <a:stretch>
            <a:fillRect/>
          </a:stretch>
        </p:blipFill>
        <p:spPr>
          <a:xfrm>
            <a:off x="1551644" y="3269293"/>
            <a:ext cx="5966187" cy="1983590"/>
          </a:xfrm>
          <a:prstGeom prst="rect">
            <a:avLst/>
          </a:prstGeom>
          <a:ln>
            <a:solidFill>
              <a:schemeClr val="tx1"/>
            </a:solidFill>
          </a:ln>
        </p:spPr>
      </p:pic>
    </p:spTree>
    <p:extLst>
      <p:ext uri="{BB962C8B-B14F-4D97-AF65-F5344CB8AC3E}">
        <p14:creationId xmlns:p14="http://schemas.microsoft.com/office/powerpoint/2010/main" val="22429838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3 Summary</a:t>
            </a:r>
          </a:p>
        </p:txBody>
      </p:sp>
      <p:sp>
        <p:nvSpPr>
          <p:cNvPr id="3" name="Content Placeholder 2"/>
          <p:cNvSpPr>
            <a:spLocks noGrp="1"/>
          </p:cNvSpPr>
          <p:nvPr>
            <p:ph idx="1"/>
          </p:nvPr>
        </p:nvSpPr>
        <p:spPr/>
        <p:txBody>
          <a:bodyPr>
            <a:normAutofit/>
          </a:bodyPr>
          <a:lstStyle/>
          <a:p>
            <a:r>
              <a:rPr lang="en-US" dirty="0"/>
              <a:t>Implementing VLANs and trunks in campus switched architecture</a:t>
            </a:r>
          </a:p>
          <a:p>
            <a:r>
              <a:rPr lang="en-US" dirty="0"/>
              <a:t>Understanding the concept of VTP and its limitation and configurations</a:t>
            </a:r>
          </a:p>
          <a:p>
            <a:r>
              <a:rPr lang="pt-PT" dirty="0" err="1"/>
              <a:t>Implementing</a:t>
            </a:r>
            <a:r>
              <a:rPr lang="pt-PT" dirty="0"/>
              <a:t> </a:t>
            </a:r>
            <a:r>
              <a:rPr lang="pt-PT" dirty="0" err="1"/>
              <a:t>and</a:t>
            </a:r>
            <a:r>
              <a:rPr lang="pt-PT" dirty="0"/>
              <a:t> </a:t>
            </a:r>
            <a:r>
              <a:rPr lang="pt-PT" dirty="0" err="1"/>
              <a:t>configuring</a:t>
            </a:r>
            <a:r>
              <a:rPr lang="pt-PT" dirty="0"/>
              <a:t> </a:t>
            </a:r>
            <a:r>
              <a:rPr lang="pt-PT" dirty="0" err="1"/>
              <a:t>EtherChannel</a:t>
            </a:r>
            <a:endParaRPr lang="en-US" dirty="0"/>
          </a:p>
          <a:p>
            <a:endParaRPr lang="en-US" b="1" dirty="0"/>
          </a:p>
          <a:p>
            <a:endParaRPr lang="en-US" b="1" dirty="0"/>
          </a:p>
        </p:txBody>
      </p:sp>
    </p:spTree>
    <p:extLst>
      <p:ext uri="{BB962C8B-B14F-4D97-AF65-F5344CB8AC3E}">
        <p14:creationId xmlns:p14="http://schemas.microsoft.com/office/powerpoint/2010/main" val="79401616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r>
              <a:rPr lang="en-US" b="1" smtClean="0"/>
              <a:t>CCNPv7.1 </a:t>
            </a:r>
            <a:r>
              <a:rPr lang="en-US" b="1" dirty="0" smtClean="0"/>
              <a:t>SWITCH Lab3.1 VLAN TRUNK VTP</a:t>
            </a:r>
          </a:p>
          <a:p>
            <a:r>
              <a:rPr lang="en-US" b="1" dirty="0" smtClean="0"/>
              <a:t>CCNPv7.1 SWITCH Lab3.2 ETHERCHANNEL</a:t>
            </a:r>
            <a:endParaRPr lang="en-US" b="1" dirty="0"/>
          </a:p>
        </p:txBody>
      </p:sp>
      <p:sp>
        <p:nvSpPr>
          <p:cNvPr id="5" name="Title 4"/>
          <p:cNvSpPr>
            <a:spLocks noGrp="1"/>
          </p:cNvSpPr>
          <p:nvPr>
            <p:ph type="title"/>
          </p:nvPr>
        </p:nvSpPr>
        <p:spPr/>
        <p:txBody>
          <a:bodyPr/>
          <a:lstStyle/>
          <a:p>
            <a:r>
              <a:rPr lang="en-US" smtClean="0"/>
              <a:t>Chapter 3 </a:t>
            </a:r>
            <a:r>
              <a:rPr lang="en-US" dirty="0" smtClean="0"/>
              <a:t>Labs</a:t>
            </a:r>
            <a:endParaRPr lang="en-US" dirty="0"/>
          </a:p>
        </p:txBody>
      </p:sp>
    </p:spTree>
    <p:extLst>
      <p:ext uri="{BB962C8B-B14F-4D97-AF65-F5344CB8AC3E}">
        <p14:creationId xmlns:p14="http://schemas.microsoft.com/office/powerpoint/2010/main" val="140831812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0" y="0"/>
            <a:ext cx="9144000" cy="685800"/>
          </a:xfrm>
          <a:prstGeom prst="rect">
            <a:avLst/>
          </a:prstGeom>
          <a:solidFill>
            <a:srgbClr val="FFFFFF"/>
          </a:solidFill>
          <a:ln w="9525" algn="ctr">
            <a:noFill/>
            <a:miter lim="800000"/>
            <a:headEnd/>
            <a:tailEnd/>
          </a:ln>
        </p:spPr>
        <p:txBody>
          <a:bodyPr wrap="none" lIns="82124" tIns="41061" rIns="82124" bIns="41061" anchor="ctr"/>
          <a:lstStyle/>
          <a:p>
            <a:endParaRPr lang="en-US" dirty="0"/>
          </a:p>
        </p:txBody>
      </p:sp>
      <p:pic>
        <p:nvPicPr>
          <p:cNvPr id="17411" name="Picture 3" descr="CNA_largo-onwhite"/>
          <p:cNvPicPr>
            <a:picLocks noChangeAspect="1" noChangeArrowheads="1"/>
          </p:cNvPicPr>
          <p:nvPr/>
        </p:nvPicPr>
        <p:blipFill>
          <a:blip r:embed="rId3" cstate="print"/>
          <a:srcRect/>
          <a:stretch>
            <a:fillRect/>
          </a:stretch>
        </p:blipFill>
        <p:spPr bwMode="auto">
          <a:xfrm>
            <a:off x="1508125" y="2741613"/>
            <a:ext cx="6097588" cy="892175"/>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Acknowledgment </a:t>
            </a:r>
            <a:endParaRPr lang="zh-CN" altLang="en-US" dirty="0"/>
          </a:p>
        </p:txBody>
      </p:sp>
      <p:sp>
        <p:nvSpPr>
          <p:cNvPr id="3" name="Content Placeholder 2"/>
          <p:cNvSpPr>
            <a:spLocks noGrp="1"/>
          </p:cNvSpPr>
          <p:nvPr>
            <p:ph sz="quarter" idx="10"/>
          </p:nvPr>
        </p:nvSpPr>
        <p:spPr/>
        <p:txBody>
          <a:bodyPr>
            <a:normAutofit/>
          </a:bodyPr>
          <a:lstStyle/>
          <a:p>
            <a:pPr marL="285750" indent="-285750">
              <a:buFont typeface="Arial" panose="020B0604020202020204" pitchFamily="34" charset="0"/>
              <a:buChar char="•"/>
            </a:pPr>
            <a:r>
              <a:rPr lang="en-US" altLang="zh-CN" sz="1800" i="1" dirty="0" smtClean="0">
                <a:latin typeface="Arial" panose="020B0604020202020204" pitchFamily="34" charset="0"/>
              </a:rPr>
              <a:t>Some of the images and texts are from Implementing </a:t>
            </a:r>
            <a:r>
              <a:rPr lang="en-US" altLang="zh-CN" sz="1800" i="1" dirty="0">
                <a:latin typeface="Arial" panose="020B0604020202020204" pitchFamily="34" charset="0"/>
              </a:rPr>
              <a:t>Cisco IP Switched Networks (SWITCH) Foundation Learning Guide: (CCNP SWITCH 300-115)</a:t>
            </a:r>
            <a:r>
              <a:rPr lang="en-US" altLang="zh-CN" sz="1800" dirty="0">
                <a:latin typeface="Arial" panose="020B0604020202020204" pitchFamily="34" charset="0"/>
              </a:rPr>
              <a:t> by Richard Froom and </a:t>
            </a:r>
            <a:r>
              <a:rPr lang="en-US" altLang="zh-CN" sz="1800" dirty="0" err="1">
                <a:latin typeface="Arial" panose="020B0604020202020204" pitchFamily="34" charset="0"/>
              </a:rPr>
              <a:t>Erum</a:t>
            </a:r>
            <a:r>
              <a:rPr lang="en-US" altLang="zh-CN" sz="1800" dirty="0">
                <a:latin typeface="Arial" panose="020B0604020202020204" pitchFamily="34" charset="0"/>
              </a:rPr>
              <a:t> </a:t>
            </a:r>
            <a:r>
              <a:rPr lang="en-US" altLang="zh-CN" sz="1800" dirty="0" err="1">
                <a:latin typeface="Arial" panose="020B0604020202020204" pitchFamily="34" charset="0"/>
              </a:rPr>
              <a:t>Frahim</a:t>
            </a:r>
            <a:r>
              <a:rPr lang="en-US" altLang="zh-CN" sz="1800" dirty="0">
                <a:latin typeface="Arial" panose="020B0604020202020204" pitchFamily="34" charset="0"/>
              </a:rPr>
              <a:t> (1587206641) </a:t>
            </a:r>
            <a:endParaRPr lang="en-US" altLang="zh-CN" sz="1800" dirty="0" smtClean="0">
              <a:latin typeface="Arial" panose="020B0604020202020204" pitchFamily="34" charset="0"/>
            </a:endParaRPr>
          </a:p>
          <a:p>
            <a:pPr marL="285750" indent="-285750">
              <a:buFont typeface="Arial" panose="020B0604020202020204" pitchFamily="34" charset="0"/>
              <a:buChar char="•"/>
            </a:pPr>
            <a:r>
              <a:rPr lang="en-US" altLang="zh-CN" sz="1800" dirty="0" smtClean="0"/>
              <a:t>Copyright </a:t>
            </a:r>
            <a:r>
              <a:rPr lang="en-US" altLang="zh-CN" sz="1800" dirty="0"/>
              <a:t>© 2015 </a:t>
            </a:r>
            <a:r>
              <a:rPr lang="en-US" altLang="zh-CN" sz="1800" dirty="0" smtClean="0"/>
              <a:t>– 2016 Cisco </a:t>
            </a:r>
            <a:r>
              <a:rPr lang="en-US" altLang="zh-CN" sz="1800" dirty="0"/>
              <a:t>Systems, Inc.</a:t>
            </a:r>
            <a:endParaRPr lang="en-US" altLang="en-US" sz="1800" dirty="0"/>
          </a:p>
          <a:p>
            <a:pPr marL="285750" indent="-285750">
              <a:buFont typeface="Arial" panose="020B0604020202020204" pitchFamily="34" charset="0"/>
              <a:buChar char="•"/>
            </a:pPr>
            <a:r>
              <a:rPr lang="en-US" altLang="en-US" sz="1800" dirty="0"/>
              <a:t>Special Thanks </a:t>
            </a:r>
            <a:r>
              <a:rPr lang="en-US" altLang="en-US" sz="1800" dirty="0" smtClean="0"/>
              <a:t>to </a:t>
            </a:r>
            <a:r>
              <a:rPr lang="en-US" altLang="en-US" sz="1800" i="1" dirty="0" smtClean="0"/>
              <a:t>Bruno </a:t>
            </a:r>
            <a:r>
              <a:rPr lang="en-US" altLang="en-US" sz="1800" i="1" dirty="0"/>
              <a:t>Silva</a:t>
            </a:r>
            <a:endParaRPr lang="en-US" altLang="en-US" sz="1400" i="1" dirty="0"/>
          </a:p>
        </p:txBody>
      </p:sp>
    </p:spTree>
    <p:extLst>
      <p:ext uri="{BB962C8B-B14F-4D97-AF65-F5344CB8AC3E}">
        <p14:creationId xmlns:p14="http://schemas.microsoft.com/office/powerpoint/2010/main" val="1131997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Local </a:t>
            </a:r>
            <a:r>
              <a:rPr lang="pt-PT" dirty="0" err="1"/>
              <a:t>VLANs</a:t>
            </a:r>
            <a:endParaRPr lang="pt-PT" dirty="0"/>
          </a:p>
        </p:txBody>
      </p:sp>
      <p:sp>
        <p:nvSpPr>
          <p:cNvPr id="3" name="Content Placeholder 2"/>
          <p:cNvSpPr>
            <a:spLocks noGrp="1"/>
          </p:cNvSpPr>
          <p:nvPr>
            <p:ph idx="1"/>
          </p:nvPr>
        </p:nvSpPr>
        <p:spPr/>
        <p:txBody>
          <a:bodyPr/>
          <a:lstStyle/>
          <a:p>
            <a:r>
              <a:rPr lang="pt-PT" dirty="0"/>
              <a:t>In a local </a:t>
            </a:r>
            <a:r>
              <a:rPr lang="pt-PT" dirty="0" smtClean="0"/>
              <a:t>VLAN </a:t>
            </a:r>
            <a:r>
              <a:rPr lang="en-US" dirty="0" smtClean="0"/>
              <a:t>model</a:t>
            </a:r>
            <a:r>
              <a:rPr lang="en-US" dirty="0"/>
              <a:t>, all users of a set of geographically common switches are grouped into a </a:t>
            </a:r>
            <a:r>
              <a:rPr lang="en-US" dirty="0" smtClean="0"/>
              <a:t>single VLAN</a:t>
            </a:r>
            <a:r>
              <a:rPr lang="en-US" dirty="0"/>
              <a:t>, regardless of the organizational function of those users.</a:t>
            </a:r>
            <a:endParaRPr lang="pt-PT" dirty="0"/>
          </a:p>
        </p:txBody>
      </p:sp>
      <p:pic>
        <p:nvPicPr>
          <p:cNvPr id="4" name="Picture 3"/>
          <p:cNvPicPr>
            <a:picLocks noChangeAspect="1"/>
          </p:cNvPicPr>
          <p:nvPr/>
        </p:nvPicPr>
        <p:blipFill>
          <a:blip r:embed="rId2"/>
          <a:stretch>
            <a:fillRect/>
          </a:stretch>
        </p:blipFill>
        <p:spPr>
          <a:xfrm>
            <a:off x="958456" y="2956488"/>
            <a:ext cx="7162244" cy="3045247"/>
          </a:xfrm>
          <a:prstGeom prst="rect">
            <a:avLst/>
          </a:prstGeom>
        </p:spPr>
      </p:pic>
    </p:spTree>
    <p:extLst>
      <p:ext uri="{BB962C8B-B14F-4D97-AF65-F5344CB8AC3E}">
        <p14:creationId xmlns:p14="http://schemas.microsoft.com/office/powerpoint/2010/main" val="2574789938"/>
      </p:ext>
    </p:extLst>
  </p:cSld>
  <p:clrMapOvr>
    <a:masterClrMapping/>
  </p:clrMapOvr>
  <p:timing>
    <p:tnLst>
      <p:par>
        <p:cTn id="1" dur="indefinite" restart="never" nodeType="tmRoot"/>
      </p:par>
    </p:tnLst>
  </p:timing>
</p:sld>
</file>

<file path=ppt/theme/theme1.xml><?xml version="1.0" encoding="utf-8"?>
<a:theme xmlns:a="http://schemas.openxmlformats.org/drawingml/2006/main" name="CCNP Instructor PPT">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en_ROUTE_v7_Ch01</Template>
  <TotalTime>12724</TotalTime>
  <Pages>28</Pages>
  <Words>5747</Words>
  <Application>Microsoft Office PowerPoint</Application>
  <PresentationFormat>On-screen Show (4:3)</PresentationFormat>
  <Paragraphs>429</Paragraphs>
  <Slides>87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87</vt:i4>
      </vt:variant>
    </vt:vector>
  </HeadingPairs>
  <TitlesOfParts>
    <vt:vector size="93" baseType="lpstr">
      <vt:lpstr>Arial</vt:lpstr>
      <vt:lpstr>Consolas</vt:lpstr>
      <vt:lpstr>Courier New</vt:lpstr>
      <vt:lpstr>Times New Roman</vt:lpstr>
      <vt:lpstr>Wingdings</vt:lpstr>
      <vt:lpstr>CCNP Instructor PPT</vt:lpstr>
      <vt:lpstr>Chapter 3:  Campus Network Architecture</vt:lpstr>
      <vt:lpstr>Chapter 3 Objectives</vt:lpstr>
      <vt:lpstr>Implementing VLANs and Trunks in Campus Environment</vt:lpstr>
      <vt:lpstr>Implementing VLANs and Trunks in Campus Environment</vt:lpstr>
      <vt:lpstr>VLAN Overview</vt:lpstr>
      <vt:lpstr>VLAN Segmentation</vt:lpstr>
      <vt:lpstr>End-to-End VLANs</vt:lpstr>
      <vt:lpstr>End-to-End VLAN Model Characteristics</vt:lpstr>
      <vt:lpstr>Local VLANs</vt:lpstr>
      <vt:lpstr>Local VLAN Model Characteristics</vt:lpstr>
      <vt:lpstr>Comparison of End-to-End VLANs and Local VLANs</vt:lpstr>
      <vt:lpstr>Comparison of End-to-End VLANs and Local VLANs</vt:lpstr>
      <vt:lpstr>Comparison of End-to-End VLANs and Local VLANs</vt:lpstr>
      <vt:lpstr>Comparison of End-to-End VLANs and Local VLANs</vt:lpstr>
      <vt:lpstr>Implementing a Trunk in a Campus Environment</vt:lpstr>
      <vt:lpstr>Trunking Protocols</vt:lpstr>
      <vt:lpstr>ISL Frame</vt:lpstr>
      <vt:lpstr>802.1Q Frame</vt:lpstr>
      <vt:lpstr>IEEE 802.1Q/802.1p advantages over ISL</vt:lpstr>
      <vt:lpstr>802.1Q tag</vt:lpstr>
      <vt:lpstr>Understanding Native VLAN in 802.1Q Trunking</vt:lpstr>
      <vt:lpstr>Understanding DTP</vt:lpstr>
      <vt:lpstr>DTP Modes Combination</vt:lpstr>
      <vt:lpstr>VLAN Ranges and Mappings</vt:lpstr>
      <vt:lpstr>Supported VLAN on Catalyst Switchs </vt:lpstr>
      <vt:lpstr>VLAN Ranges</vt:lpstr>
      <vt:lpstr>Configuring, Verifying, and Troubleshooting VLANs and Trunks</vt:lpstr>
      <vt:lpstr>Assigning an Access Port to a VLAN</vt:lpstr>
      <vt:lpstr>Assigning an Access Port to a VLAN</vt:lpstr>
      <vt:lpstr>Verifying the VLAN Configuration</vt:lpstr>
      <vt:lpstr>Verifying the VLAN Configuration</vt:lpstr>
      <vt:lpstr>Displaying Information About the Interface</vt:lpstr>
      <vt:lpstr>Displaying Detailed Switch Port Information</vt:lpstr>
      <vt:lpstr>Displaying MAC Address Table Information</vt:lpstr>
      <vt:lpstr>Topology to Configure VLAN and Trunking</vt:lpstr>
      <vt:lpstr>Configuring VLANs and Trunks</vt:lpstr>
      <vt:lpstr>Verify Trunking</vt:lpstr>
      <vt:lpstr>Best Practices for VLANs and Trunking</vt:lpstr>
      <vt:lpstr>Best Practices for VLANs and Trunking</vt:lpstr>
      <vt:lpstr>Voice VLAN Overview</vt:lpstr>
      <vt:lpstr>Voice VLAN Overview</vt:lpstr>
      <vt:lpstr>Switch Configuration for Wireless Network Support</vt:lpstr>
      <vt:lpstr>Autonomous WLAN</vt:lpstr>
      <vt:lpstr>Controller-Based WLAN</vt:lpstr>
      <vt:lpstr>PowerPoint Presentation</vt:lpstr>
      <vt:lpstr>VLAN Trunking Protocol</vt:lpstr>
      <vt:lpstr>VTP Overview</vt:lpstr>
      <vt:lpstr>VTP Propagation</vt:lpstr>
      <vt:lpstr>VTP Modes</vt:lpstr>
      <vt:lpstr>VTP Operation </vt:lpstr>
      <vt:lpstr>VTP Versions</vt:lpstr>
      <vt:lpstr>VTP Version 1 and 2</vt:lpstr>
      <vt:lpstr>VTP Version 3</vt:lpstr>
      <vt:lpstr>VTP Pruning</vt:lpstr>
      <vt:lpstr>VTP Authentication</vt:lpstr>
      <vt:lpstr>VTP Advertisements</vt:lpstr>
      <vt:lpstr>VTP Messages Types</vt:lpstr>
      <vt:lpstr>VTP Messages Types</vt:lpstr>
      <vt:lpstr>Configuring and Verifying VTP</vt:lpstr>
      <vt:lpstr>Overwriting VTP Configuration  (Very Common Issue with VTP)</vt:lpstr>
      <vt:lpstr>Overwriting VTP Configuration  (Very Common Issue with VTP)</vt:lpstr>
      <vt:lpstr>Overwriting VTP Configuration  (Very Common Issue with VTP)</vt:lpstr>
      <vt:lpstr>VTP Key Points</vt:lpstr>
      <vt:lpstr>Best Practices for VTP Implementation</vt:lpstr>
      <vt:lpstr>PowerPoint Presentation</vt:lpstr>
      <vt:lpstr>Implementing EtherChannel in a Switched Network</vt:lpstr>
      <vt:lpstr>The Need for EtherChannel</vt:lpstr>
      <vt:lpstr>EtherChannel Overview</vt:lpstr>
      <vt:lpstr>EtherChannel Mode Interactions</vt:lpstr>
      <vt:lpstr>LACP</vt:lpstr>
      <vt:lpstr>LACP</vt:lpstr>
      <vt:lpstr>LACP Modes of Operation</vt:lpstr>
      <vt:lpstr>PAgP</vt:lpstr>
      <vt:lpstr>PAgP Modes of Operation</vt:lpstr>
      <vt:lpstr>Statically Bundle Links</vt:lpstr>
      <vt:lpstr>Layer 2 EtherChannel Configuration Guidelines</vt:lpstr>
      <vt:lpstr>Layer 2 EtherChannel Configuration Guidelines</vt:lpstr>
      <vt:lpstr>Layer 2 EtherChannel Configuration Guidelines</vt:lpstr>
      <vt:lpstr>EtherChannel Load-Balancing Options</vt:lpstr>
      <vt:lpstr>Configuring EtherChannel in a Switched Network</vt:lpstr>
      <vt:lpstr>Configuring EtherChannel in a Switched Network</vt:lpstr>
      <vt:lpstr>Configuring EtherChannel in a Switched Network</vt:lpstr>
      <vt:lpstr>Configuring EtherChannel in a Switched Network</vt:lpstr>
      <vt:lpstr>Chapter 3 Summary</vt:lpstr>
      <vt:lpstr>Chapter 3 Labs</vt:lpstr>
      <vt:lpstr>PowerPoint Presentation</vt:lpstr>
      <vt:lpstr>Acknowledgment </vt:lpstr>
    </vt:vector>
  </TitlesOfParts>
  <Company>Cisco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ROUTE Chapter 1</dc:title>
  <dc:subject/>
  <dc:creator>Cisco Systems</dc:creator>
  <cp:keywords/>
  <dc:description/>
  <cp:lastModifiedBy>kanliu</cp:lastModifiedBy>
  <cp:revision>568</cp:revision>
  <cp:lastPrinted>1999-01-27T00:54:54Z</cp:lastPrinted>
  <dcterms:created xsi:type="dcterms:W3CDTF">2010-07-05T20:10:47Z</dcterms:created>
  <dcterms:modified xsi:type="dcterms:W3CDTF">2016-04-13T04:08:34Z</dcterms:modified>
</cp:coreProperties>
</file>