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60" r:id="rId1"/>
  </p:sldMasterIdLst>
  <p:notesMasterIdLst>
    <p:notesMasterId r:id="rId103"/>
  </p:notesMasterIdLst>
  <p:handoutMasterIdLst>
    <p:handoutMasterId r:id="rId104"/>
  </p:handoutMasterIdLst>
  <p:sldIdLst>
    <p:sldId id="500" r:id="rId2"/>
    <p:sldId id="541" r:id="rId3"/>
    <p:sldId id="813" r:id="rId4"/>
    <p:sldId id="779" r:id="rId5"/>
    <p:sldId id="905" r:id="rId6"/>
    <p:sldId id="911" r:id="rId7"/>
    <p:sldId id="914" r:id="rId8"/>
    <p:sldId id="915" r:id="rId9"/>
    <p:sldId id="916" r:id="rId10"/>
    <p:sldId id="917" r:id="rId11"/>
    <p:sldId id="918" r:id="rId12"/>
    <p:sldId id="919" r:id="rId13"/>
    <p:sldId id="920" r:id="rId14"/>
    <p:sldId id="921" r:id="rId15"/>
    <p:sldId id="922" r:id="rId16"/>
    <p:sldId id="923" r:id="rId17"/>
    <p:sldId id="924" r:id="rId18"/>
    <p:sldId id="925" r:id="rId19"/>
    <p:sldId id="926" r:id="rId20"/>
    <p:sldId id="927" r:id="rId21"/>
    <p:sldId id="928" r:id="rId22"/>
    <p:sldId id="815" r:id="rId23"/>
    <p:sldId id="906" r:id="rId24"/>
    <p:sldId id="929" r:id="rId25"/>
    <p:sldId id="934" r:id="rId26"/>
    <p:sldId id="930" r:id="rId27"/>
    <p:sldId id="931" r:id="rId28"/>
    <p:sldId id="932" r:id="rId29"/>
    <p:sldId id="933" r:id="rId30"/>
    <p:sldId id="937" r:id="rId31"/>
    <p:sldId id="938" r:id="rId32"/>
    <p:sldId id="939" r:id="rId33"/>
    <p:sldId id="940" r:id="rId34"/>
    <p:sldId id="941" r:id="rId35"/>
    <p:sldId id="942" r:id="rId36"/>
    <p:sldId id="943" r:id="rId37"/>
    <p:sldId id="944" r:id="rId38"/>
    <p:sldId id="907" r:id="rId39"/>
    <p:sldId id="908" r:id="rId40"/>
    <p:sldId id="945" r:id="rId41"/>
    <p:sldId id="946" r:id="rId42"/>
    <p:sldId id="947" r:id="rId43"/>
    <p:sldId id="948" r:id="rId44"/>
    <p:sldId id="949" r:id="rId45"/>
    <p:sldId id="962" r:id="rId46"/>
    <p:sldId id="963" r:id="rId47"/>
    <p:sldId id="964" r:id="rId48"/>
    <p:sldId id="965" r:id="rId49"/>
    <p:sldId id="966" r:id="rId50"/>
    <p:sldId id="967" r:id="rId51"/>
    <p:sldId id="968" r:id="rId52"/>
    <p:sldId id="969" r:id="rId53"/>
    <p:sldId id="970" r:id="rId54"/>
    <p:sldId id="971" r:id="rId55"/>
    <p:sldId id="972" r:id="rId56"/>
    <p:sldId id="973" r:id="rId57"/>
    <p:sldId id="974" r:id="rId58"/>
    <p:sldId id="976" r:id="rId59"/>
    <p:sldId id="977" r:id="rId60"/>
    <p:sldId id="978" r:id="rId61"/>
    <p:sldId id="979" r:id="rId62"/>
    <p:sldId id="980" r:id="rId63"/>
    <p:sldId id="981" r:id="rId64"/>
    <p:sldId id="982" r:id="rId65"/>
    <p:sldId id="983" r:id="rId66"/>
    <p:sldId id="984" r:id="rId67"/>
    <p:sldId id="985" r:id="rId68"/>
    <p:sldId id="986" r:id="rId69"/>
    <p:sldId id="987" r:id="rId70"/>
    <p:sldId id="988" r:id="rId71"/>
    <p:sldId id="989" r:id="rId72"/>
    <p:sldId id="990" r:id="rId73"/>
    <p:sldId id="991" r:id="rId74"/>
    <p:sldId id="909" r:id="rId75"/>
    <p:sldId id="912" r:id="rId76"/>
    <p:sldId id="950" r:id="rId77"/>
    <p:sldId id="951" r:id="rId78"/>
    <p:sldId id="952" r:id="rId79"/>
    <p:sldId id="953" r:id="rId80"/>
    <p:sldId id="954" r:id="rId81"/>
    <p:sldId id="992" r:id="rId82"/>
    <p:sldId id="993" r:id="rId83"/>
    <p:sldId id="994" r:id="rId84"/>
    <p:sldId id="995" r:id="rId85"/>
    <p:sldId id="996" r:id="rId86"/>
    <p:sldId id="997" r:id="rId87"/>
    <p:sldId id="998" r:id="rId88"/>
    <p:sldId id="999" r:id="rId89"/>
    <p:sldId id="1000" r:id="rId90"/>
    <p:sldId id="1001" r:id="rId91"/>
    <p:sldId id="1002" r:id="rId92"/>
    <p:sldId id="1003" r:id="rId93"/>
    <p:sldId id="1004" r:id="rId94"/>
    <p:sldId id="1005" r:id="rId95"/>
    <p:sldId id="1006" r:id="rId96"/>
    <p:sldId id="1007" r:id="rId97"/>
    <p:sldId id="1008" r:id="rId98"/>
    <p:sldId id="904" r:id="rId99"/>
    <p:sldId id="817" r:id="rId100"/>
    <p:sldId id="681" r:id="rId101"/>
    <p:sldId id="1009" r:id="rId10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17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566"/>
    <a:srgbClr val="9EC5E6"/>
    <a:srgbClr val="678DC5"/>
    <a:srgbClr val="FFFF99"/>
    <a:srgbClr val="C0C0C4"/>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9559" autoAdjust="0"/>
  </p:normalViewPr>
  <p:slideViewPr>
    <p:cSldViewPr snapToGrid="0" showGuides="1">
      <p:cViewPr varScale="1">
        <p:scale>
          <a:sx n="69" d="100"/>
          <a:sy n="69" d="100"/>
        </p:scale>
        <p:origin x="1503" y="39"/>
      </p:cViewPr>
      <p:guideLst>
        <p:guide orient="horz" pos="2169"/>
        <p:guide pos="176"/>
      </p:guideLst>
    </p:cSldViewPr>
  </p:slideViewPr>
  <p:notesTextViewPr>
    <p:cViewPr>
      <p:scale>
        <a:sx n="100" d="100"/>
        <a:sy n="100" d="100"/>
      </p:scale>
      <p:origin x="0" y="0"/>
    </p:cViewPr>
  </p:notesTextViewPr>
  <p:sorterViewPr>
    <p:cViewPr>
      <p:scale>
        <a:sx n="66" d="100"/>
        <a:sy n="66" d="100"/>
      </p:scale>
      <p:origin x="0" y="5190"/>
    </p:cViewPr>
  </p:sorterViewPr>
  <p:notesViewPr>
    <p:cSldViewPr snapToGrid="0" showGuides="1">
      <p:cViewPr>
        <p:scale>
          <a:sx n="100" d="100"/>
          <a:sy n="100" d="100"/>
        </p:scale>
        <p:origin x="2544" y="-85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a:t>
            </a:r>
            <a:r>
              <a:rPr lang="en-US" sz="800" dirty="0" smtClean="0"/>
              <a:t>2010, </a:t>
            </a:r>
            <a:r>
              <a:rPr lang="en-US" sz="800" dirty="0"/>
              <a:t>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3243420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224461"/>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r>
              <a:rPr lang="en-US" sz="800" dirty="0" smtClean="0"/>
              <a:t>.</a:t>
            </a:r>
            <a:endParaRPr lang="en-US" sz="800" dirty="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8361963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endParaRPr lang="en-GB" b="1" dirty="0" smtClean="0"/>
          </a:p>
        </p:txBody>
      </p:sp>
    </p:spTree>
    <p:extLst>
      <p:ext uri="{BB962C8B-B14F-4D97-AF65-F5344CB8AC3E}">
        <p14:creationId xmlns:p14="http://schemas.microsoft.com/office/powerpoint/2010/main" val="881838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22</a:t>
            </a:fld>
            <a:endParaRPr lang="en-US" dirty="0"/>
          </a:p>
        </p:txBody>
      </p:sp>
    </p:spTree>
    <p:extLst>
      <p:ext uri="{BB962C8B-B14F-4D97-AF65-F5344CB8AC3E}">
        <p14:creationId xmlns:p14="http://schemas.microsoft.com/office/powerpoint/2010/main" val="2327787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switch receives a BPDU with TC bit set from a neighbor, it clears the MAC addresses learned on all its ports except the one that receives the topology change. </a:t>
            </a:r>
          </a:p>
          <a:p>
            <a:r>
              <a:rPr lang="en-US" dirty="0" smtClean="0"/>
              <a:t>The switch also receives BPDUs with the TC bit set on all designated ports and the root port.</a:t>
            </a:r>
          </a:p>
          <a:p>
            <a:r>
              <a:rPr lang="en-US" dirty="0" smtClean="0"/>
              <a:t>RSTP no longer uses the specific TCN BPDUs unless a legacy bridge needs to be </a:t>
            </a:r>
            <a:r>
              <a:rPr lang="pt-PT" dirty="0" err="1" smtClean="0"/>
              <a:t>notified</a:t>
            </a:r>
            <a:r>
              <a:rPr lang="pt-PT" dirty="0" smtClean="0"/>
              <a:t>.</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29</a:t>
            </a:fld>
            <a:endParaRPr lang="en-US" dirty="0"/>
          </a:p>
        </p:txBody>
      </p:sp>
    </p:spTree>
    <p:extLst>
      <p:ext uri="{BB962C8B-B14F-4D97-AF65-F5344CB8AC3E}">
        <p14:creationId xmlns:p14="http://schemas.microsoft.com/office/powerpoint/2010/main" val="2956703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If the priority of the root bridge is set to 0, configuring another switch with the </a:t>
            </a:r>
            <a:r>
              <a:rPr lang="en-US" sz="1200" b="1" i="0" u="none" strike="noStrike" kern="1200" baseline="0" dirty="0" smtClean="0">
                <a:solidFill>
                  <a:schemeClr val="tx1"/>
                </a:solidFill>
                <a:latin typeface="Arial" charset="0"/>
                <a:ea typeface="+mn-ea"/>
                <a:cs typeface="+mn-cs"/>
              </a:rPr>
              <a:t>root primary </a:t>
            </a:r>
            <a:r>
              <a:rPr lang="en-US" sz="1200" b="0" i="0" u="none" strike="noStrike" kern="1200" baseline="0" dirty="0" smtClean="0">
                <a:solidFill>
                  <a:schemeClr val="tx1"/>
                </a:solidFill>
                <a:latin typeface="Arial" charset="0"/>
                <a:ea typeface="+mn-ea"/>
                <a:cs typeface="+mn-cs"/>
              </a:rPr>
              <a:t>command will yield no results. The command will fail because it cannot make a local switch priority for 4096 lower than that of the root bridge.</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32</a:t>
            </a:fld>
            <a:endParaRPr lang="en-US" dirty="0"/>
          </a:p>
        </p:txBody>
      </p:sp>
    </p:spTree>
    <p:extLst>
      <p:ext uri="{BB962C8B-B14F-4D97-AF65-F5344CB8AC3E}">
        <p14:creationId xmlns:p14="http://schemas.microsoft.com/office/powerpoint/2010/main" val="2018052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38</a:t>
            </a:fld>
            <a:endParaRPr lang="en-US" dirty="0"/>
          </a:p>
        </p:txBody>
      </p:sp>
    </p:spTree>
    <p:extLst>
      <p:ext uri="{BB962C8B-B14F-4D97-AF65-F5344CB8AC3E}">
        <p14:creationId xmlns:p14="http://schemas.microsoft.com/office/powerpoint/2010/main" val="1812831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As shown in Figure 4-19 , DSW3 is the root bridge, and DSW2 is the one blocking DSW3’s alternate path to DSW1. When DSW1’s root port fails, DSW1 declares itself the root bridge and starts sending BPDUs to all switches it is connected to (in this case, only DSW2). These BPDUs are inferior. When a switch receives an inferior BPDU on a blocked port, it runs a procedure to validate that it still has an active path to the currently </a:t>
            </a:r>
            <a:r>
              <a:rPr lang="pt-PT" dirty="0" err="1" smtClean="0"/>
              <a:t>known</a:t>
            </a:r>
            <a:r>
              <a:rPr lang="pt-PT" dirty="0" smtClean="0"/>
              <a:t> </a:t>
            </a:r>
            <a:r>
              <a:rPr lang="pt-PT" dirty="0" err="1" smtClean="0"/>
              <a:t>root</a:t>
            </a:r>
            <a:r>
              <a:rPr lang="pt-PT" dirty="0" smtClean="0"/>
              <a:t> bridge.</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43</a:t>
            </a:fld>
            <a:endParaRPr lang="en-US" dirty="0"/>
          </a:p>
        </p:txBody>
      </p:sp>
    </p:spTree>
    <p:extLst>
      <p:ext uri="{BB962C8B-B14F-4D97-AF65-F5344CB8AC3E}">
        <p14:creationId xmlns:p14="http://schemas.microsoft.com/office/powerpoint/2010/main" val="1730914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When a switch, which is either the root bridge or has a connection to the root bridge, receives an RLQ, the switch sends back an RLQ reply. Otherwise, an RLQ gets forwarded until it gets to a switch that is the root bridge or has a connection to the root bridge.</a:t>
            </a:r>
          </a:p>
          <a:p>
            <a:r>
              <a:rPr lang="en-US" sz="1200" b="0" i="0" u="none" strike="noStrike" kern="1200" baseline="0" dirty="0" smtClean="0">
                <a:solidFill>
                  <a:schemeClr val="tx1"/>
                </a:solidFill>
                <a:latin typeface="Arial" charset="0"/>
                <a:ea typeface="+mn-ea"/>
                <a:cs typeface="+mn-cs"/>
              </a:rPr>
              <a:t>If exchange of RLQ messages results in validation that the root bridge (DSW3) is still accessible, the switch (DSW2) starts sending existing root bridge information to the bridge that lost connectivity through its root port (DSW1). If this validation fails, DSW2 can start the root bridge election process. In either of these cases, if validation is successful or not, maximum age time is shortened.</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44</a:t>
            </a:fld>
            <a:endParaRPr lang="en-US" dirty="0"/>
          </a:p>
        </p:txBody>
      </p:sp>
    </p:spTree>
    <p:extLst>
      <p:ext uri="{BB962C8B-B14F-4D97-AF65-F5344CB8AC3E}">
        <p14:creationId xmlns:p14="http://schemas.microsoft.com/office/powerpoint/2010/main" val="102616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NOTA</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46</a:t>
            </a:fld>
            <a:endParaRPr lang="en-US" dirty="0"/>
          </a:p>
        </p:txBody>
      </p:sp>
    </p:spTree>
    <p:extLst>
      <p:ext uri="{BB962C8B-B14F-4D97-AF65-F5344CB8AC3E}">
        <p14:creationId xmlns:p14="http://schemas.microsoft.com/office/powerpoint/2010/main" val="2669324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These connections can cause physical loops, and spanning tree must go through the full initialization procedure in these situations. A spanning-tree loop can bring your network down. If you turn on </a:t>
            </a:r>
            <a:r>
              <a:rPr lang="en-US" dirty="0" err="1" smtClean="0"/>
              <a:t>PortFast</a:t>
            </a:r>
            <a:r>
              <a:rPr lang="en-US" dirty="0" smtClean="0"/>
              <a:t> for a port that is part of a physical loop, there can be a window of time when packets are continuously forwarded (and can even multiply) in such a way that the network cannot recover.</a:t>
            </a:r>
            <a:endParaRPr lang="pt-PT" dirty="0" smtClean="0"/>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48</a:t>
            </a:fld>
            <a:endParaRPr lang="en-US" dirty="0"/>
          </a:p>
        </p:txBody>
      </p:sp>
    </p:spTree>
    <p:extLst>
      <p:ext uri="{BB962C8B-B14F-4D97-AF65-F5344CB8AC3E}">
        <p14:creationId xmlns:p14="http://schemas.microsoft.com/office/powerpoint/2010/main" val="1116341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49</a:t>
            </a:fld>
            <a:endParaRPr lang="en-US" dirty="0"/>
          </a:p>
        </p:txBody>
      </p:sp>
    </p:spTree>
    <p:extLst>
      <p:ext uri="{BB962C8B-B14F-4D97-AF65-F5344CB8AC3E}">
        <p14:creationId xmlns:p14="http://schemas.microsoft.com/office/powerpoint/2010/main" val="4251139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Configuring BPDU Filter so that all configuration BPDUs received on a port are dropped can be useful for service provider environments, where a service provider provides Layer 2 Ethernet access for customers. Ideally, the service provider does not want to share any spanning-tree information with customers, because such sharing might jeopardize the stability of the service provider’s internal spanning-tree topology. By configuring </a:t>
            </a:r>
            <a:r>
              <a:rPr lang="en-US" sz="1200" b="0" i="0" u="none" strike="noStrike" kern="1200" baseline="0" dirty="0" err="1" smtClean="0">
                <a:solidFill>
                  <a:schemeClr val="tx1"/>
                </a:solidFill>
                <a:latin typeface="Arial" charset="0"/>
                <a:ea typeface="+mn-ea"/>
                <a:cs typeface="+mn-cs"/>
              </a:rPr>
              <a:t>PortFast</a:t>
            </a:r>
            <a:r>
              <a:rPr lang="en-US" sz="1200" b="0" i="0" u="none" strike="noStrike" kern="1200" baseline="0" dirty="0" smtClean="0">
                <a:solidFill>
                  <a:schemeClr val="tx1"/>
                </a:solidFill>
                <a:latin typeface="Arial" charset="0"/>
                <a:ea typeface="+mn-ea"/>
                <a:cs typeface="+mn-cs"/>
              </a:rPr>
              <a:t> and BPDU Filter on each customer access port, the service provider will not send any configuration BPDUs to customers and will ignore any configuration BPDUs sent from </a:t>
            </a:r>
            <a:r>
              <a:rPr lang="pt-PT" sz="1200" b="0" i="0" u="none" strike="noStrike" kern="1200" baseline="0" dirty="0" err="1" smtClean="0">
                <a:solidFill>
                  <a:schemeClr val="tx1"/>
                </a:solidFill>
                <a:latin typeface="Arial" charset="0"/>
                <a:ea typeface="+mn-ea"/>
                <a:cs typeface="+mn-cs"/>
              </a:rPr>
              <a:t>customers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51</a:t>
            </a:fld>
            <a:endParaRPr lang="en-US" dirty="0"/>
          </a:p>
        </p:txBody>
      </p:sp>
    </p:spTree>
    <p:extLst>
      <p:ext uri="{BB962C8B-B14F-4D97-AF65-F5344CB8AC3E}">
        <p14:creationId xmlns:p14="http://schemas.microsoft.com/office/powerpoint/2010/main" val="41167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2</a:t>
            </a:fld>
            <a:endParaRPr lang="en-US" dirty="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buFontTx/>
              <a:buNone/>
            </a:pPr>
            <a:r>
              <a:rPr lang="en-US" b="1" dirty="0" smtClean="0"/>
              <a:t>Chapter 1 Objectives</a:t>
            </a:r>
          </a:p>
        </p:txBody>
      </p:sp>
    </p:spTree>
    <p:extLst>
      <p:ext uri="{BB962C8B-B14F-4D97-AF65-F5344CB8AC3E}">
        <p14:creationId xmlns:p14="http://schemas.microsoft.com/office/powerpoint/2010/main" val="2066330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Both UDLD peers discover each other by exchanging special frames that are sent to </a:t>
            </a:r>
            <a:r>
              <a:rPr lang="pt-PT" sz="1200" b="0" i="0" u="none" strike="noStrike" kern="1200" baseline="0" dirty="0" err="1" smtClean="0">
                <a:solidFill>
                  <a:schemeClr val="tx1"/>
                </a:solidFill>
                <a:latin typeface="Arial" charset="0"/>
                <a:ea typeface="+mn-ea"/>
                <a:cs typeface="+mn-cs"/>
              </a:rPr>
              <a:t>well-known</a:t>
            </a:r>
            <a:r>
              <a:rPr lang="pt-PT" sz="1200" b="0" i="0" u="none" strike="noStrike" kern="1200" baseline="0" dirty="0" smtClean="0">
                <a:solidFill>
                  <a:schemeClr val="tx1"/>
                </a:solidFill>
                <a:latin typeface="Arial" charset="0"/>
                <a:ea typeface="+mn-ea"/>
                <a:cs typeface="+mn-cs"/>
              </a:rPr>
              <a:t> MAC </a:t>
            </a:r>
            <a:r>
              <a:rPr lang="pt-PT" sz="1200" b="0" i="0" u="none" strike="noStrike" kern="1200" baseline="0" dirty="0" err="1" smtClean="0">
                <a:solidFill>
                  <a:schemeClr val="tx1"/>
                </a:solidFill>
                <a:latin typeface="Arial" charset="0"/>
                <a:ea typeface="+mn-ea"/>
                <a:cs typeface="+mn-cs"/>
              </a:rPr>
              <a:t>address</a:t>
            </a:r>
            <a:r>
              <a:rPr lang="pt-PT" sz="1200" b="0" i="0" u="none" strike="noStrike" kern="1200" baseline="0" dirty="0" smtClean="0">
                <a:solidFill>
                  <a:schemeClr val="tx1"/>
                </a:solidFill>
                <a:latin typeface="Arial" charset="0"/>
                <a:ea typeface="+mn-ea"/>
                <a:cs typeface="+mn-cs"/>
              </a:rPr>
              <a:t> 01:00:0C:CC:CC:CC</a:t>
            </a:r>
          </a:p>
          <a:p>
            <a:r>
              <a:rPr lang="en-US" sz="1200" b="0" i="0" u="none" strike="noStrike" kern="1200" baseline="0" dirty="0" smtClean="0">
                <a:solidFill>
                  <a:schemeClr val="tx1"/>
                </a:solidFill>
                <a:latin typeface="Arial" charset="0"/>
                <a:ea typeface="+mn-ea"/>
                <a:cs typeface="+mn-cs"/>
              </a:rPr>
              <a:t>In an </a:t>
            </a:r>
            <a:r>
              <a:rPr lang="en-US" sz="1200" b="0" i="0" u="none" strike="noStrike" kern="1200" baseline="0" dirty="0" err="1" smtClean="0">
                <a:solidFill>
                  <a:schemeClr val="tx1"/>
                </a:solidFill>
                <a:latin typeface="Arial" charset="0"/>
                <a:ea typeface="+mn-ea"/>
                <a:cs typeface="+mn-cs"/>
              </a:rPr>
              <a:t>EtherChannel</a:t>
            </a:r>
            <a:r>
              <a:rPr lang="en-US" sz="1200" b="0" i="0" u="none" strike="noStrike" kern="1200" baseline="0" dirty="0" smtClean="0">
                <a:solidFill>
                  <a:schemeClr val="tx1"/>
                </a:solidFill>
                <a:latin typeface="Arial" charset="0"/>
                <a:ea typeface="+mn-ea"/>
                <a:cs typeface="+mn-cs"/>
              </a:rPr>
              <a:t> bundle, UDLD will error-disable only the physical link that has failed.</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63</a:t>
            </a:fld>
            <a:endParaRPr lang="en-US" dirty="0"/>
          </a:p>
        </p:txBody>
      </p:sp>
    </p:spTree>
    <p:extLst>
      <p:ext uri="{BB962C8B-B14F-4D97-AF65-F5344CB8AC3E}">
        <p14:creationId xmlns:p14="http://schemas.microsoft.com/office/powerpoint/2010/main" val="783867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The use of Root Guard and Loop Guard is mutually exclusive.</a:t>
            </a:r>
            <a:endParaRPr lang="pt-PT" dirty="0" smtClean="0"/>
          </a:p>
          <a:p>
            <a:r>
              <a:rPr lang="en-US" sz="1200" b="0" i="0" u="none" strike="noStrike" kern="1200" baseline="0" dirty="0" smtClean="0">
                <a:solidFill>
                  <a:schemeClr val="tx1"/>
                </a:solidFill>
                <a:latin typeface="Arial" charset="0"/>
                <a:ea typeface="+mn-ea"/>
                <a:cs typeface="+mn-cs"/>
              </a:rPr>
              <a:t>Examples where you will need to implement BPDU Filters are rare. Under no circumstances should you use BPDU Filter and BPDU Guard on the same interface.</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73</a:t>
            </a:fld>
            <a:endParaRPr lang="en-US" dirty="0"/>
          </a:p>
        </p:txBody>
      </p:sp>
    </p:spTree>
    <p:extLst>
      <p:ext uri="{BB962C8B-B14F-4D97-AF65-F5344CB8AC3E}">
        <p14:creationId xmlns:p14="http://schemas.microsoft.com/office/powerpoint/2010/main" val="3283549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sz="1200" b="0" i="0" u="none" strike="noStrike" kern="1200" baseline="0" dirty="0" smtClean="0">
                <a:solidFill>
                  <a:schemeClr val="tx1"/>
                </a:solidFill>
                <a:latin typeface="Arial" charset="0"/>
                <a:ea typeface="+mn-ea"/>
                <a:cs typeface="+mn-cs"/>
              </a:rPr>
              <a:t>MST </a:t>
            </a:r>
            <a:r>
              <a:rPr lang="en-US" sz="1200" b="0" i="0" u="none" strike="noStrike" kern="1200" baseline="0" dirty="0" smtClean="0">
                <a:solidFill>
                  <a:schemeClr val="tx1"/>
                </a:solidFill>
                <a:latin typeface="Arial" charset="0"/>
                <a:ea typeface="+mn-ea"/>
                <a:cs typeface="+mn-cs"/>
              </a:rPr>
              <a:t>converges faster than PVRST+ and is backward compatible with 802.1D STP, 802.1w (RSTP), and the Cisco PVST+ architecture.</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76</a:t>
            </a:fld>
            <a:endParaRPr lang="en-US" dirty="0"/>
          </a:p>
        </p:txBody>
      </p:sp>
    </p:spTree>
    <p:extLst>
      <p:ext uri="{BB962C8B-B14F-4D97-AF65-F5344CB8AC3E}">
        <p14:creationId xmlns:p14="http://schemas.microsoft.com/office/powerpoint/2010/main" val="219447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77</a:t>
            </a:fld>
            <a:endParaRPr lang="en-US" dirty="0"/>
          </a:p>
        </p:txBody>
      </p:sp>
    </p:spTree>
    <p:extLst>
      <p:ext uri="{BB962C8B-B14F-4D97-AF65-F5344CB8AC3E}">
        <p14:creationId xmlns:p14="http://schemas.microsoft.com/office/powerpoint/2010/main" val="2903137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Digest (a numeric value derived from the VLAN-to-instance mapping table through a mathematical</a:t>
            </a:r>
          </a:p>
          <a:p>
            <a:r>
              <a:rPr lang="en-US" dirty="0" smtClean="0"/>
              <a:t>function) </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81</a:t>
            </a:fld>
            <a:endParaRPr lang="en-US" dirty="0"/>
          </a:p>
        </p:txBody>
      </p:sp>
    </p:spTree>
    <p:extLst>
      <p:ext uri="{BB962C8B-B14F-4D97-AF65-F5344CB8AC3E}">
        <p14:creationId xmlns:p14="http://schemas.microsoft.com/office/powerpoint/2010/main" val="1115480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MST does not send BPDUs for every active STP instance separately. A special instance (instance 0) is designed to carry all STP-related information. BPDUs carry all the usual STP information, in addition to configuration name, revision number, and hash value that is calculated over VLAN-to-instance mapping tables. If hash values do not match, an MST misconfiguration exists between the two switches.</a:t>
            </a:r>
          </a:p>
          <a:p>
            <a:r>
              <a:rPr lang="en-US" sz="1200" b="0" i="0" u="none" strike="noStrike" kern="1200" baseline="0" dirty="0" smtClean="0">
                <a:solidFill>
                  <a:schemeClr val="tx1"/>
                </a:solidFill>
                <a:latin typeface="Arial" charset="0"/>
                <a:ea typeface="+mn-ea"/>
                <a:cs typeface="+mn-cs"/>
              </a:rPr>
              <a:t>Figure 4-36 shows how different MST instances (MSTIs) exist within a single MST region. MSTI1 and MSTI2 are mapped to different VLANs. Their topologies converge differently because root bridges are configured differently. Within the MST region, there are three independent STP instances: MSTI0 (IST), MSTI1, and MSTI2.</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83</a:t>
            </a:fld>
            <a:endParaRPr lang="en-US" dirty="0"/>
          </a:p>
        </p:txBody>
      </p:sp>
    </p:spTree>
    <p:extLst>
      <p:ext uri="{BB962C8B-B14F-4D97-AF65-F5344CB8AC3E}">
        <p14:creationId xmlns:p14="http://schemas.microsoft.com/office/powerpoint/2010/main" val="1530069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Within the MST region, the IST instance maintains a loop-free topology. IST presents the whole MST region as a single virtual bridge to the outside STP. BPDUs between the MST’s STP instance and the CST’s STP instance are exchanged over the native VLAN, as if a single CST were used.</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85</a:t>
            </a:fld>
            <a:endParaRPr lang="en-US" dirty="0"/>
          </a:p>
        </p:txBody>
      </p:sp>
    </p:spTree>
    <p:extLst>
      <p:ext uri="{BB962C8B-B14F-4D97-AF65-F5344CB8AC3E}">
        <p14:creationId xmlns:p14="http://schemas.microsoft.com/office/powerpoint/2010/main" val="3316895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b="0" i="0" u="none" strike="noStrike" kern="1200" baseline="0" dirty="0" smtClean="0">
                <a:solidFill>
                  <a:schemeClr val="tx1"/>
                </a:solidFill>
                <a:latin typeface="Arial" charset="0"/>
                <a:ea typeface="+mn-ea"/>
                <a:cs typeface="+mn-cs"/>
              </a:rPr>
              <a:t>Using the </a:t>
            </a:r>
            <a:r>
              <a:rPr lang="en-US" sz="1200" b="1" i="0" u="none" strike="noStrike" kern="1200" baseline="0" dirty="0" smtClean="0">
                <a:solidFill>
                  <a:schemeClr val="tx1"/>
                </a:solidFill>
                <a:latin typeface="Arial" charset="0"/>
                <a:ea typeface="+mn-ea"/>
                <a:cs typeface="+mn-cs"/>
              </a:rPr>
              <a:t>end </a:t>
            </a:r>
            <a:r>
              <a:rPr lang="en-US" sz="1200" b="0" i="0" u="none" strike="noStrike" kern="1200" baseline="0" dirty="0" smtClean="0">
                <a:solidFill>
                  <a:schemeClr val="tx1"/>
                </a:solidFill>
                <a:latin typeface="Arial" charset="0"/>
                <a:ea typeface="+mn-ea"/>
                <a:cs typeface="+mn-cs"/>
              </a:rPr>
              <a:t>or </a:t>
            </a:r>
            <a:r>
              <a:rPr lang="en-US" sz="1200" b="1" i="0" u="none" strike="noStrike" kern="1200" baseline="0" dirty="0" smtClean="0">
                <a:solidFill>
                  <a:schemeClr val="tx1"/>
                </a:solidFill>
                <a:latin typeface="Arial" charset="0"/>
                <a:ea typeface="+mn-ea"/>
                <a:cs typeface="+mn-cs"/>
              </a:rPr>
              <a:t>exit </a:t>
            </a:r>
            <a:r>
              <a:rPr lang="en-US" sz="1200" b="0" i="0" u="none" strike="noStrike" kern="1200" baseline="0" dirty="0" smtClean="0">
                <a:solidFill>
                  <a:schemeClr val="tx1"/>
                </a:solidFill>
                <a:latin typeface="Arial" charset="0"/>
                <a:ea typeface="+mn-ea"/>
                <a:cs typeface="+mn-cs"/>
              </a:rPr>
              <a:t>command will apply configuration. If you want to abort the change use the </a:t>
            </a:r>
            <a:r>
              <a:rPr lang="en-US" sz="1200" b="1" i="0" u="none" strike="noStrike" kern="1200" baseline="0" dirty="0" smtClean="0">
                <a:solidFill>
                  <a:schemeClr val="tx1"/>
                </a:solidFill>
                <a:latin typeface="Arial" charset="0"/>
                <a:ea typeface="+mn-ea"/>
                <a:cs typeface="+mn-cs"/>
              </a:rPr>
              <a:t>abort </a:t>
            </a:r>
            <a:r>
              <a:rPr lang="en-US" sz="1200" b="0" i="0" u="none" strike="noStrike" kern="1200" baseline="0" dirty="0" smtClean="0">
                <a:solidFill>
                  <a:schemeClr val="tx1"/>
                </a:solidFill>
                <a:latin typeface="Arial" charset="0"/>
                <a:ea typeface="+mn-ea"/>
                <a:cs typeface="+mn-cs"/>
              </a:rPr>
              <a:t>keyword.</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89</a:t>
            </a:fld>
            <a:endParaRPr lang="en-US" dirty="0"/>
          </a:p>
        </p:txBody>
      </p:sp>
    </p:spTree>
    <p:extLst>
      <p:ext uri="{BB962C8B-B14F-4D97-AF65-F5344CB8AC3E}">
        <p14:creationId xmlns:p14="http://schemas.microsoft.com/office/powerpoint/2010/main" val="2419207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In this example, you have changed the MST switch priority using </a:t>
            </a:r>
            <a:r>
              <a:rPr lang="en-US" sz="1200" b="1" i="0" u="none" strike="noStrike" kern="1200" baseline="0" dirty="0" smtClean="0">
                <a:solidFill>
                  <a:schemeClr val="tx1"/>
                </a:solidFill>
                <a:latin typeface="Arial" charset="0"/>
                <a:ea typeface="+mn-ea"/>
                <a:cs typeface="+mn-cs"/>
              </a:rPr>
              <a:t>spanning-tree </a:t>
            </a:r>
            <a:r>
              <a:rPr lang="en-US" sz="1200" b="1" i="0" u="none" strike="noStrike" kern="1200" baseline="0" dirty="0" err="1" smtClean="0">
                <a:solidFill>
                  <a:schemeClr val="tx1"/>
                </a:solidFill>
                <a:latin typeface="Arial" charset="0"/>
                <a:ea typeface="+mn-ea"/>
                <a:cs typeface="+mn-cs"/>
              </a:rPr>
              <a:t>mst</a:t>
            </a:r>
            <a:r>
              <a:rPr lang="en-US" sz="1200" b="1" i="0" u="none" strike="noStrike" kern="1200" baseline="0" dirty="0" smtClean="0">
                <a:solidFill>
                  <a:schemeClr val="tx1"/>
                </a:solidFill>
                <a:latin typeface="Arial" charset="0"/>
                <a:ea typeface="+mn-ea"/>
                <a:cs typeface="+mn-cs"/>
              </a:rPr>
              <a:t> </a:t>
            </a:r>
            <a:r>
              <a:rPr lang="en-US" sz="1200" b="0" i="1" u="none" strike="noStrike" kern="1200" baseline="0" dirty="0" smtClean="0">
                <a:solidFill>
                  <a:schemeClr val="tx1"/>
                </a:solidFill>
                <a:latin typeface="Arial" charset="0"/>
                <a:ea typeface="+mn-ea"/>
                <a:cs typeface="+mn-cs"/>
              </a:rPr>
              <a:t>instance-id </a:t>
            </a:r>
            <a:r>
              <a:rPr lang="en-US" sz="1200" b="1" i="0" u="none" strike="noStrike" kern="1200" baseline="0" dirty="0" smtClean="0">
                <a:solidFill>
                  <a:schemeClr val="tx1"/>
                </a:solidFill>
                <a:latin typeface="Arial" charset="0"/>
                <a:ea typeface="+mn-ea"/>
                <a:cs typeface="+mn-cs"/>
              </a:rPr>
              <a:t>root </a:t>
            </a:r>
            <a:r>
              <a:rPr lang="en-US" sz="1200" b="0" i="0" u="none" strike="noStrike" kern="1200" baseline="0" dirty="0" smtClean="0">
                <a:solidFill>
                  <a:schemeClr val="tx1"/>
                </a:solidFill>
                <a:latin typeface="Arial" charset="0"/>
                <a:ea typeface="+mn-ea"/>
                <a:cs typeface="+mn-cs"/>
              </a:rPr>
              <a:t>{</a:t>
            </a:r>
            <a:r>
              <a:rPr lang="en-US" sz="1200" b="1" i="0" u="none" strike="noStrike" kern="1200" baseline="0" dirty="0" smtClean="0">
                <a:solidFill>
                  <a:schemeClr val="tx1"/>
                </a:solidFill>
                <a:latin typeface="Arial" charset="0"/>
                <a:ea typeface="+mn-ea"/>
                <a:cs typeface="+mn-cs"/>
              </a:rPr>
              <a:t>primary </a:t>
            </a:r>
            <a:r>
              <a:rPr lang="en-US" sz="1200" b="0" i="0" u="none" strike="noStrike" kern="1200" baseline="0" dirty="0" smtClean="0">
                <a:solidFill>
                  <a:schemeClr val="tx1"/>
                </a:solidFill>
                <a:latin typeface="Arial" charset="0"/>
                <a:ea typeface="+mn-ea"/>
                <a:cs typeface="+mn-cs"/>
              </a:rPr>
              <a:t>| </a:t>
            </a:r>
            <a:r>
              <a:rPr lang="en-US" sz="1200" b="1" i="0" u="none" strike="noStrike" kern="1200" baseline="0" dirty="0" smtClean="0">
                <a:solidFill>
                  <a:schemeClr val="tx1"/>
                </a:solidFill>
                <a:latin typeface="Arial" charset="0"/>
                <a:ea typeface="+mn-ea"/>
                <a:cs typeface="+mn-cs"/>
              </a:rPr>
              <a:t>secondary</a:t>
            </a:r>
            <a:r>
              <a:rPr lang="en-US" sz="1200" b="0" i="0" u="none" strike="noStrike" kern="1200" baseline="0" dirty="0" smtClean="0">
                <a:solidFill>
                  <a:schemeClr val="tx1"/>
                </a:solidFill>
                <a:latin typeface="Arial" charset="0"/>
                <a:ea typeface="+mn-ea"/>
                <a:cs typeface="+mn-cs"/>
              </a:rPr>
              <a:t>}. This command is actually a macro that sets the switch’s MST priority, which is a number. If you issue a </a:t>
            </a:r>
            <a:r>
              <a:rPr lang="en-US" sz="1200" b="1" i="0" u="none" strike="noStrike" kern="1200" baseline="0" dirty="0" smtClean="0">
                <a:solidFill>
                  <a:schemeClr val="tx1"/>
                </a:solidFill>
                <a:latin typeface="Arial" charset="0"/>
                <a:ea typeface="+mn-ea"/>
                <a:cs typeface="+mn-cs"/>
              </a:rPr>
              <a:t>show running-</a:t>
            </a:r>
            <a:r>
              <a:rPr lang="en-US" sz="1200" b="1" i="0" u="none" strike="noStrike" kern="1200" baseline="0" dirty="0" err="1" smtClean="0">
                <a:solidFill>
                  <a:schemeClr val="tx1"/>
                </a:solidFill>
                <a:latin typeface="Arial" charset="0"/>
                <a:ea typeface="+mn-ea"/>
                <a:cs typeface="+mn-cs"/>
              </a:rPr>
              <a:t>config</a:t>
            </a:r>
            <a:r>
              <a:rPr lang="en-US" sz="1200" b="0" i="0" u="none" strike="noStrike" kern="1200" baseline="0" dirty="0" smtClean="0">
                <a:solidFill>
                  <a:schemeClr val="tx1"/>
                </a:solidFill>
                <a:latin typeface="Arial" charset="0"/>
                <a:ea typeface="+mn-ea"/>
                <a:cs typeface="+mn-cs"/>
              </a:rPr>
              <a:t>, you will see switch priority as a number, not the primary or secondary keyword</a:t>
            </a:r>
          </a:p>
          <a:p>
            <a:r>
              <a:rPr lang="en-US" sz="1200" b="0" i="0" u="none" strike="noStrike" kern="1200" baseline="0" dirty="0" smtClean="0">
                <a:solidFill>
                  <a:schemeClr val="tx1"/>
                </a:solidFill>
                <a:latin typeface="Arial" charset="0"/>
                <a:ea typeface="+mn-ea"/>
                <a:cs typeface="+mn-cs"/>
              </a:rPr>
              <a:t>Changing STP mode to MST before doing the actual VLAN-to-instance mappings is not advisable. Every change in the mapping will result in recalculation of </a:t>
            </a:r>
            <a:r>
              <a:rPr lang="pt-PT" sz="1200" b="0" i="0" u="none" strike="noStrike" kern="1200" baseline="0" dirty="0" err="1" smtClean="0">
                <a:solidFill>
                  <a:schemeClr val="tx1"/>
                </a:solidFill>
                <a:latin typeface="Arial" charset="0"/>
                <a:ea typeface="+mn-ea"/>
                <a:cs typeface="+mn-cs"/>
              </a:rPr>
              <a:t>the</a:t>
            </a:r>
            <a:r>
              <a:rPr lang="pt-PT" sz="1200" b="0" i="0" u="none" strike="noStrike" kern="1200" baseline="0" dirty="0" smtClean="0">
                <a:solidFill>
                  <a:schemeClr val="tx1"/>
                </a:solidFill>
                <a:latin typeface="Arial" charset="0"/>
                <a:ea typeface="+mn-ea"/>
                <a:cs typeface="+mn-cs"/>
              </a:rPr>
              <a:t> STP </a:t>
            </a:r>
            <a:r>
              <a:rPr lang="pt-PT" sz="1200" b="0" i="0" u="none" strike="noStrike" kern="1200" baseline="0" dirty="0" err="1" smtClean="0">
                <a:solidFill>
                  <a:schemeClr val="tx1"/>
                </a:solidFill>
                <a:latin typeface="Arial" charset="0"/>
                <a:ea typeface="+mn-ea"/>
                <a:cs typeface="+mn-cs"/>
              </a:rPr>
              <a:t>tree</a:t>
            </a:r>
            <a:r>
              <a:rPr lang="pt-PT" sz="1200" b="0" i="0" u="none" strike="noStrike" kern="1200" baseline="0" dirty="0" smtClean="0">
                <a:solidFill>
                  <a:schemeClr val="tx1"/>
                </a:solidFill>
                <a:latin typeface="Arial" charset="0"/>
                <a:ea typeface="+mn-ea"/>
                <a:cs typeface="+mn-cs"/>
              </a:rPr>
              <a:t>.</a:t>
            </a:r>
          </a:p>
          <a:p>
            <a:r>
              <a:rPr lang="en-US" sz="1200" b="0" i="0" u="none" strike="noStrike" kern="1200" baseline="0" dirty="0" smtClean="0">
                <a:solidFill>
                  <a:schemeClr val="tx1"/>
                </a:solidFill>
                <a:latin typeface="Arial" charset="0"/>
                <a:ea typeface="+mn-ea"/>
                <a:cs typeface="+mn-cs"/>
              </a:rPr>
              <a:t>A switch cannot run MST and PVST+ at the same time.</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90</a:t>
            </a:fld>
            <a:endParaRPr lang="en-US" dirty="0"/>
          </a:p>
        </p:txBody>
      </p:sp>
    </p:spTree>
    <p:extLst>
      <p:ext uri="{BB962C8B-B14F-4D97-AF65-F5344CB8AC3E}">
        <p14:creationId xmlns:p14="http://schemas.microsoft.com/office/powerpoint/2010/main" val="716398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To verify currently applied MST configuration, use </a:t>
            </a:r>
            <a:r>
              <a:rPr lang="en-US" sz="1200" b="1" i="0" u="none" strike="noStrike" kern="1200" baseline="0" dirty="0" smtClean="0">
                <a:solidFill>
                  <a:schemeClr val="tx1"/>
                </a:solidFill>
                <a:latin typeface="Arial" charset="0"/>
                <a:ea typeface="+mn-ea"/>
                <a:cs typeface="+mn-cs"/>
              </a:rPr>
              <a:t>show current </a:t>
            </a:r>
            <a:r>
              <a:rPr lang="en-US" sz="1200" b="0" i="0" u="none" strike="noStrike" kern="1200" baseline="0" dirty="0" smtClean="0">
                <a:solidFill>
                  <a:schemeClr val="tx1"/>
                </a:solidFill>
                <a:latin typeface="Arial" charset="0"/>
                <a:ea typeface="+mn-ea"/>
                <a:cs typeface="+mn-cs"/>
              </a:rPr>
              <a:t>under MST configuration mode. To verify pending MST configuration, use </a:t>
            </a:r>
            <a:r>
              <a:rPr lang="en-US" sz="1200" b="1" i="0" u="none" strike="noStrike" kern="1200" baseline="0" dirty="0" smtClean="0">
                <a:solidFill>
                  <a:schemeClr val="tx1"/>
                </a:solidFill>
                <a:latin typeface="Arial" charset="0"/>
                <a:ea typeface="+mn-ea"/>
                <a:cs typeface="+mn-cs"/>
              </a:rPr>
              <a:t>show pending </a:t>
            </a:r>
            <a:r>
              <a:rPr lang="en-US" sz="1200" b="0" i="0" u="none" strike="noStrike" kern="1200" baseline="0" dirty="0" smtClean="0">
                <a:solidFill>
                  <a:schemeClr val="tx1"/>
                </a:solidFill>
                <a:latin typeface="Arial" charset="0"/>
                <a:ea typeface="+mn-ea"/>
                <a:cs typeface="+mn-cs"/>
              </a:rPr>
              <a:t>under MST configuration mode. When you type </a:t>
            </a:r>
            <a:r>
              <a:rPr lang="en-US" sz="1200" b="1" i="0" u="none" strike="noStrike" kern="1200" baseline="0" dirty="0" smtClean="0">
                <a:solidFill>
                  <a:schemeClr val="tx1"/>
                </a:solidFill>
                <a:latin typeface="Arial" charset="0"/>
                <a:ea typeface="+mn-ea"/>
                <a:cs typeface="+mn-cs"/>
              </a:rPr>
              <a:t>exit </a:t>
            </a:r>
            <a:r>
              <a:rPr lang="en-US" sz="1200" b="0" i="0" u="none" strike="noStrike" kern="1200" baseline="0" dirty="0" smtClean="0">
                <a:solidFill>
                  <a:schemeClr val="tx1"/>
                </a:solidFill>
                <a:latin typeface="Arial" charset="0"/>
                <a:ea typeface="+mn-ea"/>
                <a:cs typeface="+mn-cs"/>
              </a:rPr>
              <a:t>or </a:t>
            </a:r>
            <a:r>
              <a:rPr lang="en-US" sz="1200" b="1" i="0" u="none" strike="noStrike" kern="1200" baseline="0" dirty="0" smtClean="0">
                <a:solidFill>
                  <a:schemeClr val="tx1"/>
                </a:solidFill>
                <a:latin typeface="Arial" charset="0"/>
                <a:ea typeface="+mn-ea"/>
                <a:cs typeface="+mn-cs"/>
              </a:rPr>
              <a:t>end</a:t>
            </a:r>
            <a:r>
              <a:rPr lang="en-US" sz="1200" b="0" i="0" u="none" strike="noStrike" kern="1200" baseline="0" dirty="0" smtClean="0">
                <a:solidFill>
                  <a:schemeClr val="tx1"/>
                </a:solidFill>
                <a:latin typeface="Arial" charset="0"/>
                <a:ea typeface="+mn-ea"/>
                <a:cs typeface="+mn-cs"/>
              </a:rPr>
              <a:t>, pending configuration will become current. So, </a:t>
            </a:r>
            <a:r>
              <a:rPr lang="en-US" sz="1200" b="1" i="0" u="none" strike="noStrike" kern="1200" baseline="0" dirty="0" smtClean="0">
                <a:solidFill>
                  <a:schemeClr val="tx1"/>
                </a:solidFill>
                <a:latin typeface="Arial" charset="0"/>
                <a:ea typeface="+mn-ea"/>
                <a:cs typeface="+mn-cs"/>
              </a:rPr>
              <a:t>show current </a:t>
            </a:r>
            <a:r>
              <a:rPr lang="en-US" sz="1200" b="0" i="0" u="none" strike="noStrike" kern="1200" baseline="0" dirty="0" smtClean="0">
                <a:solidFill>
                  <a:schemeClr val="tx1"/>
                </a:solidFill>
                <a:latin typeface="Arial" charset="0"/>
                <a:ea typeface="+mn-ea"/>
                <a:cs typeface="+mn-cs"/>
              </a:rPr>
              <a:t>and </a:t>
            </a:r>
            <a:r>
              <a:rPr lang="en-US" sz="1200" b="1" i="0" u="none" strike="noStrike" kern="1200" baseline="0" dirty="0" smtClean="0">
                <a:solidFill>
                  <a:schemeClr val="tx1"/>
                </a:solidFill>
                <a:latin typeface="Arial" charset="0"/>
                <a:ea typeface="+mn-ea"/>
                <a:cs typeface="+mn-cs"/>
              </a:rPr>
              <a:t>show pending </a:t>
            </a:r>
            <a:r>
              <a:rPr lang="en-US" sz="1200" b="0" i="0" u="none" strike="noStrike" kern="1200" baseline="0" dirty="0" smtClean="0">
                <a:solidFill>
                  <a:schemeClr val="tx1"/>
                </a:solidFill>
                <a:latin typeface="Arial" charset="0"/>
                <a:ea typeface="+mn-ea"/>
                <a:cs typeface="+mn-cs"/>
              </a:rPr>
              <a:t>will produce the same outputs.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91</a:t>
            </a:fld>
            <a:endParaRPr lang="en-US" dirty="0"/>
          </a:p>
        </p:txBody>
      </p:sp>
    </p:spTree>
    <p:extLst>
      <p:ext uri="{BB962C8B-B14F-4D97-AF65-F5344CB8AC3E}">
        <p14:creationId xmlns:p14="http://schemas.microsoft.com/office/powerpoint/2010/main" val="251255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a:t>
            </a:fld>
            <a:endParaRPr lang="en-US" dirty="0"/>
          </a:p>
        </p:txBody>
      </p:sp>
    </p:spTree>
    <p:extLst>
      <p:ext uri="{BB962C8B-B14F-4D97-AF65-F5344CB8AC3E}">
        <p14:creationId xmlns:p14="http://schemas.microsoft.com/office/powerpoint/2010/main" val="1465806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The Pre-</a:t>
            </a:r>
            <a:r>
              <a:rPr lang="en-US" sz="1200" b="0" i="0" u="none" strike="noStrike" kern="1200" baseline="0" dirty="0" err="1" smtClean="0">
                <a:solidFill>
                  <a:schemeClr val="tx1"/>
                </a:solidFill>
                <a:latin typeface="Arial" charset="0"/>
                <a:ea typeface="+mn-ea"/>
                <a:cs typeface="+mn-cs"/>
              </a:rPr>
              <a:t>std</a:t>
            </a:r>
            <a:r>
              <a:rPr lang="en-US" sz="1200" b="0" i="0" u="none" strike="noStrike" kern="1200" baseline="0" dirty="0" smtClean="0">
                <a:solidFill>
                  <a:schemeClr val="tx1"/>
                </a:solidFill>
                <a:latin typeface="Arial" charset="0"/>
                <a:ea typeface="+mn-ea"/>
                <a:cs typeface="+mn-cs"/>
              </a:rPr>
              <a:t> Digest refers to Cisco’s legacy </a:t>
            </a:r>
            <a:r>
              <a:rPr lang="en-US" sz="1200" b="0" i="0" u="none" strike="noStrike" kern="1200" baseline="0" dirty="0" err="1" smtClean="0">
                <a:solidFill>
                  <a:schemeClr val="tx1"/>
                </a:solidFill>
                <a:latin typeface="Arial" charset="0"/>
                <a:ea typeface="+mn-ea"/>
                <a:cs typeface="+mn-cs"/>
              </a:rPr>
              <a:t>prestandard</a:t>
            </a:r>
            <a:r>
              <a:rPr lang="en-US" sz="1200" b="0" i="0" u="none" strike="noStrike" kern="1200" baseline="0" dirty="0" smtClean="0">
                <a:solidFill>
                  <a:schemeClr val="tx1"/>
                </a:solidFill>
                <a:latin typeface="Arial" charset="0"/>
                <a:ea typeface="+mn-ea"/>
                <a:cs typeface="+mn-cs"/>
              </a:rPr>
              <a:t> implementation of MST. Cisco developed a proprietary version of MST before MST was released called </a:t>
            </a:r>
            <a:r>
              <a:rPr lang="en-US" sz="1200" b="0" i="1" u="none" strike="noStrike" kern="1200" baseline="0" dirty="0" smtClean="0">
                <a:solidFill>
                  <a:schemeClr val="tx1"/>
                </a:solidFill>
                <a:latin typeface="Arial" charset="0"/>
                <a:ea typeface="+mn-ea"/>
                <a:cs typeface="+mn-cs"/>
              </a:rPr>
              <a:t>MISTP </a:t>
            </a:r>
            <a:r>
              <a:rPr lang="en-US" sz="1200" b="0" i="0" u="none" strike="noStrike" kern="1200" baseline="0" dirty="0" smtClean="0">
                <a:solidFill>
                  <a:schemeClr val="tx1"/>
                </a:solidFill>
                <a:latin typeface="Arial" charset="0"/>
                <a:ea typeface="+mn-ea"/>
                <a:cs typeface="+mn-cs"/>
              </a:rPr>
              <a:t>, which </a:t>
            </a:r>
            <a:r>
              <a:rPr lang="pt-PT" sz="1200" b="0" i="0" u="none" strike="noStrike" kern="1200" baseline="0" dirty="0" err="1" smtClean="0">
                <a:solidFill>
                  <a:schemeClr val="tx1"/>
                </a:solidFill>
                <a:latin typeface="Arial" charset="0"/>
                <a:ea typeface="+mn-ea"/>
                <a:cs typeface="+mn-cs"/>
              </a:rPr>
              <a:t>has</a:t>
            </a:r>
            <a:r>
              <a:rPr lang="pt-PT" sz="1200" b="0" i="0" u="none" strike="noStrike" kern="1200" baseline="0" dirty="0" smtClean="0">
                <a:solidFill>
                  <a:schemeClr val="tx1"/>
                </a:solidFill>
                <a:latin typeface="Arial" charset="0"/>
                <a:ea typeface="+mn-ea"/>
                <a:cs typeface="+mn-cs"/>
              </a:rPr>
              <a:t> similar </a:t>
            </a:r>
            <a:r>
              <a:rPr lang="pt-PT" sz="1200" b="0" i="0" u="none" strike="noStrike" kern="1200" baseline="0" dirty="0" err="1" smtClean="0">
                <a:solidFill>
                  <a:schemeClr val="tx1"/>
                </a:solidFill>
                <a:latin typeface="Arial" charset="0"/>
                <a:ea typeface="+mn-ea"/>
                <a:cs typeface="+mn-cs"/>
              </a:rPr>
              <a:t>principles</a:t>
            </a:r>
            <a:r>
              <a:rPr lang="pt-PT" sz="1200" b="0" i="0" u="none" strike="noStrike" kern="1200" baseline="0" dirty="0" smtClean="0">
                <a:solidFill>
                  <a:schemeClr val="tx1"/>
                </a:solidFill>
                <a:latin typeface="Arial" charset="0"/>
                <a:ea typeface="+mn-ea"/>
                <a:cs typeface="+mn-cs"/>
              </a:rPr>
              <a:t> as MST.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92</a:t>
            </a:fld>
            <a:endParaRPr lang="en-US" dirty="0"/>
          </a:p>
        </p:txBody>
      </p:sp>
    </p:spTree>
    <p:extLst>
      <p:ext uri="{BB962C8B-B14F-4D97-AF65-F5344CB8AC3E}">
        <p14:creationId xmlns:p14="http://schemas.microsoft.com/office/powerpoint/2010/main" val="1261644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98</a:t>
            </a:fld>
            <a:endParaRPr lang="en-US" dirty="0"/>
          </a:p>
        </p:txBody>
      </p:sp>
    </p:spTree>
    <p:extLst>
      <p:ext uri="{BB962C8B-B14F-4D97-AF65-F5344CB8AC3E}">
        <p14:creationId xmlns:p14="http://schemas.microsoft.com/office/powerpoint/2010/main" val="3009278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a:buFontTx/>
              <a:buNone/>
            </a:pPr>
            <a:endParaRPr lang="en-US" dirty="0" smtClean="0"/>
          </a:p>
        </p:txBody>
      </p:sp>
      <p:sp>
        <p:nvSpPr>
          <p:cNvPr id="24580" name="Slide Number Placeholder 3"/>
          <p:cNvSpPr>
            <a:spLocks noGrp="1"/>
          </p:cNvSpPr>
          <p:nvPr>
            <p:ph type="sldNum" sz="quarter" idx="5"/>
          </p:nvPr>
        </p:nvSpPr>
        <p:spPr>
          <a:noFill/>
        </p:spPr>
        <p:txBody>
          <a:bodyPr/>
          <a:lstStyle/>
          <a:p>
            <a:fld id="{7757FC66-78E3-4B4F-8568-92AC8FAA902C}" type="slidenum">
              <a:rPr lang="en-US" smtClean="0"/>
              <a:pPr/>
              <a:t>100</a:t>
            </a:fld>
            <a:endParaRPr lang="en-US" dirty="0" smtClean="0"/>
          </a:p>
        </p:txBody>
      </p:sp>
    </p:spTree>
    <p:extLst>
      <p:ext uri="{BB962C8B-B14F-4D97-AF65-F5344CB8AC3E}">
        <p14:creationId xmlns:p14="http://schemas.microsoft.com/office/powerpoint/2010/main" val="1855270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BPDUs are messages that STP uses to determine current topology information and how to react if any devices added or removed or changed in the topology. By default they are sent out every 2 seconds on all switch ports. BDPUs are discussed later in detail.</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a:t>
            </a:fld>
            <a:endParaRPr lang="en-US" dirty="0"/>
          </a:p>
        </p:txBody>
      </p:sp>
    </p:spTree>
    <p:extLst>
      <p:ext uri="{BB962C8B-B14F-4D97-AF65-F5344CB8AC3E}">
        <p14:creationId xmlns:p14="http://schemas.microsoft.com/office/powerpoint/2010/main" val="3774498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 STP itself is the original IEEE 802.1D version, which provides a loop-free topology in a network with redundant links. STP was created for a bridged network, so it supports only a single LAN or one VLAN.</a:t>
            </a:r>
          </a:p>
          <a:p>
            <a:r>
              <a:rPr lang="en-US" sz="1200" b="0" i="0" u="none" strike="noStrike" kern="1200" baseline="0" dirty="0" smtClean="0">
                <a:solidFill>
                  <a:schemeClr val="tx1"/>
                </a:solidFill>
                <a:latin typeface="Arial" charset="0"/>
                <a:ea typeface="+mn-ea"/>
                <a:cs typeface="+mn-cs"/>
              </a:rPr>
              <a:t>■ Common Spanning Tree (CST) assumes one spanning-tree instance for the entire network. Unlike 802.1D, it supports more than one VLAN.</a:t>
            </a:r>
          </a:p>
          <a:p>
            <a:r>
              <a:rPr lang="en-US" sz="1200" b="0" i="0" u="none" strike="noStrike" kern="1200" baseline="0" dirty="0" smtClean="0">
                <a:solidFill>
                  <a:schemeClr val="tx1"/>
                </a:solidFill>
                <a:latin typeface="Arial" charset="0"/>
                <a:ea typeface="+mn-ea"/>
                <a:cs typeface="+mn-cs"/>
              </a:rPr>
              <a:t>■ PVST and PVST+ are Cisco proprietary protocols that provide a separate </a:t>
            </a:r>
            <a:r>
              <a:rPr lang="en-US" sz="1200" b="0" i="0" u="none" strike="noStrike" kern="1200" baseline="0" dirty="0" err="1" smtClean="0">
                <a:solidFill>
                  <a:schemeClr val="tx1"/>
                </a:solidFill>
                <a:latin typeface="Arial" charset="0"/>
                <a:ea typeface="+mn-ea"/>
                <a:cs typeface="+mn-cs"/>
              </a:rPr>
              <a:t>spanningtree</a:t>
            </a:r>
            <a:r>
              <a:rPr lang="en-US" sz="1200" b="0" i="0" u="none" strike="noStrike" kern="1200" baseline="0" dirty="0" smtClean="0">
                <a:solidFill>
                  <a:schemeClr val="tx1"/>
                </a:solidFill>
                <a:latin typeface="Arial" charset="0"/>
                <a:ea typeface="+mn-ea"/>
                <a:cs typeface="+mn-cs"/>
              </a:rPr>
              <a:t> instance for each VLAN configured in the network. PVST protocol is obsolete.</a:t>
            </a:r>
          </a:p>
          <a:p>
            <a:r>
              <a:rPr lang="en-US" sz="1200" b="0" i="0" u="none" strike="noStrike" kern="1200" baseline="0" dirty="0" smtClean="0">
                <a:solidFill>
                  <a:schemeClr val="tx1"/>
                </a:solidFill>
                <a:latin typeface="Arial" charset="0"/>
                <a:ea typeface="+mn-ea"/>
                <a:cs typeface="+mn-cs"/>
              </a:rPr>
              <a:t>■ MST maps multiple VLANs into the same spanning-tree instance. MST was defined based on the Cisco </a:t>
            </a:r>
            <a:r>
              <a:rPr lang="en-US" sz="1200" b="0" i="0" u="none" strike="noStrike" kern="1200" baseline="0" dirty="0" err="1" smtClean="0">
                <a:solidFill>
                  <a:schemeClr val="tx1"/>
                </a:solidFill>
                <a:latin typeface="Arial" charset="0"/>
                <a:ea typeface="+mn-ea"/>
                <a:cs typeface="+mn-cs"/>
              </a:rPr>
              <a:t>prestandard</a:t>
            </a:r>
            <a:r>
              <a:rPr lang="en-US" sz="1200" b="0" i="0" u="none" strike="noStrike" kern="1200" baseline="0" dirty="0" smtClean="0">
                <a:solidFill>
                  <a:schemeClr val="tx1"/>
                </a:solidFill>
                <a:latin typeface="Arial" charset="0"/>
                <a:ea typeface="+mn-ea"/>
                <a:cs typeface="+mn-cs"/>
              </a:rPr>
              <a:t> MST. Cisco switches now use the standard implementation.</a:t>
            </a:r>
          </a:p>
          <a:p>
            <a:r>
              <a:rPr lang="en-US" sz="1200" b="0" i="0" u="none" strike="noStrike" kern="1200" baseline="0" dirty="0" smtClean="0">
                <a:solidFill>
                  <a:schemeClr val="tx1"/>
                </a:solidFill>
                <a:latin typeface="Arial" charset="0"/>
                <a:ea typeface="+mn-ea"/>
                <a:cs typeface="+mn-cs"/>
              </a:rPr>
              <a:t>■ RSTP is standard, described in IEEE 802.1w. It is an evolution of STP that provides </a:t>
            </a:r>
            <a:r>
              <a:rPr lang="pt-PT" sz="1200" b="0" i="0" u="none" strike="noStrike" kern="1200" baseline="0" dirty="0" err="1" smtClean="0">
                <a:solidFill>
                  <a:schemeClr val="tx1"/>
                </a:solidFill>
                <a:latin typeface="Arial" charset="0"/>
                <a:ea typeface="+mn-ea"/>
                <a:cs typeface="+mn-cs"/>
              </a:rPr>
              <a:t>faster</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convergence</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of</a:t>
            </a:r>
            <a:r>
              <a:rPr lang="pt-PT" sz="1200" b="0" i="0" u="none" strike="noStrike" kern="1200" baseline="0" dirty="0" smtClean="0">
                <a:solidFill>
                  <a:schemeClr val="tx1"/>
                </a:solidFill>
                <a:latin typeface="Arial" charset="0"/>
                <a:ea typeface="+mn-ea"/>
                <a:cs typeface="+mn-cs"/>
              </a:rPr>
              <a:t> STP.</a:t>
            </a:r>
          </a:p>
          <a:p>
            <a:r>
              <a:rPr lang="en-US" sz="1200" b="0" i="0" u="none" strike="noStrike" kern="1200" baseline="0" dirty="0" smtClean="0">
                <a:solidFill>
                  <a:schemeClr val="tx1"/>
                </a:solidFill>
                <a:latin typeface="Arial" charset="0"/>
                <a:ea typeface="+mn-ea"/>
                <a:cs typeface="+mn-cs"/>
              </a:rPr>
              <a:t>■ RPVST+ is a Cisco implementation of RSTP that is based on PVST+.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a:t>
            </a:fld>
            <a:endParaRPr lang="en-US" dirty="0"/>
          </a:p>
        </p:txBody>
      </p:sp>
    </p:spTree>
    <p:extLst>
      <p:ext uri="{BB962C8B-B14F-4D97-AF65-F5344CB8AC3E}">
        <p14:creationId xmlns:p14="http://schemas.microsoft.com/office/powerpoint/2010/main" val="4115329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Bandwidth of the </a:t>
            </a:r>
            <a:r>
              <a:rPr lang="en-US" sz="1200" b="0" i="0" u="none" strike="noStrike" kern="1200" baseline="0" dirty="0" err="1" smtClean="0">
                <a:solidFill>
                  <a:schemeClr val="tx1"/>
                </a:solidFill>
                <a:latin typeface="Arial" charset="0"/>
                <a:ea typeface="+mn-ea"/>
                <a:cs typeface="+mn-cs"/>
              </a:rPr>
              <a:t>EtherChannel</a:t>
            </a:r>
            <a:r>
              <a:rPr lang="en-US" sz="1200" b="0" i="0" u="none" strike="noStrike" kern="1200" baseline="0" dirty="0" smtClean="0">
                <a:solidFill>
                  <a:schemeClr val="tx1"/>
                </a:solidFill>
                <a:latin typeface="Arial" charset="0"/>
                <a:ea typeface="+mn-ea"/>
                <a:cs typeface="+mn-cs"/>
              </a:rPr>
              <a:t> is calculated as the sum of all the links that are bundled into the </a:t>
            </a:r>
            <a:r>
              <a:rPr lang="en-US" sz="1200" b="0" i="0" u="none" strike="noStrike" kern="1200" baseline="0" dirty="0" err="1" smtClean="0">
                <a:solidFill>
                  <a:schemeClr val="tx1"/>
                </a:solidFill>
                <a:latin typeface="Arial" charset="0"/>
                <a:ea typeface="+mn-ea"/>
                <a:cs typeface="+mn-cs"/>
              </a:rPr>
              <a:t>EtherChannel</a:t>
            </a:r>
            <a:r>
              <a:rPr lang="en-US" sz="1200" b="0" i="0" u="none" strike="noStrike" kern="1200" baseline="0" dirty="0" smtClean="0">
                <a:solidFill>
                  <a:schemeClr val="tx1"/>
                </a:solidFill>
                <a:latin typeface="Arial" charset="0"/>
                <a:ea typeface="+mn-ea"/>
                <a:cs typeface="+mn-cs"/>
              </a:rPr>
              <a:t>. The cost of the </a:t>
            </a:r>
            <a:r>
              <a:rPr lang="en-US" sz="1200" b="0" i="0" u="none" strike="noStrike" kern="1200" baseline="0" dirty="0" err="1" smtClean="0">
                <a:solidFill>
                  <a:schemeClr val="tx1"/>
                </a:solidFill>
                <a:latin typeface="Arial" charset="0"/>
                <a:ea typeface="+mn-ea"/>
                <a:cs typeface="+mn-cs"/>
              </a:rPr>
              <a:t>EtherChannel</a:t>
            </a:r>
            <a:r>
              <a:rPr lang="en-US" sz="1200" b="0" i="0" u="none" strike="noStrike" kern="1200" baseline="0" dirty="0" smtClean="0">
                <a:solidFill>
                  <a:schemeClr val="tx1"/>
                </a:solidFill>
                <a:latin typeface="Arial" charset="0"/>
                <a:ea typeface="+mn-ea"/>
                <a:cs typeface="+mn-cs"/>
              </a:rPr>
              <a:t> link is calculated based </a:t>
            </a:r>
            <a:r>
              <a:rPr lang="pt-PT" sz="1200" b="0" i="0" u="none" strike="noStrike" kern="1200" baseline="0" dirty="0" err="1" smtClean="0">
                <a:solidFill>
                  <a:schemeClr val="tx1"/>
                </a:solidFill>
                <a:latin typeface="Arial" charset="0"/>
                <a:ea typeface="+mn-ea"/>
                <a:cs typeface="+mn-cs"/>
              </a:rPr>
              <a:t>on</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the</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summed</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bandwidth</a:t>
            </a:r>
            <a:r>
              <a:rPr lang="pt-PT" sz="1200" b="0" i="0" u="none" strike="noStrike" kern="1200" baseline="0" dirty="0" smtClean="0">
                <a:solidFill>
                  <a:schemeClr val="tx1"/>
                </a:solidFill>
                <a:latin typeface="Arial" charset="0"/>
                <a:ea typeface="+mn-ea"/>
                <a:cs typeface="+mn-cs"/>
              </a:rPr>
              <a:t>.</a:t>
            </a:r>
          </a:p>
          <a:p>
            <a:endParaRPr lang="pt-PT"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When two ports have the same cost, arbitration can be done using the advertised port ID </a:t>
            </a:r>
            <a:r>
              <a:rPr lang="pt-PT" sz="1200" b="0" i="0" u="none" strike="noStrike" kern="1200" baseline="0" dirty="0" smtClean="0">
                <a:solidFill>
                  <a:schemeClr val="tx1"/>
                </a:solidFill>
                <a:latin typeface="Arial" charset="0"/>
                <a:ea typeface="+mn-ea"/>
                <a:cs typeface="+mn-cs"/>
              </a:rPr>
              <a:t>(</a:t>
            </a:r>
            <a:r>
              <a:rPr lang="pt-PT" sz="1200" b="0" i="0" u="none" strike="noStrike" kern="1200" baseline="0" dirty="0" err="1" smtClean="0">
                <a:solidFill>
                  <a:schemeClr val="tx1"/>
                </a:solidFill>
                <a:latin typeface="Arial" charset="0"/>
                <a:ea typeface="+mn-ea"/>
                <a:cs typeface="+mn-cs"/>
              </a:rPr>
              <a:t>from</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the</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neighboring</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switch</a:t>
            </a:r>
            <a:r>
              <a:rPr lang="pt-PT" sz="1200" b="0" i="0" u="none" strike="noStrike" kern="1200" baseline="0" dirty="0" smtClean="0">
                <a:solidFill>
                  <a:schemeClr val="tx1"/>
                </a:solidFill>
                <a:latin typeface="Arial" charset="0"/>
                <a:ea typeface="+mn-ea"/>
                <a:cs typeface="+mn-cs"/>
              </a:rPr>
              <a:t>).</a:t>
            </a:r>
          </a:p>
          <a:p>
            <a:endParaRPr lang="pt-PT" sz="1200" b="0"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Remember that the port ID’s selection is based on the port ID of the advertised </a:t>
            </a:r>
            <a:r>
              <a:rPr lang="pt-PT" sz="1200" b="0" i="0" u="none" strike="noStrike" kern="1200" baseline="0" dirty="0" err="1" smtClean="0">
                <a:solidFill>
                  <a:schemeClr val="tx1"/>
                </a:solidFill>
                <a:latin typeface="Arial" charset="0"/>
                <a:ea typeface="+mn-ea"/>
                <a:cs typeface="+mn-cs"/>
              </a:rPr>
              <a:t>neighboring</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switch</a:t>
            </a:r>
            <a:r>
              <a:rPr lang="pt-PT" sz="1200" b="0" i="0" u="none" strike="noStrike" kern="1200" baseline="0" dirty="0" smtClean="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15</a:t>
            </a:fld>
            <a:endParaRPr lang="en-US" dirty="0"/>
          </a:p>
        </p:txBody>
      </p:sp>
    </p:spTree>
    <p:extLst>
      <p:ext uri="{BB962C8B-B14F-4D97-AF65-F5344CB8AC3E}">
        <p14:creationId xmlns:p14="http://schemas.microsoft.com/office/powerpoint/2010/main" val="190596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Explain</a:t>
            </a:r>
            <a:r>
              <a:rPr lang="pt-PT" dirty="0" smtClean="0"/>
              <a:t> </a:t>
            </a:r>
            <a:r>
              <a:rPr lang="pt-PT" dirty="0" err="1" smtClean="0"/>
              <a:t>everything</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17</a:t>
            </a:fld>
            <a:endParaRPr lang="en-US" dirty="0"/>
          </a:p>
        </p:txBody>
      </p:sp>
    </p:spTree>
    <p:extLst>
      <p:ext uri="{BB962C8B-B14F-4D97-AF65-F5344CB8AC3E}">
        <p14:creationId xmlns:p14="http://schemas.microsoft.com/office/powerpoint/2010/main" val="118458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 </a:t>
            </a:r>
            <a:r>
              <a:rPr lang="en-US" sz="1200" b="1" i="0" u="none" strike="noStrike" kern="1200" baseline="0" dirty="0" smtClean="0">
                <a:solidFill>
                  <a:schemeClr val="tx1"/>
                </a:solidFill>
                <a:latin typeface="Arial" charset="0"/>
                <a:ea typeface="+mn-ea"/>
                <a:cs typeface="+mn-cs"/>
              </a:rPr>
              <a:t>Blocking: </a:t>
            </a:r>
            <a:r>
              <a:rPr lang="en-US" sz="1200" b="0" i="0" u="none" strike="noStrike" kern="1200" baseline="0" dirty="0" smtClean="0">
                <a:solidFill>
                  <a:schemeClr val="tx1"/>
                </a:solidFill>
                <a:latin typeface="Arial" charset="0"/>
                <a:ea typeface="+mn-ea"/>
                <a:cs typeface="+mn-cs"/>
              </a:rPr>
              <a:t>In this state, the port ensures that no bridging loops occur. A port in this state cannot receive or transmit data, but it receives BPDUs, so the switch can hear from its neighbor switches and determine the location, and root ID, of the root switch and port roles of each switch. A port in this state is a </a:t>
            </a:r>
            <a:r>
              <a:rPr lang="en-US" sz="1200" b="0" i="0" u="none" strike="noStrike" kern="1200" baseline="0" dirty="0" err="1" smtClean="0">
                <a:solidFill>
                  <a:schemeClr val="tx1"/>
                </a:solidFill>
                <a:latin typeface="Arial" charset="0"/>
                <a:ea typeface="+mn-ea"/>
                <a:cs typeface="+mn-cs"/>
              </a:rPr>
              <a:t>nondesignated</a:t>
            </a:r>
            <a:r>
              <a:rPr lang="en-US" sz="1200" b="0" i="0" u="none" strike="noStrike" kern="1200" baseline="0" dirty="0" smtClean="0">
                <a:solidFill>
                  <a:schemeClr val="tx1"/>
                </a:solidFill>
                <a:latin typeface="Arial" charset="0"/>
                <a:ea typeface="+mn-ea"/>
                <a:cs typeface="+mn-cs"/>
              </a:rPr>
              <a:t> port, and therefore it does not participate in active topology.</a:t>
            </a:r>
          </a:p>
          <a:p>
            <a:r>
              <a:rPr lang="en-US" sz="1200" b="0" i="0" u="none" strike="noStrike" kern="1200" baseline="0" dirty="0" smtClean="0">
                <a:solidFill>
                  <a:schemeClr val="tx1"/>
                </a:solidFill>
                <a:latin typeface="Arial" charset="0"/>
                <a:ea typeface="+mn-ea"/>
                <a:cs typeface="+mn-cs"/>
              </a:rPr>
              <a:t>■ </a:t>
            </a:r>
            <a:r>
              <a:rPr lang="en-US" sz="1200" b="1" i="0" u="none" strike="noStrike" kern="1200" baseline="0" dirty="0" smtClean="0">
                <a:solidFill>
                  <a:schemeClr val="tx1"/>
                </a:solidFill>
                <a:latin typeface="Arial" charset="0"/>
                <a:ea typeface="+mn-ea"/>
                <a:cs typeface="+mn-cs"/>
              </a:rPr>
              <a:t>Listening: </a:t>
            </a:r>
            <a:r>
              <a:rPr lang="en-US" sz="1200" b="0" i="0" u="none" strike="noStrike" kern="1200" baseline="0" dirty="0" smtClean="0">
                <a:solidFill>
                  <a:schemeClr val="tx1"/>
                </a:solidFill>
                <a:latin typeface="Arial" charset="0"/>
                <a:ea typeface="+mn-ea"/>
                <a:cs typeface="+mn-cs"/>
              </a:rPr>
              <a:t>A port is moved from blocking to listening state if there is a possibility to be selected as the root or designated port. The port in this state still cannot send or receive data frames. But it is allowed to send and receive BPDUs, so it is participating </a:t>
            </a:r>
            <a:r>
              <a:rPr lang="pt-PT" sz="1200" b="0" i="0" u="none" strike="noStrike" kern="1200" baseline="0" dirty="0" smtClean="0">
                <a:solidFill>
                  <a:schemeClr val="tx1"/>
                </a:solidFill>
                <a:latin typeface="Arial" charset="0"/>
                <a:ea typeface="+mn-ea"/>
                <a:cs typeface="+mn-cs"/>
              </a:rPr>
              <a:t>in </a:t>
            </a:r>
            <a:r>
              <a:rPr lang="pt-PT" sz="1200" b="0" i="0" u="none" strike="noStrike" kern="1200" baseline="0" dirty="0" err="1" smtClean="0">
                <a:solidFill>
                  <a:schemeClr val="tx1"/>
                </a:solidFill>
                <a:latin typeface="Arial" charset="0"/>
                <a:ea typeface="+mn-ea"/>
                <a:cs typeface="+mn-cs"/>
              </a:rPr>
              <a:t>active</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topology</a:t>
            </a:r>
            <a:r>
              <a:rPr lang="pt-PT" sz="1200" b="0" i="0" u="none" strike="noStrike" kern="1200" baseline="0" dirty="0" smtClean="0">
                <a:solidFill>
                  <a:schemeClr val="tx1"/>
                </a:solidFill>
                <a:latin typeface="Arial" charset="0"/>
                <a:ea typeface="+mn-ea"/>
                <a:cs typeface="+mn-cs"/>
              </a:rPr>
              <a:t>.</a:t>
            </a:r>
          </a:p>
          <a:p>
            <a:r>
              <a:rPr lang="en-US" sz="1200" b="0" i="0" u="none" strike="noStrike" kern="1200" baseline="0" dirty="0" smtClean="0">
                <a:solidFill>
                  <a:schemeClr val="tx1"/>
                </a:solidFill>
                <a:latin typeface="Arial" charset="0"/>
                <a:ea typeface="+mn-ea"/>
                <a:cs typeface="+mn-cs"/>
              </a:rPr>
              <a:t>■ </a:t>
            </a:r>
            <a:r>
              <a:rPr lang="en-US" sz="1200" b="1" i="0" u="none" strike="noStrike" kern="1200" baseline="0" dirty="0" smtClean="0">
                <a:solidFill>
                  <a:schemeClr val="tx1"/>
                </a:solidFill>
                <a:latin typeface="Arial" charset="0"/>
                <a:ea typeface="+mn-ea"/>
                <a:cs typeface="+mn-cs"/>
              </a:rPr>
              <a:t>Learning: </a:t>
            </a:r>
            <a:r>
              <a:rPr lang="en-US" sz="1200" b="0" i="0" u="none" strike="noStrike" kern="1200" baseline="0" dirty="0" smtClean="0">
                <a:solidFill>
                  <a:schemeClr val="tx1"/>
                </a:solidFill>
                <a:latin typeface="Arial" charset="0"/>
                <a:ea typeface="+mn-ea"/>
                <a:cs typeface="+mn-cs"/>
              </a:rPr>
              <a:t>After a period of time (forward delay) in listening state, the port is moved to learning state. The port still sends and receives BPDUs; in addition, it can learn and add new MAC addresses to its table. A port in this state cannot send any data </a:t>
            </a:r>
            <a:r>
              <a:rPr lang="pt-PT" sz="1200" b="0" i="0" u="none" strike="noStrike" kern="1200" baseline="0" dirty="0" err="1" smtClean="0">
                <a:solidFill>
                  <a:schemeClr val="tx1"/>
                </a:solidFill>
                <a:latin typeface="Arial" charset="0"/>
                <a:ea typeface="+mn-ea"/>
                <a:cs typeface="+mn-cs"/>
              </a:rPr>
              <a:t>frames</a:t>
            </a:r>
            <a:r>
              <a:rPr lang="pt-PT" sz="1200" b="0" i="0" u="none" strike="noStrike" kern="1200" baseline="0" dirty="0" smtClean="0">
                <a:solidFill>
                  <a:schemeClr val="tx1"/>
                </a:solidFill>
                <a:latin typeface="Arial" charset="0"/>
                <a:ea typeface="+mn-ea"/>
                <a:cs typeface="+mn-cs"/>
              </a:rPr>
              <a:t>.</a:t>
            </a:r>
          </a:p>
          <a:p>
            <a:r>
              <a:rPr lang="en-US" sz="1200" b="0" i="0" u="none" strike="noStrike" kern="1200" baseline="0" dirty="0" smtClean="0">
                <a:solidFill>
                  <a:schemeClr val="tx1"/>
                </a:solidFill>
                <a:latin typeface="Arial" charset="0"/>
                <a:ea typeface="+mn-ea"/>
                <a:cs typeface="+mn-cs"/>
              </a:rPr>
              <a:t>■ </a:t>
            </a:r>
            <a:r>
              <a:rPr lang="en-US" sz="1200" b="1" i="0" u="none" strike="noStrike" kern="1200" baseline="0" dirty="0" smtClean="0">
                <a:solidFill>
                  <a:schemeClr val="tx1"/>
                </a:solidFill>
                <a:latin typeface="Arial" charset="0"/>
                <a:ea typeface="+mn-ea"/>
                <a:cs typeface="+mn-cs"/>
              </a:rPr>
              <a:t>Forwarding: </a:t>
            </a:r>
            <a:r>
              <a:rPr lang="en-US" sz="1200" b="0" i="0" u="none" strike="noStrike" kern="1200" baseline="0" dirty="0" smtClean="0">
                <a:solidFill>
                  <a:schemeClr val="tx1"/>
                </a:solidFill>
                <a:latin typeface="Arial" charset="0"/>
                <a:ea typeface="+mn-ea"/>
                <a:cs typeface="+mn-cs"/>
              </a:rPr>
              <a:t>After another period of time (forward delay) in learning state, the port is moved to forwarding state. It is considered as part of the active topology. It sends and receives frames and also sends and receives BPDUs.</a:t>
            </a:r>
          </a:p>
          <a:p>
            <a:r>
              <a:rPr lang="en-US" sz="1200" b="0" i="0" u="none" strike="noStrike" kern="1200" baseline="0" dirty="0" smtClean="0">
                <a:solidFill>
                  <a:schemeClr val="tx1"/>
                </a:solidFill>
                <a:latin typeface="Arial" charset="0"/>
                <a:ea typeface="+mn-ea"/>
                <a:cs typeface="+mn-cs"/>
              </a:rPr>
              <a:t>■ </a:t>
            </a:r>
            <a:r>
              <a:rPr lang="en-US" sz="1200" b="1" i="0" u="none" strike="noStrike" kern="1200" baseline="0" dirty="0" smtClean="0">
                <a:solidFill>
                  <a:schemeClr val="tx1"/>
                </a:solidFill>
                <a:latin typeface="Arial" charset="0"/>
                <a:ea typeface="+mn-ea"/>
                <a:cs typeface="+mn-cs"/>
              </a:rPr>
              <a:t>Disabled: </a:t>
            </a:r>
            <a:r>
              <a:rPr lang="en-US" sz="1200" b="0" i="0" u="none" strike="noStrike" kern="1200" baseline="0" dirty="0" smtClean="0">
                <a:solidFill>
                  <a:schemeClr val="tx1"/>
                </a:solidFill>
                <a:latin typeface="Arial" charset="0"/>
                <a:ea typeface="+mn-ea"/>
                <a:cs typeface="+mn-cs"/>
              </a:rPr>
              <a:t>In this state, a port is administratively shut down. It does not participate in spanning tree, and it does not forward frames.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18</a:t>
            </a:fld>
            <a:endParaRPr lang="en-US" dirty="0"/>
          </a:p>
        </p:txBody>
      </p:sp>
    </p:spTree>
    <p:extLst>
      <p:ext uri="{BB962C8B-B14F-4D97-AF65-F5344CB8AC3E}">
        <p14:creationId xmlns:p14="http://schemas.microsoft.com/office/powerpoint/2010/main" val="1175949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PVSTP+ is usually the default STP on Cisco switches.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19</a:t>
            </a:fld>
            <a:endParaRPr lang="en-US" dirty="0"/>
          </a:p>
        </p:txBody>
      </p:sp>
    </p:spTree>
    <p:extLst>
      <p:ext uri="{BB962C8B-B14F-4D97-AF65-F5344CB8AC3E}">
        <p14:creationId xmlns:p14="http://schemas.microsoft.com/office/powerpoint/2010/main" val="807558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a:t>
            </a:r>
            <a:r>
              <a:rPr lang="en-US" sz="700" dirty="0" smtClean="0">
                <a:solidFill>
                  <a:srgbClr val="C0C0C4"/>
                </a:solidFill>
              </a:rPr>
              <a:t>2007 – 2016, </a:t>
            </a:r>
            <a:r>
              <a:rPr lang="en-US" sz="700" dirty="0">
                <a:solidFill>
                  <a:srgbClr val="C0C0C4"/>
                </a:solidFill>
              </a:rPr>
              <a:t>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dirty="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dirty="0" smtClean="0">
                <a:solidFill>
                  <a:schemeClr val="tx1"/>
                </a:solidFill>
              </a:rPr>
              <a:t>SWITCH v7 Chapter </a:t>
            </a:r>
            <a:r>
              <a:rPr lang="en-US" sz="700" dirty="0">
                <a:solidFill>
                  <a:schemeClr val="tx1"/>
                </a:solidFill>
              </a:rPr>
              <a:t>4</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dirty="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000" b="0"/>
            </a:lvl1pPr>
          </a:lstStyle>
          <a:p>
            <a:pPr lvl="0"/>
            <a:r>
              <a:rPr lang="en-US" smtClean="0"/>
              <a:t>Brief explanation of the command.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0797" y="695512"/>
            <a:ext cx="7772400" cy="1362075"/>
          </a:xfrm>
          <a:prstGeom prst="rect">
            <a:avLst/>
          </a:prstGeom>
        </p:spPr>
        <p:txBody>
          <a:bodyPr anchor="t"/>
          <a:lstStyle>
            <a:lvl1pPr algn="l">
              <a:defRPr sz="4000" b="1" cap="all"/>
            </a:lvl1p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740664"/>
          </a:xfrm>
          <a:prstGeom prst="rect">
            <a:avLst/>
          </a:prstGeom>
        </p:spPr>
        <p:txBody>
          <a:bodyPr>
            <a:normAutofit/>
          </a:bodyPr>
          <a:lstStyle>
            <a:lvl1pPr>
              <a:defRPr/>
            </a:lvl1pPr>
          </a:lstStyle>
          <a:p>
            <a:r>
              <a:rPr lang="en-US" smtClean="0"/>
              <a:t>Title with Subtext</a:t>
            </a:r>
            <a:endParaRPr lang="en-US"/>
          </a:p>
        </p:txBody>
      </p:sp>
      <p:sp>
        <p:nvSpPr>
          <p:cNvPr id="4" name="Content Placeholder 3"/>
          <p:cNvSpPr>
            <a:spLocks noGrp="1"/>
          </p:cNvSpPr>
          <p:nvPr>
            <p:ph sz="quarter" idx="10" hasCustomPrompt="1"/>
          </p:nvPr>
        </p:nvSpPr>
        <p:spPr>
          <a:xfrm>
            <a:off x="279400" y="1161826"/>
            <a:ext cx="8423275" cy="774924"/>
          </a:xfrm>
        </p:spPr>
        <p:txBody>
          <a:bodyPr>
            <a:normAutofit/>
          </a:bodyPr>
          <a:lstStyle>
            <a:lvl1pPr marL="11113" indent="-11113">
              <a:buNone/>
              <a:defRPr sz="2000" b="0" baseline="0"/>
            </a:lvl1pPr>
          </a:lstStyle>
          <a:p>
            <a:pPr lvl="0"/>
            <a:r>
              <a:rPr lang="en-US" smtClean="0"/>
              <a:t>Subtext here to describe graphic below</a:t>
            </a:r>
          </a:p>
        </p:txBody>
      </p:sp>
      <p:sp>
        <p:nvSpPr>
          <p:cNvPr id="7" name="Content Placeholder 6"/>
          <p:cNvSpPr>
            <a:spLocks noGrp="1"/>
          </p:cNvSpPr>
          <p:nvPr>
            <p:ph sz="quarter" idx="11"/>
          </p:nvPr>
        </p:nvSpPr>
        <p:spPr>
          <a:xfrm>
            <a:off x="279400" y="2033588"/>
            <a:ext cx="8445500" cy="4495800"/>
          </a:xfrm>
        </p:spPr>
        <p:txBody>
          <a:bodyPr>
            <a:normAutofit/>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dirty="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dirty="0" smtClean="0"/>
              <a:t>Click icon to add table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dirty="0" smtClean="0">
                <a:solidFill>
                  <a:schemeClr val="tx1"/>
                </a:solidFill>
              </a:rPr>
              <a:t>Chapter 4</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dirty="0">
              <a:solidFill>
                <a:schemeClr val="tx1"/>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a:t>
            </a:r>
            <a:r>
              <a:rPr lang="en-US" sz="700" dirty="0" smtClean="0">
                <a:solidFill>
                  <a:srgbClr val="D3D3D3"/>
                </a:solidFill>
              </a:rPr>
              <a:t>2007 – 2016, </a:t>
            </a:r>
            <a:r>
              <a:rPr lang="en-US" sz="700" dirty="0">
                <a:solidFill>
                  <a:srgbClr val="D3D3D3"/>
                </a:solidFill>
              </a:rPr>
              <a:t>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58" r:id="rId19"/>
    <p:sldLayoutId id="2147483959" r:id="rId20"/>
    <p:sldLayoutId id="2147483879" r:id="rId21"/>
    <p:sldLayoutId id="2147483886" r:id="rId22"/>
    <p:sldLayoutId id="2147483888" r:id="rId23"/>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4.xml"/><Relationship Id="rId4" Type="http://schemas.openxmlformats.org/officeDocument/2006/relationships/image" Target="../media/image3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61.emf"/></Relationships>
</file>

<file path=ppt/slides/_rels/slide91.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63.emf"/></Relationships>
</file>

<file path=ppt/slides/_rels/slide92.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65.emf"/></Relationships>
</file>

<file path=ppt/slides/_rels/slide93.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en-US" sz="2800" dirty="0" smtClean="0"/>
              <a:t>Chapter 4: </a:t>
            </a:r>
            <a:br>
              <a:rPr lang="en-US" sz="2800" dirty="0" smtClean="0"/>
            </a:br>
            <a:r>
              <a:rPr lang="pt-PT" dirty="0" err="1"/>
              <a:t>Spanning</a:t>
            </a:r>
            <a:r>
              <a:rPr lang="pt-PT" dirty="0"/>
              <a:t> </a:t>
            </a:r>
            <a:r>
              <a:rPr lang="pt-PT" dirty="0" err="1"/>
              <a:t>Tree</a:t>
            </a:r>
            <a:r>
              <a:rPr lang="pt-PT" dirty="0"/>
              <a:t> in </a:t>
            </a:r>
            <a:r>
              <a:rPr lang="pt-PT" dirty="0" err="1"/>
              <a:t>Depth</a:t>
            </a:r>
            <a:endParaRPr lang="en-US" sz="2800" dirty="0" smtClean="0">
              <a:solidFill>
                <a:schemeClr val="folHlink"/>
              </a:solidFill>
            </a:endParaRPr>
          </a:p>
        </p:txBody>
      </p:sp>
      <p:sp>
        <p:nvSpPr>
          <p:cNvPr id="6147" name="Rectangle 3"/>
          <p:cNvSpPr>
            <a:spLocks noGrp="1" noChangeArrowheads="1"/>
          </p:cNvSpPr>
          <p:nvPr>
            <p:ph type="subTitle" idx="1"/>
          </p:nvPr>
        </p:nvSpPr>
        <p:spPr>
          <a:xfrm>
            <a:off x="311150" y="4672013"/>
            <a:ext cx="6788150" cy="658812"/>
          </a:xfrm>
        </p:spPr>
        <p:txBody>
          <a:bodyPr>
            <a:normAutofit fontScale="92500" lnSpcReduction="10000"/>
          </a:bodyPr>
          <a:lstStyle/>
          <a:p>
            <a:r>
              <a:rPr lang="en-US" sz="2400" dirty="0"/>
              <a:t>CCNP  SWITCH: Implementing Cisco IP Switched Networks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a:t>
            </a:r>
            <a:r>
              <a:rPr lang="pt-PT" dirty="0" err="1"/>
              <a:t>Operations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425450" y="1153802"/>
            <a:ext cx="8228255" cy="5160937"/>
          </a:xfrm>
          <a:prstGeom prst="rect">
            <a:avLst/>
          </a:prstGeom>
        </p:spPr>
      </p:pic>
    </p:spTree>
    <p:extLst>
      <p:ext uri="{BB962C8B-B14F-4D97-AF65-F5344CB8AC3E}">
        <p14:creationId xmlns:p14="http://schemas.microsoft.com/office/powerpoint/2010/main" val="33182334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1741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Acknowledgment </a:t>
            </a:r>
            <a:endParaRPr lang="zh-CN" altLang="en-US" dirty="0"/>
          </a:p>
        </p:txBody>
      </p:sp>
      <p:sp>
        <p:nvSpPr>
          <p:cNvPr id="3" name="Content Placeholder 2"/>
          <p:cNvSpPr>
            <a:spLocks noGrp="1"/>
          </p:cNvSpPr>
          <p:nvPr>
            <p:ph sz="quarter" idx="10"/>
          </p:nvPr>
        </p:nvSpPr>
        <p:spPr/>
        <p:txBody>
          <a:bodyPr>
            <a:normAutofit/>
          </a:bodyPr>
          <a:lstStyle/>
          <a:p>
            <a:pPr marL="285750" indent="-285750">
              <a:buFont typeface="Arial" panose="020B0604020202020204" pitchFamily="34" charset="0"/>
              <a:buChar char="•"/>
            </a:pPr>
            <a:r>
              <a:rPr lang="en-US" altLang="zh-CN" sz="1800" i="1" dirty="0" smtClean="0">
                <a:latin typeface="Arial" panose="020B0604020202020204" pitchFamily="34" charset="0"/>
              </a:rPr>
              <a:t>Some of the images and texts </a:t>
            </a:r>
            <a:r>
              <a:rPr lang="en-US" altLang="zh-CN" sz="1800" i="1" smtClean="0">
                <a:latin typeface="Arial" panose="020B0604020202020204" pitchFamily="34" charset="0"/>
              </a:rPr>
              <a:t>are from Implementing </a:t>
            </a:r>
            <a:r>
              <a:rPr lang="en-US" altLang="zh-CN" sz="1800" i="1" dirty="0">
                <a:latin typeface="Arial" panose="020B0604020202020204" pitchFamily="34" charset="0"/>
              </a:rPr>
              <a:t>Cisco IP Switched Networks (SWITCH) Foundation Learning Guide: (CCNP SWITCH 300-115)</a:t>
            </a:r>
            <a:r>
              <a:rPr lang="en-US" altLang="zh-CN" sz="1800" dirty="0">
                <a:latin typeface="Arial" panose="020B0604020202020204" pitchFamily="34" charset="0"/>
              </a:rPr>
              <a:t> by Richard Froom and </a:t>
            </a:r>
            <a:r>
              <a:rPr lang="en-US" altLang="zh-CN" sz="1800" dirty="0" err="1">
                <a:latin typeface="Arial" panose="020B0604020202020204" pitchFamily="34" charset="0"/>
              </a:rPr>
              <a:t>Erum</a:t>
            </a:r>
            <a:r>
              <a:rPr lang="en-US" altLang="zh-CN" sz="1800" dirty="0">
                <a:latin typeface="Arial" panose="020B0604020202020204" pitchFamily="34" charset="0"/>
              </a:rPr>
              <a:t> </a:t>
            </a:r>
            <a:r>
              <a:rPr lang="en-US" altLang="zh-CN" sz="1800" dirty="0" err="1">
                <a:latin typeface="Arial" panose="020B0604020202020204" pitchFamily="34" charset="0"/>
              </a:rPr>
              <a:t>Frahim</a:t>
            </a:r>
            <a:r>
              <a:rPr lang="en-US" altLang="zh-CN" sz="1800" dirty="0">
                <a:latin typeface="Arial" panose="020B0604020202020204" pitchFamily="34" charset="0"/>
              </a:rPr>
              <a:t> (1587206641) </a:t>
            </a:r>
            <a:endParaRPr lang="en-US" altLang="zh-CN" sz="1800" dirty="0" smtClean="0">
              <a:latin typeface="Arial" panose="020B0604020202020204" pitchFamily="34" charset="0"/>
            </a:endParaRPr>
          </a:p>
          <a:p>
            <a:pPr marL="285750" indent="-285750">
              <a:buFont typeface="Arial" panose="020B0604020202020204" pitchFamily="34" charset="0"/>
              <a:buChar char="•"/>
            </a:pPr>
            <a:r>
              <a:rPr lang="en-US" altLang="zh-CN" sz="1800" dirty="0" smtClean="0"/>
              <a:t>Copyright </a:t>
            </a:r>
            <a:r>
              <a:rPr lang="en-US" altLang="zh-CN" sz="1800" dirty="0"/>
              <a:t>© 2015 </a:t>
            </a:r>
            <a:r>
              <a:rPr lang="en-US" altLang="zh-CN" sz="1800" dirty="0" smtClean="0"/>
              <a:t>– 2016 Cisco </a:t>
            </a:r>
            <a:r>
              <a:rPr lang="en-US" altLang="zh-CN" sz="1800" dirty="0"/>
              <a:t>Systems, Inc.</a:t>
            </a:r>
            <a:endParaRPr lang="en-US" altLang="en-US" sz="1800" dirty="0"/>
          </a:p>
          <a:p>
            <a:pPr marL="285750" indent="-285750">
              <a:buFont typeface="Arial" panose="020B0604020202020204" pitchFamily="34" charset="0"/>
              <a:buChar char="•"/>
            </a:pPr>
            <a:r>
              <a:rPr lang="en-US" altLang="en-US" sz="1800" dirty="0"/>
              <a:t>Special Thanks </a:t>
            </a:r>
            <a:r>
              <a:rPr lang="en-US" altLang="en-US" sz="1800" dirty="0" smtClean="0"/>
              <a:t>to </a:t>
            </a:r>
            <a:r>
              <a:rPr lang="en-US" altLang="en-US" sz="1800" i="1" dirty="0" smtClean="0"/>
              <a:t>Bruno </a:t>
            </a:r>
            <a:r>
              <a:rPr lang="en-US" altLang="en-US" sz="1800" i="1" dirty="0"/>
              <a:t>Silva</a:t>
            </a:r>
            <a:endParaRPr lang="en-US" altLang="en-US" sz="1400" i="1" dirty="0"/>
          </a:p>
        </p:txBody>
      </p:sp>
    </p:spTree>
    <p:extLst>
      <p:ext uri="{BB962C8B-B14F-4D97-AF65-F5344CB8AC3E}">
        <p14:creationId xmlns:p14="http://schemas.microsoft.com/office/powerpoint/2010/main" val="403364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a:t>
            </a:r>
            <a:r>
              <a:rPr lang="pt-PT" dirty="0" err="1"/>
              <a:t>Port</a:t>
            </a:r>
            <a:r>
              <a:rPr lang="pt-PT" dirty="0"/>
              <a:t> Roles</a:t>
            </a:r>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318843" y="1641632"/>
            <a:ext cx="8480912" cy="4214813"/>
          </a:xfrm>
          <a:prstGeom prst="rect">
            <a:avLst/>
          </a:prstGeom>
        </p:spPr>
      </p:pic>
    </p:spTree>
    <p:extLst>
      <p:ext uri="{BB962C8B-B14F-4D97-AF65-F5344CB8AC3E}">
        <p14:creationId xmlns:p14="http://schemas.microsoft.com/office/powerpoint/2010/main" val="176177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Bridge </a:t>
            </a:r>
            <a:r>
              <a:rPr lang="pt-PT" dirty="0" err="1"/>
              <a:t>Protocol</a:t>
            </a:r>
            <a:r>
              <a:rPr lang="pt-PT" dirty="0"/>
              <a:t> Data </a:t>
            </a:r>
            <a:r>
              <a:rPr lang="pt-PT" dirty="0" err="1"/>
              <a:t>Units</a:t>
            </a:r>
            <a:endParaRPr lang="pt-PT" dirty="0"/>
          </a:p>
        </p:txBody>
      </p:sp>
      <p:sp>
        <p:nvSpPr>
          <p:cNvPr id="3" name="Content Placeholder 2"/>
          <p:cNvSpPr>
            <a:spLocks noGrp="1"/>
          </p:cNvSpPr>
          <p:nvPr>
            <p:ph idx="1"/>
          </p:nvPr>
        </p:nvSpPr>
        <p:spPr/>
        <p:txBody>
          <a:bodyPr/>
          <a:lstStyle/>
          <a:p>
            <a:r>
              <a:rPr lang="en-US" dirty="0"/>
              <a:t>STP uses BPDUs to exchange STP information, specifically for root bridge election </a:t>
            </a:r>
            <a:r>
              <a:rPr lang="en-US" dirty="0" smtClean="0"/>
              <a:t>and for </a:t>
            </a:r>
            <a:r>
              <a:rPr lang="en-US" dirty="0"/>
              <a:t>loop identification. </a:t>
            </a:r>
            <a:endParaRPr lang="en-US" dirty="0" smtClean="0"/>
          </a:p>
          <a:p>
            <a:r>
              <a:rPr lang="en-US" dirty="0" smtClean="0"/>
              <a:t>By </a:t>
            </a:r>
            <a:r>
              <a:rPr lang="en-US" dirty="0"/>
              <a:t>default, BPDUs are sent out every 2 seconds. </a:t>
            </a:r>
            <a:endParaRPr lang="en-US" dirty="0" smtClean="0"/>
          </a:p>
          <a:p>
            <a:r>
              <a:rPr lang="en-US" dirty="0" smtClean="0"/>
              <a:t>BPDUs </a:t>
            </a:r>
            <a:r>
              <a:rPr lang="en-US" dirty="0"/>
              <a:t>are </a:t>
            </a:r>
            <a:r>
              <a:rPr lang="en-US" dirty="0" smtClean="0"/>
              <a:t>generally </a:t>
            </a:r>
            <a:r>
              <a:rPr lang="pt-PT" dirty="0" err="1" smtClean="0"/>
              <a:t>categorized</a:t>
            </a:r>
            <a:r>
              <a:rPr lang="pt-PT" dirty="0" smtClean="0"/>
              <a:t> </a:t>
            </a:r>
            <a:r>
              <a:rPr lang="pt-PT" dirty="0" err="1"/>
              <a:t>into</a:t>
            </a:r>
            <a:r>
              <a:rPr lang="pt-PT" dirty="0"/>
              <a:t> </a:t>
            </a:r>
            <a:r>
              <a:rPr lang="pt-PT" dirty="0" err="1"/>
              <a:t>two</a:t>
            </a:r>
            <a:r>
              <a:rPr lang="pt-PT" dirty="0"/>
              <a:t> </a:t>
            </a:r>
            <a:r>
              <a:rPr lang="pt-PT" dirty="0" err="1"/>
              <a:t>types</a:t>
            </a:r>
            <a:r>
              <a:rPr lang="pt-PT" dirty="0"/>
              <a:t>:</a:t>
            </a:r>
          </a:p>
          <a:p>
            <a:pPr lvl="1"/>
            <a:r>
              <a:rPr lang="en-US" b="1" dirty="0" smtClean="0"/>
              <a:t>Configuration BDPUs</a:t>
            </a:r>
          </a:p>
          <a:p>
            <a:pPr lvl="2"/>
            <a:r>
              <a:rPr lang="en-US" dirty="0" smtClean="0"/>
              <a:t>Used </a:t>
            </a:r>
            <a:r>
              <a:rPr lang="en-US" dirty="0"/>
              <a:t>for calculating the STP</a:t>
            </a:r>
          </a:p>
          <a:p>
            <a:pPr lvl="1"/>
            <a:r>
              <a:rPr lang="en-US" b="1" dirty="0" smtClean="0"/>
              <a:t>TCN </a:t>
            </a:r>
            <a:r>
              <a:rPr lang="en-US" b="1" dirty="0"/>
              <a:t>(topology change notification) </a:t>
            </a:r>
            <a:r>
              <a:rPr lang="en-US" b="1" dirty="0" smtClean="0"/>
              <a:t>BPDUs</a:t>
            </a:r>
          </a:p>
          <a:p>
            <a:pPr lvl="2"/>
            <a:r>
              <a:rPr lang="en-US" dirty="0" smtClean="0"/>
              <a:t>Used </a:t>
            </a:r>
            <a:r>
              <a:rPr lang="en-US" dirty="0"/>
              <a:t>to inform changes in the </a:t>
            </a:r>
            <a:r>
              <a:rPr lang="en-US" dirty="0" smtClean="0"/>
              <a:t>network </a:t>
            </a:r>
            <a:r>
              <a:rPr lang="pt-PT" dirty="0" err="1" smtClean="0"/>
              <a:t>topology</a:t>
            </a:r>
            <a:endParaRPr lang="pt-PT" dirty="0"/>
          </a:p>
        </p:txBody>
      </p:sp>
    </p:spTree>
    <p:extLst>
      <p:ext uri="{BB962C8B-B14F-4D97-AF65-F5344CB8AC3E}">
        <p14:creationId xmlns:p14="http://schemas.microsoft.com/office/powerpoint/2010/main" val="390667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The</a:t>
            </a:r>
            <a:r>
              <a:rPr lang="pt-PT" dirty="0"/>
              <a:t> BPDU </a:t>
            </a:r>
            <a:r>
              <a:rPr lang="pt-PT" dirty="0" err="1" smtClean="0"/>
              <a:t>Frame</a:t>
            </a:r>
            <a:endParaRPr lang="pt-PT" dirty="0"/>
          </a:p>
        </p:txBody>
      </p:sp>
      <p:sp>
        <p:nvSpPr>
          <p:cNvPr id="3" name="Content Placeholder 2"/>
          <p:cNvSpPr>
            <a:spLocks noGrp="1"/>
          </p:cNvSpPr>
          <p:nvPr>
            <p:ph idx="1"/>
          </p:nvPr>
        </p:nvSpPr>
        <p:spPr>
          <a:xfrm>
            <a:off x="279401" y="2243138"/>
            <a:ext cx="8520354" cy="4071600"/>
          </a:xfrm>
        </p:spPr>
        <p:txBody>
          <a:bodyPr>
            <a:normAutofit fontScale="70000" lnSpcReduction="20000"/>
          </a:bodyPr>
          <a:lstStyle/>
          <a:p>
            <a:r>
              <a:rPr lang="en-US" b="1" dirty="0" smtClean="0"/>
              <a:t>Protocol </a:t>
            </a:r>
            <a:r>
              <a:rPr lang="en-US" b="1" dirty="0"/>
              <a:t>ID: </a:t>
            </a:r>
            <a:r>
              <a:rPr lang="en-US" dirty="0"/>
              <a:t>Identifies the STP</a:t>
            </a:r>
          </a:p>
          <a:p>
            <a:r>
              <a:rPr lang="en-US" b="1" dirty="0" smtClean="0"/>
              <a:t>Version</a:t>
            </a:r>
            <a:r>
              <a:rPr lang="en-US" b="1" dirty="0"/>
              <a:t>: </a:t>
            </a:r>
            <a:r>
              <a:rPr lang="en-US" dirty="0"/>
              <a:t>Identifies the current version of the protocol</a:t>
            </a:r>
          </a:p>
          <a:p>
            <a:r>
              <a:rPr lang="en-US" b="1" dirty="0" smtClean="0"/>
              <a:t>Message </a:t>
            </a:r>
            <a:r>
              <a:rPr lang="en-US" b="1" dirty="0"/>
              <a:t>Type: </a:t>
            </a:r>
            <a:r>
              <a:rPr lang="en-US" dirty="0"/>
              <a:t>Identifies the type of BPDU (configuration or TCN BPDU)</a:t>
            </a:r>
          </a:p>
          <a:p>
            <a:r>
              <a:rPr lang="en-US" b="1" dirty="0" smtClean="0"/>
              <a:t>Flags</a:t>
            </a:r>
            <a:r>
              <a:rPr lang="en-US" b="1" dirty="0"/>
              <a:t>: </a:t>
            </a:r>
            <a:r>
              <a:rPr lang="en-US" dirty="0"/>
              <a:t>Used in response to a TCN BPDU</a:t>
            </a:r>
          </a:p>
          <a:p>
            <a:r>
              <a:rPr lang="en-US" b="1" dirty="0" smtClean="0"/>
              <a:t>Root </a:t>
            </a:r>
            <a:r>
              <a:rPr lang="en-US" b="1" dirty="0"/>
              <a:t>Bridge ID: </a:t>
            </a:r>
            <a:r>
              <a:rPr lang="en-US" dirty="0"/>
              <a:t>Identifies the bridge ID (BID) of the root bridge</a:t>
            </a:r>
          </a:p>
          <a:p>
            <a:r>
              <a:rPr lang="en-US" b="1" dirty="0" smtClean="0"/>
              <a:t>Root </a:t>
            </a:r>
            <a:r>
              <a:rPr lang="en-US" b="1" dirty="0"/>
              <a:t>Path Cost: </a:t>
            </a:r>
            <a:r>
              <a:rPr lang="en-US" dirty="0"/>
              <a:t>Identifies the cost from the transmitting switch to the root</a:t>
            </a:r>
          </a:p>
          <a:p>
            <a:r>
              <a:rPr lang="en-US" b="1" dirty="0" smtClean="0"/>
              <a:t>Sender </a:t>
            </a:r>
            <a:r>
              <a:rPr lang="en-US" b="1" dirty="0"/>
              <a:t>Bridge ID: </a:t>
            </a:r>
            <a:r>
              <a:rPr lang="en-US" dirty="0"/>
              <a:t>Identifies the BID of the transmitting switch</a:t>
            </a:r>
          </a:p>
          <a:p>
            <a:r>
              <a:rPr lang="en-US" b="1" dirty="0" smtClean="0"/>
              <a:t>Port </a:t>
            </a:r>
            <a:r>
              <a:rPr lang="en-US" b="1" dirty="0"/>
              <a:t>ID: </a:t>
            </a:r>
            <a:r>
              <a:rPr lang="en-US" dirty="0"/>
              <a:t>Identifies the transmitting port</a:t>
            </a:r>
          </a:p>
          <a:p>
            <a:r>
              <a:rPr lang="en-US" b="1" dirty="0" smtClean="0"/>
              <a:t>Message </a:t>
            </a:r>
            <a:r>
              <a:rPr lang="en-US" b="1" dirty="0"/>
              <a:t>Age: </a:t>
            </a:r>
            <a:r>
              <a:rPr lang="en-US" dirty="0"/>
              <a:t>Indicates the age of the current BPDU</a:t>
            </a:r>
          </a:p>
          <a:p>
            <a:r>
              <a:rPr lang="en-US" b="1" dirty="0" smtClean="0"/>
              <a:t>Max </a:t>
            </a:r>
            <a:r>
              <a:rPr lang="en-US" b="1" dirty="0"/>
              <a:t>Age: </a:t>
            </a:r>
            <a:r>
              <a:rPr lang="en-US" dirty="0"/>
              <a:t>Indicates the timeout value</a:t>
            </a:r>
          </a:p>
          <a:p>
            <a:r>
              <a:rPr lang="en-US" b="1" dirty="0" smtClean="0"/>
              <a:t>Hello </a:t>
            </a:r>
            <a:r>
              <a:rPr lang="en-US" b="1" dirty="0"/>
              <a:t>Time: </a:t>
            </a:r>
            <a:r>
              <a:rPr lang="en-US" dirty="0"/>
              <a:t>Identifies the time interval between generations of </a:t>
            </a:r>
            <a:r>
              <a:rPr lang="en-US" dirty="0" smtClean="0"/>
              <a:t>configuration </a:t>
            </a:r>
            <a:r>
              <a:rPr lang="pt-PT" dirty="0" err="1" smtClean="0"/>
              <a:t>BPDUs</a:t>
            </a:r>
            <a:r>
              <a:rPr lang="pt-PT" dirty="0" smtClean="0"/>
              <a:t> </a:t>
            </a:r>
            <a:r>
              <a:rPr lang="pt-PT" dirty="0" err="1"/>
              <a:t>by</a:t>
            </a:r>
            <a:r>
              <a:rPr lang="pt-PT" dirty="0"/>
              <a:t> </a:t>
            </a:r>
            <a:r>
              <a:rPr lang="pt-PT" dirty="0" err="1"/>
              <a:t>the</a:t>
            </a:r>
            <a:r>
              <a:rPr lang="pt-PT" dirty="0"/>
              <a:t> </a:t>
            </a:r>
            <a:r>
              <a:rPr lang="pt-PT" dirty="0" err="1"/>
              <a:t>root</a:t>
            </a:r>
            <a:endParaRPr lang="pt-PT" dirty="0"/>
          </a:p>
          <a:p>
            <a:r>
              <a:rPr lang="en-US" b="1" dirty="0" smtClean="0"/>
              <a:t>Forward </a:t>
            </a:r>
            <a:r>
              <a:rPr lang="en-US" b="1" dirty="0"/>
              <a:t>Delay: </a:t>
            </a:r>
            <a:r>
              <a:rPr lang="en-US" dirty="0"/>
              <a:t>Defines the time a switch port must wait in the listening and </a:t>
            </a:r>
            <a:r>
              <a:rPr lang="en-US" dirty="0" smtClean="0"/>
              <a:t>learning </a:t>
            </a:r>
            <a:r>
              <a:rPr lang="pt-PT" dirty="0" err="1" smtClean="0"/>
              <a:t>state</a:t>
            </a:r>
            <a:endParaRPr lang="pt-PT" dirty="0"/>
          </a:p>
        </p:txBody>
      </p:sp>
      <p:pic>
        <p:nvPicPr>
          <p:cNvPr id="4" name="Picture 3"/>
          <p:cNvPicPr>
            <a:picLocks noChangeAspect="1"/>
          </p:cNvPicPr>
          <p:nvPr/>
        </p:nvPicPr>
        <p:blipFill>
          <a:blip r:embed="rId2"/>
          <a:stretch>
            <a:fillRect/>
          </a:stretch>
        </p:blipFill>
        <p:spPr>
          <a:xfrm>
            <a:off x="393700" y="1286631"/>
            <a:ext cx="7997810" cy="777913"/>
          </a:xfrm>
          <a:prstGeom prst="rect">
            <a:avLst/>
          </a:prstGeom>
        </p:spPr>
      </p:pic>
    </p:spTree>
    <p:extLst>
      <p:ext uri="{BB962C8B-B14F-4D97-AF65-F5344CB8AC3E}">
        <p14:creationId xmlns:p14="http://schemas.microsoft.com/office/powerpoint/2010/main" val="44206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Root</a:t>
            </a:r>
            <a:r>
              <a:rPr lang="pt-PT" dirty="0"/>
              <a:t> Bridge </a:t>
            </a:r>
            <a:r>
              <a:rPr lang="pt-PT" dirty="0" err="1"/>
              <a:t>Election</a:t>
            </a:r>
            <a:endParaRPr lang="pt-PT" dirty="0"/>
          </a:p>
        </p:txBody>
      </p:sp>
      <p:sp>
        <p:nvSpPr>
          <p:cNvPr id="3" name="Content Placeholder 2"/>
          <p:cNvSpPr>
            <a:spLocks noGrp="1"/>
          </p:cNvSpPr>
          <p:nvPr>
            <p:ph idx="1"/>
          </p:nvPr>
        </p:nvSpPr>
        <p:spPr/>
        <p:txBody>
          <a:bodyPr>
            <a:normAutofit lnSpcReduction="10000"/>
          </a:bodyPr>
          <a:lstStyle/>
          <a:p>
            <a:r>
              <a:rPr lang="en-US" dirty="0"/>
              <a:t>The root bridge is chosen with an election. </a:t>
            </a:r>
            <a:endParaRPr lang="en-US" dirty="0" smtClean="0"/>
          </a:p>
          <a:p>
            <a:r>
              <a:rPr lang="en-US" dirty="0" smtClean="0"/>
              <a:t>In </a:t>
            </a:r>
            <a:r>
              <a:rPr lang="en-US" dirty="0"/>
              <a:t>STP, each switch has a unique BID </a:t>
            </a:r>
            <a:r>
              <a:rPr lang="en-US" dirty="0" smtClean="0"/>
              <a:t>that consists </a:t>
            </a:r>
            <a:r>
              <a:rPr lang="en-US" dirty="0"/>
              <a:t>of the </a:t>
            </a:r>
            <a:r>
              <a:rPr lang="en-US" dirty="0" smtClean="0"/>
              <a:t>following:</a:t>
            </a:r>
            <a:endParaRPr lang="en-US" dirty="0"/>
          </a:p>
          <a:p>
            <a:pPr lvl="1"/>
            <a:r>
              <a:rPr lang="en-US" dirty="0" smtClean="0"/>
              <a:t>Bridge </a:t>
            </a:r>
            <a:r>
              <a:rPr lang="en-US" dirty="0"/>
              <a:t>priority (a value between 0 and 65,535, with the default being 32,768)</a:t>
            </a:r>
          </a:p>
          <a:p>
            <a:pPr lvl="1"/>
            <a:r>
              <a:rPr lang="pt-PT" dirty="0" smtClean="0"/>
              <a:t>MAC </a:t>
            </a:r>
            <a:r>
              <a:rPr lang="pt-PT" dirty="0" err="1" smtClean="0"/>
              <a:t>address</a:t>
            </a:r>
            <a:endParaRPr lang="pt-PT" dirty="0" smtClean="0"/>
          </a:p>
          <a:p>
            <a:pPr lvl="1"/>
            <a:endParaRPr lang="pt-PT" dirty="0"/>
          </a:p>
          <a:p>
            <a:pPr lvl="1"/>
            <a:endParaRPr lang="pt-PT" dirty="0" smtClean="0"/>
          </a:p>
          <a:p>
            <a:endParaRPr lang="pt-PT" dirty="0" smtClean="0"/>
          </a:p>
          <a:p>
            <a:endParaRPr lang="pt-PT" dirty="0" smtClean="0"/>
          </a:p>
          <a:p>
            <a:r>
              <a:rPr lang="en-US" dirty="0"/>
              <a:t>The root bridge is selected based on the lowest BID</a:t>
            </a:r>
            <a:r>
              <a:rPr lang="en-US" dirty="0" smtClean="0"/>
              <a:t>.</a:t>
            </a:r>
          </a:p>
          <a:p>
            <a:r>
              <a:rPr lang="en-US" dirty="0" smtClean="0"/>
              <a:t> </a:t>
            </a:r>
            <a:r>
              <a:rPr lang="en-US" dirty="0"/>
              <a:t>If all switches in the network </a:t>
            </a:r>
            <a:r>
              <a:rPr lang="en-US" dirty="0" smtClean="0"/>
              <a:t>have the </a:t>
            </a:r>
            <a:r>
              <a:rPr lang="en-US" dirty="0"/>
              <a:t>same priority, the switch with the lowest MAC address becomes the root bridge</a:t>
            </a:r>
            <a:endParaRPr lang="pt-PT" dirty="0"/>
          </a:p>
        </p:txBody>
      </p:sp>
      <p:pic>
        <p:nvPicPr>
          <p:cNvPr id="4" name="Picture 3"/>
          <p:cNvPicPr>
            <a:picLocks noChangeAspect="1"/>
          </p:cNvPicPr>
          <p:nvPr/>
        </p:nvPicPr>
        <p:blipFill>
          <a:blip r:embed="rId2"/>
          <a:stretch>
            <a:fillRect/>
          </a:stretch>
        </p:blipFill>
        <p:spPr>
          <a:xfrm>
            <a:off x="3295765" y="2960226"/>
            <a:ext cx="4112451" cy="1577625"/>
          </a:xfrm>
          <a:prstGeom prst="rect">
            <a:avLst/>
          </a:prstGeom>
        </p:spPr>
      </p:pic>
    </p:spTree>
    <p:extLst>
      <p:ext uri="{BB962C8B-B14F-4D97-AF65-F5344CB8AC3E}">
        <p14:creationId xmlns:p14="http://schemas.microsoft.com/office/powerpoint/2010/main" val="3612257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Root</a:t>
            </a:r>
            <a:r>
              <a:rPr lang="pt-PT" dirty="0"/>
              <a:t> </a:t>
            </a:r>
            <a:r>
              <a:rPr lang="pt-PT" dirty="0" err="1"/>
              <a:t>Port</a:t>
            </a:r>
            <a:r>
              <a:rPr lang="pt-PT" dirty="0"/>
              <a:t> </a:t>
            </a:r>
            <a:r>
              <a:rPr lang="pt-PT" dirty="0" err="1"/>
              <a:t>Election</a:t>
            </a:r>
            <a:endParaRPr lang="pt-PT" dirty="0"/>
          </a:p>
        </p:txBody>
      </p:sp>
      <p:sp>
        <p:nvSpPr>
          <p:cNvPr id="3" name="Content Placeholder 2"/>
          <p:cNvSpPr>
            <a:spLocks noGrp="1"/>
          </p:cNvSpPr>
          <p:nvPr>
            <p:ph idx="1"/>
          </p:nvPr>
        </p:nvSpPr>
        <p:spPr/>
        <p:txBody>
          <a:bodyPr/>
          <a:lstStyle/>
          <a:p>
            <a:r>
              <a:rPr lang="en-US" dirty="0"/>
              <a:t>After the root bridge is elected, each </a:t>
            </a:r>
            <a:r>
              <a:rPr lang="en-US" dirty="0" err="1"/>
              <a:t>nonroot</a:t>
            </a:r>
            <a:r>
              <a:rPr lang="en-US" dirty="0"/>
              <a:t> bridge must figure out where it is in </a:t>
            </a:r>
            <a:r>
              <a:rPr lang="en-US" dirty="0" smtClean="0"/>
              <a:t>relation to </a:t>
            </a:r>
            <a:r>
              <a:rPr lang="en-US" dirty="0"/>
              <a:t>the root bridge. </a:t>
            </a:r>
            <a:endParaRPr lang="en-US" dirty="0" smtClean="0"/>
          </a:p>
          <a:p>
            <a:r>
              <a:rPr lang="en-US" dirty="0" smtClean="0"/>
              <a:t>Root </a:t>
            </a:r>
            <a:r>
              <a:rPr lang="en-US" dirty="0"/>
              <a:t>port is the port with the best path to the root bridge.</a:t>
            </a:r>
          </a:p>
          <a:p>
            <a:r>
              <a:rPr lang="en-US" dirty="0"/>
              <a:t>To determine root ports on </a:t>
            </a:r>
            <a:r>
              <a:rPr lang="en-US" dirty="0" err="1"/>
              <a:t>nonroot</a:t>
            </a:r>
            <a:r>
              <a:rPr lang="en-US" dirty="0"/>
              <a:t> bridges, cost value is used. </a:t>
            </a:r>
            <a:endParaRPr lang="en-US" dirty="0" smtClean="0"/>
          </a:p>
          <a:p>
            <a:r>
              <a:rPr lang="en-US" dirty="0" smtClean="0"/>
              <a:t>The </a:t>
            </a:r>
            <a:r>
              <a:rPr lang="en-US" dirty="0"/>
              <a:t>path cost is </a:t>
            </a:r>
            <a:r>
              <a:rPr lang="en-US" dirty="0" smtClean="0"/>
              <a:t>the cumulative </a:t>
            </a:r>
            <a:r>
              <a:rPr lang="en-US" dirty="0"/>
              <a:t>cost of all links to the root bridge. </a:t>
            </a:r>
            <a:endParaRPr lang="en-US" dirty="0" smtClean="0"/>
          </a:p>
          <a:p>
            <a:r>
              <a:rPr lang="en-US" dirty="0" smtClean="0"/>
              <a:t>Root </a:t>
            </a:r>
            <a:r>
              <a:rPr lang="en-US" dirty="0"/>
              <a:t>port indicates the lowest cost to </a:t>
            </a:r>
            <a:r>
              <a:rPr lang="en-US" dirty="0" smtClean="0"/>
              <a:t>the </a:t>
            </a:r>
            <a:r>
              <a:rPr lang="pt-PT" dirty="0" err="1" smtClean="0"/>
              <a:t>root</a:t>
            </a:r>
            <a:r>
              <a:rPr lang="pt-PT" dirty="0" smtClean="0"/>
              <a:t> </a:t>
            </a:r>
            <a:r>
              <a:rPr lang="pt-PT" dirty="0"/>
              <a:t>bridge.</a:t>
            </a:r>
          </a:p>
        </p:txBody>
      </p:sp>
      <p:pic>
        <p:nvPicPr>
          <p:cNvPr id="4" name="Picture 3"/>
          <p:cNvPicPr>
            <a:picLocks noChangeAspect="1"/>
          </p:cNvPicPr>
          <p:nvPr/>
        </p:nvPicPr>
        <p:blipFill>
          <a:blip r:embed="rId3"/>
          <a:stretch>
            <a:fillRect/>
          </a:stretch>
        </p:blipFill>
        <p:spPr>
          <a:xfrm>
            <a:off x="864515" y="4657944"/>
            <a:ext cx="7350125" cy="1870703"/>
          </a:xfrm>
          <a:prstGeom prst="rect">
            <a:avLst/>
          </a:prstGeom>
        </p:spPr>
      </p:pic>
    </p:spTree>
    <p:extLst>
      <p:ext uri="{BB962C8B-B14F-4D97-AF65-F5344CB8AC3E}">
        <p14:creationId xmlns:p14="http://schemas.microsoft.com/office/powerpoint/2010/main" val="53315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Designated</a:t>
            </a:r>
            <a:r>
              <a:rPr lang="pt-PT" dirty="0"/>
              <a:t> </a:t>
            </a:r>
            <a:r>
              <a:rPr lang="pt-PT" dirty="0" err="1"/>
              <a:t>Port</a:t>
            </a:r>
            <a:r>
              <a:rPr lang="pt-PT" dirty="0"/>
              <a:t> </a:t>
            </a:r>
            <a:r>
              <a:rPr lang="pt-PT" dirty="0" err="1"/>
              <a:t>Election</a:t>
            </a:r>
            <a:endParaRPr lang="pt-PT" dirty="0"/>
          </a:p>
        </p:txBody>
      </p:sp>
      <p:sp>
        <p:nvSpPr>
          <p:cNvPr id="3" name="Content Placeholder 2"/>
          <p:cNvSpPr>
            <a:spLocks noGrp="1"/>
          </p:cNvSpPr>
          <p:nvPr>
            <p:ph idx="1"/>
          </p:nvPr>
        </p:nvSpPr>
        <p:spPr/>
        <p:txBody>
          <a:bodyPr>
            <a:normAutofit fontScale="92500" lnSpcReduction="20000"/>
          </a:bodyPr>
          <a:lstStyle/>
          <a:p>
            <a:r>
              <a:rPr lang="en-US" dirty="0"/>
              <a:t>After the root bridge and root ports on </a:t>
            </a:r>
            <a:r>
              <a:rPr lang="en-US" dirty="0" err="1"/>
              <a:t>nonroot</a:t>
            </a:r>
            <a:r>
              <a:rPr lang="en-US" dirty="0"/>
              <a:t> bridges have been elected, to </a:t>
            </a:r>
            <a:r>
              <a:rPr lang="en-US" dirty="0" smtClean="0"/>
              <a:t>prevent the </a:t>
            </a:r>
            <a:r>
              <a:rPr lang="en-US" dirty="0"/>
              <a:t>loops STP has to identify which port on </a:t>
            </a:r>
            <a:r>
              <a:rPr lang="en-US" dirty="0" smtClean="0"/>
              <a:t>the segment will forward the traffic.</a:t>
            </a:r>
          </a:p>
          <a:p>
            <a:r>
              <a:rPr lang="en-US" dirty="0"/>
              <a:t>Only one of the links on a segment should forward traffic to and from that segment. </a:t>
            </a:r>
            <a:endParaRPr lang="en-US" dirty="0" smtClean="0"/>
          </a:p>
          <a:p>
            <a:r>
              <a:rPr lang="en-US" dirty="0" smtClean="0"/>
              <a:t>The</a:t>
            </a:r>
            <a:r>
              <a:rPr lang="en-US" dirty="0"/>
              <a:t> </a:t>
            </a:r>
            <a:r>
              <a:rPr lang="en-US" dirty="0" smtClean="0"/>
              <a:t>designated </a:t>
            </a:r>
            <a:r>
              <a:rPr lang="en-US" dirty="0"/>
              <a:t>port, the one forwarding the traffic, is also chosen based on the lowest </a:t>
            </a:r>
            <a:r>
              <a:rPr lang="en-US" dirty="0" smtClean="0"/>
              <a:t>cost </a:t>
            </a:r>
            <a:r>
              <a:rPr lang="pt-PT" dirty="0" smtClean="0"/>
              <a:t>to </a:t>
            </a:r>
            <a:r>
              <a:rPr lang="pt-PT" dirty="0" err="1"/>
              <a:t>the</a:t>
            </a:r>
            <a:r>
              <a:rPr lang="pt-PT" dirty="0"/>
              <a:t> </a:t>
            </a:r>
            <a:r>
              <a:rPr lang="pt-PT" dirty="0" err="1"/>
              <a:t>root</a:t>
            </a:r>
            <a:r>
              <a:rPr lang="pt-PT" dirty="0"/>
              <a:t> bridge.</a:t>
            </a:r>
          </a:p>
          <a:p>
            <a:r>
              <a:rPr lang="en-US" dirty="0"/>
              <a:t>On the root bridge, all ports are designated</a:t>
            </a:r>
            <a:r>
              <a:rPr lang="en-US" dirty="0" smtClean="0"/>
              <a:t>.</a:t>
            </a:r>
          </a:p>
          <a:p>
            <a:r>
              <a:rPr lang="en-US" dirty="0"/>
              <a:t>If there are two paths with equal cost to the root bridge, STP uses the following </a:t>
            </a:r>
            <a:r>
              <a:rPr lang="en-US" dirty="0" smtClean="0"/>
              <a:t>criteria for </a:t>
            </a:r>
            <a:r>
              <a:rPr lang="en-US" dirty="0"/>
              <a:t>best path determination and consequently for determination of designated and </a:t>
            </a:r>
            <a:r>
              <a:rPr lang="en-US" dirty="0" err="1" smtClean="0"/>
              <a:t>nondesignated</a:t>
            </a:r>
            <a:r>
              <a:rPr lang="en-US" dirty="0"/>
              <a:t> </a:t>
            </a:r>
            <a:r>
              <a:rPr lang="pt-PT" dirty="0" err="1" smtClean="0"/>
              <a:t>ports</a:t>
            </a:r>
            <a:r>
              <a:rPr lang="pt-PT" dirty="0" smtClean="0"/>
              <a:t> </a:t>
            </a:r>
            <a:r>
              <a:rPr lang="pt-PT" dirty="0" err="1"/>
              <a:t>on</a:t>
            </a:r>
            <a:r>
              <a:rPr lang="pt-PT" dirty="0"/>
              <a:t> </a:t>
            </a:r>
            <a:r>
              <a:rPr lang="pt-PT" dirty="0" err="1"/>
              <a:t>the</a:t>
            </a:r>
            <a:r>
              <a:rPr lang="pt-PT" dirty="0"/>
              <a:t> </a:t>
            </a:r>
            <a:r>
              <a:rPr lang="pt-PT" dirty="0" err="1"/>
              <a:t>segment</a:t>
            </a:r>
            <a:r>
              <a:rPr lang="pt-PT" dirty="0"/>
              <a:t>:</a:t>
            </a:r>
          </a:p>
          <a:p>
            <a:pPr lvl="1"/>
            <a:r>
              <a:rPr lang="pt-PT" dirty="0" err="1" smtClean="0"/>
              <a:t>Lowest</a:t>
            </a:r>
            <a:r>
              <a:rPr lang="pt-PT" dirty="0" smtClean="0"/>
              <a:t> </a:t>
            </a:r>
            <a:r>
              <a:rPr lang="pt-PT" dirty="0" err="1"/>
              <a:t>root</a:t>
            </a:r>
            <a:r>
              <a:rPr lang="pt-PT" dirty="0"/>
              <a:t> BID</a:t>
            </a:r>
          </a:p>
          <a:p>
            <a:pPr lvl="1"/>
            <a:r>
              <a:rPr lang="en-US" dirty="0" smtClean="0"/>
              <a:t>Lowest </a:t>
            </a:r>
            <a:r>
              <a:rPr lang="en-US" dirty="0"/>
              <a:t>root path cost to root bridge</a:t>
            </a:r>
          </a:p>
          <a:p>
            <a:pPr lvl="1"/>
            <a:r>
              <a:rPr lang="pt-PT" dirty="0" err="1" smtClean="0"/>
              <a:t>Lowest</a:t>
            </a:r>
            <a:r>
              <a:rPr lang="pt-PT" dirty="0" smtClean="0"/>
              <a:t> </a:t>
            </a:r>
            <a:r>
              <a:rPr lang="pt-PT" dirty="0" err="1"/>
              <a:t>sender</a:t>
            </a:r>
            <a:r>
              <a:rPr lang="pt-PT" dirty="0"/>
              <a:t> BID</a:t>
            </a:r>
          </a:p>
          <a:p>
            <a:pPr lvl="1"/>
            <a:r>
              <a:rPr lang="pt-PT" dirty="0" err="1" smtClean="0"/>
              <a:t>Lowest</a:t>
            </a:r>
            <a:r>
              <a:rPr lang="pt-PT" dirty="0" smtClean="0"/>
              <a:t> </a:t>
            </a:r>
            <a:r>
              <a:rPr lang="pt-PT" dirty="0" err="1"/>
              <a:t>sender</a:t>
            </a:r>
            <a:r>
              <a:rPr lang="pt-PT" dirty="0"/>
              <a:t> </a:t>
            </a:r>
            <a:r>
              <a:rPr lang="pt-PT" dirty="0" err="1"/>
              <a:t>port</a:t>
            </a:r>
            <a:r>
              <a:rPr lang="pt-PT" dirty="0"/>
              <a:t> ID</a:t>
            </a:r>
          </a:p>
        </p:txBody>
      </p:sp>
    </p:spTree>
    <p:extLst>
      <p:ext uri="{BB962C8B-B14F-4D97-AF65-F5344CB8AC3E}">
        <p14:creationId xmlns:p14="http://schemas.microsoft.com/office/powerpoint/2010/main" val="226891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STP </a:t>
            </a:r>
            <a:r>
              <a:rPr lang="pt-PT" dirty="0" err="1" smtClean="0"/>
              <a:t>Process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564478" y="1238557"/>
            <a:ext cx="7950200" cy="5151485"/>
          </a:xfrm>
          <a:prstGeom prst="rect">
            <a:avLst/>
          </a:prstGeom>
        </p:spPr>
      </p:pic>
    </p:spTree>
    <p:extLst>
      <p:ext uri="{BB962C8B-B14F-4D97-AF65-F5344CB8AC3E}">
        <p14:creationId xmlns:p14="http://schemas.microsoft.com/office/powerpoint/2010/main" val="51069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a:t>
            </a:r>
            <a:r>
              <a:rPr lang="pt-PT" dirty="0" err="1"/>
              <a:t>Port</a:t>
            </a:r>
            <a:r>
              <a:rPr lang="pt-PT" dirty="0"/>
              <a:t> </a:t>
            </a:r>
            <a:r>
              <a:rPr lang="pt-PT" dirty="0" err="1"/>
              <a:t>States</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3"/>
          <a:stretch>
            <a:fillRect/>
          </a:stretch>
        </p:blipFill>
        <p:spPr>
          <a:xfrm>
            <a:off x="313985" y="2241707"/>
            <a:ext cx="8451186" cy="3014663"/>
          </a:xfrm>
          <a:prstGeom prst="rect">
            <a:avLst/>
          </a:prstGeom>
        </p:spPr>
      </p:pic>
    </p:spTree>
    <p:extLst>
      <p:ext uri="{BB962C8B-B14F-4D97-AF65-F5344CB8AC3E}">
        <p14:creationId xmlns:p14="http://schemas.microsoft.com/office/powerpoint/2010/main" val="2437356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Per-VLAN STP </a:t>
            </a:r>
            <a:r>
              <a:rPr lang="pt-PT" dirty="0" err="1"/>
              <a:t>Plus</a:t>
            </a:r>
            <a:r>
              <a:rPr lang="pt-PT" dirty="0"/>
              <a:t> (PVST+)</a:t>
            </a:r>
          </a:p>
        </p:txBody>
      </p:sp>
      <p:sp>
        <p:nvSpPr>
          <p:cNvPr id="3" name="Content Placeholder 2"/>
          <p:cNvSpPr>
            <a:spLocks noGrp="1"/>
          </p:cNvSpPr>
          <p:nvPr>
            <p:ph idx="1"/>
          </p:nvPr>
        </p:nvSpPr>
        <p:spPr/>
        <p:txBody>
          <a:bodyPr/>
          <a:lstStyle/>
          <a:p>
            <a:r>
              <a:rPr lang="en-US" dirty="0"/>
              <a:t>Per-VLAN STP Plus (PVST+) is a Cisco implementation of STP that provides a </a:t>
            </a:r>
            <a:r>
              <a:rPr lang="en-US" dirty="0" smtClean="0"/>
              <a:t>separate spanning-tree </a:t>
            </a:r>
            <a:r>
              <a:rPr lang="en-US" dirty="0"/>
              <a:t>instance for each configured VLAN in the network.</a:t>
            </a:r>
            <a:endParaRPr lang="pt-PT" dirty="0"/>
          </a:p>
        </p:txBody>
      </p:sp>
      <p:pic>
        <p:nvPicPr>
          <p:cNvPr id="4" name="Picture 3"/>
          <p:cNvPicPr>
            <a:picLocks noChangeAspect="1"/>
          </p:cNvPicPr>
          <p:nvPr/>
        </p:nvPicPr>
        <p:blipFill>
          <a:blip r:embed="rId3"/>
          <a:stretch>
            <a:fillRect/>
          </a:stretch>
        </p:blipFill>
        <p:spPr>
          <a:xfrm>
            <a:off x="1264091" y="2703722"/>
            <a:ext cx="6550973" cy="3686320"/>
          </a:xfrm>
          <a:prstGeom prst="rect">
            <a:avLst/>
          </a:prstGeom>
        </p:spPr>
      </p:pic>
    </p:spTree>
    <p:extLst>
      <p:ext uri="{BB962C8B-B14F-4D97-AF65-F5344CB8AC3E}">
        <p14:creationId xmlns:p14="http://schemas.microsoft.com/office/powerpoint/2010/main" val="412584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Chapter 4 Objectives</a:t>
            </a:r>
          </a:p>
        </p:txBody>
      </p:sp>
      <p:sp>
        <p:nvSpPr>
          <p:cNvPr id="7" name="Content Placeholder 6"/>
          <p:cNvSpPr>
            <a:spLocks noGrp="1"/>
          </p:cNvSpPr>
          <p:nvPr>
            <p:ph idx="1"/>
          </p:nvPr>
        </p:nvSpPr>
        <p:spPr/>
        <p:txBody>
          <a:bodyPr>
            <a:normAutofit/>
          </a:bodyPr>
          <a:lstStyle/>
          <a:p>
            <a:r>
              <a:rPr lang="en-US" dirty="0" smtClean="0"/>
              <a:t>Spanning </a:t>
            </a:r>
            <a:r>
              <a:rPr lang="en-US" dirty="0"/>
              <a:t>Tree Protocol (STP) overview, its operations, and history</a:t>
            </a:r>
          </a:p>
          <a:p>
            <a:r>
              <a:rPr lang="en-US" dirty="0" smtClean="0"/>
              <a:t>Implement </a:t>
            </a:r>
            <a:r>
              <a:rPr lang="en-US" dirty="0"/>
              <a:t>Rapid Spanning Tree Protocol (RSTP)</a:t>
            </a:r>
          </a:p>
          <a:p>
            <a:r>
              <a:rPr lang="en-US" dirty="0" smtClean="0"/>
              <a:t>Describe </a:t>
            </a:r>
            <a:r>
              <a:rPr lang="en-US" dirty="0"/>
              <a:t>how and where to configure the following features: </a:t>
            </a:r>
            <a:r>
              <a:rPr lang="en-US" dirty="0" err="1"/>
              <a:t>PortFast</a:t>
            </a:r>
            <a:r>
              <a:rPr lang="en-US" dirty="0"/>
              <a:t>, </a:t>
            </a:r>
            <a:r>
              <a:rPr lang="en-US" dirty="0" err="1" smtClean="0"/>
              <a:t>UplinkFast</a:t>
            </a:r>
            <a:r>
              <a:rPr lang="en-US" dirty="0" smtClean="0"/>
              <a:t>, </a:t>
            </a:r>
            <a:r>
              <a:rPr lang="pt-PT" dirty="0" err="1" smtClean="0"/>
              <a:t>BackboneFast</a:t>
            </a:r>
            <a:r>
              <a:rPr lang="pt-PT" dirty="0"/>
              <a:t>, BPDU </a:t>
            </a:r>
            <a:r>
              <a:rPr lang="pt-PT" dirty="0" err="1"/>
              <a:t>Guard</a:t>
            </a:r>
            <a:r>
              <a:rPr lang="pt-PT" dirty="0"/>
              <a:t>, BPDU </a:t>
            </a:r>
            <a:r>
              <a:rPr lang="pt-PT" dirty="0" err="1"/>
              <a:t>Filter</a:t>
            </a:r>
            <a:r>
              <a:rPr lang="pt-PT" dirty="0"/>
              <a:t>, </a:t>
            </a:r>
            <a:r>
              <a:rPr lang="pt-PT" dirty="0" err="1"/>
              <a:t>Root</a:t>
            </a:r>
            <a:r>
              <a:rPr lang="pt-PT" dirty="0"/>
              <a:t> </a:t>
            </a:r>
            <a:r>
              <a:rPr lang="pt-PT" dirty="0" err="1"/>
              <a:t>Guard</a:t>
            </a:r>
            <a:r>
              <a:rPr lang="pt-PT" dirty="0"/>
              <a:t>, </a:t>
            </a:r>
            <a:r>
              <a:rPr lang="pt-PT" dirty="0" err="1"/>
              <a:t>Loop</a:t>
            </a:r>
            <a:r>
              <a:rPr lang="pt-PT" dirty="0"/>
              <a:t> </a:t>
            </a:r>
            <a:r>
              <a:rPr lang="pt-PT" dirty="0" err="1"/>
              <a:t>Guard</a:t>
            </a:r>
            <a:r>
              <a:rPr lang="pt-PT" dirty="0"/>
              <a:t>, </a:t>
            </a:r>
            <a:r>
              <a:rPr lang="pt-PT" dirty="0" err="1" smtClean="0"/>
              <a:t>Unidirectional</a:t>
            </a:r>
            <a:r>
              <a:rPr lang="pt-PT" dirty="0"/>
              <a:t> </a:t>
            </a:r>
            <a:r>
              <a:rPr lang="pt-PT" dirty="0" smtClean="0"/>
              <a:t>Link </a:t>
            </a:r>
            <a:r>
              <a:rPr lang="pt-PT" dirty="0" err="1"/>
              <a:t>Detection</a:t>
            </a:r>
            <a:r>
              <a:rPr lang="pt-PT" dirty="0"/>
              <a:t>, </a:t>
            </a:r>
            <a:r>
              <a:rPr lang="pt-PT" dirty="0" err="1"/>
              <a:t>and</a:t>
            </a:r>
            <a:r>
              <a:rPr lang="pt-PT" dirty="0"/>
              <a:t> </a:t>
            </a:r>
            <a:r>
              <a:rPr lang="pt-PT" dirty="0" err="1"/>
              <a:t>FlexLinks</a:t>
            </a:r>
            <a:endParaRPr lang="pt-PT" dirty="0"/>
          </a:p>
          <a:p>
            <a:r>
              <a:rPr lang="en-US" dirty="0" smtClean="0"/>
              <a:t>Configure </a:t>
            </a:r>
            <a:r>
              <a:rPr lang="en-US" dirty="0"/>
              <a:t>Multiple Spanning Tree (MST)</a:t>
            </a:r>
          </a:p>
          <a:p>
            <a:r>
              <a:rPr lang="pt-PT" dirty="0" err="1" smtClean="0"/>
              <a:t>Troubleshooting</a:t>
            </a:r>
            <a:r>
              <a:rPr lang="pt-PT" dirty="0" smtClean="0"/>
              <a:t> </a:t>
            </a:r>
            <a:r>
              <a:rPr lang="pt-PT" dirty="0"/>
              <a:t>STP</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Per-VLAN STP </a:t>
            </a:r>
            <a:r>
              <a:rPr lang="pt-PT" dirty="0" err="1"/>
              <a:t>Plus</a:t>
            </a:r>
            <a:r>
              <a:rPr lang="pt-PT" dirty="0"/>
              <a:t> (PVST+)</a:t>
            </a:r>
          </a:p>
        </p:txBody>
      </p:sp>
      <p:sp>
        <p:nvSpPr>
          <p:cNvPr id="3" name="Content Placeholder 2"/>
          <p:cNvSpPr>
            <a:spLocks noGrp="1"/>
          </p:cNvSpPr>
          <p:nvPr>
            <p:ph idx="1"/>
          </p:nvPr>
        </p:nvSpPr>
        <p:spPr/>
        <p:txBody>
          <a:bodyPr>
            <a:normAutofit fontScale="92500" lnSpcReduction="10000"/>
          </a:bodyPr>
          <a:lstStyle/>
          <a:p>
            <a:r>
              <a:rPr lang="en-US" dirty="0"/>
              <a:t>Spanning-tree operation requires that each switch has a unique BID. </a:t>
            </a:r>
            <a:endParaRPr lang="en-US" dirty="0" smtClean="0"/>
          </a:p>
          <a:p>
            <a:r>
              <a:rPr lang="en-US" dirty="0" smtClean="0"/>
              <a:t>To </a:t>
            </a:r>
            <a:r>
              <a:rPr lang="en-US" dirty="0"/>
              <a:t>carry BID </a:t>
            </a:r>
            <a:r>
              <a:rPr lang="en-US" dirty="0" smtClean="0"/>
              <a:t>information, the </a:t>
            </a:r>
            <a:r>
              <a:rPr lang="en-US" dirty="0"/>
              <a:t>extended system ID is accommodated. </a:t>
            </a:r>
            <a:endParaRPr lang="en-US" dirty="0" smtClean="0"/>
          </a:p>
          <a:p>
            <a:r>
              <a:rPr lang="en-US" dirty="0" smtClean="0"/>
              <a:t>The </a:t>
            </a:r>
            <a:r>
              <a:rPr lang="en-US" dirty="0"/>
              <a:t>original 16-bit bridge </a:t>
            </a:r>
            <a:r>
              <a:rPr lang="en-US" dirty="0" smtClean="0"/>
              <a:t>priority field </a:t>
            </a:r>
            <a:r>
              <a:rPr lang="en-US" dirty="0"/>
              <a:t>is split into two fields, resulting in the following components in the BID:</a:t>
            </a:r>
          </a:p>
          <a:p>
            <a:r>
              <a:rPr lang="en-US" b="1" dirty="0" smtClean="0"/>
              <a:t>Bridge priority</a:t>
            </a:r>
          </a:p>
          <a:p>
            <a:pPr lvl="1"/>
            <a:r>
              <a:rPr lang="en-US" dirty="0" smtClean="0"/>
              <a:t>A </a:t>
            </a:r>
            <a:r>
              <a:rPr lang="en-US" dirty="0"/>
              <a:t>4-bit field used to carry bridge priority. The default priority </a:t>
            </a:r>
            <a:r>
              <a:rPr lang="en-US" dirty="0" smtClean="0"/>
              <a:t>is 32,768</a:t>
            </a:r>
            <a:r>
              <a:rPr lang="en-US" dirty="0"/>
              <a:t>, which is the midrange value. The priority is conveyed in discrete values </a:t>
            </a:r>
            <a:r>
              <a:rPr lang="en-US" dirty="0" smtClean="0"/>
              <a:t>in </a:t>
            </a:r>
            <a:r>
              <a:rPr lang="pt-PT" dirty="0" err="1" smtClean="0"/>
              <a:t>increments</a:t>
            </a:r>
            <a:r>
              <a:rPr lang="pt-PT" dirty="0" smtClean="0"/>
              <a:t> </a:t>
            </a:r>
            <a:r>
              <a:rPr lang="pt-PT" dirty="0" err="1"/>
              <a:t>of</a:t>
            </a:r>
            <a:r>
              <a:rPr lang="pt-PT" dirty="0"/>
              <a:t> 4096.</a:t>
            </a:r>
          </a:p>
          <a:p>
            <a:r>
              <a:rPr lang="en-US" b="1" dirty="0" smtClean="0"/>
              <a:t>Extended </a:t>
            </a:r>
            <a:r>
              <a:rPr lang="en-US" b="1" dirty="0"/>
              <a:t>system </a:t>
            </a:r>
            <a:r>
              <a:rPr lang="en-US" b="1" dirty="0" smtClean="0"/>
              <a:t>ID</a:t>
            </a:r>
          </a:p>
          <a:p>
            <a:pPr lvl="1"/>
            <a:r>
              <a:rPr lang="en-US" dirty="0" smtClean="0"/>
              <a:t>A </a:t>
            </a:r>
            <a:r>
              <a:rPr lang="en-US" dirty="0"/>
              <a:t>12-bit field carrying the VLAN ID.</a:t>
            </a:r>
          </a:p>
          <a:p>
            <a:r>
              <a:rPr lang="en-US" b="1" dirty="0" smtClean="0"/>
              <a:t>MAC address</a:t>
            </a:r>
          </a:p>
          <a:p>
            <a:pPr lvl="1"/>
            <a:r>
              <a:rPr lang="en-US" dirty="0" smtClean="0"/>
              <a:t>A </a:t>
            </a:r>
            <a:r>
              <a:rPr lang="en-US" dirty="0"/>
              <a:t>6-byte field with the MAC address of the </a:t>
            </a:r>
            <a:r>
              <a:rPr lang="en-US" dirty="0" smtClean="0"/>
              <a:t>switch. </a:t>
            </a:r>
          </a:p>
        </p:txBody>
      </p:sp>
    </p:spTree>
    <p:extLst>
      <p:ext uri="{BB962C8B-B14F-4D97-AF65-F5344CB8AC3E}">
        <p14:creationId xmlns:p14="http://schemas.microsoft.com/office/powerpoint/2010/main" val="2553631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a:t>
            </a:r>
            <a:r>
              <a:rPr lang="pt-PT" dirty="0" err="1"/>
              <a:t>Topology</a:t>
            </a:r>
            <a:r>
              <a:rPr lang="pt-PT" dirty="0"/>
              <a:t> </a:t>
            </a:r>
            <a:r>
              <a:rPr lang="pt-PT" dirty="0" err="1"/>
              <a:t>Changes</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918416" y="1108037"/>
            <a:ext cx="6846768" cy="5131399"/>
          </a:xfrm>
          <a:prstGeom prst="rect">
            <a:avLst/>
          </a:prstGeom>
        </p:spPr>
      </p:pic>
    </p:spTree>
    <p:extLst>
      <p:ext uri="{BB962C8B-B14F-4D97-AF65-F5344CB8AC3E}">
        <p14:creationId xmlns:p14="http://schemas.microsoft.com/office/powerpoint/2010/main" val="2051244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Rapid Spanning Tree Protocol</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Rapid</a:t>
            </a:r>
            <a:r>
              <a:rPr lang="pt-PT" dirty="0"/>
              <a:t> </a:t>
            </a:r>
            <a:r>
              <a:rPr lang="pt-PT" dirty="0" err="1"/>
              <a:t>Spanning</a:t>
            </a:r>
            <a:r>
              <a:rPr lang="pt-PT" dirty="0"/>
              <a:t> </a:t>
            </a:r>
            <a:r>
              <a:rPr lang="pt-PT" dirty="0" err="1"/>
              <a:t>Tree</a:t>
            </a:r>
            <a:r>
              <a:rPr lang="pt-PT" dirty="0"/>
              <a:t> </a:t>
            </a:r>
            <a:r>
              <a:rPr lang="pt-PT" dirty="0" err="1" smtClean="0"/>
              <a:t>Protocol</a:t>
            </a:r>
            <a:endParaRPr lang="pt-PT" dirty="0"/>
          </a:p>
        </p:txBody>
      </p:sp>
      <p:sp>
        <p:nvSpPr>
          <p:cNvPr id="3" name="Content Placeholder 2"/>
          <p:cNvSpPr>
            <a:spLocks noGrp="1"/>
          </p:cNvSpPr>
          <p:nvPr>
            <p:ph idx="1"/>
          </p:nvPr>
        </p:nvSpPr>
        <p:spPr/>
        <p:txBody>
          <a:bodyPr/>
          <a:lstStyle/>
          <a:p>
            <a:pPr marL="0" indent="0">
              <a:buNone/>
            </a:pPr>
            <a:r>
              <a:rPr lang="en-US" dirty="0"/>
              <a:t>Upon completing this section, you will be able to meet these objectives:</a:t>
            </a:r>
          </a:p>
          <a:p>
            <a:r>
              <a:rPr lang="en-US" dirty="0" smtClean="0"/>
              <a:t>List </a:t>
            </a:r>
            <a:r>
              <a:rPr lang="en-US" dirty="0"/>
              <a:t>and explain RSTP port roles</a:t>
            </a:r>
          </a:p>
          <a:p>
            <a:r>
              <a:rPr lang="en-US" dirty="0" smtClean="0"/>
              <a:t>Compare </a:t>
            </a:r>
            <a:r>
              <a:rPr lang="en-US" dirty="0"/>
              <a:t>RSTP and STP port states</a:t>
            </a:r>
          </a:p>
          <a:p>
            <a:r>
              <a:rPr lang="en-US" dirty="0" smtClean="0"/>
              <a:t>Explain </a:t>
            </a:r>
            <a:r>
              <a:rPr lang="en-US" dirty="0"/>
              <a:t>how STP handles topology changes</a:t>
            </a:r>
          </a:p>
          <a:p>
            <a:r>
              <a:rPr lang="pt-PT" dirty="0" err="1" smtClean="0"/>
              <a:t>Describe</a:t>
            </a:r>
            <a:r>
              <a:rPr lang="pt-PT" dirty="0" smtClean="0"/>
              <a:t> </a:t>
            </a:r>
            <a:r>
              <a:rPr lang="pt-PT" dirty="0"/>
              <a:t>RSTP link </a:t>
            </a:r>
            <a:r>
              <a:rPr lang="pt-PT" dirty="0" err="1"/>
              <a:t>types</a:t>
            </a:r>
            <a:endParaRPr lang="pt-PT" dirty="0"/>
          </a:p>
          <a:p>
            <a:r>
              <a:rPr lang="en-US" dirty="0" smtClean="0"/>
              <a:t>Configure </a:t>
            </a:r>
            <a:r>
              <a:rPr lang="en-US" dirty="0"/>
              <a:t>and modify STP behavior</a:t>
            </a:r>
          </a:p>
          <a:p>
            <a:r>
              <a:rPr lang="en-US" dirty="0" smtClean="0"/>
              <a:t>Explain </a:t>
            </a:r>
            <a:r>
              <a:rPr lang="en-US" dirty="0"/>
              <a:t>how RSTP handles topology changes</a:t>
            </a:r>
            <a:endParaRPr lang="pt-PT" dirty="0"/>
          </a:p>
        </p:txBody>
      </p:sp>
    </p:spTree>
    <p:extLst>
      <p:ext uri="{BB962C8B-B14F-4D97-AF65-F5344CB8AC3E}">
        <p14:creationId xmlns:p14="http://schemas.microsoft.com/office/powerpoint/2010/main" val="243264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RSTP </a:t>
            </a:r>
            <a:r>
              <a:rPr lang="pt-PT" dirty="0" err="1"/>
              <a:t>Port</a:t>
            </a:r>
            <a:r>
              <a:rPr lang="pt-PT" dirty="0"/>
              <a:t> Roles</a:t>
            </a:r>
          </a:p>
        </p:txBody>
      </p:sp>
      <p:sp>
        <p:nvSpPr>
          <p:cNvPr id="5" name="Content Placeholder 2"/>
          <p:cNvSpPr>
            <a:spLocks noGrp="1"/>
          </p:cNvSpPr>
          <p:nvPr>
            <p:ph idx="1"/>
          </p:nvPr>
        </p:nvSpPr>
        <p:spPr/>
        <p:txBody>
          <a:bodyPr>
            <a:normAutofit/>
          </a:bodyPr>
          <a:lstStyle/>
          <a:p>
            <a:pPr marL="0" indent="0">
              <a:buNone/>
            </a:pPr>
            <a:r>
              <a:rPr lang="en-US" dirty="0"/>
              <a:t>RSTP defines the following port </a:t>
            </a:r>
            <a:r>
              <a:rPr lang="en-US" dirty="0" smtClean="0"/>
              <a:t>roles </a:t>
            </a:r>
            <a:r>
              <a:rPr lang="pt-PT" dirty="0" smtClean="0"/>
              <a:t>:</a:t>
            </a:r>
            <a:endParaRPr lang="pt-PT" dirty="0"/>
          </a:p>
          <a:p>
            <a:r>
              <a:rPr lang="en-US" b="1" dirty="0" smtClean="0"/>
              <a:t>Root</a:t>
            </a:r>
          </a:p>
          <a:p>
            <a:pPr lvl="1"/>
            <a:r>
              <a:rPr lang="en-US" dirty="0" smtClean="0"/>
              <a:t>The </a:t>
            </a:r>
            <a:r>
              <a:rPr lang="en-US" dirty="0"/>
              <a:t>root port is the switch port on every </a:t>
            </a:r>
            <a:r>
              <a:rPr lang="en-US" dirty="0" err="1"/>
              <a:t>nonroot</a:t>
            </a:r>
            <a:r>
              <a:rPr lang="en-US" dirty="0"/>
              <a:t> bridge that is the </a:t>
            </a:r>
            <a:r>
              <a:rPr lang="en-US" dirty="0" smtClean="0"/>
              <a:t>chosen path </a:t>
            </a:r>
            <a:r>
              <a:rPr lang="en-US" dirty="0"/>
              <a:t>to the root bridge. </a:t>
            </a:r>
            <a:endParaRPr lang="en-US" dirty="0" smtClean="0"/>
          </a:p>
          <a:p>
            <a:pPr lvl="1"/>
            <a:r>
              <a:rPr lang="en-US" dirty="0" smtClean="0"/>
              <a:t>There </a:t>
            </a:r>
            <a:r>
              <a:rPr lang="en-US" dirty="0"/>
              <a:t>can be only one root port on every switch. </a:t>
            </a:r>
            <a:endParaRPr lang="en-US" dirty="0" smtClean="0"/>
          </a:p>
          <a:p>
            <a:pPr lvl="1"/>
            <a:r>
              <a:rPr lang="en-US" dirty="0" smtClean="0"/>
              <a:t>The root </a:t>
            </a:r>
            <a:r>
              <a:rPr lang="en-US" dirty="0"/>
              <a:t>port is considered as part of active topology. </a:t>
            </a:r>
            <a:endParaRPr lang="en-US" dirty="0" smtClean="0"/>
          </a:p>
          <a:p>
            <a:pPr lvl="1"/>
            <a:r>
              <a:rPr lang="en-US" dirty="0" smtClean="0"/>
              <a:t>It </a:t>
            </a:r>
            <a:r>
              <a:rPr lang="en-US" dirty="0"/>
              <a:t>forwards, sends, and </a:t>
            </a:r>
            <a:r>
              <a:rPr lang="en-US" dirty="0" smtClean="0"/>
              <a:t>receives </a:t>
            </a:r>
            <a:r>
              <a:rPr lang="pt-PT" dirty="0" err="1" smtClean="0"/>
              <a:t>BPDUs</a:t>
            </a:r>
            <a:r>
              <a:rPr lang="pt-PT" dirty="0" smtClean="0"/>
              <a:t> </a:t>
            </a:r>
            <a:r>
              <a:rPr lang="pt-PT" dirty="0"/>
              <a:t>(data </a:t>
            </a:r>
            <a:r>
              <a:rPr lang="pt-PT" dirty="0" err="1"/>
              <a:t>messages</a:t>
            </a:r>
            <a:r>
              <a:rPr lang="pt-PT" dirty="0"/>
              <a:t>).</a:t>
            </a:r>
          </a:p>
          <a:p>
            <a:r>
              <a:rPr lang="en-US" b="1" dirty="0" smtClean="0"/>
              <a:t>Designated</a:t>
            </a:r>
          </a:p>
          <a:p>
            <a:pPr lvl="1"/>
            <a:r>
              <a:rPr lang="en-US" dirty="0" smtClean="0"/>
              <a:t>Each switch </a:t>
            </a:r>
            <a:r>
              <a:rPr lang="en-US" dirty="0"/>
              <a:t>has at least one switch port as the designated port for </a:t>
            </a:r>
            <a:r>
              <a:rPr lang="en-US" dirty="0" smtClean="0"/>
              <a:t>the segment</a:t>
            </a:r>
            <a:r>
              <a:rPr lang="en-US" dirty="0"/>
              <a:t>. </a:t>
            </a:r>
            <a:endParaRPr lang="en-US" dirty="0" smtClean="0"/>
          </a:p>
          <a:p>
            <a:pPr lvl="1"/>
            <a:r>
              <a:rPr lang="en-US" dirty="0" smtClean="0"/>
              <a:t>In </a:t>
            </a:r>
            <a:r>
              <a:rPr lang="en-US" dirty="0"/>
              <a:t>active topology, the switch with the designated port receives frames </a:t>
            </a:r>
            <a:r>
              <a:rPr lang="en-US" dirty="0" smtClean="0"/>
              <a:t>on the </a:t>
            </a:r>
            <a:r>
              <a:rPr lang="en-US" dirty="0"/>
              <a:t>segment that are destined for the root bridge. </a:t>
            </a:r>
            <a:endParaRPr lang="en-US" dirty="0" smtClean="0"/>
          </a:p>
          <a:p>
            <a:pPr lvl="1"/>
            <a:r>
              <a:rPr lang="en-US" dirty="0" smtClean="0"/>
              <a:t>There </a:t>
            </a:r>
            <a:r>
              <a:rPr lang="en-US" dirty="0"/>
              <a:t>can be only one </a:t>
            </a:r>
            <a:r>
              <a:rPr lang="en-US" dirty="0" smtClean="0"/>
              <a:t>designated </a:t>
            </a:r>
            <a:r>
              <a:rPr lang="pt-PT" dirty="0" err="1" smtClean="0"/>
              <a:t>port</a:t>
            </a:r>
            <a:r>
              <a:rPr lang="pt-PT" dirty="0" smtClean="0"/>
              <a:t> </a:t>
            </a:r>
            <a:r>
              <a:rPr lang="pt-PT" dirty="0"/>
              <a:t>per </a:t>
            </a:r>
            <a:r>
              <a:rPr lang="pt-PT" dirty="0" err="1"/>
              <a:t>segment</a:t>
            </a:r>
            <a:r>
              <a:rPr lang="pt-PT" dirty="0" smtClean="0"/>
              <a:t>.</a:t>
            </a:r>
            <a:endParaRPr lang="pt-PT" dirty="0"/>
          </a:p>
        </p:txBody>
      </p:sp>
    </p:spTree>
    <p:extLst>
      <p:ext uri="{BB962C8B-B14F-4D97-AF65-F5344CB8AC3E}">
        <p14:creationId xmlns:p14="http://schemas.microsoft.com/office/powerpoint/2010/main" val="403814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RSTP </a:t>
            </a:r>
            <a:r>
              <a:rPr lang="pt-PT" dirty="0" err="1"/>
              <a:t>Port</a:t>
            </a:r>
            <a:r>
              <a:rPr lang="pt-PT" dirty="0"/>
              <a:t> Roles</a:t>
            </a:r>
          </a:p>
        </p:txBody>
      </p:sp>
      <p:sp>
        <p:nvSpPr>
          <p:cNvPr id="5" name="Content Placeholder 2"/>
          <p:cNvSpPr>
            <a:spLocks noGrp="1"/>
          </p:cNvSpPr>
          <p:nvPr>
            <p:ph idx="1"/>
          </p:nvPr>
        </p:nvSpPr>
        <p:spPr/>
        <p:txBody>
          <a:bodyPr>
            <a:normAutofit lnSpcReduction="10000"/>
          </a:bodyPr>
          <a:lstStyle/>
          <a:p>
            <a:pPr marL="0" indent="0">
              <a:buNone/>
            </a:pPr>
            <a:r>
              <a:rPr lang="en-US" dirty="0"/>
              <a:t>RSTP defines the following port </a:t>
            </a:r>
            <a:r>
              <a:rPr lang="en-US" dirty="0" smtClean="0"/>
              <a:t>roles </a:t>
            </a:r>
            <a:r>
              <a:rPr lang="pt-PT" dirty="0" smtClean="0"/>
              <a:t>:</a:t>
            </a:r>
            <a:endParaRPr lang="pt-PT" dirty="0"/>
          </a:p>
          <a:p>
            <a:r>
              <a:rPr lang="en-US" b="1" dirty="0"/>
              <a:t>Alternate</a:t>
            </a:r>
          </a:p>
          <a:p>
            <a:pPr lvl="1"/>
            <a:r>
              <a:rPr lang="en-US" dirty="0"/>
              <a:t>The alternate port is a switch port that offers an alternate path toward the root bridge. </a:t>
            </a:r>
            <a:endParaRPr lang="en-US" dirty="0" smtClean="0"/>
          </a:p>
          <a:p>
            <a:pPr lvl="1"/>
            <a:r>
              <a:rPr lang="en-US" dirty="0" smtClean="0"/>
              <a:t>It </a:t>
            </a:r>
            <a:r>
              <a:rPr lang="en-US" dirty="0"/>
              <a:t>assumes a discarding state in an active topology. </a:t>
            </a:r>
            <a:endParaRPr lang="en-US" dirty="0" smtClean="0"/>
          </a:p>
          <a:p>
            <a:pPr lvl="1"/>
            <a:r>
              <a:rPr lang="en-US" dirty="0" smtClean="0"/>
              <a:t>The </a:t>
            </a:r>
            <a:r>
              <a:rPr lang="en-US" dirty="0"/>
              <a:t>alternate port makes a transition to a designated port if the current designated path fails.</a:t>
            </a:r>
          </a:p>
          <a:p>
            <a:r>
              <a:rPr lang="en-US" b="1" dirty="0"/>
              <a:t>Disabled</a:t>
            </a:r>
          </a:p>
          <a:p>
            <a:pPr lvl="1"/>
            <a:r>
              <a:rPr lang="en-US" dirty="0"/>
              <a:t>A disabled port has no role within the operation of spanning tree.</a:t>
            </a:r>
          </a:p>
          <a:p>
            <a:r>
              <a:rPr lang="en-US" b="1" dirty="0"/>
              <a:t>Backup</a:t>
            </a:r>
          </a:p>
          <a:p>
            <a:pPr lvl="1"/>
            <a:r>
              <a:rPr lang="en-US" dirty="0"/>
              <a:t>The backup port is an additional switch port on the designated switch with a redundant link to the shared segment for which the switch is designated. </a:t>
            </a:r>
            <a:endParaRPr lang="en-US" dirty="0" smtClean="0"/>
          </a:p>
          <a:p>
            <a:pPr lvl="1"/>
            <a:r>
              <a:rPr lang="en-US" dirty="0" smtClean="0"/>
              <a:t>The </a:t>
            </a:r>
            <a:r>
              <a:rPr lang="en-US" dirty="0"/>
              <a:t>backup port has the discarding state in active topology.</a:t>
            </a:r>
            <a:endParaRPr lang="pt-PT" dirty="0"/>
          </a:p>
        </p:txBody>
      </p:sp>
    </p:spTree>
    <p:extLst>
      <p:ext uri="{BB962C8B-B14F-4D97-AF65-F5344CB8AC3E}">
        <p14:creationId xmlns:p14="http://schemas.microsoft.com/office/powerpoint/2010/main" val="3785409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RSTP </a:t>
            </a:r>
            <a:r>
              <a:rPr lang="pt-PT" dirty="0" err="1"/>
              <a:t>Port</a:t>
            </a:r>
            <a:r>
              <a:rPr lang="pt-PT" dirty="0"/>
              <a:t> Roles</a:t>
            </a:r>
          </a:p>
        </p:txBody>
      </p:sp>
      <p:pic>
        <p:nvPicPr>
          <p:cNvPr id="4" name="Content Placeholder 3"/>
          <p:cNvPicPr>
            <a:picLocks noGrp="1" noChangeAspect="1"/>
          </p:cNvPicPr>
          <p:nvPr>
            <p:ph idx="1"/>
          </p:nvPr>
        </p:nvPicPr>
        <p:blipFill>
          <a:blip r:embed="rId2"/>
          <a:stretch>
            <a:fillRect/>
          </a:stretch>
        </p:blipFill>
        <p:spPr>
          <a:xfrm>
            <a:off x="1082675" y="1392181"/>
            <a:ext cx="6915150" cy="5054414"/>
          </a:xfrm>
          <a:prstGeom prst="rect">
            <a:avLst/>
          </a:prstGeom>
        </p:spPr>
      </p:pic>
    </p:spTree>
    <p:extLst>
      <p:ext uri="{BB962C8B-B14F-4D97-AF65-F5344CB8AC3E}">
        <p14:creationId xmlns:p14="http://schemas.microsoft.com/office/powerpoint/2010/main" val="2110462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RSTP and STP Port States</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474960" y="2128838"/>
            <a:ext cx="8508407" cy="2771775"/>
          </a:xfrm>
          <a:prstGeom prst="rect">
            <a:avLst/>
          </a:prstGeom>
        </p:spPr>
      </p:pic>
    </p:spTree>
    <p:extLst>
      <p:ext uri="{BB962C8B-B14F-4D97-AF65-F5344CB8AC3E}">
        <p14:creationId xmlns:p14="http://schemas.microsoft.com/office/powerpoint/2010/main" val="906668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RSTP </a:t>
            </a:r>
            <a:r>
              <a:rPr lang="pt-PT" dirty="0" err="1"/>
              <a:t>Ports</a:t>
            </a:r>
            <a:r>
              <a:rPr lang="pt-PT" dirty="0"/>
              <a:t> </a:t>
            </a:r>
            <a:r>
              <a:rPr lang="pt-PT" dirty="0" err="1"/>
              <a:t>States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279400" y="1925996"/>
            <a:ext cx="8520355" cy="3578845"/>
          </a:xfrm>
          <a:prstGeom prst="rect">
            <a:avLst/>
          </a:prstGeom>
        </p:spPr>
      </p:pic>
    </p:spTree>
    <p:extLst>
      <p:ext uri="{BB962C8B-B14F-4D97-AF65-F5344CB8AC3E}">
        <p14:creationId xmlns:p14="http://schemas.microsoft.com/office/powerpoint/2010/main" val="614356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440681"/>
            <a:ext cx="8521700" cy="742659"/>
          </a:xfrm>
        </p:spPr>
        <p:txBody>
          <a:bodyPr/>
          <a:lstStyle/>
          <a:p>
            <a:r>
              <a:rPr lang="pt-PT" dirty="0"/>
              <a:t>RSTP </a:t>
            </a:r>
            <a:r>
              <a:rPr lang="pt-PT" dirty="0" err="1"/>
              <a:t>Topology</a:t>
            </a:r>
            <a:r>
              <a:rPr lang="pt-PT" dirty="0"/>
              <a:t> </a:t>
            </a:r>
            <a:r>
              <a:rPr lang="pt-PT" dirty="0" err="1"/>
              <a:t>Changes</a:t>
            </a:r>
            <a:endParaRPr lang="pt-PT" dirty="0"/>
          </a:p>
        </p:txBody>
      </p:sp>
      <p:sp>
        <p:nvSpPr>
          <p:cNvPr id="3" name="Content Placeholder 2"/>
          <p:cNvSpPr>
            <a:spLocks noGrp="1"/>
          </p:cNvSpPr>
          <p:nvPr>
            <p:ph idx="1"/>
          </p:nvPr>
        </p:nvSpPr>
        <p:spPr/>
        <p:txBody>
          <a:bodyPr>
            <a:normAutofit fontScale="92500" lnSpcReduction="20000"/>
          </a:bodyPr>
          <a:lstStyle/>
          <a:p>
            <a:r>
              <a:rPr lang="en-US" dirty="0" smtClean="0"/>
              <a:t>With </a:t>
            </a:r>
            <a:r>
              <a:rPr lang="en-US" dirty="0"/>
              <a:t>RSTP, the TC propagation is now a one-step process. In fact, the initiator </a:t>
            </a:r>
            <a:r>
              <a:rPr lang="en-US" dirty="0" smtClean="0"/>
              <a:t>of the </a:t>
            </a:r>
            <a:r>
              <a:rPr lang="en-US" dirty="0"/>
              <a:t>topology change floods this information throughout the network, as opposed </a:t>
            </a:r>
            <a:r>
              <a:rPr lang="en-US" dirty="0" smtClean="0"/>
              <a:t>to 802.1D</a:t>
            </a:r>
            <a:r>
              <a:rPr lang="en-US" dirty="0"/>
              <a:t>, where only the root did. </a:t>
            </a:r>
            <a:endParaRPr lang="en-US" dirty="0" smtClean="0"/>
          </a:p>
          <a:p>
            <a:r>
              <a:rPr lang="en-US" dirty="0" smtClean="0"/>
              <a:t>This </a:t>
            </a:r>
            <a:r>
              <a:rPr lang="en-US" dirty="0"/>
              <a:t>mechanism is much faster than the 802.1D equivalent.</a:t>
            </a:r>
          </a:p>
          <a:p>
            <a:r>
              <a:rPr lang="en-US" dirty="0" smtClean="0"/>
              <a:t>In </a:t>
            </a:r>
            <a:r>
              <a:rPr lang="en-US" dirty="0"/>
              <a:t>just a few seconds, or a small multiple of hello times, most of the entries in the </a:t>
            </a:r>
            <a:r>
              <a:rPr lang="en-US" dirty="0" smtClean="0"/>
              <a:t>CAM tables </a:t>
            </a:r>
            <a:r>
              <a:rPr lang="en-US" dirty="0"/>
              <a:t>of the entire network (VLAN) </a:t>
            </a:r>
            <a:r>
              <a:rPr lang="en-US" dirty="0" smtClean="0"/>
              <a:t>flush</a:t>
            </a:r>
            <a:r>
              <a:rPr lang="pt-PT" dirty="0" smtClean="0"/>
              <a:t>.</a:t>
            </a:r>
            <a:endParaRPr lang="pt-PT" dirty="0"/>
          </a:p>
          <a:p>
            <a:r>
              <a:rPr lang="en-US" dirty="0"/>
              <a:t>Why does RSTP not consider link failure a topology change? </a:t>
            </a:r>
            <a:endParaRPr lang="en-US" dirty="0" smtClean="0"/>
          </a:p>
          <a:p>
            <a:pPr lvl="1"/>
            <a:r>
              <a:rPr lang="en-US" dirty="0" smtClean="0"/>
              <a:t>Loss </a:t>
            </a:r>
            <a:r>
              <a:rPr lang="en-US" dirty="0"/>
              <a:t>of connectivity </a:t>
            </a:r>
            <a:r>
              <a:rPr lang="en-US" dirty="0" smtClean="0"/>
              <a:t>does not </a:t>
            </a:r>
            <a:r>
              <a:rPr lang="en-US" dirty="0"/>
              <a:t>provide new paths in topology. If a switch loses the link to a downstream switch</a:t>
            </a:r>
            <a:r>
              <a:rPr lang="en-US" dirty="0" smtClean="0"/>
              <a:t>,</a:t>
            </a:r>
            <a:r>
              <a:rPr lang="en-US" dirty="0"/>
              <a:t> the downstream switch either has an alternate path to the root bridge or it does not. </a:t>
            </a:r>
            <a:endParaRPr lang="en-US" dirty="0" smtClean="0"/>
          </a:p>
          <a:p>
            <a:pPr lvl="1"/>
            <a:r>
              <a:rPr lang="en-US" dirty="0" smtClean="0"/>
              <a:t>If the </a:t>
            </a:r>
            <a:r>
              <a:rPr lang="en-US" dirty="0"/>
              <a:t>downstream switch has no alternate path, no action will be taken to improve convergence.</a:t>
            </a:r>
          </a:p>
          <a:p>
            <a:pPr lvl="1"/>
            <a:r>
              <a:rPr lang="en-US" dirty="0"/>
              <a:t>If the downstream switch has an alternate path, the downstream switch </a:t>
            </a:r>
            <a:r>
              <a:rPr lang="en-US" dirty="0" smtClean="0"/>
              <a:t>will unblock </a:t>
            </a:r>
            <a:r>
              <a:rPr lang="en-US" dirty="0"/>
              <a:t>it and consequently generate its own BPDUs with the TC bit set.</a:t>
            </a:r>
          </a:p>
          <a:p>
            <a:pPr lvl="1"/>
            <a:r>
              <a:rPr lang="en-US" dirty="0"/>
              <a:t>Like with STP, </a:t>
            </a:r>
            <a:r>
              <a:rPr lang="en-US" dirty="0" err="1"/>
              <a:t>PortFast</a:t>
            </a:r>
            <a:r>
              <a:rPr lang="en-US" dirty="0"/>
              <a:t>-enabled ports do not create topology changes. </a:t>
            </a:r>
            <a:endParaRPr lang="pt-PT" dirty="0"/>
          </a:p>
        </p:txBody>
      </p:sp>
    </p:spTree>
    <p:extLst>
      <p:ext uri="{BB962C8B-B14F-4D97-AF65-F5344CB8AC3E}">
        <p14:creationId xmlns:p14="http://schemas.microsoft.com/office/powerpoint/2010/main" val="3192835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Spanning Tree Protocol Overview</a:t>
            </a:r>
            <a:endParaRPr lang="en-US" sz="3000" b="0" dirty="0" smtClean="0">
              <a:solidFill>
                <a:schemeClr val="bg1"/>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and Modifying STP Behavior</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685921" y="1163567"/>
            <a:ext cx="7707313" cy="5170943"/>
          </a:xfrm>
          <a:prstGeom prst="rect">
            <a:avLst/>
          </a:prstGeom>
        </p:spPr>
      </p:pic>
    </p:spTree>
    <p:extLst>
      <p:ext uri="{BB962C8B-B14F-4D97-AF65-F5344CB8AC3E}">
        <p14:creationId xmlns:p14="http://schemas.microsoft.com/office/powerpoint/2010/main" val="1567428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Changing</a:t>
            </a:r>
            <a:r>
              <a:rPr lang="pt-PT" dirty="0"/>
              <a:t> STP </a:t>
            </a:r>
            <a:r>
              <a:rPr lang="pt-PT" dirty="0" err="1"/>
              <a:t>Priority</a:t>
            </a:r>
            <a:endParaRPr lang="pt-PT" dirty="0"/>
          </a:p>
        </p:txBody>
      </p:sp>
      <p:sp>
        <p:nvSpPr>
          <p:cNvPr id="3" name="Content Placeholder 2"/>
          <p:cNvSpPr>
            <a:spLocks noGrp="1"/>
          </p:cNvSpPr>
          <p:nvPr>
            <p:ph idx="1"/>
          </p:nvPr>
        </p:nvSpPr>
        <p:spPr/>
        <p:txBody>
          <a:bodyPr>
            <a:normAutofit/>
          </a:bodyPr>
          <a:lstStyle/>
          <a:p>
            <a:r>
              <a:rPr lang="en-US" dirty="0"/>
              <a:t>It is not advised for the network to choose the root bridge by itself. If all switches </a:t>
            </a:r>
            <a:r>
              <a:rPr lang="en-US" dirty="0" smtClean="0"/>
              <a:t>have default </a:t>
            </a:r>
            <a:r>
              <a:rPr lang="en-US" dirty="0"/>
              <a:t>STP priorities, the switch with the lowest MAC address will become the </a:t>
            </a:r>
            <a:r>
              <a:rPr lang="en-US" dirty="0" smtClean="0"/>
              <a:t>root bridge</a:t>
            </a:r>
            <a:r>
              <a:rPr lang="en-US" dirty="0"/>
              <a:t>. </a:t>
            </a:r>
            <a:endParaRPr lang="en-US" dirty="0" smtClean="0"/>
          </a:p>
          <a:p>
            <a:r>
              <a:rPr lang="en-US" dirty="0" smtClean="0"/>
              <a:t>The </a:t>
            </a:r>
            <a:r>
              <a:rPr lang="en-US" dirty="0"/>
              <a:t>oldest switch will have the lowest MAC address because the lower </a:t>
            </a:r>
            <a:r>
              <a:rPr lang="en-US" dirty="0" smtClean="0"/>
              <a:t>MAC addresses </a:t>
            </a:r>
            <a:r>
              <a:rPr lang="en-US" dirty="0"/>
              <a:t>were factory-assigned first. </a:t>
            </a:r>
            <a:endParaRPr lang="en-US" dirty="0" smtClean="0"/>
          </a:p>
          <a:p>
            <a:r>
              <a:rPr lang="en-US" dirty="0" smtClean="0"/>
              <a:t>To </a:t>
            </a:r>
            <a:r>
              <a:rPr lang="en-US" dirty="0"/>
              <a:t>manually set the root bridge, you can change </a:t>
            </a:r>
            <a:r>
              <a:rPr lang="en-US" dirty="0" smtClean="0"/>
              <a:t>a </a:t>
            </a:r>
            <a:r>
              <a:rPr lang="pt-PT" dirty="0" err="1" smtClean="0"/>
              <a:t>switch’s</a:t>
            </a:r>
            <a:r>
              <a:rPr lang="pt-PT" dirty="0" smtClean="0"/>
              <a:t> </a:t>
            </a:r>
            <a:r>
              <a:rPr lang="pt-PT" dirty="0" err="1" smtClean="0"/>
              <a:t>priority</a:t>
            </a:r>
            <a:endParaRPr lang="pt-PT" dirty="0"/>
          </a:p>
          <a:p>
            <a:r>
              <a:rPr lang="en-US" b="1" dirty="0"/>
              <a:t>Note </a:t>
            </a:r>
            <a:endParaRPr lang="en-US" b="1" dirty="0" smtClean="0"/>
          </a:p>
          <a:p>
            <a:pPr lvl="1"/>
            <a:r>
              <a:rPr lang="en-US" dirty="0" smtClean="0"/>
              <a:t>It </a:t>
            </a:r>
            <a:r>
              <a:rPr lang="en-US" dirty="0"/>
              <a:t>is highly recommended to configure the distribution or core switches </a:t>
            </a:r>
            <a:r>
              <a:rPr lang="en-US" dirty="0" smtClean="0"/>
              <a:t>to </a:t>
            </a:r>
            <a:r>
              <a:rPr lang="pt-PT" dirty="0" err="1" smtClean="0"/>
              <a:t>become</a:t>
            </a:r>
            <a:r>
              <a:rPr lang="pt-PT" dirty="0" smtClean="0"/>
              <a:t> </a:t>
            </a:r>
            <a:r>
              <a:rPr lang="pt-PT" dirty="0" err="1"/>
              <a:t>the</a:t>
            </a:r>
            <a:r>
              <a:rPr lang="pt-PT" dirty="0"/>
              <a:t> </a:t>
            </a:r>
            <a:r>
              <a:rPr lang="pt-PT" dirty="0" err="1"/>
              <a:t>root</a:t>
            </a:r>
            <a:r>
              <a:rPr lang="pt-PT" dirty="0"/>
              <a:t> bridge.</a:t>
            </a:r>
          </a:p>
        </p:txBody>
      </p:sp>
    </p:spTree>
    <p:extLst>
      <p:ext uri="{BB962C8B-B14F-4D97-AF65-F5344CB8AC3E}">
        <p14:creationId xmlns:p14="http://schemas.microsoft.com/office/powerpoint/2010/main" val="1186184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Changing</a:t>
            </a:r>
            <a:r>
              <a:rPr lang="pt-PT" dirty="0"/>
              <a:t> STP </a:t>
            </a:r>
            <a:r>
              <a:rPr lang="pt-PT" dirty="0" err="1"/>
              <a:t>Priority</a:t>
            </a:r>
            <a:endParaRPr lang="pt-PT" dirty="0"/>
          </a:p>
        </p:txBody>
      </p:sp>
      <p:sp>
        <p:nvSpPr>
          <p:cNvPr id="3" name="Content Placeholder 2"/>
          <p:cNvSpPr>
            <a:spLocks noGrp="1"/>
          </p:cNvSpPr>
          <p:nvPr>
            <p:ph idx="1"/>
          </p:nvPr>
        </p:nvSpPr>
        <p:spPr/>
        <p:txBody>
          <a:bodyPr>
            <a:normAutofit lnSpcReduction="10000"/>
          </a:bodyPr>
          <a:lstStyle/>
          <a:p>
            <a:r>
              <a:rPr lang="en-US" dirty="0"/>
              <a:t>The priority can be a value between 0 and 65,535, in increments of 4096. The </a:t>
            </a:r>
            <a:r>
              <a:rPr lang="en-US" dirty="0" smtClean="0"/>
              <a:t>default </a:t>
            </a:r>
            <a:r>
              <a:rPr lang="pt-PT" dirty="0" err="1" smtClean="0"/>
              <a:t>value</a:t>
            </a:r>
            <a:r>
              <a:rPr lang="pt-PT" dirty="0" smtClean="0"/>
              <a:t> </a:t>
            </a:r>
            <a:r>
              <a:rPr lang="pt-PT" dirty="0" err="1"/>
              <a:t>is</a:t>
            </a:r>
            <a:r>
              <a:rPr lang="pt-PT" dirty="0"/>
              <a:t> 32,768</a:t>
            </a:r>
            <a:r>
              <a:rPr lang="pt-PT" dirty="0" smtClean="0"/>
              <a:t>.</a:t>
            </a:r>
          </a:p>
          <a:p>
            <a:r>
              <a:rPr lang="en-US" dirty="0"/>
              <a:t>The better solution is to use </a:t>
            </a:r>
            <a:r>
              <a:rPr lang="en-US" sz="2000" b="1" dirty="0">
                <a:latin typeface="Consolas" panose="020B0609020204030204" pitchFamily="49" charset="0"/>
              </a:rPr>
              <a:t>spanning-tree </a:t>
            </a:r>
            <a:r>
              <a:rPr lang="en-US" sz="2000" b="1" dirty="0" err="1">
                <a:latin typeface="Consolas" panose="020B0609020204030204" pitchFamily="49" charset="0"/>
              </a:rPr>
              <a:t>vlan</a:t>
            </a:r>
            <a:r>
              <a:rPr lang="en-US" sz="2000" b="1" dirty="0">
                <a:latin typeface="Consolas" panose="020B0609020204030204" pitchFamily="49" charset="0"/>
              </a:rPr>
              <a:t> </a:t>
            </a:r>
            <a:r>
              <a:rPr lang="en-US" sz="2000" i="1" dirty="0" err="1">
                <a:latin typeface="Consolas" panose="020B0609020204030204" pitchFamily="49" charset="0"/>
              </a:rPr>
              <a:t>vlan</a:t>
            </a:r>
            <a:r>
              <a:rPr lang="en-US" sz="2000" i="1" dirty="0">
                <a:latin typeface="Consolas" panose="020B0609020204030204" pitchFamily="49" charset="0"/>
              </a:rPr>
              <a:t>-id </a:t>
            </a:r>
            <a:r>
              <a:rPr lang="en-US" sz="2000" b="1" dirty="0">
                <a:latin typeface="Consolas" panose="020B0609020204030204" pitchFamily="49" charset="0"/>
              </a:rPr>
              <a:t>root </a:t>
            </a:r>
            <a:r>
              <a:rPr lang="en-US" sz="2000" dirty="0">
                <a:latin typeface="Consolas" panose="020B0609020204030204" pitchFamily="49" charset="0"/>
              </a:rPr>
              <a:t>{ </a:t>
            </a:r>
            <a:r>
              <a:rPr lang="en-US" sz="2000" b="1" dirty="0">
                <a:latin typeface="Consolas" panose="020B0609020204030204" pitchFamily="49" charset="0"/>
              </a:rPr>
              <a:t>primary </a:t>
            </a:r>
            <a:r>
              <a:rPr lang="en-US" sz="2000" dirty="0">
                <a:latin typeface="Consolas" panose="020B0609020204030204" pitchFamily="49" charset="0"/>
              </a:rPr>
              <a:t>| </a:t>
            </a:r>
            <a:r>
              <a:rPr lang="en-US" sz="2000" b="1" dirty="0">
                <a:latin typeface="Consolas" panose="020B0609020204030204" pitchFamily="49" charset="0"/>
              </a:rPr>
              <a:t>secondary </a:t>
            </a:r>
            <a:r>
              <a:rPr lang="en-US" sz="2000" dirty="0">
                <a:latin typeface="Consolas" panose="020B0609020204030204" pitchFamily="49" charset="0"/>
              </a:rPr>
              <a:t>}</a:t>
            </a:r>
            <a:r>
              <a:rPr lang="en-US" dirty="0"/>
              <a:t> command.</a:t>
            </a:r>
          </a:p>
          <a:p>
            <a:r>
              <a:rPr lang="en-US" dirty="0"/>
              <a:t>This command is actually a macro that lowers the switch’s priority number for </a:t>
            </a:r>
            <a:r>
              <a:rPr lang="en-US" dirty="0" smtClean="0"/>
              <a:t>it to </a:t>
            </a:r>
            <a:r>
              <a:rPr lang="en-US" dirty="0"/>
              <a:t>become the root bridge.</a:t>
            </a:r>
          </a:p>
          <a:p>
            <a:r>
              <a:rPr lang="en-US" dirty="0"/>
              <a:t>To configure the switch to become the root bridge for a specified VLAN, use the </a:t>
            </a:r>
            <a:r>
              <a:rPr lang="en-US" b="1" dirty="0" smtClean="0"/>
              <a:t>primary </a:t>
            </a:r>
            <a:r>
              <a:rPr lang="en-US" dirty="0" smtClean="0"/>
              <a:t>keyword</a:t>
            </a:r>
            <a:r>
              <a:rPr lang="en-US" dirty="0"/>
              <a:t>. </a:t>
            </a:r>
            <a:endParaRPr lang="en-US" dirty="0" smtClean="0"/>
          </a:p>
          <a:p>
            <a:r>
              <a:rPr lang="en-US" dirty="0" smtClean="0"/>
              <a:t>Use </a:t>
            </a:r>
            <a:r>
              <a:rPr lang="en-US" dirty="0"/>
              <a:t>the </a:t>
            </a:r>
            <a:r>
              <a:rPr lang="en-US" b="1" dirty="0"/>
              <a:t>secondary </a:t>
            </a:r>
            <a:r>
              <a:rPr lang="en-US" dirty="0"/>
              <a:t>keyword to configure a secondary root bridge. </a:t>
            </a:r>
            <a:endParaRPr lang="en-US" dirty="0" smtClean="0"/>
          </a:p>
          <a:p>
            <a:r>
              <a:rPr lang="en-US" dirty="0" smtClean="0"/>
              <a:t>The </a:t>
            </a:r>
            <a:r>
              <a:rPr lang="en-US" dirty="0"/>
              <a:t>spanning-tree </a:t>
            </a:r>
            <a:r>
              <a:rPr lang="en-US" b="1" dirty="0"/>
              <a:t>root </a:t>
            </a:r>
            <a:r>
              <a:rPr lang="en-US" dirty="0"/>
              <a:t>command calculates the priority by learning the current root </a:t>
            </a:r>
            <a:r>
              <a:rPr lang="en-US" dirty="0" smtClean="0"/>
              <a:t>priority and </a:t>
            </a:r>
            <a:r>
              <a:rPr lang="en-US" dirty="0"/>
              <a:t>lowering the 4096 value to it. </a:t>
            </a:r>
            <a:endParaRPr lang="pt-PT" dirty="0"/>
          </a:p>
        </p:txBody>
      </p:sp>
      <p:pic>
        <p:nvPicPr>
          <p:cNvPr id="4" name="Picture 3"/>
          <p:cNvPicPr>
            <a:picLocks noChangeAspect="1"/>
          </p:cNvPicPr>
          <p:nvPr/>
        </p:nvPicPr>
        <p:blipFill>
          <a:blip r:embed="rId3"/>
          <a:stretch>
            <a:fillRect/>
          </a:stretch>
        </p:blipFill>
        <p:spPr>
          <a:xfrm>
            <a:off x="2825349" y="5943600"/>
            <a:ext cx="5781869" cy="371139"/>
          </a:xfrm>
          <a:prstGeom prst="rect">
            <a:avLst/>
          </a:prstGeom>
          <a:ln>
            <a:solidFill>
              <a:schemeClr val="tx1"/>
            </a:solidFill>
          </a:ln>
        </p:spPr>
      </p:pic>
    </p:spTree>
    <p:extLst>
      <p:ext uri="{BB962C8B-B14F-4D97-AF65-F5344CB8AC3E}">
        <p14:creationId xmlns:p14="http://schemas.microsoft.com/office/powerpoint/2010/main" val="2668582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a:t>
            </a:r>
            <a:r>
              <a:rPr lang="pt-PT" dirty="0" err="1"/>
              <a:t>Path</a:t>
            </a:r>
            <a:r>
              <a:rPr lang="pt-PT" dirty="0"/>
              <a:t> </a:t>
            </a:r>
            <a:r>
              <a:rPr lang="pt-PT" dirty="0" err="1"/>
              <a:t>Manipulation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1081386" y="1108037"/>
            <a:ext cx="6916384" cy="5125711"/>
          </a:xfrm>
          <a:prstGeom prst="rect">
            <a:avLst/>
          </a:prstGeom>
        </p:spPr>
      </p:pic>
    </p:spTree>
    <p:extLst>
      <p:ext uri="{BB962C8B-B14F-4D97-AF65-F5344CB8AC3E}">
        <p14:creationId xmlns:p14="http://schemas.microsoft.com/office/powerpoint/2010/main" val="585132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a:t>
            </a:r>
            <a:r>
              <a:rPr lang="pt-PT" dirty="0" err="1"/>
              <a:t>Path</a:t>
            </a:r>
            <a:r>
              <a:rPr lang="pt-PT" dirty="0"/>
              <a:t> </a:t>
            </a:r>
            <a:r>
              <a:rPr lang="pt-PT" dirty="0" err="1"/>
              <a:t>Manipulation</a:t>
            </a:r>
            <a:endParaRPr lang="pt-PT" dirty="0"/>
          </a:p>
        </p:txBody>
      </p:sp>
      <p:sp>
        <p:nvSpPr>
          <p:cNvPr id="3" name="Content Placeholder 2"/>
          <p:cNvSpPr>
            <a:spLocks noGrp="1"/>
          </p:cNvSpPr>
          <p:nvPr>
            <p:ph idx="1"/>
          </p:nvPr>
        </p:nvSpPr>
        <p:spPr/>
        <p:txBody>
          <a:bodyPr/>
          <a:lstStyle/>
          <a:p>
            <a:r>
              <a:rPr lang="en-US" dirty="0"/>
              <a:t>You can modify port cost by using the </a:t>
            </a:r>
            <a:r>
              <a:rPr lang="en-US" sz="2000" b="1" dirty="0">
                <a:latin typeface="Consolas" panose="020B0609020204030204" pitchFamily="49" charset="0"/>
              </a:rPr>
              <a:t>spanning-tree </a:t>
            </a:r>
            <a:r>
              <a:rPr lang="en-US" sz="2000" b="1" dirty="0" err="1">
                <a:latin typeface="Consolas" panose="020B0609020204030204" pitchFamily="49" charset="0"/>
              </a:rPr>
              <a:t>vlan</a:t>
            </a:r>
            <a:r>
              <a:rPr lang="en-US" sz="2000" b="1" dirty="0">
                <a:latin typeface="Consolas" panose="020B0609020204030204" pitchFamily="49" charset="0"/>
              </a:rPr>
              <a:t> </a:t>
            </a:r>
            <a:r>
              <a:rPr lang="en-US" sz="2000" i="1" dirty="0" err="1">
                <a:latin typeface="Consolas" panose="020B0609020204030204" pitchFamily="49" charset="0"/>
              </a:rPr>
              <a:t>vlan</a:t>
            </a:r>
            <a:r>
              <a:rPr lang="en-US" sz="2000" i="1" dirty="0">
                <a:latin typeface="Consolas" panose="020B0609020204030204" pitchFamily="49" charset="0"/>
              </a:rPr>
              <a:t>-list </a:t>
            </a:r>
            <a:r>
              <a:rPr lang="en-US" sz="2000" b="1" dirty="0">
                <a:latin typeface="Consolas" panose="020B0609020204030204" pitchFamily="49" charset="0"/>
              </a:rPr>
              <a:t>cost </a:t>
            </a:r>
            <a:r>
              <a:rPr lang="en-US" sz="2000" i="1" dirty="0">
                <a:latin typeface="Consolas" panose="020B0609020204030204" pitchFamily="49" charset="0"/>
              </a:rPr>
              <a:t>cost-value</a:t>
            </a:r>
            <a:r>
              <a:rPr lang="en-US" i="1" dirty="0"/>
              <a:t> </a:t>
            </a:r>
            <a:r>
              <a:rPr lang="en-US" dirty="0"/>
              <a:t>command.</a:t>
            </a:r>
          </a:p>
          <a:p>
            <a:r>
              <a:rPr lang="en-US" dirty="0"/>
              <a:t>The cost value can be between 1 and 65,535</a:t>
            </a:r>
            <a:r>
              <a:rPr lang="en-US" dirty="0" smtClean="0"/>
              <a:t>.</a:t>
            </a:r>
          </a:p>
          <a:p>
            <a:r>
              <a:rPr lang="en-US" dirty="0"/>
              <a:t>You can modify the port priority by using the </a:t>
            </a:r>
            <a:r>
              <a:rPr lang="en-US" sz="2000" b="1" dirty="0">
                <a:latin typeface="Consolas" panose="020B0609020204030204" pitchFamily="49" charset="0"/>
              </a:rPr>
              <a:t>spanning-tree </a:t>
            </a:r>
            <a:r>
              <a:rPr lang="en-US" sz="2000" b="1" dirty="0" err="1">
                <a:latin typeface="Consolas" panose="020B0609020204030204" pitchFamily="49" charset="0"/>
              </a:rPr>
              <a:t>vlan</a:t>
            </a:r>
            <a:r>
              <a:rPr lang="en-US" sz="2000" b="1" dirty="0">
                <a:latin typeface="Consolas" panose="020B0609020204030204" pitchFamily="49" charset="0"/>
              </a:rPr>
              <a:t> </a:t>
            </a:r>
            <a:r>
              <a:rPr lang="en-US" sz="2000" i="1" dirty="0" err="1">
                <a:latin typeface="Consolas" panose="020B0609020204030204" pitchFamily="49" charset="0"/>
              </a:rPr>
              <a:t>vlan</a:t>
            </a:r>
            <a:r>
              <a:rPr lang="en-US" sz="2000" i="1" dirty="0">
                <a:latin typeface="Consolas" panose="020B0609020204030204" pitchFamily="49" charset="0"/>
              </a:rPr>
              <a:t>-list </a:t>
            </a:r>
            <a:r>
              <a:rPr lang="en-US" sz="2000" b="1" dirty="0" smtClean="0">
                <a:latin typeface="Consolas" panose="020B0609020204030204" pitchFamily="49" charset="0"/>
              </a:rPr>
              <a:t>port-priority </a:t>
            </a:r>
            <a:r>
              <a:rPr lang="en-US" sz="2000" i="1" dirty="0" err="1" smtClean="0">
                <a:latin typeface="Consolas" panose="020B0609020204030204" pitchFamily="49" charset="0"/>
              </a:rPr>
              <a:t>port-priority</a:t>
            </a:r>
            <a:r>
              <a:rPr lang="en-US" i="1" dirty="0" smtClean="0"/>
              <a:t> </a:t>
            </a:r>
            <a:r>
              <a:rPr lang="en-US" dirty="0"/>
              <a:t>command. The value of port priority can be between 0 and 255; </a:t>
            </a:r>
            <a:r>
              <a:rPr lang="en-US" dirty="0" smtClean="0"/>
              <a:t>the default </a:t>
            </a:r>
            <a:r>
              <a:rPr lang="en-US" dirty="0"/>
              <a:t>is 128. </a:t>
            </a:r>
            <a:endParaRPr lang="en-US" dirty="0" smtClean="0"/>
          </a:p>
          <a:p>
            <a:r>
              <a:rPr lang="en-US" dirty="0" smtClean="0"/>
              <a:t>A </a:t>
            </a:r>
            <a:r>
              <a:rPr lang="en-US" dirty="0"/>
              <a:t>lower port priority means a more preferred path to the root bridge.</a:t>
            </a:r>
            <a:endParaRPr lang="pt-PT" dirty="0"/>
          </a:p>
        </p:txBody>
      </p:sp>
      <p:pic>
        <p:nvPicPr>
          <p:cNvPr id="4" name="Picture 3"/>
          <p:cNvPicPr>
            <a:picLocks noChangeAspect="1"/>
          </p:cNvPicPr>
          <p:nvPr/>
        </p:nvPicPr>
        <p:blipFill>
          <a:blip r:embed="rId2"/>
          <a:stretch>
            <a:fillRect/>
          </a:stretch>
        </p:blipFill>
        <p:spPr>
          <a:xfrm>
            <a:off x="365466" y="5286376"/>
            <a:ext cx="8348224" cy="850572"/>
          </a:xfrm>
          <a:prstGeom prst="rect">
            <a:avLst/>
          </a:prstGeom>
        </p:spPr>
      </p:pic>
    </p:spTree>
    <p:extLst>
      <p:ext uri="{BB962C8B-B14F-4D97-AF65-F5344CB8AC3E}">
        <p14:creationId xmlns:p14="http://schemas.microsoft.com/office/powerpoint/2010/main" val="2997256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Timers</a:t>
            </a:r>
          </a:p>
        </p:txBody>
      </p:sp>
      <p:sp>
        <p:nvSpPr>
          <p:cNvPr id="3" name="Content Placeholder 2"/>
          <p:cNvSpPr>
            <a:spLocks noGrp="1"/>
          </p:cNvSpPr>
          <p:nvPr>
            <p:ph idx="1"/>
          </p:nvPr>
        </p:nvSpPr>
        <p:spPr/>
        <p:txBody>
          <a:bodyPr>
            <a:normAutofit/>
          </a:bodyPr>
          <a:lstStyle/>
          <a:p>
            <a:pPr marL="0" indent="0">
              <a:buNone/>
            </a:pPr>
            <a:r>
              <a:rPr lang="en-US" dirty="0"/>
              <a:t>STP uses three different timers to ensure proper loop-free convergence. The three </a:t>
            </a:r>
            <a:r>
              <a:rPr lang="en-US" dirty="0" smtClean="0"/>
              <a:t>key STP </a:t>
            </a:r>
            <a:r>
              <a:rPr lang="en-US" dirty="0"/>
              <a:t>timers and their default values are as follows:</a:t>
            </a:r>
          </a:p>
          <a:p>
            <a:r>
              <a:rPr lang="en-US" b="1" dirty="0" smtClean="0"/>
              <a:t>Hello time</a:t>
            </a:r>
          </a:p>
          <a:p>
            <a:pPr lvl="1"/>
            <a:r>
              <a:rPr lang="en-US" dirty="0" smtClean="0"/>
              <a:t>The </a:t>
            </a:r>
            <a:r>
              <a:rPr lang="en-US" dirty="0"/>
              <a:t>time between each BPDU that is sent on a port. Equals 2 </a:t>
            </a:r>
            <a:r>
              <a:rPr lang="en-US" dirty="0" smtClean="0"/>
              <a:t>seconds, </a:t>
            </a:r>
            <a:r>
              <a:rPr lang="pt-PT" dirty="0" err="1" smtClean="0"/>
              <a:t>by</a:t>
            </a:r>
            <a:r>
              <a:rPr lang="pt-PT" dirty="0" smtClean="0"/>
              <a:t> </a:t>
            </a:r>
            <a:r>
              <a:rPr lang="pt-PT" dirty="0" err="1"/>
              <a:t>default</a:t>
            </a:r>
            <a:r>
              <a:rPr lang="pt-PT" dirty="0"/>
              <a:t>.</a:t>
            </a:r>
          </a:p>
          <a:p>
            <a:r>
              <a:rPr lang="en-US" b="1" dirty="0" smtClean="0"/>
              <a:t>Forward delay</a:t>
            </a:r>
          </a:p>
          <a:p>
            <a:pPr lvl="1"/>
            <a:r>
              <a:rPr lang="en-US" dirty="0" smtClean="0"/>
              <a:t>The </a:t>
            </a:r>
            <a:r>
              <a:rPr lang="en-US" dirty="0"/>
              <a:t>time that is spent in the listening and learning state. Equals </a:t>
            </a:r>
            <a:r>
              <a:rPr lang="en-US" dirty="0" smtClean="0"/>
              <a:t>15 </a:t>
            </a:r>
            <a:r>
              <a:rPr lang="pt-PT" dirty="0" err="1" smtClean="0"/>
              <a:t>seconds</a:t>
            </a:r>
            <a:r>
              <a:rPr lang="pt-PT" dirty="0"/>
              <a:t>, </a:t>
            </a:r>
            <a:r>
              <a:rPr lang="pt-PT" dirty="0" err="1"/>
              <a:t>by</a:t>
            </a:r>
            <a:r>
              <a:rPr lang="pt-PT" dirty="0"/>
              <a:t> </a:t>
            </a:r>
            <a:r>
              <a:rPr lang="pt-PT" dirty="0" err="1"/>
              <a:t>default</a:t>
            </a:r>
            <a:r>
              <a:rPr lang="pt-PT" dirty="0"/>
              <a:t>.</a:t>
            </a:r>
          </a:p>
          <a:p>
            <a:r>
              <a:rPr lang="en-US" b="1" dirty="0" smtClean="0"/>
              <a:t>Max </a:t>
            </a:r>
            <a:r>
              <a:rPr lang="en-US" b="1" dirty="0"/>
              <a:t>(maximum) </a:t>
            </a:r>
            <a:r>
              <a:rPr lang="en-US" b="1" dirty="0" smtClean="0"/>
              <a:t>age</a:t>
            </a:r>
          </a:p>
          <a:p>
            <a:pPr lvl="1"/>
            <a:r>
              <a:rPr lang="en-US" dirty="0" smtClean="0"/>
              <a:t>Controls </a:t>
            </a:r>
            <a:r>
              <a:rPr lang="en-US" dirty="0"/>
              <a:t>the maximum length of time that passes before </a:t>
            </a:r>
            <a:r>
              <a:rPr lang="en-US" dirty="0" smtClean="0"/>
              <a:t>a bridge </a:t>
            </a:r>
            <a:r>
              <a:rPr lang="en-US" dirty="0"/>
              <a:t>port saves its configuration BPDU information. Equals 20 seconds, by default.</a:t>
            </a:r>
            <a:endParaRPr lang="pt-PT" dirty="0"/>
          </a:p>
        </p:txBody>
      </p:sp>
    </p:spTree>
    <p:extLst>
      <p:ext uri="{BB962C8B-B14F-4D97-AF65-F5344CB8AC3E}">
        <p14:creationId xmlns:p14="http://schemas.microsoft.com/office/powerpoint/2010/main" val="3154089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Timers</a:t>
            </a:r>
          </a:p>
        </p:txBody>
      </p:sp>
      <p:sp>
        <p:nvSpPr>
          <p:cNvPr id="3" name="Content Placeholder 2"/>
          <p:cNvSpPr>
            <a:spLocks noGrp="1"/>
          </p:cNvSpPr>
          <p:nvPr>
            <p:ph idx="1"/>
          </p:nvPr>
        </p:nvSpPr>
        <p:spPr/>
        <p:txBody>
          <a:bodyPr/>
          <a:lstStyle/>
          <a:p>
            <a:r>
              <a:rPr lang="en-US" dirty="0"/>
              <a:t>The transition between port states takes from 30 to 50 seconds, depending on the </a:t>
            </a:r>
            <a:r>
              <a:rPr lang="en-US" dirty="0" smtClean="0"/>
              <a:t>topology change</a:t>
            </a:r>
            <a:r>
              <a:rPr lang="en-US" dirty="0"/>
              <a:t>. </a:t>
            </a:r>
            <a:endParaRPr lang="en-US" dirty="0" smtClean="0"/>
          </a:p>
          <a:p>
            <a:r>
              <a:rPr lang="en-US" dirty="0" smtClean="0"/>
              <a:t>This </a:t>
            </a:r>
            <a:r>
              <a:rPr lang="en-US" dirty="0"/>
              <a:t>can be adjusted with STP timers. STP hello time can be tuned </a:t>
            </a:r>
            <a:r>
              <a:rPr lang="en-US" dirty="0" smtClean="0"/>
              <a:t>between 1 </a:t>
            </a:r>
            <a:r>
              <a:rPr lang="en-US" dirty="0"/>
              <a:t>and 10 seconds, forward delay between 4 and 30 seconds, and maximum age </a:t>
            </a:r>
            <a:r>
              <a:rPr lang="en-US" dirty="0" smtClean="0"/>
              <a:t>between </a:t>
            </a:r>
            <a:r>
              <a:rPr lang="pt-PT" dirty="0" smtClean="0"/>
              <a:t>6 </a:t>
            </a:r>
            <a:r>
              <a:rPr lang="pt-PT" dirty="0" err="1"/>
              <a:t>and</a:t>
            </a:r>
            <a:r>
              <a:rPr lang="pt-PT" dirty="0"/>
              <a:t> 40 </a:t>
            </a:r>
            <a:r>
              <a:rPr lang="pt-PT" dirty="0" err="1"/>
              <a:t>seconds</a:t>
            </a:r>
            <a:r>
              <a:rPr lang="pt-PT" dirty="0" smtClean="0"/>
              <a:t>.</a:t>
            </a:r>
          </a:p>
          <a:p>
            <a:r>
              <a:rPr lang="en-US" dirty="0"/>
              <a:t>To manually configure timers, use the </a:t>
            </a:r>
            <a:r>
              <a:rPr lang="en-US" sz="2000" b="1" dirty="0">
                <a:latin typeface="Consolas" panose="020B0609020204030204" pitchFamily="49" charset="0"/>
              </a:rPr>
              <a:t>spanning-tree </a:t>
            </a:r>
            <a:r>
              <a:rPr lang="en-US" sz="2000" dirty="0">
                <a:latin typeface="Consolas" panose="020B0609020204030204" pitchFamily="49" charset="0"/>
              </a:rPr>
              <a:t>[ </a:t>
            </a:r>
            <a:r>
              <a:rPr lang="en-US" sz="2000" b="1" dirty="0" err="1">
                <a:latin typeface="Consolas" panose="020B0609020204030204" pitchFamily="49" charset="0"/>
              </a:rPr>
              <a:t>vlan</a:t>
            </a:r>
            <a:r>
              <a:rPr lang="en-US" sz="2000" b="1" dirty="0">
                <a:latin typeface="Consolas" panose="020B0609020204030204" pitchFamily="49" charset="0"/>
              </a:rPr>
              <a:t> </a:t>
            </a:r>
            <a:r>
              <a:rPr lang="en-US" sz="2000" i="1" dirty="0" err="1">
                <a:latin typeface="Consolas" panose="020B0609020204030204" pitchFamily="49" charset="0"/>
              </a:rPr>
              <a:t>vlan</a:t>
            </a:r>
            <a:r>
              <a:rPr lang="en-US" sz="2000" i="1" dirty="0">
                <a:latin typeface="Consolas" panose="020B0609020204030204" pitchFamily="49" charset="0"/>
              </a:rPr>
              <a:t>-id </a:t>
            </a:r>
            <a:r>
              <a:rPr lang="en-US" sz="2000" dirty="0">
                <a:latin typeface="Consolas" panose="020B0609020204030204" pitchFamily="49" charset="0"/>
              </a:rPr>
              <a:t>] { </a:t>
            </a:r>
            <a:r>
              <a:rPr lang="en-US" sz="2000" b="1" dirty="0">
                <a:latin typeface="Consolas" panose="020B0609020204030204" pitchFamily="49" charset="0"/>
              </a:rPr>
              <a:t>hello-time </a:t>
            </a:r>
            <a:r>
              <a:rPr lang="en-US" sz="2000" dirty="0" smtClean="0">
                <a:latin typeface="Consolas" panose="020B0609020204030204" pitchFamily="49" charset="0"/>
              </a:rPr>
              <a:t>| </a:t>
            </a:r>
            <a:r>
              <a:rPr lang="en-US" sz="2000" b="1" dirty="0" smtClean="0">
                <a:latin typeface="Consolas" panose="020B0609020204030204" pitchFamily="49" charset="0"/>
              </a:rPr>
              <a:t>forward-time </a:t>
            </a:r>
            <a:r>
              <a:rPr lang="en-US" sz="2000" dirty="0">
                <a:latin typeface="Consolas" panose="020B0609020204030204" pitchFamily="49" charset="0"/>
              </a:rPr>
              <a:t>| </a:t>
            </a:r>
            <a:r>
              <a:rPr lang="en-US" sz="2000" b="1" dirty="0">
                <a:latin typeface="Consolas" panose="020B0609020204030204" pitchFamily="49" charset="0"/>
              </a:rPr>
              <a:t>max-age </a:t>
            </a:r>
            <a:r>
              <a:rPr lang="en-US" sz="2000" dirty="0">
                <a:latin typeface="Consolas" panose="020B0609020204030204" pitchFamily="49" charset="0"/>
              </a:rPr>
              <a:t>} </a:t>
            </a:r>
            <a:r>
              <a:rPr lang="en-US" sz="2000" i="1" dirty="0">
                <a:latin typeface="Consolas" panose="020B0609020204030204" pitchFamily="49" charset="0"/>
              </a:rPr>
              <a:t>seconds </a:t>
            </a:r>
            <a:r>
              <a:rPr lang="en-US" dirty="0"/>
              <a:t>command. </a:t>
            </a:r>
            <a:endParaRPr lang="pt-PT" dirty="0"/>
          </a:p>
        </p:txBody>
      </p:sp>
    </p:spTree>
    <p:extLst>
      <p:ext uri="{BB962C8B-B14F-4D97-AF65-F5344CB8AC3E}">
        <p14:creationId xmlns:p14="http://schemas.microsoft.com/office/powerpoint/2010/main" val="3692759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STP Mode to RSTP</a:t>
            </a:r>
            <a:endParaRPr lang="pt-PT"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The </a:t>
            </a:r>
            <a:r>
              <a:rPr lang="en-US" dirty="0"/>
              <a:t>convergence time for RSTP is much shorter than for STP. The entire </a:t>
            </a:r>
            <a:r>
              <a:rPr lang="en-US" dirty="0" smtClean="0"/>
              <a:t>convergence happens </a:t>
            </a:r>
            <a:r>
              <a:rPr lang="en-US" dirty="0"/>
              <a:t>at the speed of BPDU transmission. </a:t>
            </a:r>
            <a:endParaRPr lang="en-US" dirty="0" smtClean="0"/>
          </a:p>
          <a:p>
            <a:r>
              <a:rPr lang="en-US" dirty="0" smtClean="0"/>
              <a:t>That </a:t>
            </a:r>
            <a:r>
              <a:rPr lang="en-US" dirty="0"/>
              <a:t>can be less than 1 second.</a:t>
            </a:r>
            <a:endParaRPr lang="pt-PT" dirty="0"/>
          </a:p>
        </p:txBody>
      </p:sp>
      <p:pic>
        <p:nvPicPr>
          <p:cNvPr id="6" name="Picture 5"/>
          <p:cNvPicPr>
            <a:picLocks noChangeAspect="1"/>
          </p:cNvPicPr>
          <p:nvPr/>
        </p:nvPicPr>
        <p:blipFill>
          <a:blip r:embed="rId2"/>
          <a:stretch>
            <a:fillRect/>
          </a:stretch>
        </p:blipFill>
        <p:spPr>
          <a:xfrm>
            <a:off x="465231" y="1543050"/>
            <a:ext cx="8148693" cy="1577972"/>
          </a:xfrm>
          <a:prstGeom prst="rect">
            <a:avLst/>
          </a:prstGeom>
        </p:spPr>
      </p:pic>
    </p:spTree>
    <p:extLst>
      <p:ext uri="{BB962C8B-B14F-4D97-AF65-F5344CB8AC3E}">
        <p14:creationId xmlns:p14="http://schemas.microsoft.com/office/powerpoint/2010/main" val="4128713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a:solidFill>
                  <a:schemeClr val="bg1"/>
                </a:solidFill>
                <a:latin typeface="+mj-lt"/>
                <a:ea typeface="+mj-ea"/>
                <a:cs typeface="+mj-cs"/>
              </a:rPr>
              <a:t>Implementing STP Stability Mechanisms</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67627929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Cisco Spanning Tree Protocol Toolkit</a:t>
            </a:r>
            <a:endParaRPr lang="pt-PT" dirty="0"/>
          </a:p>
        </p:txBody>
      </p:sp>
      <p:sp>
        <p:nvSpPr>
          <p:cNvPr id="3" name="Content Placeholder 2"/>
          <p:cNvSpPr>
            <a:spLocks noGrp="1"/>
          </p:cNvSpPr>
          <p:nvPr>
            <p:ph idx="1"/>
          </p:nvPr>
        </p:nvSpPr>
        <p:spPr/>
        <p:txBody>
          <a:bodyPr/>
          <a:lstStyle/>
          <a:p>
            <a:pPr marL="0" indent="0">
              <a:buNone/>
            </a:pPr>
            <a:r>
              <a:rPr lang="en-US" dirty="0"/>
              <a:t>P</a:t>
            </a:r>
            <a:r>
              <a:rPr lang="en-US" dirty="0" smtClean="0"/>
              <a:t>rovides </a:t>
            </a:r>
            <a:r>
              <a:rPr lang="en-US" dirty="0"/>
              <a:t>tools to better manage STP. </a:t>
            </a:r>
            <a:endParaRPr lang="en-US" dirty="0" smtClean="0"/>
          </a:p>
          <a:p>
            <a:pPr marL="0" indent="0">
              <a:buNone/>
            </a:pPr>
            <a:r>
              <a:rPr lang="en-US" dirty="0" smtClean="0"/>
              <a:t>The key features </a:t>
            </a:r>
            <a:r>
              <a:rPr lang="en-US" dirty="0"/>
              <a:t>of </a:t>
            </a:r>
            <a:r>
              <a:rPr lang="en-US" dirty="0" smtClean="0"/>
              <a:t>are </a:t>
            </a:r>
            <a:r>
              <a:rPr lang="en-US" dirty="0"/>
              <a:t>as follows:</a:t>
            </a:r>
          </a:p>
          <a:p>
            <a:r>
              <a:rPr lang="en-US" b="1" dirty="0" err="1" smtClean="0"/>
              <a:t>UplinkFast</a:t>
            </a:r>
            <a:r>
              <a:rPr lang="en-US" b="1" dirty="0"/>
              <a:t>: </a:t>
            </a:r>
            <a:r>
              <a:rPr lang="en-US" dirty="0"/>
              <a:t>Enables fast uplink failover on access switch</a:t>
            </a:r>
          </a:p>
          <a:p>
            <a:r>
              <a:rPr lang="en-US" b="1" dirty="0" err="1" smtClean="0"/>
              <a:t>BackboneFast</a:t>
            </a:r>
            <a:r>
              <a:rPr lang="en-US" b="1" dirty="0"/>
              <a:t>: </a:t>
            </a:r>
            <a:r>
              <a:rPr lang="en-US" dirty="0"/>
              <a:t>Enables fast convergence in distribution or core layer when </a:t>
            </a:r>
            <a:r>
              <a:rPr lang="en-US" dirty="0" smtClean="0"/>
              <a:t>STP </a:t>
            </a:r>
            <a:r>
              <a:rPr lang="pt-PT" dirty="0" err="1" smtClean="0"/>
              <a:t>change</a:t>
            </a:r>
            <a:r>
              <a:rPr lang="pt-PT" dirty="0" smtClean="0"/>
              <a:t> </a:t>
            </a:r>
            <a:r>
              <a:rPr lang="pt-PT" dirty="0" err="1"/>
              <a:t>occurs</a:t>
            </a:r>
            <a:endParaRPr lang="pt-PT" dirty="0"/>
          </a:p>
          <a:p>
            <a:r>
              <a:rPr lang="en-US" b="1" dirty="0" err="1" smtClean="0"/>
              <a:t>PortFast</a:t>
            </a:r>
            <a:r>
              <a:rPr lang="en-US" b="1" dirty="0"/>
              <a:t>: </a:t>
            </a:r>
            <a:r>
              <a:rPr lang="en-US" dirty="0"/>
              <a:t>Configures access port to transition directly to forwarding state</a:t>
            </a:r>
            <a:endParaRPr lang="pt-PT" dirty="0"/>
          </a:p>
        </p:txBody>
      </p:sp>
    </p:spTree>
    <p:extLst>
      <p:ext uri="{BB962C8B-B14F-4D97-AF65-F5344CB8AC3E}">
        <p14:creationId xmlns:p14="http://schemas.microsoft.com/office/powerpoint/2010/main" val="283869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Spanning Tree Protocol Overview</a:t>
            </a:r>
          </a:p>
        </p:txBody>
      </p:sp>
      <p:sp>
        <p:nvSpPr>
          <p:cNvPr id="3" name="Content Placeholder 2"/>
          <p:cNvSpPr>
            <a:spLocks noGrp="1"/>
          </p:cNvSpPr>
          <p:nvPr>
            <p:ph idx="1"/>
          </p:nvPr>
        </p:nvSpPr>
        <p:spPr/>
        <p:txBody>
          <a:bodyPr>
            <a:normAutofit lnSpcReduction="10000"/>
          </a:bodyPr>
          <a:lstStyle/>
          <a:p>
            <a:pPr marL="0" indent="0">
              <a:buNone/>
            </a:pPr>
            <a:r>
              <a:rPr lang="en-US" dirty="0"/>
              <a:t>Upon completing this section, you will be able to meet these objectives:</a:t>
            </a:r>
          </a:p>
          <a:p>
            <a:r>
              <a:rPr lang="en-US" dirty="0" smtClean="0"/>
              <a:t>Explain </a:t>
            </a:r>
            <a:r>
              <a:rPr lang="en-US" dirty="0"/>
              <a:t>the need for STP</a:t>
            </a:r>
          </a:p>
          <a:p>
            <a:r>
              <a:rPr lang="en-US" dirty="0" smtClean="0"/>
              <a:t>List </a:t>
            </a:r>
            <a:r>
              <a:rPr lang="en-US" dirty="0"/>
              <a:t>different standards of STP</a:t>
            </a:r>
          </a:p>
          <a:p>
            <a:r>
              <a:rPr lang="pt-PT" dirty="0" err="1" smtClean="0"/>
              <a:t>Describe</a:t>
            </a:r>
            <a:r>
              <a:rPr lang="pt-PT" dirty="0" smtClean="0"/>
              <a:t> </a:t>
            </a:r>
            <a:r>
              <a:rPr lang="pt-PT" dirty="0"/>
              <a:t>basic STP </a:t>
            </a:r>
            <a:r>
              <a:rPr lang="pt-PT" dirty="0" err="1"/>
              <a:t>operation</a:t>
            </a:r>
            <a:endParaRPr lang="pt-PT" dirty="0"/>
          </a:p>
          <a:p>
            <a:r>
              <a:rPr lang="pt-PT" dirty="0" err="1" smtClean="0"/>
              <a:t>Describe</a:t>
            </a:r>
            <a:r>
              <a:rPr lang="pt-PT" dirty="0" smtClean="0"/>
              <a:t> </a:t>
            </a:r>
            <a:r>
              <a:rPr lang="pt-PT" dirty="0"/>
              <a:t>bridge </a:t>
            </a:r>
            <a:r>
              <a:rPr lang="pt-PT" dirty="0" err="1"/>
              <a:t>protocol</a:t>
            </a:r>
            <a:r>
              <a:rPr lang="pt-PT" dirty="0"/>
              <a:t> data </a:t>
            </a:r>
            <a:r>
              <a:rPr lang="pt-PT" dirty="0" err="1"/>
              <a:t>units</a:t>
            </a:r>
            <a:endParaRPr lang="pt-PT" dirty="0"/>
          </a:p>
          <a:p>
            <a:r>
              <a:rPr lang="en-US" dirty="0" smtClean="0"/>
              <a:t>Explain </a:t>
            </a:r>
            <a:r>
              <a:rPr lang="en-US" dirty="0"/>
              <a:t>the root bridge election</a:t>
            </a:r>
          </a:p>
          <a:p>
            <a:r>
              <a:rPr lang="en-US" dirty="0" smtClean="0"/>
              <a:t>Explain </a:t>
            </a:r>
            <a:r>
              <a:rPr lang="en-US" dirty="0"/>
              <a:t>the root port election</a:t>
            </a:r>
          </a:p>
          <a:p>
            <a:r>
              <a:rPr lang="pt-PT" dirty="0" err="1" smtClean="0"/>
              <a:t>Explain</a:t>
            </a:r>
            <a:r>
              <a:rPr lang="pt-PT" dirty="0" smtClean="0"/>
              <a:t> </a:t>
            </a:r>
            <a:r>
              <a:rPr lang="pt-PT" dirty="0" err="1"/>
              <a:t>designated</a:t>
            </a:r>
            <a:r>
              <a:rPr lang="pt-PT" dirty="0"/>
              <a:t> </a:t>
            </a:r>
            <a:r>
              <a:rPr lang="pt-PT" dirty="0" err="1"/>
              <a:t>port</a:t>
            </a:r>
            <a:r>
              <a:rPr lang="pt-PT" dirty="0"/>
              <a:t> </a:t>
            </a:r>
            <a:r>
              <a:rPr lang="pt-PT" dirty="0" err="1"/>
              <a:t>election</a:t>
            </a:r>
            <a:endParaRPr lang="pt-PT" dirty="0"/>
          </a:p>
          <a:p>
            <a:r>
              <a:rPr lang="pt-PT" dirty="0" err="1" smtClean="0"/>
              <a:t>Explain</a:t>
            </a:r>
            <a:r>
              <a:rPr lang="pt-PT" dirty="0" smtClean="0"/>
              <a:t> </a:t>
            </a:r>
            <a:r>
              <a:rPr lang="pt-PT" dirty="0"/>
              <a:t>STP </a:t>
            </a:r>
            <a:r>
              <a:rPr lang="pt-PT" dirty="0" err="1"/>
              <a:t>port</a:t>
            </a:r>
            <a:r>
              <a:rPr lang="pt-PT" dirty="0"/>
              <a:t> </a:t>
            </a:r>
            <a:r>
              <a:rPr lang="pt-PT" dirty="0" err="1"/>
              <a:t>states</a:t>
            </a:r>
            <a:endParaRPr lang="pt-PT" dirty="0"/>
          </a:p>
          <a:p>
            <a:r>
              <a:rPr lang="pt-PT" dirty="0" err="1" smtClean="0"/>
              <a:t>Explain</a:t>
            </a:r>
            <a:r>
              <a:rPr lang="pt-PT" dirty="0" smtClean="0"/>
              <a:t> </a:t>
            </a:r>
            <a:r>
              <a:rPr lang="pt-PT" dirty="0"/>
              <a:t>PVST+</a:t>
            </a:r>
          </a:p>
          <a:p>
            <a:r>
              <a:rPr lang="pt-PT" dirty="0" err="1" smtClean="0"/>
              <a:t>Explain</a:t>
            </a:r>
            <a:r>
              <a:rPr lang="pt-PT" dirty="0" smtClean="0"/>
              <a:t> </a:t>
            </a:r>
            <a:r>
              <a:rPr lang="pt-PT" dirty="0"/>
              <a:t>STP </a:t>
            </a:r>
            <a:r>
              <a:rPr lang="pt-PT" dirty="0" err="1"/>
              <a:t>topology</a:t>
            </a:r>
            <a:r>
              <a:rPr lang="pt-PT" dirty="0"/>
              <a:t> </a:t>
            </a:r>
            <a:r>
              <a:rPr lang="pt-PT" dirty="0" err="1"/>
              <a:t>changes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Cisco Spanning Tree Protocol Toolkit</a:t>
            </a:r>
            <a:endParaRPr lang="pt-PT" dirty="0"/>
          </a:p>
        </p:txBody>
      </p:sp>
      <p:sp>
        <p:nvSpPr>
          <p:cNvPr id="3" name="Content Placeholder 2"/>
          <p:cNvSpPr>
            <a:spLocks noGrp="1"/>
          </p:cNvSpPr>
          <p:nvPr>
            <p:ph idx="1"/>
          </p:nvPr>
        </p:nvSpPr>
        <p:spPr/>
        <p:txBody>
          <a:bodyPr/>
          <a:lstStyle/>
          <a:p>
            <a:pPr marL="0" indent="0">
              <a:buNone/>
            </a:pPr>
            <a:r>
              <a:rPr lang="en-US" dirty="0"/>
              <a:t>The key features of the Cisco STP Toolkit that ensure STP stability </a:t>
            </a:r>
            <a:r>
              <a:rPr lang="en-US" dirty="0" smtClean="0"/>
              <a:t>are as follows:</a:t>
            </a:r>
          </a:p>
          <a:p>
            <a:r>
              <a:rPr lang="en-US" b="1" dirty="0" smtClean="0"/>
              <a:t>BPDU Guard</a:t>
            </a:r>
          </a:p>
          <a:p>
            <a:pPr lvl="1"/>
            <a:r>
              <a:rPr lang="en-US" dirty="0" smtClean="0"/>
              <a:t>Disables </a:t>
            </a:r>
            <a:r>
              <a:rPr lang="en-US" dirty="0"/>
              <a:t>the </a:t>
            </a:r>
            <a:r>
              <a:rPr lang="en-US" dirty="0" err="1"/>
              <a:t>PortFast</a:t>
            </a:r>
            <a:r>
              <a:rPr lang="en-US" dirty="0"/>
              <a:t>-enabled port if a BPDU is received</a:t>
            </a:r>
          </a:p>
          <a:p>
            <a:r>
              <a:rPr lang="fr-FR" b="1" dirty="0" smtClean="0"/>
              <a:t>BPDU </a:t>
            </a:r>
            <a:r>
              <a:rPr lang="fr-FR" b="1" dirty="0" err="1" smtClean="0"/>
              <a:t>Filter</a:t>
            </a:r>
            <a:endParaRPr lang="fr-FR" b="1" dirty="0" smtClean="0"/>
          </a:p>
          <a:p>
            <a:pPr lvl="1"/>
            <a:r>
              <a:rPr lang="fr-FR" dirty="0" err="1" smtClean="0"/>
              <a:t>Suppresses</a:t>
            </a:r>
            <a:r>
              <a:rPr lang="fr-FR" dirty="0" smtClean="0"/>
              <a:t> </a:t>
            </a:r>
            <a:r>
              <a:rPr lang="fr-FR" dirty="0" err="1"/>
              <a:t>BPDUs</a:t>
            </a:r>
            <a:r>
              <a:rPr lang="fr-FR" dirty="0"/>
              <a:t> on ports</a:t>
            </a:r>
          </a:p>
          <a:p>
            <a:r>
              <a:rPr lang="en-US" b="1" dirty="0" smtClean="0"/>
              <a:t>Root Guard</a:t>
            </a:r>
          </a:p>
          <a:p>
            <a:pPr lvl="1"/>
            <a:r>
              <a:rPr lang="en-US" dirty="0" smtClean="0"/>
              <a:t>Prevents </a:t>
            </a:r>
            <a:r>
              <a:rPr lang="en-US" dirty="0"/>
              <a:t>external switches from becoming roots</a:t>
            </a:r>
          </a:p>
          <a:p>
            <a:r>
              <a:rPr lang="en-US" b="1" dirty="0" smtClean="0"/>
              <a:t>Loop Guard</a:t>
            </a:r>
          </a:p>
          <a:p>
            <a:pPr lvl="1"/>
            <a:r>
              <a:rPr lang="en-US" dirty="0"/>
              <a:t>Prev</a:t>
            </a:r>
            <a:r>
              <a:rPr lang="en-US" dirty="0" smtClean="0"/>
              <a:t>ents </a:t>
            </a:r>
            <a:r>
              <a:rPr lang="en-US" dirty="0"/>
              <a:t>an alternate port from becoming the designated port if </a:t>
            </a:r>
            <a:r>
              <a:rPr lang="en-US" dirty="0" smtClean="0"/>
              <a:t>no </a:t>
            </a:r>
            <a:r>
              <a:rPr lang="pt-PT" dirty="0" err="1" smtClean="0"/>
              <a:t>BPDUs</a:t>
            </a:r>
            <a:r>
              <a:rPr lang="pt-PT" dirty="0" smtClean="0"/>
              <a:t> </a:t>
            </a:r>
            <a:r>
              <a:rPr lang="pt-PT" dirty="0"/>
              <a:t>are </a:t>
            </a:r>
            <a:r>
              <a:rPr lang="pt-PT" dirty="0" err="1"/>
              <a:t>received</a:t>
            </a:r>
            <a:endParaRPr lang="pt-PT" dirty="0"/>
          </a:p>
        </p:txBody>
      </p:sp>
    </p:spTree>
    <p:extLst>
      <p:ext uri="{BB962C8B-B14F-4D97-AF65-F5344CB8AC3E}">
        <p14:creationId xmlns:p14="http://schemas.microsoft.com/office/powerpoint/2010/main" val="548468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Use </a:t>
            </a:r>
            <a:r>
              <a:rPr lang="pt-PT" dirty="0" err="1" smtClean="0"/>
              <a:t>UplinkFast</a:t>
            </a:r>
            <a:endParaRPr lang="pt-PT" dirty="0"/>
          </a:p>
        </p:txBody>
      </p:sp>
      <p:sp>
        <p:nvSpPr>
          <p:cNvPr id="3" name="Content Placeholder 2"/>
          <p:cNvSpPr>
            <a:spLocks noGrp="1"/>
          </p:cNvSpPr>
          <p:nvPr>
            <p:ph idx="1"/>
          </p:nvPr>
        </p:nvSpPr>
        <p:spPr/>
        <p:txBody>
          <a:bodyPr>
            <a:normAutofit/>
          </a:bodyPr>
          <a:lstStyle/>
          <a:p>
            <a:r>
              <a:rPr lang="en-US" dirty="0"/>
              <a:t>If forwarding uplink fails, it will take 30 to 50 seconds for the other uplink to take over.</a:t>
            </a:r>
          </a:p>
          <a:p>
            <a:r>
              <a:rPr lang="en-US" dirty="0" err="1"/>
              <a:t>UplinkFast</a:t>
            </a:r>
            <a:r>
              <a:rPr lang="en-US" dirty="0"/>
              <a:t> is a Cisco proprietary solution that greatly reduces convergence time.</a:t>
            </a:r>
          </a:p>
          <a:p>
            <a:r>
              <a:rPr lang="en-US" dirty="0"/>
              <a:t>The </a:t>
            </a:r>
            <a:r>
              <a:rPr lang="en-US" dirty="0" err="1"/>
              <a:t>UplinkFast</a:t>
            </a:r>
            <a:r>
              <a:rPr lang="en-US" dirty="0"/>
              <a:t> feature is based on the definition of an uplink group. On a given </a:t>
            </a:r>
            <a:r>
              <a:rPr lang="en-US" dirty="0" smtClean="0"/>
              <a:t>switch, the </a:t>
            </a:r>
            <a:r>
              <a:rPr lang="en-US" dirty="0"/>
              <a:t>uplink group consists of the root port and all the ports that provide an </a:t>
            </a:r>
            <a:r>
              <a:rPr lang="en-US" dirty="0" smtClean="0"/>
              <a:t>alternate connection </a:t>
            </a:r>
            <a:r>
              <a:rPr lang="en-US" dirty="0"/>
              <a:t>to the root bridge. If the root port fails, which means if the primary </a:t>
            </a:r>
            <a:r>
              <a:rPr lang="en-US" dirty="0" smtClean="0"/>
              <a:t>uplink fails</a:t>
            </a:r>
            <a:r>
              <a:rPr lang="en-US" dirty="0"/>
              <a:t>, a port with the next lowest cost from the uplink group is selected to </a:t>
            </a:r>
            <a:r>
              <a:rPr lang="en-US" dirty="0" smtClean="0"/>
              <a:t>immediately </a:t>
            </a:r>
            <a:r>
              <a:rPr lang="pt-PT" dirty="0" err="1" smtClean="0"/>
              <a:t>replace</a:t>
            </a:r>
            <a:r>
              <a:rPr lang="pt-PT" dirty="0" smtClean="0"/>
              <a:t> </a:t>
            </a:r>
            <a:r>
              <a:rPr lang="pt-PT" dirty="0" err="1"/>
              <a:t>it</a:t>
            </a:r>
            <a:r>
              <a:rPr lang="pt-PT" dirty="0"/>
              <a:t>.</a:t>
            </a:r>
          </a:p>
          <a:p>
            <a:r>
              <a:rPr lang="en-US" dirty="0" smtClean="0"/>
              <a:t>The </a:t>
            </a:r>
            <a:r>
              <a:rPr lang="en-US" dirty="0"/>
              <a:t>total time to recover the primary link failure will </a:t>
            </a:r>
            <a:r>
              <a:rPr lang="en-US" dirty="0" smtClean="0"/>
              <a:t>normally be </a:t>
            </a:r>
            <a:r>
              <a:rPr lang="en-US" dirty="0"/>
              <a:t>less than 1 second.</a:t>
            </a:r>
            <a:endParaRPr lang="pt-PT" dirty="0"/>
          </a:p>
        </p:txBody>
      </p:sp>
    </p:spTree>
    <p:extLst>
      <p:ext uri="{BB962C8B-B14F-4D97-AF65-F5344CB8AC3E}">
        <p14:creationId xmlns:p14="http://schemas.microsoft.com/office/powerpoint/2010/main" val="3564897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Use </a:t>
            </a:r>
            <a:r>
              <a:rPr lang="pt-PT" dirty="0" err="1"/>
              <a:t>UplinkFast</a:t>
            </a:r>
            <a:endParaRPr lang="pt-PT" dirty="0"/>
          </a:p>
        </p:txBody>
      </p:sp>
      <p:sp>
        <p:nvSpPr>
          <p:cNvPr id="3" name="Content Placeholder 2"/>
          <p:cNvSpPr>
            <a:spLocks noGrp="1"/>
          </p:cNvSpPr>
          <p:nvPr>
            <p:ph idx="1"/>
          </p:nvPr>
        </p:nvSpPr>
        <p:spPr>
          <a:xfrm>
            <a:off x="4086225" y="1562951"/>
            <a:ext cx="4714875" cy="5131399"/>
          </a:xfrm>
        </p:spPr>
        <p:txBody>
          <a:bodyPr/>
          <a:lstStyle/>
          <a:p>
            <a:r>
              <a:rPr lang="en-US" dirty="0" err="1"/>
              <a:t>UplinkFast</a:t>
            </a:r>
            <a:r>
              <a:rPr lang="en-US" dirty="0"/>
              <a:t> is a Cisco proprietary </a:t>
            </a:r>
            <a:r>
              <a:rPr lang="en-US" dirty="0" smtClean="0"/>
              <a:t>feature</a:t>
            </a:r>
          </a:p>
          <a:p>
            <a:r>
              <a:rPr lang="en-US" dirty="0"/>
              <a:t>By default, </a:t>
            </a:r>
            <a:r>
              <a:rPr lang="en-US" dirty="0" err="1"/>
              <a:t>UplinkFast</a:t>
            </a:r>
            <a:r>
              <a:rPr lang="en-US" dirty="0"/>
              <a:t> is disabled</a:t>
            </a:r>
            <a:r>
              <a:rPr lang="en-US" dirty="0" smtClean="0"/>
              <a:t>.</a:t>
            </a:r>
          </a:p>
          <a:p>
            <a:r>
              <a:rPr lang="en-US" dirty="0"/>
              <a:t>To enable </a:t>
            </a:r>
            <a:r>
              <a:rPr lang="en-US" dirty="0" err="1"/>
              <a:t>UplinkFast</a:t>
            </a:r>
            <a:r>
              <a:rPr lang="en-US" dirty="0"/>
              <a:t>, use the following command:</a:t>
            </a:r>
          </a:p>
          <a:p>
            <a:r>
              <a:rPr lang="pt-PT" sz="2000" dirty="0">
                <a:latin typeface="Consolas" panose="020B0609020204030204" pitchFamily="49" charset="0"/>
              </a:rPr>
              <a:t>ASW(</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spanning-tree</a:t>
            </a:r>
            <a:r>
              <a:rPr lang="pt-PT" sz="2000" b="1" dirty="0">
                <a:latin typeface="Consolas" panose="020B0609020204030204" pitchFamily="49" charset="0"/>
              </a:rPr>
              <a:t> </a:t>
            </a:r>
            <a:r>
              <a:rPr lang="pt-PT" sz="2000" b="1" dirty="0" err="1" smtClean="0">
                <a:latin typeface="Consolas" panose="020B0609020204030204" pitchFamily="49" charset="0"/>
              </a:rPr>
              <a:t>uplinkfast</a:t>
            </a:r>
            <a:endParaRPr lang="pt-PT" sz="2000" b="1" dirty="0" smtClean="0">
              <a:latin typeface="Consolas" panose="020B0609020204030204" pitchFamily="49" charset="0"/>
            </a:endParaRPr>
          </a:p>
          <a:p>
            <a:r>
              <a:rPr lang="en-US" dirty="0"/>
              <a:t>With RSTP, the </a:t>
            </a:r>
            <a:r>
              <a:rPr lang="en-US" dirty="0" err="1"/>
              <a:t>UplinkFast</a:t>
            </a:r>
            <a:r>
              <a:rPr lang="en-US" dirty="0"/>
              <a:t> mechanism is already integrated into the protocol </a:t>
            </a:r>
            <a:r>
              <a:rPr lang="en-US" dirty="0" smtClean="0"/>
              <a:t>in </a:t>
            </a:r>
            <a:r>
              <a:rPr lang="pt-PT" dirty="0" smtClean="0"/>
              <a:t>a </a:t>
            </a:r>
            <a:r>
              <a:rPr lang="pt-PT" dirty="0"/>
              <a:t>standards-</a:t>
            </a:r>
            <a:r>
              <a:rPr lang="pt-PT" dirty="0" err="1"/>
              <a:t>based</a:t>
            </a:r>
            <a:r>
              <a:rPr lang="pt-PT" dirty="0"/>
              <a:t> </a:t>
            </a:r>
            <a:r>
              <a:rPr lang="pt-PT" dirty="0" err="1"/>
              <a:t>way</a:t>
            </a:r>
            <a:r>
              <a:rPr lang="pt-PT" dirty="0"/>
              <a:t>.</a:t>
            </a:r>
            <a:endParaRPr lang="pt-PT" sz="2000" dirty="0">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279400" y="1562951"/>
            <a:ext cx="3597887" cy="4372175"/>
          </a:xfrm>
          <a:prstGeom prst="rect">
            <a:avLst/>
          </a:prstGeom>
        </p:spPr>
      </p:pic>
    </p:spTree>
    <p:extLst>
      <p:ext uri="{BB962C8B-B14F-4D97-AF65-F5344CB8AC3E}">
        <p14:creationId xmlns:p14="http://schemas.microsoft.com/office/powerpoint/2010/main" val="2095192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Use </a:t>
            </a:r>
            <a:r>
              <a:rPr lang="pt-PT" dirty="0" err="1"/>
              <a:t>BackboneFast</a:t>
            </a:r>
            <a:endParaRPr lang="pt-PT" dirty="0"/>
          </a:p>
        </p:txBody>
      </p:sp>
      <p:sp>
        <p:nvSpPr>
          <p:cNvPr id="3" name="Content Placeholder 2"/>
          <p:cNvSpPr>
            <a:spLocks noGrp="1"/>
          </p:cNvSpPr>
          <p:nvPr>
            <p:ph idx="1"/>
          </p:nvPr>
        </p:nvSpPr>
        <p:spPr/>
        <p:txBody>
          <a:bodyPr>
            <a:normAutofit/>
          </a:bodyPr>
          <a:lstStyle/>
          <a:p>
            <a:r>
              <a:rPr lang="en-US" dirty="0" smtClean="0"/>
              <a:t>When </a:t>
            </a:r>
            <a:r>
              <a:rPr lang="en-US" dirty="0"/>
              <a:t>an indirect link failure occurs, </a:t>
            </a:r>
            <a:r>
              <a:rPr lang="en-US" dirty="0" err="1" smtClean="0"/>
              <a:t>BackboneFast</a:t>
            </a:r>
            <a:r>
              <a:rPr lang="en-US" dirty="0"/>
              <a:t> </a:t>
            </a:r>
            <a:r>
              <a:rPr lang="en-US" dirty="0" smtClean="0"/>
              <a:t>checks </a:t>
            </a:r>
            <a:r>
              <a:rPr lang="en-US" dirty="0"/>
              <a:t>whether an alternative path exists to the root bridge. </a:t>
            </a:r>
            <a:endParaRPr lang="en-US" dirty="0" smtClean="0"/>
          </a:p>
          <a:p>
            <a:r>
              <a:rPr lang="en-US" dirty="0" smtClean="0"/>
              <a:t>Indirect </a:t>
            </a:r>
            <a:r>
              <a:rPr lang="en-US" dirty="0"/>
              <a:t>failure is when </a:t>
            </a:r>
            <a:r>
              <a:rPr lang="en-US" dirty="0" smtClean="0"/>
              <a:t>a link </a:t>
            </a:r>
            <a:r>
              <a:rPr lang="en-US" dirty="0"/>
              <a:t>that is not directly connected to a switch fails</a:t>
            </a:r>
            <a:r>
              <a:rPr lang="en-US" dirty="0" smtClean="0"/>
              <a:t>.</a:t>
            </a:r>
          </a:p>
        </p:txBody>
      </p:sp>
      <p:pic>
        <p:nvPicPr>
          <p:cNvPr id="4" name="Picture 3"/>
          <p:cNvPicPr>
            <a:picLocks noChangeAspect="1"/>
          </p:cNvPicPr>
          <p:nvPr/>
        </p:nvPicPr>
        <p:blipFill>
          <a:blip r:embed="rId3"/>
          <a:stretch>
            <a:fillRect/>
          </a:stretch>
        </p:blipFill>
        <p:spPr>
          <a:xfrm>
            <a:off x="1985963" y="2854198"/>
            <a:ext cx="5324490" cy="3460541"/>
          </a:xfrm>
          <a:prstGeom prst="rect">
            <a:avLst/>
          </a:prstGeom>
        </p:spPr>
      </p:pic>
    </p:spTree>
    <p:extLst>
      <p:ext uri="{BB962C8B-B14F-4D97-AF65-F5344CB8AC3E}">
        <p14:creationId xmlns:p14="http://schemas.microsoft.com/office/powerpoint/2010/main" val="678536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Use </a:t>
            </a:r>
            <a:r>
              <a:rPr lang="pt-PT" dirty="0" err="1"/>
              <a:t>BackboneFast</a:t>
            </a:r>
            <a:endParaRPr lang="pt-PT"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Normally a switch must wait for the maximum age timer to expire before responding </a:t>
            </a:r>
            <a:r>
              <a:rPr lang="en-US" dirty="0" smtClean="0"/>
              <a:t>to the </a:t>
            </a:r>
            <a:r>
              <a:rPr lang="en-US" dirty="0"/>
              <a:t>inferior BPDUs. </a:t>
            </a:r>
            <a:endParaRPr lang="en-US" dirty="0" smtClean="0"/>
          </a:p>
          <a:p>
            <a:pPr marL="0" indent="0">
              <a:buNone/>
            </a:pPr>
            <a:r>
              <a:rPr lang="en-US" dirty="0" smtClean="0"/>
              <a:t>However </a:t>
            </a:r>
            <a:r>
              <a:rPr lang="en-US" dirty="0" err="1"/>
              <a:t>BackboneFast</a:t>
            </a:r>
            <a:r>
              <a:rPr lang="en-US" dirty="0"/>
              <a:t> searches for an alternative path:</a:t>
            </a:r>
          </a:p>
          <a:p>
            <a:r>
              <a:rPr lang="en-US" dirty="0"/>
              <a:t>If the inferior BPDU arrives on a port that is blocked, the switch assumes that the </a:t>
            </a:r>
            <a:r>
              <a:rPr lang="en-US" dirty="0" smtClean="0"/>
              <a:t>root port </a:t>
            </a:r>
            <a:r>
              <a:rPr lang="en-US" dirty="0"/>
              <a:t>and all other blocked ports are an alternative path.</a:t>
            </a:r>
          </a:p>
          <a:p>
            <a:r>
              <a:rPr lang="en-US" dirty="0"/>
              <a:t>If the inferior BPDU arrives on a port that is root, the switch assumes all blocked are </a:t>
            </a:r>
            <a:r>
              <a:rPr lang="en-US" dirty="0" smtClean="0"/>
              <a:t>an alternate </a:t>
            </a:r>
            <a:r>
              <a:rPr lang="en-US" dirty="0"/>
              <a:t>path. </a:t>
            </a:r>
            <a:endParaRPr lang="en-US" dirty="0" smtClean="0"/>
          </a:p>
          <a:p>
            <a:r>
              <a:rPr lang="en-US" dirty="0" smtClean="0"/>
              <a:t>If </a:t>
            </a:r>
            <a:r>
              <a:rPr lang="en-US" dirty="0"/>
              <a:t>no ports are blocked, the switch assumes that it lost connectivity </a:t>
            </a:r>
            <a:r>
              <a:rPr lang="en-US" dirty="0" smtClean="0"/>
              <a:t>with the </a:t>
            </a:r>
            <a:r>
              <a:rPr lang="en-US" dirty="0"/>
              <a:t>root bridge and considers itself as the root bridge</a:t>
            </a:r>
            <a:r>
              <a:rPr lang="en-US" dirty="0" smtClean="0"/>
              <a:t>.</a:t>
            </a:r>
          </a:p>
          <a:p>
            <a:pPr marL="0" indent="0">
              <a:buNone/>
            </a:pPr>
            <a:r>
              <a:rPr lang="en-US" kern="1200" dirty="0">
                <a:latin typeface="Arial" charset="0"/>
              </a:rPr>
              <a:t>After the switch identifies potential alternative ports, it starts sending RLQs (request link queries). By sending these queries, it finds out whether upstream switches have a path </a:t>
            </a:r>
            <a:r>
              <a:rPr lang="en-US" kern="1200" dirty="0" smtClean="0">
                <a:latin typeface="Arial" charset="0"/>
              </a:rPr>
              <a:t>to </a:t>
            </a:r>
            <a:r>
              <a:rPr lang="pt-PT" kern="1200" dirty="0" err="1" smtClean="0">
                <a:latin typeface="Arial" charset="0"/>
              </a:rPr>
              <a:t>the</a:t>
            </a:r>
            <a:r>
              <a:rPr lang="pt-PT" kern="1200" dirty="0" smtClean="0">
                <a:latin typeface="Arial" charset="0"/>
              </a:rPr>
              <a:t> </a:t>
            </a:r>
            <a:r>
              <a:rPr lang="pt-PT" kern="1200" dirty="0" err="1">
                <a:latin typeface="Arial" charset="0"/>
              </a:rPr>
              <a:t>root</a:t>
            </a:r>
            <a:r>
              <a:rPr lang="pt-PT" kern="1200" dirty="0">
                <a:latin typeface="Arial" charset="0"/>
              </a:rPr>
              <a:t> bridge.</a:t>
            </a:r>
          </a:p>
          <a:p>
            <a:endParaRPr lang="pt-PT" dirty="0"/>
          </a:p>
        </p:txBody>
      </p:sp>
    </p:spTree>
    <p:extLst>
      <p:ext uri="{BB962C8B-B14F-4D97-AF65-F5344CB8AC3E}">
        <p14:creationId xmlns:p14="http://schemas.microsoft.com/office/powerpoint/2010/main" val="2493875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Use </a:t>
            </a:r>
            <a:r>
              <a:rPr lang="pt-PT" dirty="0" err="1"/>
              <a:t>BackboneFast</a:t>
            </a:r>
            <a:endParaRPr lang="pt-PT" dirty="0"/>
          </a:p>
        </p:txBody>
      </p:sp>
      <p:sp>
        <p:nvSpPr>
          <p:cNvPr id="3" name="Content Placeholder 2"/>
          <p:cNvSpPr>
            <a:spLocks noGrp="1"/>
          </p:cNvSpPr>
          <p:nvPr>
            <p:ph idx="1"/>
          </p:nvPr>
        </p:nvSpPr>
        <p:spPr/>
        <p:txBody>
          <a:bodyPr/>
          <a:lstStyle/>
          <a:p>
            <a:r>
              <a:rPr lang="en-US" dirty="0"/>
              <a:t>To configure </a:t>
            </a:r>
            <a:r>
              <a:rPr lang="en-US" dirty="0" err="1"/>
              <a:t>BackboneFast</a:t>
            </a:r>
            <a:r>
              <a:rPr lang="en-US" dirty="0"/>
              <a:t>, use the following command:</a:t>
            </a:r>
          </a:p>
          <a:p>
            <a:pPr lvl="1"/>
            <a:r>
              <a:rPr lang="pt-PT" dirty="0">
                <a:latin typeface="Consolas" panose="020B0609020204030204" pitchFamily="49" charset="0"/>
              </a:rPr>
              <a:t>DSW1(</a:t>
            </a:r>
            <a:r>
              <a:rPr lang="pt-PT" dirty="0" err="1">
                <a:latin typeface="Consolas" panose="020B0609020204030204" pitchFamily="49" charset="0"/>
              </a:rPr>
              <a:t>config</a:t>
            </a:r>
            <a:r>
              <a:rPr lang="pt-PT" dirty="0">
                <a:latin typeface="Consolas" panose="020B0609020204030204" pitchFamily="49" charset="0"/>
              </a:rPr>
              <a:t>)# </a:t>
            </a:r>
            <a:r>
              <a:rPr lang="pt-PT" b="1" dirty="0" err="1">
                <a:latin typeface="Consolas" panose="020B0609020204030204" pitchFamily="49" charset="0"/>
              </a:rPr>
              <a:t>spanning-tree</a:t>
            </a:r>
            <a:r>
              <a:rPr lang="pt-PT" b="1" dirty="0">
                <a:latin typeface="Consolas" panose="020B0609020204030204" pitchFamily="49" charset="0"/>
              </a:rPr>
              <a:t> </a:t>
            </a:r>
            <a:r>
              <a:rPr lang="pt-PT" b="1" dirty="0" err="1" smtClean="0">
                <a:latin typeface="Consolas" panose="020B0609020204030204" pitchFamily="49" charset="0"/>
              </a:rPr>
              <a:t>backbonefast</a:t>
            </a:r>
            <a:endParaRPr lang="pt-PT" b="1" dirty="0" smtClean="0">
              <a:latin typeface="Consolas" panose="020B0609020204030204" pitchFamily="49" charset="0"/>
            </a:endParaRPr>
          </a:p>
          <a:p>
            <a:r>
              <a:rPr lang="en-US" dirty="0"/>
              <a:t>By default, </a:t>
            </a:r>
            <a:r>
              <a:rPr lang="en-US" dirty="0" err="1"/>
              <a:t>BackboneFast</a:t>
            </a:r>
            <a:r>
              <a:rPr lang="en-US" dirty="0"/>
              <a:t> is disabled</a:t>
            </a:r>
            <a:r>
              <a:rPr lang="en-US" dirty="0" smtClean="0"/>
              <a:t>.</a:t>
            </a:r>
          </a:p>
          <a:p>
            <a:r>
              <a:rPr lang="en-US" dirty="0"/>
              <a:t>To verify the current </a:t>
            </a:r>
            <a:r>
              <a:rPr lang="en-US" dirty="0" err="1"/>
              <a:t>BackboneFast</a:t>
            </a:r>
            <a:r>
              <a:rPr lang="en-US" dirty="0"/>
              <a:t> state, issue the following command:</a:t>
            </a:r>
          </a:p>
          <a:p>
            <a:pPr lvl="1"/>
            <a:r>
              <a:rPr lang="pt-PT" dirty="0">
                <a:latin typeface="Consolas" panose="020B0609020204030204" pitchFamily="49" charset="0"/>
              </a:rPr>
              <a:t>DSW1# </a:t>
            </a:r>
            <a:r>
              <a:rPr lang="pt-PT" b="1" dirty="0">
                <a:latin typeface="Consolas" panose="020B0609020204030204" pitchFamily="49" charset="0"/>
              </a:rPr>
              <a:t>show </a:t>
            </a:r>
            <a:r>
              <a:rPr lang="pt-PT" b="1" dirty="0" err="1">
                <a:latin typeface="Consolas" panose="020B0609020204030204" pitchFamily="49" charset="0"/>
              </a:rPr>
              <a:t>spanning-tree</a:t>
            </a:r>
            <a:r>
              <a:rPr lang="pt-PT" b="1" dirty="0">
                <a:latin typeface="Consolas" panose="020B0609020204030204" pitchFamily="49" charset="0"/>
              </a:rPr>
              <a:t> </a:t>
            </a:r>
            <a:r>
              <a:rPr lang="pt-PT" b="1" dirty="0" err="1">
                <a:latin typeface="Consolas" panose="020B0609020204030204" pitchFamily="49" charset="0"/>
              </a:rPr>
              <a:t>backbonefast</a:t>
            </a:r>
            <a:endParaRPr lang="pt-PT" b="1" dirty="0">
              <a:latin typeface="Consolas" panose="020B0609020204030204" pitchFamily="49" charset="0"/>
            </a:endParaRPr>
          </a:p>
          <a:p>
            <a:pPr lvl="1"/>
            <a:r>
              <a:rPr lang="pt-PT" dirty="0" err="1" smtClean="0">
                <a:latin typeface="Consolas" panose="020B0609020204030204" pitchFamily="49" charset="0"/>
              </a:rPr>
              <a:t>BackboneFast</a:t>
            </a:r>
            <a:r>
              <a:rPr lang="pt-PT" dirty="0" smtClean="0">
                <a:latin typeface="Consolas" panose="020B0609020204030204" pitchFamily="49" charset="0"/>
              </a:rPr>
              <a:t> </a:t>
            </a:r>
            <a:r>
              <a:rPr lang="pt-PT" dirty="0" err="1">
                <a:latin typeface="Consolas" panose="020B0609020204030204" pitchFamily="49" charset="0"/>
              </a:rPr>
              <a:t>is</a:t>
            </a:r>
            <a:r>
              <a:rPr lang="pt-PT" dirty="0">
                <a:latin typeface="Consolas" panose="020B0609020204030204" pitchFamily="49" charset="0"/>
              </a:rPr>
              <a:t> </a:t>
            </a:r>
            <a:r>
              <a:rPr lang="pt-PT" dirty="0" err="1" smtClean="0">
                <a:latin typeface="Consolas" panose="020B0609020204030204" pitchFamily="49" charset="0"/>
              </a:rPr>
              <a:t>enabled</a:t>
            </a:r>
            <a:endParaRPr lang="pt-PT" dirty="0">
              <a:latin typeface="Consolas" panose="020B0609020204030204" pitchFamily="49" charset="0"/>
            </a:endParaRPr>
          </a:p>
          <a:p>
            <a:r>
              <a:rPr lang="en-US" dirty="0" err="1"/>
              <a:t>BackboneFast</a:t>
            </a:r>
            <a:r>
              <a:rPr lang="en-US" dirty="0"/>
              <a:t> was implemented into RSTP. RSTP implementation differs a </a:t>
            </a:r>
            <a:r>
              <a:rPr lang="en-US" dirty="0" smtClean="0"/>
              <a:t>bit from </a:t>
            </a:r>
            <a:r>
              <a:rPr lang="en-US" dirty="0" err="1"/>
              <a:t>BackboneFast</a:t>
            </a:r>
            <a:r>
              <a:rPr lang="en-US" dirty="0"/>
              <a:t>. Whereas </a:t>
            </a:r>
            <a:r>
              <a:rPr lang="en-US" dirty="0" err="1"/>
              <a:t>BackboneFast</a:t>
            </a:r>
            <a:r>
              <a:rPr lang="en-US" dirty="0"/>
              <a:t> relies on RLQ messages to validate </a:t>
            </a:r>
            <a:r>
              <a:rPr lang="en-US" dirty="0" smtClean="0"/>
              <a:t>the current </a:t>
            </a:r>
            <a:r>
              <a:rPr lang="en-US" dirty="0"/>
              <a:t>root bridge, RSTP relies on cached information.</a:t>
            </a:r>
            <a:endParaRPr lang="pt-PT" dirty="0">
              <a:latin typeface="Consolas" panose="020B0609020204030204" pitchFamily="49" charset="0"/>
            </a:endParaRPr>
          </a:p>
        </p:txBody>
      </p:sp>
    </p:spTree>
    <p:extLst>
      <p:ext uri="{BB962C8B-B14F-4D97-AF65-F5344CB8AC3E}">
        <p14:creationId xmlns:p14="http://schemas.microsoft.com/office/powerpoint/2010/main" val="1147410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Use </a:t>
            </a:r>
            <a:r>
              <a:rPr lang="pt-PT" dirty="0" err="1"/>
              <a:t>PortFast</a:t>
            </a:r>
            <a:endParaRPr lang="pt-PT" dirty="0"/>
          </a:p>
        </p:txBody>
      </p:sp>
      <p:sp>
        <p:nvSpPr>
          <p:cNvPr id="3" name="Content Placeholder 2"/>
          <p:cNvSpPr>
            <a:spLocks noGrp="1"/>
          </p:cNvSpPr>
          <p:nvPr>
            <p:ph idx="1"/>
          </p:nvPr>
        </p:nvSpPr>
        <p:spPr/>
        <p:txBody>
          <a:bodyPr>
            <a:normAutofit fontScale="92500"/>
          </a:bodyPr>
          <a:lstStyle/>
          <a:p>
            <a:r>
              <a:rPr lang="en-US" dirty="0"/>
              <a:t>When </a:t>
            </a:r>
            <a:r>
              <a:rPr lang="en-US" dirty="0" err="1"/>
              <a:t>PortFast</a:t>
            </a:r>
            <a:r>
              <a:rPr lang="en-US" dirty="0"/>
              <a:t> is enabled, the port transitions immediately from blocking to </a:t>
            </a:r>
            <a:r>
              <a:rPr lang="en-US" dirty="0" smtClean="0"/>
              <a:t>forwarding.</a:t>
            </a:r>
            <a:endParaRPr lang="en-US" dirty="0"/>
          </a:p>
          <a:p>
            <a:r>
              <a:rPr lang="en-US" dirty="0" err="1" smtClean="0"/>
              <a:t>PortFast</a:t>
            </a:r>
            <a:r>
              <a:rPr lang="en-US" dirty="0" smtClean="0"/>
              <a:t> should be </a:t>
            </a:r>
            <a:r>
              <a:rPr lang="en-US" dirty="0"/>
              <a:t>enabled on access </a:t>
            </a:r>
            <a:r>
              <a:rPr lang="en-US" dirty="0" smtClean="0"/>
              <a:t>layer switches </a:t>
            </a:r>
            <a:r>
              <a:rPr lang="en-US" dirty="0"/>
              <a:t>where </a:t>
            </a:r>
            <a:r>
              <a:rPr lang="en-US" dirty="0" smtClean="0"/>
              <a:t>the hosts are connected.</a:t>
            </a:r>
          </a:p>
          <a:p>
            <a:r>
              <a:rPr lang="en-US" dirty="0"/>
              <a:t>An additional benefit of using </a:t>
            </a:r>
            <a:r>
              <a:rPr lang="en-US" dirty="0" err="1"/>
              <a:t>PortFast</a:t>
            </a:r>
            <a:r>
              <a:rPr lang="en-US" dirty="0"/>
              <a:t> is that TCN BPDUs are not sent when a </a:t>
            </a:r>
            <a:r>
              <a:rPr lang="en-US" dirty="0" smtClean="0"/>
              <a:t>switch port </a:t>
            </a:r>
            <a:r>
              <a:rPr lang="en-US" dirty="0"/>
              <a:t>in </a:t>
            </a:r>
            <a:r>
              <a:rPr lang="en-US" dirty="0" err="1"/>
              <a:t>PortFast</a:t>
            </a:r>
            <a:r>
              <a:rPr lang="en-US" dirty="0"/>
              <a:t> mode goes up or down</a:t>
            </a:r>
            <a:r>
              <a:rPr lang="en-US" dirty="0" smtClean="0"/>
              <a:t>.</a:t>
            </a:r>
          </a:p>
          <a:p>
            <a:r>
              <a:rPr lang="en-US" dirty="0"/>
              <a:t>By default, </a:t>
            </a:r>
            <a:r>
              <a:rPr lang="en-US" dirty="0" err="1"/>
              <a:t>PortFast</a:t>
            </a:r>
            <a:r>
              <a:rPr lang="en-US" dirty="0"/>
              <a:t> is disabled on all switch ports. </a:t>
            </a:r>
            <a:endParaRPr lang="en-US" dirty="0" smtClean="0"/>
          </a:p>
          <a:p>
            <a:r>
              <a:rPr lang="en-US" dirty="0" smtClean="0"/>
              <a:t>You </a:t>
            </a:r>
            <a:r>
              <a:rPr lang="en-US" dirty="0"/>
              <a:t>can configure </a:t>
            </a:r>
            <a:r>
              <a:rPr lang="en-US" dirty="0" err="1"/>
              <a:t>PortFast</a:t>
            </a:r>
            <a:r>
              <a:rPr lang="en-US" dirty="0"/>
              <a:t> in </a:t>
            </a:r>
            <a:r>
              <a:rPr lang="en-US" dirty="0" smtClean="0"/>
              <a:t>two ways</a:t>
            </a:r>
            <a:r>
              <a:rPr lang="en-US" dirty="0"/>
              <a:t>: per port and globally. </a:t>
            </a:r>
            <a:endParaRPr lang="en-US" dirty="0" smtClean="0"/>
          </a:p>
          <a:p>
            <a:pPr lvl="1"/>
            <a:r>
              <a:rPr lang="en-US" dirty="0" smtClean="0"/>
              <a:t>If </a:t>
            </a:r>
            <a:r>
              <a:rPr lang="en-US" dirty="0"/>
              <a:t>you configure </a:t>
            </a:r>
            <a:r>
              <a:rPr lang="en-US" dirty="0" err="1"/>
              <a:t>PortFast</a:t>
            </a:r>
            <a:r>
              <a:rPr lang="en-US" dirty="0"/>
              <a:t> </a:t>
            </a:r>
            <a:r>
              <a:rPr lang="en-US" dirty="0" smtClean="0"/>
              <a:t>globally, </a:t>
            </a:r>
            <a:r>
              <a:rPr lang="en-US" dirty="0"/>
              <a:t>all ports that are configured as access ports automatically </a:t>
            </a:r>
            <a:r>
              <a:rPr lang="en-US" dirty="0" smtClean="0"/>
              <a:t>become </a:t>
            </a:r>
            <a:r>
              <a:rPr lang="en-US" dirty="0" err="1" smtClean="0"/>
              <a:t>PortFast</a:t>
            </a:r>
            <a:r>
              <a:rPr lang="en-US" dirty="0" smtClean="0"/>
              <a:t> </a:t>
            </a:r>
            <a:r>
              <a:rPr lang="en-US" dirty="0"/>
              <a:t>enabled, and the port will immediately transition to </a:t>
            </a:r>
            <a:r>
              <a:rPr lang="en-US" dirty="0" smtClean="0"/>
              <a:t>forwarding.</a:t>
            </a:r>
          </a:p>
          <a:p>
            <a:pPr lvl="2"/>
            <a:r>
              <a:rPr lang="en-US" dirty="0" smtClean="0"/>
              <a:t>If </a:t>
            </a:r>
            <a:r>
              <a:rPr lang="en-US" dirty="0"/>
              <a:t>a port does receive a BPDU, that port will go into blocking mode. </a:t>
            </a:r>
            <a:endParaRPr lang="en-US" dirty="0" smtClean="0"/>
          </a:p>
          <a:p>
            <a:pPr lvl="1"/>
            <a:r>
              <a:rPr lang="en-US" dirty="0" smtClean="0"/>
              <a:t>If</a:t>
            </a:r>
            <a:r>
              <a:rPr lang="en-US" dirty="0"/>
              <a:t> </a:t>
            </a:r>
            <a:r>
              <a:rPr lang="en-US" dirty="0" smtClean="0"/>
              <a:t>you </a:t>
            </a:r>
            <a:r>
              <a:rPr lang="en-US" dirty="0"/>
              <a:t>configure </a:t>
            </a:r>
            <a:r>
              <a:rPr lang="en-US" dirty="0" err="1"/>
              <a:t>PortFast</a:t>
            </a:r>
            <a:r>
              <a:rPr lang="en-US" dirty="0"/>
              <a:t> per </a:t>
            </a:r>
            <a:r>
              <a:rPr lang="en-US" dirty="0" smtClean="0"/>
              <a:t>port</a:t>
            </a:r>
          </a:p>
          <a:p>
            <a:pPr lvl="2"/>
            <a:r>
              <a:rPr lang="en-US" dirty="0" smtClean="0"/>
              <a:t>The </a:t>
            </a:r>
            <a:r>
              <a:rPr lang="en-US" dirty="0"/>
              <a:t>port will be </a:t>
            </a:r>
            <a:r>
              <a:rPr lang="en-US" dirty="0" err="1"/>
              <a:t>PortFast</a:t>
            </a:r>
            <a:r>
              <a:rPr lang="en-US" dirty="0"/>
              <a:t> enabled even if it receives BPDUs</a:t>
            </a:r>
            <a:endParaRPr lang="pt-PT" dirty="0"/>
          </a:p>
        </p:txBody>
      </p:sp>
    </p:spTree>
    <p:extLst>
      <p:ext uri="{BB962C8B-B14F-4D97-AF65-F5344CB8AC3E}">
        <p14:creationId xmlns:p14="http://schemas.microsoft.com/office/powerpoint/2010/main" val="3747667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Use </a:t>
            </a:r>
            <a:r>
              <a:rPr lang="pt-PT" dirty="0" err="1"/>
              <a:t>PortFast</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390019" y="1183340"/>
            <a:ext cx="3166437" cy="3850741"/>
          </a:xfrm>
          <a:prstGeom prst="rect">
            <a:avLst/>
          </a:prstGeom>
        </p:spPr>
      </p:pic>
      <p:pic>
        <p:nvPicPr>
          <p:cNvPr id="5" name="Picture 4"/>
          <p:cNvPicPr>
            <a:picLocks noChangeAspect="1"/>
          </p:cNvPicPr>
          <p:nvPr/>
        </p:nvPicPr>
        <p:blipFill>
          <a:blip r:embed="rId3"/>
          <a:stretch>
            <a:fillRect/>
          </a:stretch>
        </p:blipFill>
        <p:spPr>
          <a:xfrm>
            <a:off x="1802794" y="4581168"/>
            <a:ext cx="6996961" cy="1582600"/>
          </a:xfrm>
          <a:prstGeom prst="rect">
            <a:avLst/>
          </a:prstGeom>
        </p:spPr>
      </p:pic>
    </p:spTree>
    <p:extLst>
      <p:ext uri="{BB962C8B-B14F-4D97-AF65-F5344CB8AC3E}">
        <p14:creationId xmlns:p14="http://schemas.microsoft.com/office/powerpoint/2010/main" val="2186857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PortFast</a:t>
            </a:r>
            <a:r>
              <a:rPr lang="en-US" dirty="0"/>
              <a:t> </a:t>
            </a:r>
            <a:r>
              <a:rPr lang="en-US" dirty="0" smtClean="0"/>
              <a:t>Configuration </a:t>
            </a:r>
            <a:r>
              <a:rPr lang="en-US" dirty="0"/>
              <a:t>for a Trunk</a:t>
            </a:r>
            <a:endParaRPr lang="pt-PT" dirty="0"/>
          </a:p>
        </p:txBody>
      </p:sp>
      <p:sp>
        <p:nvSpPr>
          <p:cNvPr id="3" name="Content Placeholder 2"/>
          <p:cNvSpPr>
            <a:spLocks noGrp="1"/>
          </p:cNvSpPr>
          <p:nvPr>
            <p:ph idx="1"/>
          </p:nvPr>
        </p:nvSpPr>
        <p:spPr/>
        <p:txBody>
          <a:bodyPr/>
          <a:lstStyle/>
          <a:p>
            <a:r>
              <a:rPr lang="en-US" dirty="0"/>
              <a:t>Never use the </a:t>
            </a:r>
            <a:r>
              <a:rPr lang="en-US" dirty="0" err="1"/>
              <a:t>PortFast</a:t>
            </a:r>
            <a:r>
              <a:rPr lang="en-US" dirty="0"/>
              <a:t> feature on switch ports that connect to other </a:t>
            </a:r>
            <a:r>
              <a:rPr lang="en-US" dirty="0" smtClean="0"/>
              <a:t>switches, hubs</a:t>
            </a:r>
            <a:r>
              <a:rPr lang="en-US" dirty="0"/>
              <a:t>, or routers. </a:t>
            </a:r>
            <a:endParaRPr lang="en-US" dirty="0" smtClean="0"/>
          </a:p>
          <a:p>
            <a:r>
              <a:rPr lang="en-US" dirty="0"/>
              <a:t>You can also enable </a:t>
            </a:r>
            <a:r>
              <a:rPr lang="en-US" dirty="0" err="1"/>
              <a:t>PortFast</a:t>
            </a:r>
            <a:r>
              <a:rPr lang="en-US" dirty="0"/>
              <a:t> on trunk ports. </a:t>
            </a:r>
            <a:endParaRPr lang="en-US" dirty="0" smtClean="0"/>
          </a:p>
          <a:p>
            <a:r>
              <a:rPr lang="en-US" dirty="0" smtClean="0"/>
              <a:t>This </a:t>
            </a:r>
            <a:r>
              <a:rPr lang="en-US" dirty="0"/>
              <a:t>is useful if you have a trunk </a:t>
            </a:r>
            <a:r>
              <a:rPr lang="en-US" dirty="0" smtClean="0"/>
              <a:t>enabled for </a:t>
            </a:r>
            <a:r>
              <a:rPr lang="en-US" dirty="0"/>
              <a:t>a host such as a server that needs multiple VLANs. </a:t>
            </a:r>
            <a:endParaRPr lang="en-US" dirty="0" smtClean="0"/>
          </a:p>
          <a:p>
            <a:r>
              <a:rPr lang="en-US" dirty="0" smtClean="0"/>
              <a:t>To </a:t>
            </a:r>
            <a:r>
              <a:rPr lang="en-US" dirty="0"/>
              <a:t>enable a port for </a:t>
            </a:r>
            <a:r>
              <a:rPr lang="en-US" dirty="0" err="1"/>
              <a:t>PortFast</a:t>
            </a:r>
            <a:r>
              <a:rPr lang="en-US" dirty="0"/>
              <a:t> </a:t>
            </a:r>
            <a:r>
              <a:rPr lang="en-US" dirty="0" smtClean="0"/>
              <a:t>on an </a:t>
            </a:r>
            <a:r>
              <a:rPr lang="en-US" dirty="0"/>
              <a:t>interface that connects to such a server, use the </a:t>
            </a:r>
            <a:r>
              <a:rPr lang="en-US" dirty="0" smtClean="0"/>
              <a:t>following interface </a:t>
            </a:r>
            <a:r>
              <a:rPr lang="en-US" dirty="0"/>
              <a:t>configuration </a:t>
            </a:r>
            <a:r>
              <a:rPr lang="en-US" dirty="0" smtClean="0"/>
              <a:t>commands:</a:t>
            </a:r>
            <a:endParaRPr lang="pt-PT" dirty="0"/>
          </a:p>
        </p:txBody>
      </p:sp>
      <p:pic>
        <p:nvPicPr>
          <p:cNvPr id="4" name="Picture 3"/>
          <p:cNvPicPr>
            <a:picLocks noChangeAspect="1"/>
          </p:cNvPicPr>
          <p:nvPr/>
        </p:nvPicPr>
        <p:blipFill>
          <a:blip r:embed="rId3"/>
          <a:stretch>
            <a:fillRect/>
          </a:stretch>
        </p:blipFill>
        <p:spPr>
          <a:xfrm>
            <a:off x="479425" y="4653751"/>
            <a:ext cx="8320330" cy="1367838"/>
          </a:xfrm>
          <a:prstGeom prst="rect">
            <a:avLst/>
          </a:prstGeom>
        </p:spPr>
      </p:pic>
    </p:spTree>
    <p:extLst>
      <p:ext uri="{BB962C8B-B14F-4D97-AF65-F5344CB8AC3E}">
        <p14:creationId xmlns:p14="http://schemas.microsoft.com/office/powerpoint/2010/main" val="1581474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Securing </a:t>
            </a:r>
            <a:r>
              <a:rPr lang="en-US" dirty="0" err="1"/>
              <a:t>PortFast</a:t>
            </a:r>
            <a:r>
              <a:rPr lang="en-US" dirty="0"/>
              <a:t> Interface with BPDU Guard</a:t>
            </a:r>
            <a:endParaRPr lang="pt-PT" dirty="0"/>
          </a:p>
        </p:txBody>
      </p:sp>
      <p:sp>
        <p:nvSpPr>
          <p:cNvPr id="3" name="Content Placeholder 2"/>
          <p:cNvSpPr>
            <a:spLocks noGrp="1"/>
          </p:cNvSpPr>
          <p:nvPr>
            <p:ph idx="1"/>
          </p:nvPr>
        </p:nvSpPr>
        <p:spPr/>
        <p:txBody>
          <a:bodyPr>
            <a:normAutofit/>
          </a:bodyPr>
          <a:lstStyle/>
          <a:p>
            <a:r>
              <a:rPr lang="en-US" dirty="0" smtClean="0"/>
              <a:t>BPDU </a:t>
            </a:r>
            <a:r>
              <a:rPr lang="en-US" dirty="0"/>
              <a:t>Guard protects the integrity of ports that are </a:t>
            </a:r>
            <a:r>
              <a:rPr lang="en-US" dirty="0" err="1"/>
              <a:t>PortFast</a:t>
            </a:r>
            <a:r>
              <a:rPr lang="en-US" dirty="0"/>
              <a:t> enabled. </a:t>
            </a:r>
            <a:endParaRPr lang="en-US" dirty="0" smtClean="0"/>
          </a:p>
          <a:p>
            <a:r>
              <a:rPr lang="en-US" dirty="0" smtClean="0"/>
              <a:t>If </a:t>
            </a:r>
            <a:r>
              <a:rPr lang="en-US" dirty="0"/>
              <a:t>any BPDU </a:t>
            </a:r>
            <a:r>
              <a:rPr lang="en-US" dirty="0" smtClean="0"/>
              <a:t>is received </a:t>
            </a:r>
            <a:r>
              <a:rPr lang="en-US" dirty="0"/>
              <a:t>on a </a:t>
            </a:r>
            <a:r>
              <a:rPr lang="en-US" dirty="0" err="1"/>
              <a:t>PortFast</a:t>
            </a:r>
            <a:r>
              <a:rPr lang="en-US" dirty="0"/>
              <a:t>-enabled port, that port is put into err-disabled state. </a:t>
            </a:r>
            <a:endParaRPr lang="en-US" dirty="0" smtClean="0"/>
          </a:p>
          <a:p>
            <a:r>
              <a:rPr lang="en-US" dirty="0" smtClean="0"/>
              <a:t>That means the </a:t>
            </a:r>
            <a:r>
              <a:rPr lang="en-US" dirty="0"/>
              <a:t>port is shut down and must be manually </a:t>
            </a:r>
            <a:r>
              <a:rPr lang="en-US" dirty="0" err="1"/>
              <a:t>reenabled</a:t>
            </a:r>
            <a:r>
              <a:rPr lang="en-US" dirty="0"/>
              <a:t> or automatically recovered </a:t>
            </a:r>
            <a:r>
              <a:rPr lang="en-US" dirty="0" smtClean="0"/>
              <a:t>through </a:t>
            </a:r>
            <a:r>
              <a:rPr lang="pt-PT" dirty="0" err="1" smtClean="0"/>
              <a:t>the</a:t>
            </a:r>
            <a:r>
              <a:rPr lang="pt-PT" dirty="0" smtClean="0"/>
              <a:t> </a:t>
            </a:r>
            <a:r>
              <a:rPr lang="pt-PT" dirty="0"/>
              <a:t>error-</a:t>
            </a:r>
            <a:r>
              <a:rPr lang="pt-PT" dirty="0" err="1"/>
              <a:t>disabled</a:t>
            </a:r>
            <a:r>
              <a:rPr lang="pt-PT" dirty="0"/>
              <a:t> </a:t>
            </a:r>
            <a:r>
              <a:rPr lang="pt-PT" dirty="0" err="1"/>
              <a:t>timeout</a:t>
            </a:r>
            <a:r>
              <a:rPr lang="pt-PT" dirty="0"/>
              <a:t> </a:t>
            </a:r>
            <a:r>
              <a:rPr lang="pt-PT" dirty="0" err="1"/>
              <a:t>function</a:t>
            </a:r>
            <a:r>
              <a:rPr lang="pt-PT" dirty="0" smtClean="0"/>
              <a:t>.</a:t>
            </a:r>
          </a:p>
          <a:p>
            <a:endParaRPr lang="pt-PT" dirty="0"/>
          </a:p>
          <a:p>
            <a:endParaRPr lang="pt-PT" dirty="0" smtClean="0"/>
          </a:p>
          <a:p>
            <a:endParaRPr lang="pt-PT" dirty="0"/>
          </a:p>
          <a:p>
            <a:r>
              <a:rPr lang="en-US" dirty="0"/>
              <a:t>It is highly recommended to always enable BPDU Guard on all </a:t>
            </a:r>
            <a:r>
              <a:rPr lang="en-US" dirty="0" err="1" smtClean="0"/>
              <a:t>PortFast</a:t>
            </a:r>
            <a:r>
              <a:rPr lang="en-US" dirty="0" smtClean="0"/>
              <a:t>-enabled ports. </a:t>
            </a:r>
          </a:p>
        </p:txBody>
      </p:sp>
      <p:pic>
        <p:nvPicPr>
          <p:cNvPr id="4" name="Picture 3"/>
          <p:cNvPicPr>
            <a:picLocks noChangeAspect="1"/>
          </p:cNvPicPr>
          <p:nvPr/>
        </p:nvPicPr>
        <p:blipFill>
          <a:blip r:embed="rId3"/>
          <a:stretch>
            <a:fillRect/>
          </a:stretch>
        </p:blipFill>
        <p:spPr>
          <a:xfrm>
            <a:off x="411661" y="4206239"/>
            <a:ext cx="8255833" cy="957500"/>
          </a:xfrm>
          <a:prstGeom prst="rect">
            <a:avLst/>
          </a:prstGeom>
          <a:ln>
            <a:solidFill>
              <a:schemeClr val="accent4">
                <a:lumMod val="50000"/>
                <a:lumOff val="50000"/>
              </a:schemeClr>
            </a:solidFill>
          </a:ln>
        </p:spPr>
      </p:pic>
    </p:spTree>
    <p:extLst>
      <p:ext uri="{BB962C8B-B14F-4D97-AF65-F5344CB8AC3E}">
        <p14:creationId xmlns:p14="http://schemas.microsoft.com/office/powerpoint/2010/main" val="147384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a:t>
            </a:r>
            <a:r>
              <a:rPr lang="pt-PT" dirty="0" err="1"/>
              <a:t>Need</a:t>
            </a:r>
            <a:endParaRPr lang="pt-PT" dirty="0"/>
          </a:p>
        </p:txBody>
      </p:sp>
      <p:sp>
        <p:nvSpPr>
          <p:cNvPr id="3" name="Content Placeholder 2"/>
          <p:cNvSpPr>
            <a:spLocks noGrp="1"/>
          </p:cNvSpPr>
          <p:nvPr>
            <p:ph idx="1"/>
          </p:nvPr>
        </p:nvSpPr>
        <p:spPr/>
        <p:txBody>
          <a:bodyPr/>
          <a:lstStyle/>
          <a:p>
            <a:r>
              <a:rPr lang="en-US" dirty="0"/>
              <a:t>Redundant topology can eliminate single points of failure in the network </a:t>
            </a:r>
            <a:r>
              <a:rPr lang="en-US" dirty="0" smtClean="0"/>
              <a:t>, however</a:t>
            </a:r>
            <a:r>
              <a:rPr lang="en-US" dirty="0"/>
              <a:t>, STP blocks certain ports, so there is only one active path to </a:t>
            </a:r>
            <a:r>
              <a:rPr lang="en-US" dirty="0" smtClean="0"/>
              <a:t>each </a:t>
            </a:r>
            <a:r>
              <a:rPr lang="pt-PT" dirty="0" err="1" smtClean="0"/>
              <a:t>segment</a:t>
            </a:r>
            <a:r>
              <a:rPr lang="pt-PT" dirty="0" smtClean="0"/>
              <a:t> .</a:t>
            </a:r>
          </a:p>
          <a:p>
            <a:endParaRPr lang="pt-PT" dirty="0"/>
          </a:p>
        </p:txBody>
      </p:sp>
      <p:pic>
        <p:nvPicPr>
          <p:cNvPr id="4" name="Picture 3"/>
          <p:cNvPicPr>
            <a:picLocks noChangeAspect="1"/>
          </p:cNvPicPr>
          <p:nvPr/>
        </p:nvPicPr>
        <p:blipFill>
          <a:blip r:embed="rId2"/>
          <a:stretch>
            <a:fillRect/>
          </a:stretch>
        </p:blipFill>
        <p:spPr>
          <a:xfrm>
            <a:off x="667086" y="3219919"/>
            <a:ext cx="7999734" cy="2052169"/>
          </a:xfrm>
          <a:prstGeom prst="rect">
            <a:avLst/>
          </a:prstGeom>
        </p:spPr>
      </p:pic>
    </p:spTree>
    <p:extLst>
      <p:ext uri="{BB962C8B-B14F-4D97-AF65-F5344CB8AC3E}">
        <p14:creationId xmlns:p14="http://schemas.microsoft.com/office/powerpoint/2010/main" val="3444742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Securing </a:t>
            </a:r>
            <a:r>
              <a:rPr lang="en-US" dirty="0" err="1"/>
              <a:t>PortFast</a:t>
            </a:r>
            <a:r>
              <a:rPr lang="en-US" dirty="0"/>
              <a:t> Interface with BPDU Guard</a:t>
            </a:r>
            <a:endParaRPr lang="pt-PT" dirty="0"/>
          </a:p>
        </p:txBody>
      </p:sp>
      <p:sp>
        <p:nvSpPr>
          <p:cNvPr id="3" name="Content Placeholder 2"/>
          <p:cNvSpPr>
            <a:spLocks noGrp="1"/>
          </p:cNvSpPr>
          <p:nvPr>
            <p:ph idx="1"/>
          </p:nvPr>
        </p:nvSpPr>
        <p:spPr/>
        <p:txBody>
          <a:bodyPr>
            <a:normAutofit/>
          </a:bodyPr>
          <a:lstStyle/>
          <a:p>
            <a:r>
              <a:rPr lang="en-US" dirty="0" smtClean="0"/>
              <a:t>By </a:t>
            </a:r>
            <a:r>
              <a:rPr lang="en-US" dirty="0"/>
              <a:t>default, BPDU Guard is disabled on all switch ports. </a:t>
            </a:r>
            <a:endParaRPr lang="en-US" dirty="0" smtClean="0"/>
          </a:p>
          <a:p>
            <a:r>
              <a:rPr lang="en-US" dirty="0" smtClean="0"/>
              <a:t>BPDU </a:t>
            </a:r>
            <a:r>
              <a:rPr lang="en-US" dirty="0"/>
              <a:t>Guard </a:t>
            </a:r>
            <a:r>
              <a:rPr lang="en-US" dirty="0" smtClean="0"/>
              <a:t>can be configured in </a:t>
            </a:r>
            <a:r>
              <a:rPr lang="en-US" dirty="0"/>
              <a:t>two ways, globally and per </a:t>
            </a:r>
            <a:r>
              <a:rPr lang="en-US" dirty="0" smtClean="0"/>
              <a:t>port.</a:t>
            </a:r>
          </a:p>
          <a:p>
            <a:endParaRPr lang="en-US" dirty="0"/>
          </a:p>
          <a:p>
            <a:endParaRPr lang="en-US" dirty="0" smtClean="0"/>
          </a:p>
          <a:p>
            <a:endParaRPr lang="en-US" dirty="0"/>
          </a:p>
          <a:p>
            <a:endParaRPr lang="en-US" dirty="0" smtClean="0"/>
          </a:p>
          <a:p>
            <a:endParaRPr lang="en-US" dirty="0"/>
          </a:p>
          <a:p>
            <a:endParaRPr lang="en-US" dirty="0" smtClean="0"/>
          </a:p>
          <a:p>
            <a:r>
              <a:rPr lang="en-US" dirty="0"/>
              <a:t>Global configuration is conditional: If the port is not </a:t>
            </a:r>
            <a:r>
              <a:rPr lang="en-US" dirty="0" err="1"/>
              <a:t>PortFast</a:t>
            </a:r>
            <a:r>
              <a:rPr lang="en-US" dirty="0"/>
              <a:t> enabled</a:t>
            </a:r>
            <a:r>
              <a:rPr lang="en-US"/>
              <a:t>, </a:t>
            </a:r>
            <a:r>
              <a:rPr lang="en-US" smtClean="0"/>
              <a:t>BPDU Guard </a:t>
            </a:r>
            <a:r>
              <a:rPr lang="en-US" dirty="0"/>
              <a:t>will not be activated.</a:t>
            </a:r>
            <a:endParaRPr lang="pt-PT" dirty="0"/>
          </a:p>
        </p:txBody>
      </p:sp>
      <p:pic>
        <p:nvPicPr>
          <p:cNvPr id="4" name="Picture 3"/>
          <p:cNvPicPr>
            <a:picLocks noChangeAspect="1"/>
          </p:cNvPicPr>
          <p:nvPr/>
        </p:nvPicPr>
        <p:blipFill>
          <a:blip r:embed="rId2"/>
          <a:stretch>
            <a:fillRect/>
          </a:stretch>
        </p:blipFill>
        <p:spPr>
          <a:xfrm>
            <a:off x="473418" y="2671763"/>
            <a:ext cx="8132319" cy="1830427"/>
          </a:xfrm>
          <a:prstGeom prst="rect">
            <a:avLst/>
          </a:prstGeom>
        </p:spPr>
      </p:pic>
    </p:spTree>
    <p:extLst>
      <p:ext uri="{BB962C8B-B14F-4D97-AF65-F5344CB8AC3E}">
        <p14:creationId xmlns:p14="http://schemas.microsoft.com/office/powerpoint/2010/main" val="2566628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STP with BPDU Filter</a:t>
            </a:r>
            <a:endParaRPr lang="pt-PT" dirty="0"/>
          </a:p>
        </p:txBody>
      </p:sp>
      <p:sp>
        <p:nvSpPr>
          <p:cNvPr id="3" name="Content Placeholder 2"/>
          <p:cNvSpPr>
            <a:spLocks noGrp="1"/>
          </p:cNvSpPr>
          <p:nvPr>
            <p:ph idx="1"/>
          </p:nvPr>
        </p:nvSpPr>
        <p:spPr/>
        <p:txBody>
          <a:bodyPr/>
          <a:lstStyle/>
          <a:p>
            <a:r>
              <a:rPr lang="en-US" dirty="0"/>
              <a:t>BPDUs are sent on all ports, even if they are </a:t>
            </a:r>
            <a:r>
              <a:rPr lang="en-US" dirty="0" err="1"/>
              <a:t>PortFast</a:t>
            </a:r>
            <a:r>
              <a:rPr lang="en-US" dirty="0"/>
              <a:t> enabled. </a:t>
            </a:r>
            <a:endParaRPr lang="en-US" dirty="0" smtClean="0"/>
          </a:p>
          <a:p>
            <a:r>
              <a:rPr lang="en-US" dirty="0" smtClean="0"/>
              <a:t>You </a:t>
            </a:r>
            <a:r>
              <a:rPr lang="en-US" dirty="0"/>
              <a:t>should always </a:t>
            </a:r>
            <a:r>
              <a:rPr lang="en-US" dirty="0" smtClean="0"/>
              <a:t>run STP </a:t>
            </a:r>
            <a:r>
              <a:rPr lang="en-US" dirty="0"/>
              <a:t>to prevent loops. </a:t>
            </a:r>
            <a:endParaRPr lang="en-US" dirty="0" smtClean="0"/>
          </a:p>
          <a:p>
            <a:r>
              <a:rPr lang="en-US" dirty="0" smtClean="0"/>
              <a:t>However</a:t>
            </a:r>
            <a:r>
              <a:rPr lang="en-US" dirty="0"/>
              <a:t>, in special cases, you need to prevent BPDUs from </a:t>
            </a:r>
            <a:r>
              <a:rPr lang="en-US" dirty="0" smtClean="0"/>
              <a:t>being sent </a:t>
            </a:r>
            <a:r>
              <a:rPr lang="en-US" dirty="0"/>
              <a:t>out. </a:t>
            </a:r>
            <a:endParaRPr lang="en-US" dirty="0" smtClean="0"/>
          </a:p>
          <a:p>
            <a:r>
              <a:rPr lang="en-US" dirty="0" smtClean="0"/>
              <a:t>You </a:t>
            </a:r>
            <a:r>
              <a:rPr lang="en-US" dirty="0"/>
              <a:t>can achieve that by using BPDU Filter.</a:t>
            </a:r>
            <a:endParaRPr lang="pt-PT" dirty="0"/>
          </a:p>
        </p:txBody>
      </p:sp>
      <p:pic>
        <p:nvPicPr>
          <p:cNvPr id="4" name="Picture 3"/>
          <p:cNvPicPr>
            <a:picLocks noChangeAspect="1"/>
          </p:cNvPicPr>
          <p:nvPr/>
        </p:nvPicPr>
        <p:blipFill>
          <a:blip r:embed="rId3"/>
          <a:stretch>
            <a:fillRect/>
          </a:stretch>
        </p:blipFill>
        <p:spPr>
          <a:xfrm>
            <a:off x="222766" y="3824342"/>
            <a:ext cx="8633624" cy="2565700"/>
          </a:xfrm>
          <a:prstGeom prst="rect">
            <a:avLst/>
          </a:prstGeom>
        </p:spPr>
      </p:pic>
    </p:spTree>
    <p:extLst>
      <p:ext uri="{BB962C8B-B14F-4D97-AF65-F5344CB8AC3E}">
        <p14:creationId xmlns:p14="http://schemas.microsoft.com/office/powerpoint/2010/main" val="1332036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STP with BPDU Filter</a:t>
            </a:r>
            <a:endParaRPr lang="pt-PT" dirty="0"/>
          </a:p>
        </p:txBody>
      </p:sp>
      <p:sp>
        <p:nvSpPr>
          <p:cNvPr id="3" name="Content Placeholder 2"/>
          <p:cNvSpPr>
            <a:spLocks noGrp="1"/>
          </p:cNvSpPr>
          <p:nvPr>
            <p:ph idx="1"/>
          </p:nvPr>
        </p:nvSpPr>
        <p:spPr/>
        <p:txBody>
          <a:bodyPr>
            <a:normAutofit lnSpcReduction="10000"/>
          </a:bodyPr>
          <a:lstStyle/>
          <a:p>
            <a:pPr marL="0" indent="0">
              <a:buNone/>
            </a:pPr>
            <a:r>
              <a:rPr lang="en-US" dirty="0"/>
              <a:t>BPDU Filter behaves differently if applied globally or on a per-port basis.</a:t>
            </a:r>
          </a:p>
          <a:p>
            <a:r>
              <a:rPr lang="en-US" dirty="0"/>
              <a:t>When enabled globally, BPDU Filter has these attributes:</a:t>
            </a:r>
          </a:p>
          <a:p>
            <a:pPr lvl="1"/>
            <a:r>
              <a:rPr lang="en-US" dirty="0" smtClean="0"/>
              <a:t>It </a:t>
            </a:r>
            <a:r>
              <a:rPr lang="en-US" dirty="0"/>
              <a:t>affects all operational </a:t>
            </a:r>
            <a:r>
              <a:rPr lang="en-US" dirty="0" err="1"/>
              <a:t>PortFast</a:t>
            </a:r>
            <a:r>
              <a:rPr lang="en-US" dirty="0"/>
              <a:t> ports on switches that do not have BPDU </a:t>
            </a:r>
            <a:r>
              <a:rPr lang="en-US" dirty="0" smtClean="0"/>
              <a:t>Filter configured </a:t>
            </a:r>
            <a:r>
              <a:rPr lang="en-US" dirty="0"/>
              <a:t>on the individual ports.</a:t>
            </a:r>
          </a:p>
          <a:p>
            <a:pPr lvl="1"/>
            <a:r>
              <a:rPr lang="en-US" dirty="0" smtClean="0"/>
              <a:t>If </a:t>
            </a:r>
            <a:r>
              <a:rPr lang="en-US" dirty="0"/>
              <a:t>BPDUs are detected, the port loses its </a:t>
            </a:r>
            <a:r>
              <a:rPr lang="en-US" dirty="0" err="1"/>
              <a:t>PortFast</a:t>
            </a:r>
            <a:r>
              <a:rPr lang="en-US" dirty="0"/>
              <a:t> status, BPDU Filter is </a:t>
            </a:r>
            <a:r>
              <a:rPr lang="en-US" dirty="0" smtClean="0"/>
              <a:t>disabled, and </a:t>
            </a:r>
            <a:r>
              <a:rPr lang="en-US" dirty="0"/>
              <a:t>the STP sends and receives BPDUs on the port as it would with any other </a:t>
            </a:r>
            <a:r>
              <a:rPr lang="en-US" dirty="0" smtClean="0"/>
              <a:t>STP </a:t>
            </a:r>
            <a:r>
              <a:rPr lang="pt-PT" dirty="0" err="1" smtClean="0"/>
              <a:t>port</a:t>
            </a:r>
            <a:r>
              <a:rPr lang="pt-PT" dirty="0" smtClean="0"/>
              <a:t> </a:t>
            </a:r>
            <a:r>
              <a:rPr lang="pt-PT" dirty="0" err="1"/>
              <a:t>on</a:t>
            </a:r>
            <a:r>
              <a:rPr lang="pt-PT" dirty="0"/>
              <a:t> </a:t>
            </a:r>
            <a:r>
              <a:rPr lang="pt-PT" dirty="0" err="1"/>
              <a:t>the</a:t>
            </a:r>
            <a:r>
              <a:rPr lang="pt-PT" dirty="0"/>
              <a:t> </a:t>
            </a:r>
            <a:r>
              <a:rPr lang="pt-PT" dirty="0" err="1"/>
              <a:t>switch</a:t>
            </a:r>
            <a:r>
              <a:rPr lang="pt-PT" dirty="0"/>
              <a:t>.</a:t>
            </a:r>
          </a:p>
          <a:p>
            <a:pPr lvl="1"/>
            <a:r>
              <a:rPr lang="en-US" dirty="0" smtClean="0"/>
              <a:t>Upon </a:t>
            </a:r>
            <a:r>
              <a:rPr lang="en-US" dirty="0"/>
              <a:t>startup, the port transmits ten BPDUs. If this port receives any BPDUs </a:t>
            </a:r>
            <a:r>
              <a:rPr lang="en-US" dirty="0" smtClean="0"/>
              <a:t>during that </a:t>
            </a:r>
            <a:r>
              <a:rPr lang="en-US" dirty="0"/>
              <a:t>time, </a:t>
            </a:r>
            <a:r>
              <a:rPr lang="en-US" dirty="0" err="1"/>
              <a:t>PortFast</a:t>
            </a:r>
            <a:r>
              <a:rPr lang="en-US" dirty="0"/>
              <a:t> and </a:t>
            </a:r>
            <a:r>
              <a:rPr lang="en-US" dirty="0" err="1"/>
              <a:t>PortFast</a:t>
            </a:r>
            <a:r>
              <a:rPr lang="en-US" dirty="0"/>
              <a:t> BPDU Filter are disabled.</a:t>
            </a:r>
          </a:p>
          <a:p>
            <a:r>
              <a:rPr lang="en-US" dirty="0"/>
              <a:t>When enabled on an individual port, BPDU Filter has these attributes:</a:t>
            </a:r>
          </a:p>
          <a:p>
            <a:pPr lvl="1"/>
            <a:r>
              <a:rPr lang="en-US" dirty="0" smtClean="0"/>
              <a:t>It </a:t>
            </a:r>
            <a:r>
              <a:rPr lang="en-US" dirty="0"/>
              <a:t>ignores all BPDUs received.</a:t>
            </a:r>
          </a:p>
          <a:p>
            <a:pPr lvl="1"/>
            <a:r>
              <a:rPr lang="pt-PT" dirty="0" err="1" smtClean="0"/>
              <a:t>It</a:t>
            </a:r>
            <a:r>
              <a:rPr lang="pt-PT" dirty="0" smtClean="0"/>
              <a:t> </a:t>
            </a:r>
            <a:r>
              <a:rPr lang="pt-PT" dirty="0" err="1"/>
              <a:t>sends</a:t>
            </a:r>
            <a:r>
              <a:rPr lang="pt-PT" dirty="0"/>
              <a:t> no </a:t>
            </a:r>
            <a:r>
              <a:rPr lang="pt-PT" dirty="0" err="1"/>
              <a:t>BPDUs</a:t>
            </a:r>
            <a:r>
              <a:rPr lang="pt-PT" dirty="0"/>
              <a:t>.</a:t>
            </a:r>
          </a:p>
        </p:txBody>
      </p:sp>
    </p:spTree>
    <p:extLst>
      <p:ext uri="{BB962C8B-B14F-4D97-AF65-F5344CB8AC3E}">
        <p14:creationId xmlns:p14="http://schemas.microsoft.com/office/powerpoint/2010/main" val="34127383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Use </a:t>
            </a:r>
            <a:r>
              <a:rPr lang="pt-PT" dirty="0" err="1"/>
              <a:t>Root</a:t>
            </a:r>
            <a:r>
              <a:rPr lang="pt-PT" dirty="0"/>
              <a:t> </a:t>
            </a:r>
            <a:r>
              <a:rPr lang="pt-PT" dirty="0" err="1"/>
              <a:t>Guard</a:t>
            </a:r>
            <a:endParaRPr lang="pt-PT" dirty="0"/>
          </a:p>
        </p:txBody>
      </p:sp>
      <p:sp>
        <p:nvSpPr>
          <p:cNvPr id="3" name="Content Placeholder 2"/>
          <p:cNvSpPr>
            <a:spLocks noGrp="1"/>
          </p:cNvSpPr>
          <p:nvPr>
            <p:ph idx="1"/>
          </p:nvPr>
        </p:nvSpPr>
        <p:spPr/>
        <p:txBody>
          <a:bodyPr/>
          <a:lstStyle/>
          <a:p>
            <a:r>
              <a:rPr lang="pt-PT" dirty="0" err="1"/>
              <a:t>The</a:t>
            </a:r>
            <a:r>
              <a:rPr lang="pt-PT" dirty="0"/>
              <a:t> </a:t>
            </a:r>
            <a:r>
              <a:rPr lang="pt-PT" dirty="0" err="1" smtClean="0"/>
              <a:t>Root</a:t>
            </a:r>
            <a:r>
              <a:rPr lang="pt-PT" dirty="0"/>
              <a:t> </a:t>
            </a:r>
            <a:r>
              <a:rPr lang="en-US" dirty="0" smtClean="0"/>
              <a:t>Guard </a:t>
            </a:r>
            <a:r>
              <a:rPr lang="en-US" dirty="0"/>
              <a:t>feature forces an interface to become a designated port to prevent </a:t>
            </a:r>
            <a:r>
              <a:rPr lang="en-US" dirty="0" smtClean="0"/>
              <a:t>surrounding switches </a:t>
            </a:r>
            <a:r>
              <a:rPr lang="en-US" dirty="0"/>
              <a:t>from becoming a root switch. </a:t>
            </a:r>
            <a:endParaRPr lang="en-US" dirty="0" smtClean="0"/>
          </a:p>
          <a:p>
            <a:r>
              <a:rPr lang="en-US" dirty="0" smtClean="0"/>
              <a:t>In </a:t>
            </a:r>
            <a:r>
              <a:rPr lang="en-US" dirty="0"/>
              <a:t>other words, Root Guard provides a way </a:t>
            </a:r>
            <a:r>
              <a:rPr lang="en-US" dirty="0" smtClean="0"/>
              <a:t>to enforce </a:t>
            </a:r>
            <a:r>
              <a:rPr lang="en-US" dirty="0"/>
              <a:t>the root bridge placement in the network. </a:t>
            </a:r>
            <a:endParaRPr lang="en-US" dirty="0" smtClean="0"/>
          </a:p>
          <a:p>
            <a:r>
              <a:rPr lang="en-US" dirty="0" smtClean="0"/>
              <a:t>If </a:t>
            </a:r>
            <a:r>
              <a:rPr lang="en-US" dirty="0"/>
              <a:t>the bridge receives superior STP BPDUs on </a:t>
            </a:r>
            <a:r>
              <a:rPr lang="en-US" dirty="0" smtClean="0"/>
              <a:t>a Root </a:t>
            </a:r>
            <a:r>
              <a:rPr lang="en-US" dirty="0"/>
              <a:t>Guard-enabled port, the port moves to a root-inconsistent STP state and the switch does not forward traffic out of that port.</a:t>
            </a:r>
            <a:endParaRPr lang="pt-PT" dirty="0"/>
          </a:p>
        </p:txBody>
      </p:sp>
    </p:spTree>
    <p:extLst>
      <p:ext uri="{BB962C8B-B14F-4D97-AF65-F5344CB8AC3E}">
        <p14:creationId xmlns:p14="http://schemas.microsoft.com/office/powerpoint/2010/main" val="20694701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Use </a:t>
            </a:r>
            <a:r>
              <a:rPr lang="pt-PT" dirty="0" err="1"/>
              <a:t>Root</a:t>
            </a:r>
            <a:r>
              <a:rPr lang="pt-PT" dirty="0"/>
              <a:t> </a:t>
            </a:r>
            <a:r>
              <a:rPr lang="pt-PT" dirty="0" err="1"/>
              <a:t>Guard</a:t>
            </a:r>
            <a:endParaRPr lang="pt-PT" dirty="0"/>
          </a:p>
        </p:txBody>
      </p:sp>
      <p:sp>
        <p:nvSpPr>
          <p:cNvPr id="3" name="Content Placeholder 2"/>
          <p:cNvSpPr>
            <a:spLocks noGrp="1"/>
          </p:cNvSpPr>
          <p:nvPr>
            <p:ph idx="1"/>
          </p:nvPr>
        </p:nvSpPr>
        <p:spPr>
          <a:xfrm>
            <a:off x="279401" y="4286250"/>
            <a:ext cx="8520354" cy="2028489"/>
          </a:xfrm>
        </p:spPr>
        <p:txBody>
          <a:bodyPr/>
          <a:lstStyle/>
          <a:p>
            <a:r>
              <a:rPr lang="en-US" dirty="0"/>
              <a:t>The current design recommendation is to enable Root Guard on all access ports so that  a root bridge is not established through these ports. </a:t>
            </a:r>
          </a:p>
          <a:p>
            <a:endParaRPr lang="pt-PT" dirty="0"/>
          </a:p>
        </p:txBody>
      </p:sp>
      <p:pic>
        <p:nvPicPr>
          <p:cNvPr id="4" name="Picture 3"/>
          <p:cNvPicPr>
            <a:picLocks noChangeAspect="1"/>
          </p:cNvPicPr>
          <p:nvPr/>
        </p:nvPicPr>
        <p:blipFill>
          <a:blip r:embed="rId2"/>
          <a:stretch>
            <a:fillRect/>
          </a:stretch>
        </p:blipFill>
        <p:spPr>
          <a:xfrm>
            <a:off x="793417" y="1108037"/>
            <a:ext cx="7492321" cy="2941320"/>
          </a:xfrm>
          <a:prstGeom prst="rect">
            <a:avLst/>
          </a:prstGeom>
        </p:spPr>
      </p:pic>
    </p:spTree>
    <p:extLst>
      <p:ext uri="{BB962C8B-B14F-4D97-AF65-F5344CB8AC3E}">
        <p14:creationId xmlns:p14="http://schemas.microsoft.com/office/powerpoint/2010/main" val="4211722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t>
            </a:r>
            <a:r>
              <a:rPr lang="en-US" dirty="0"/>
              <a:t>and Verifying Root Guard</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279400" y="1183340"/>
            <a:ext cx="8605714" cy="2438917"/>
          </a:xfrm>
          <a:prstGeom prst="rect">
            <a:avLst/>
          </a:prstGeom>
        </p:spPr>
      </p:pic>
      <p:pic>
        <p:nvPicPr>
          <p:cNvPr id="5" name="Picture 4"/>
          <p:cNvPicPr>
            <a:picLocks noChangeAspect="1"/>
          </p:cNvPicPr>
          <p:nvPr/>
        </p:nvPicPr>
        <p:blipFill>
          <a:blip r:embed="rId3"/>
          <a:stretch>
            <a:fillRect/>
          </a:stretch>
        </p:blipFill>
        <p:spPr>
          <a:xfrm>
            <a:off x="549028" y="3749039"/>
            <a:ext cx="8066455" cy="541532"/>
          </a:xfrm>
          <a:prstGeom prst="rect">
            <a:avLst/>
          </a:prstGeom>
          <a:ln w="25400">
            <a:solidFill>
              <a:schemeClr val="accent4">
                <a:lumMod val="65000"/>
                <a:lumOff val="35000"/>
              </a:schemeClr>
            </a:solidFill>
          </a:ln>
        </p:spPr>
      </p:pic>
      <p:pic>
        <p:nvPicPr>
          <p:cNvPr id="6" name="Picture 5"/>
          <p:cNvPicPr>
            <a:picLocks noChangeAspect="1"/>
          </p:cNvPicPr>
          <p:nvPr/>
        </p:nvPicPr>
        <p:blipFill>
          <a:blip r:embed="rId4"/>
          <a:stretch>
            <a:fillRect/>
          </a:stretch>
        </p:blipFill>
        <p:spPr>
          <a:xfrm>
            <a:off x="538950" y="4423736"/>
            <a:ext cx="8001256" cy="1757837"/>
          </a:xfrm>
          <a:prstGeom prst="rect">
            <a:avLst/>
          </a:prstGeom>
        </p:spPr>
      </p:pic>
    </p:spTree>
    <p:extLst>
      <p:ext uri="{BB962C8B-B14F-4D97-AF65-F5344CB8AC3E}">
        <p14:creationId xmlns:p14="http://schemas.microsoft.com/office/powerpoint/2010/main" val="29833307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Loop</a:t>
            </a:r>
            <a:r>
              <a:rPr lang="pt-PT" dirty="0" smtClean="0"/>
              <a:t> </a:t>
            </a:r>
            <a:r>
              <a:rPr lang="pt-PT" dirty="0" err="1" smtClean="0"/>
              <a:t>Guard</a:t>
            </a:r>
            <a:r>
              <a:rPr lang="pt-PT" dirty="0" smtClean="0"/>
              <a:t> </a:t>
            </a:r>
            <a:r>
              <a:rPr lang="pt-PT" dirty="0" err="1" smtClean="0"/>
              <a:t>Overview</a:t>
            </a:r>
            <a:endParaRPr lang="pt-PT" dirty="0"/>
          </a:p>
        </p:txBody>
      </p:sp>
      <p:sp>
        <p:nvSpPr>
          <p:cNvPr id="3" name="Content Placeholder 2"/>
          <p:cNvSpPr>
            <a:spLocks noGrp="1"/>
          </p:cNvSpPr>
          <p:nvPr>
            <p:ph idx="1"/>
          </p:nvPr>
        </p:nvSpPr>
        <p:spPr/>
        <p:txBody>
          <a:bodyPr>
            <a:normAutofit fontScale="92500" lnSpcReduction="10000"/>
          </a:bodyPr>
          <a:lstStyle/>
          <a:p>
            <a:r>
              <a:rPr lang="en-US" dirty="0" smtClean="0"/>
              <a:t>STP </a:t>
            </a:r>
            <a:r>
              <a:rPr lang="en-US" dirty="0"/>
              <a:t>relies on continuous reception or transmission </a:t>
            </a:r>
            <a:r>
              <a:rPr lang="en-US" dirty="0" smtClean="0"/>
              <a:t>of BPDUs </a:t>
            </a:r>
            <a:r>
              <a:rPr lang="en-US" dirty="0"/>
              <a:t>based on the port role. </a:t>
            </a:r>
            <a:endParaRPr lang="en-US" dirty="0" smtClean="0"/>
          </a:p>
          <a:p>
            <a:r>
              <a:rPr lang="en-US" dirty="0" smtClean="0"/>
              <a:t>The </a:t>
            </a:r>
            <a:r>
              <a:rPr lang="en-US" dirty="0"/>
              <a:t>designated port transmits BPDUs, and the </a:t>
            </a:r>
            <a:r>
              <a:rPr lang="en-US" dirty="0" err="1" smtClean="0"/>
              <a:t>nondesignated</a:t>
            </a:r>
            <a:r>
              <a:rPr lang="en-US" dirty="0"/>
              <a:t> </a:t>
            </a:r>
            <a:r>
              <a:rPr lang="pt-PT" dirty="0" err="1" smtClean="0"/>
              <a:t>port</a:t>
            </a:r>
            <a:r>
              <a:rPr lang="pt-PT" dirty="0" smtClean="0"/>
              <a:t> </a:t>
            </a:r>
            <a:r>
              <a:rPr lang="pt-PT" dirty="0" err="1"/>
              <a:t>receives</a:t>
            </a:r>
            <a:r>
              <a:rPr lang="pt-PT" dirty="0"/>
              <a:t> </a:t>
            </a:r>
            <a:r>
              <a:rPr lang="pt-PT" dirty="0" err="1"/>
              <a:t>BPDUs</a:t>
            </a:r>
            <a:r>
              <a:rPr lang="pt-PT" dirty="0"/>
              <a:t>.</a:t>
            </a:r>
          </a:p>
          <a:p>
            <a:r>
              <a:rPr lang="en-US" dirty="0"/>
              <a:t>When one of the ports in a physically redundant topology no longer receives </a:t>
            </a:r>
            <a:r>
              <a:rPr lang="en-US" dirty="0" smtClean="0"/>
              <a:t>BPDUs, the </a:t>
            </a:r>
            <a:r>
              <a:rPr lang="en-US" dirty="0"/>
              <a:t>STP conceives that the topology is loop free. </a:t>
            </a:r>
            <a:endParaRPr lang="en-US" dirty="0" smtClean="0"/>
          </a:p>
          <a:p>
            <a:r>
              <a:rPr lang="en-US" dirty="0" smtClean="0"/>
              <a:t>Eventually</a:t>
            </a:r>
            <a:r>
              <a:rPr lang="en-US" dirty="0"/>
              <a:t>, the blocking port from </a:t>
            </a:r>
            <a:r>
              <a:rPr lang="en-US" dirty="0" smtClean="0"/>
              <a:t>the alternate </a:t>
            </a:r>
            <a:r>
              <a:rPr lang="en-US" dirty="0"/>
              <a:t>or backup port becomes designated and moves to a forwarding state. </a:t>
            </a:r>
            <a:endParaRPr lang="en-US" dirty="0" smtClean="0"/>
          </a:p>
          <a:p>
            <a:r>
              <a:rPr lang="en-US" dirty="0" smtClean="0"/>
              <a:t>This situation </a:t>
            </a:r>
            <a:r>
              <a:rPr lang="pt-PT" dirty="0" err="1" smtClean="0"/>
              <a:t>creates</a:t>
            </a:r>
            <a:r>
              <a:rPr lang="pt-PT" dirty="0" smtClean="0"/>
              <a:t> </a:t>
            </a:r>
            <a:r>
              <a:rPr lang="pt-PT" dirty="0"/>
              <a:t>a </a:t>
            </a:r>
            <a:r>
              <a:rPr lang="pt-PT" dirty="0" err="1"/>
              <a:t>loop</a:t>
            </a:r>
            <a:r>
              <a:rPr lang="pt-PT" dirty="0"/>
              <a:t>.</a:t>
            </a:r>
          </a:p>
          <a:p>
            <a:r>
              <a:rPr lang="en-US" dirty="0"/>
              <a:t>The Loop Guard feature makes additional checks. If BPDUs are not received on </a:t>
            </a:r>
            <a:r>
              <a:rPr lang="en-US" dirty="0" smtClean="0"/>
              <a:t>a </a:t>
            </a:r>
            <a:r>
              <a:rPr lang="en-US" dirty="0" err="1" smtClean="0"/>
              <a:t>nondesignated</a:t>
            </a:r>
            <a:r>
              <a:rPr lang="en-US" dirty="0" smtClean="0"/>
              <a:t> </a:t>
            </a:r>
            <a:r>
              <a:rPr lang="en-US" dirty="0"/>
              <a:t>port, and Loop Guard is enabled, that port is moved into the STP </a:t>
            </a:r>
            <a:r>
              <a:rPr lang="en-US" dirty="0" err="1" smtClean="0"/>
              <a:t>loopinconsistent</a:t>
            </a:r>
            <a:r>
              <a:rPr lang="en-US" dirty="0"/>
              <a:t> </a:t>
            </a:r>
            <a:r>
              <a:rPr lang="en-US" dirty="0" smtClean="0"/>
              <a:t>blocking </a:t>
            </a:r>
            <a:r>
              <a:rPr lang="en-US" dirty="0"/>
              <a:t>state, instead of the listening/learning/forwarding state. </a:t>
            </a:r>
            <a:endParaRPr lang="en-US" dirty="0" smtClean="0"/>
          </a:p>
          <a:p>
            <a:pPr marL="0" indent="0">
              <a:buNone/>
            </a:pPr>
            <a:endParaRPr lang="pt-PT" dirty="0"/>
          </a:p>
        </p:txBody>
      </p:sp>
    </p:spTree>
    <p:extLst>
      <p:ext uri="{BB962C8B-B14F-4D97-AF65-F5344CB8AC3E}">
        <p14:creationId xmlns:p14="http://schemas.microsoft.com/office/powerpoint/2010/main" val="402374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Loop</a:t>
            </a:r>
            <a:r>
              <a:rPr lang="pt-PT" dirty="0"/>
              <a:t> </a:t>
            </a:r>
            <a:r>
              <a:rPr lang="pt-PT" dirty="0" err="1"/>
              <a:t>Guard</a:t>
            </a:r>
            <a:r>
              <a:rPr lang="pt-PT" dirty="0"/>
              <a:t> </a:t>
            </a:r>
            <a:r>
              <a:rPr lang="pt-PT" dirty="0" err="1"/>
              <a:t>Overview</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552287" y="1675202"/>
            <a:ext cx="7974581" cy="4147673"/>
          </a:xfrm>
          <a:prstGeom prst="rect">
            <a:avLst/>
          </a:prstGeom>
        </p:spPr>
      </p:pic>
    </p:spTree>
    <p:extLst>
      <p:ext uri="{BB962C8B-B14F-4D97-AF65-F5344CB8AC3E}">
        <p14:creationId xmlns:p14="http://schemas.microsoft.com/office/powerpoint/2010/main" val="38291249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Loop</a:t>
            </a:r>
            <a:r>
              <a:rPr lang="pt-PT" dirty="0"/>
              <a:t> </a:t>
            </a:r>
            <a:r>
              <a:rPr lang="pt-PT" dirty="0" err="1"/>
              <a:t>Guard</a:t>
            </a:r>
            <a:r>
              <a:rPr lang="pt-PT" dirty="0"/>
              <a:t> </a:t>
            </a:r>
            <a:r>
              <a:rPr lang="pt-PT" dirty="0" err="1"/>
              <a:t>Overview</a:t>
            </a:r>
            <a:endParaRPr lang="pt-PT" dirty="0"/>
          </a:p>
        </p:txBody>
      </p:sp>
      <p:sp>
        <p:nvSpPr>
          <p:cNvPr id="3" name="Content Placeholder 2"/>
          <p:cNvSpPr>
            <a:spLocks noGrp="1"/>
          </p:cNvSpPr>
          <p:nvPr>
            <p:ph idx="1"/>
          </p:nvPr>
        </p:nvSpPr>
        <p:spPr/>
        <p:txBody>
          <a:bodyPr/>
          <a:lstStyle/>
          <a:p>
            <a:r>
              <a:rPr lang="en-US" dirty="0"/>
              <a:t>When the Loop Guard blocks an inconsistent port, this message is logged</a:t>
            </a:r>
            <a:r>
              <a:rPr lang="en-US" dirty="0" smtClean="0"/>
              <a:t>:</a:t>
            </a:r>
          </a:p>
          <a:p>
            <a:endParaRPr lang="en-US" dirty="0"/>
          </a:p>
          <a:p>
            <a:endParaRPr lang="en-US" dirty="0" smtClean="0"/>
          </a:p>
          <a:p>
            <a:r>
              <a:rPr lang="en-US" dirty="0"/>
              <a:t>Once the BPDU is received on a port in a loop-inconsistent STP state, the port </a:t>
            </a:r>
            <a:r>
              <a:rPr lang="en-US" dirty="0" smtClean="0"/>
              <a:t>transitions into </a:t>
            </a:r>
            <a:r>
              <a:rPr lang="en-US" dirty="0"/>
              <a:t>another STP </a:t>
            </a:r>
            <a:r>
              <a:rPr lang="en-US" dirty="0" smtClean="0"/>
              <a:t>state. </a:t>
            </a:r>
            <a:r>
              <a:rPr lang="en-US" dirty="0"/>
              <a:t>After recovery, this message is logged:</a:t>
            </a:r>
            <a:endParaRPr lang="pt-PT" dirty="0"/>
          </a:p>
        </p:txBody>
      </p:sp>
      <p:pic>
        <p:nvPicPr>
          <p:cNvPr id="4" name="Picture 3"/>
          <p:cNvPicPr>
            <a:picLocks noChangeAspect="1"/>
          </p:cNvPicPr>
          <p:nvPr/>
        </p:nvPicPr>
        <p:blipFill>
          <a:blip r:embed="rId2"/>
          <a:stretch>
            <a:fillRect/>
          </a:stretch>
        </p:blipFill>
        <p:spPr>
          <a:xfrm>
            <a:off x="416446" y="2213133"/>
            <a:ext cx="8246263" cy="357187"/>
          </a:xfrm>
          <a:prstGeom prst="rect">
            <a:avLst/>
          </a:prstGeom>
          <a:ln w="25400">
            <a:solidFill>
              <a:schemeClr val="accent4">
                <a:lumMod val="65000"/>
                <a:lumOff val="35000"/>
              </a:schemeClr>
            </a:solidFill>
          </a:ln>
        </p:spPr>
      </p:pic>
      <p:pic>
        <p:nvPicPr>
          <p:cNvPr id="5" name="Content Placeholder 4"/>
          <p:cNvPicPr>
            <a:picLocks noChangeAspect="1"/>
          </p:cNvPicPr>
          <p:nvPr/>
        </p:nvPicPr>
        <p:blipFill>
          <a:blip r:embed="rId3"/>
          <a:stretch>
            <a:fillRect/>
          </a:stretch>
        </p:blipFill>
        <p:spPr bwMode="auto">
          <a:xfrm>
            <a:off x="416446" y="4260633"/>
            <a:ext cx="7655992" cy="698674"/>
          </a:xfrm>
          <a:prstGeom prst="rect">
            <a:avLst/>
          </a:prstGeom>
          <a:noFill/>
          <a:ln w="25400" algn="ctr">
            <a:solidFill>
              <a:schemeClr val="accent4">
                <a:lumMod val="65000"/>
                <a:lumOff val="35000"/>
              </a:schemeClr>
            </a:solidFill>
            <a:miter lim="800000"/>
            <a:headEnd/>
            <a:tailEnd/>
          </a:ln>
        </p:spPr>
      </p:pic>
    </p:spTree>
    <p:extLst>
      <p:ext uri="{BB962C8B-B14F-4D97-AF65-F5344CB8AC3E}">
        <p14:creationId xmlns:p14="http://schemas.microsoft.com/office/powerpoint/2010/main" val="34170902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Loop</a:t>
            </a:r>
            <a:r>
              <a:rPr lang="pt-PT" dirty="0"/>
              <a:t> </a:t>
            </a:r>
            <a:r>
              <a:rPr lang="pt-PT" dirty="0" err="1"/>
              <a:t>Guard</a:t>
            </a:r>
            <a:r>
              <a:rPr lang="pt-PT" dirty="0"/>
              <a:t> </a:t>
            </a:r>
            <a:r>
              <a:rPr lang="pt-PT" dirty="0" err="1"/>
              <a:t>Placement</a:t>
            </a:r>
            <a:endParaRPr lang="pt-PT" dirty="0"/>
          </a:p>
        </p:txBody>
      </p:sp>
      <p:sp>
        <p:nvSpPr>
          <p:cNvPr id="3" name="Content Placeholder 2"/>
          <p:cNvSpPr>
            <a:spLocks noGrp="1"/>
          </p:cNvSpPr>
          <p:nvPr>
            <p:ph idx="1"/>
          </p:nvPr>
        </p:nvSpPr>
        <p:spPr/>
        <p:txBody>
          <a:bodyPr/>
          <a:lstStyle/>
          <a:p>
            <a:r>
              <a:rPr lang="en-US" dirty="0"/>
              <a:t>The Loop Guard feature is enabled on a per-port basis. </a:t>
            </a:r>
            <a:endParaRPr lang="en-US" dirty="0" smtClean="0"/>
          </a:p>
          <a:p>
            <a:r>
              <a:rPr lang="en-US" dirty="0" smtClean="0"/>
              <a:t>However</a:t>
            </a:r>
            <a:r>
              <a:rPr lang="en-US" dirty="0"/>
              <a:t>, as long as it </a:t>
            </a:r>
            <a:r>
              <a:rPr lang="en-US" dirty="0" smtClean="0"/>
              <a:t>blocks the </a:t>
            </a:r>
            <a:r>
              <a:rPr lang="en-US" dirty="0"/>
              <a:t>port on the STP level, Loop Guard blocks inconsistent ports on a per-VLAN </a:t>
            </a:r>
            <a:r>
              <a:rPr lang="en-US" dirty="0" smtClean="0"/>
              <a:t>basis</a:t>
            </a:r>
          </a:p>
          <a:p>
            <a:r>
              <a:rPr lang="en-US" dirty="0"/>
              <a:t>By default, Loop Guard is disabled. You can configure Loop Guard globally or on </a:t>
            </a:r>
            <a:r>
              <a:rPr lang="en-US" dirty="0" smtClean="0"/>
              <a:t>a </a:t>
            </a:r>
            <a:r>
              <a:rPr lang="pt-PT" dirty="0" err="1" smtClean="0"/>
              <a:t>port</a:t>
            </a:r>
            <a:r>
              <a:rPr lang="pt-PT" dirty="0" smtClean="0"/>
              <a:t>-per-</a:t>
            </a:r>
            <a:r>
              <a:rPr lang="pt-PT" dirty="0" err="1" smtClean="0"/>
              <a:t>port</a:t>
            </a:r>
            <a:r>
              <a:rPr lang="pt-PT" dirty="0" smtClean="0"/>
              <a:t> </a:t>
            </a:r>
            <a:r>
              <a:rPr lang="pt-PT" dirty="0" err="1"/>
              <a:t>basis</a:t>
            </a:r>
            <a:r>
              <a:rPr lang="pt-PT" dirty="0" smtClean="0"/>
              <a:t>.</a:t>
            </a:r>
          </a:p>
          <a:p>
            <a:r>
              <a:rPr lang="en-US" dirty="0"/>
              <a:t>If you enable Loop Guard globally, then effectively, it is enabled on all </a:t>
            </a:r>
            <a:r>
              <a:rPr lang="en-US" dirty="0" smtClean="0"/>
              <a:t>point-to-point </a:t>
            </a:r>
            <a:r>
              <a:rPr lang="pt-PT" dirty="0" smtClean="0"/>
              <a:t>links</a:t>
            </a:r>
            <a:r>
              <a:rPr lang="pt-PT" dirty="0"/>
              <a:t>.</a:t>
            </a:r>
          </a:p>
        </p:txBody>
      </p:sp>
      <p:pic>
        <p:nvPicPr>
          <p:cNvPr id="4" name="Picture 3"/>
          <p:cNvPicPr>
            <a:picLocks noChangeAspect="1"/>
          </p:cNvPicPr>
          <p:nvPr/>
        </p:nvPicPr>
        <p:blipFill>
          <a:blip r:embed="rId2"/>
          <a:stretch>
            <a:fillRect/>
          </a:stretch>
        </p:blipFill>
        <p:spPr>
          <a:xfrm>
            <a:off x="131092" y="4480733"/>
            <a:ext cx="8816971" cy="1634318"/>
          </a:xfrm>
          <a:prstGeom prst="rect">
            <a:avLst/>
          </a:prstGeom>
        </p:spPr>
      </p:pic>
    </p:spTree>
    <p:extLst>
      <p:ext uri="{BB962C8B-B14F-4D97-AF65-F5344CB8AC3E}">
        <p14:creationId xmlns:p14="http://schemas.microsoft.com/office/powerpoint/2010/main" val="319338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Redundant</a:t>
            </a:r>
            <a:r>
              <a:rPr lang="pt-PT" dirty="0" smtClean="0"/>
              <a:t> </a:t>
            </a:r>
            <a:r>
              <a:rPr lang="pt-PT" dirty="0" err="1" smtClean="0"/>
              <a:t>Topology</a:t>
            </a:r>
            <a:r>
              <a:rPr lang="pt-PT" dirty="0" smtClean="0"/>
              <a:t> </a:t>
            </a:r>
            <a:r>
              <a:rPr lang="pt-PT" dirty="0" err="1" smtClean="0"/>
              <a:t>Problems</a:t>
            </a:r>
            <a:endParaRPr lang="pt-PT" dirty="0"/>
          </a:p>
        </p:txBody>
      </p:sp>
      <p:sp>
        <p:nvSpPr>
          <p:cNvPr id="3" name="Content Placeholder 2"/>
          <p:cNvSpPr>
            <a:spLocks noGrp="1"/>
          </p:cNvSpPr>
          <p:nvPr>
            <p:ph idx="1"/>
          </p:nvPr>
        </p:nvSpPr>
        <p:spPr/>
        <p:txBody>
          <a:bodyPr>
            <a:normAutofit/>
          </a:bodyPr>
          <a:lstStyle/>
          <a:p>
            <a:r>
              <a:rPr lang="en-US" b="1" dirty="0" smtClean="0"/>
              <a:t>Broadcast storms</a:t>
            </a:r>
          </a:p>
          <a:p>
            <a:pPr lvl="1"/>
            <a:r>
              <a:rPr lang="en-US" dirty="0" smtClean="0"/>
              <a:t>Each switch on a redundant network floods broadcast frames endlessly. These frames then travel around the loop in all directions.</a:t>
            </a:r>
          </a:p>
          <a:p>
            <a:r>
              <a:rPr lang="en-US" b="1" dirty="0" smtClean="0"/>
              <a:t>Multiple frame transmission</a:t>
            </a:r>
          </a:p>
          <a:p>
            <a:pPr lvl="1"/>
            <a:r>
              <a:rPr lang="en-US" dirty="0" smtClean="0"/>
              <a:t>Multiple </a:t>
            </a:r>
            <a:r>
              <a:rPr lang="en-US" dirty="0"/>
              <a:t>copies of the same unicast frames may </a:t>
            </a:r>
            <a:r>
              <a:rPr lang="en-US" dirty="0" smtClean="0"/>
              <a:t>be delivered </a:t>
            </a:r>
            <a:r>
              <a:rPr lang="en-US" dirty="0"/>
              <a:t>to destination station, which can cause problems with the receiving </a:t>
            </a:r>
            <a:r>
              <a:rPr lang="en-US" dirty="0" smtClean="0"/>
              <a:t>protocol. Multiple </a:t>
            </a:r>
            <a:r>
              <a:rPr lang="en-US" dirty="0"/>
              <a:t>copies of the same frame can cause unrecoverable errors.</a:t>
            </a:r>
          </a:p>
          <a:p>
            <a:r>
              <a:rPr lang="en-US" b="1" dirty="0" smtClean="0"/>
              <a:t>MAC </a:t>
            </a:r>
            <a:r>
              <a:rPr lang="en-US" b="1" dirty="0"/>
              <a:t>database </a:t>
            </a:r>
            <a:r>
              <a:rPr lang="en-US" b="1" dirty="0" smtClean="0"/>
              <a:t>instability</a:t>
            </a:r>
          </a:p>
          <a:p>
            <a:pPr lvl="1"/>
            <a:r>
              <a:rPr lang="en-US" dirty="0" smtClean="0"/>
              <a:t>If </a:t>
            </a:r>
            <a:r>
              <a:rPr lang="en-US" dirty="0"/>
              <a:t>a </a:t>
            </a:r>
            <a:r>
              <a:rPr lang="en-US" dirty="0" smtClean="0"/>
              <a:t>loop occurs</a:t>
            </a:r>
            <a:r>
              <a:rPr lang="en-US" dirty="0"/>
              <a:t>, the same source MAC address could be seen on multiple interfaces </a:t>
            </a:r>
            <a:r>
              <a:rPr lang="en-US" dirty="0" smtClean="0"/>
              <a:t>causing instability</a:t>
            </a:r>
            <a:r>
              <a:rPr lang="en-US" dirty="0"/>
              <a:t>. Data forwarding can be impaired when the switch consumes the </a:t>
            </a:r>
            <a:r>
              <a:rPr lang="en-US" dirty="0" smtClean="0"/>
              <a:t>resources that </a:t>
            </a:r>
            <a:r>
              <a:rPr lang="en-US" dirty="0"/>
              <a:t>are coping with instability in the MAC address table.</a:t>
            </a:r>
            <a:endParaRPr lang="pt-PT" dirty="0"/>
          </a:p>
        </p:txBody>
      </p:sp>
    </p:spTree>
    <p:extLst>
      <p:ext uri="{BB962C8B-B14F-4D97-AF65-F5344CB8AC3E}">
        <p14:creationId xmlns:p14="http://schemas.microsoft.com/office/powerpoint/2010/main" val="1974136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Loop</a:t>
            </a:r>
            <a:r>
              <a:rPr lang="pt-PT" dirty="0" smtClean="0"/>
              <a:t> </a:t>
            </a:r>
            <a:r>
              <a:rPr lang="pt-PT" dirty="0" err="1" smtClean="0"/>
              <a:t>Guard</a:t>
            </a:r>
            <a:r>
              <a:rPr lang="pt-PT" dirty="0" smtClean="0"/>
              <a:t> </a:t>
            </a:r>
            <a:r>
              <a:rPr lang="pt-PT" dirty="0" err="1" smtClean="0"/>
              <a:t>vs</a:t>
            </a:r>
            <a:r>
              <a:rPr lang="pt-PT" dirty="0" smtClean="0"/>
              <a:t> </a:t>
            </a:r>
            <a:r>
              <a:rPr lang="pt-PT" dirty="0" err="1" smtClean="0"/>
              <a:t>Root</a:t>
            </a:r>
            <a:r>
              <a:rPr lang="pt-PT" dirty="0" smtClean="0"/>
              <a:t> </a:t>
            </a:r>
            <a:r>
              <a:rPr lang="pt-PT" dirty="0" err="1" smtClean="0"/>
              <a:t>Guard</a:t>
            </a:r>
            <a:endParaRPr lang="pt-PT" dirty="0"/>
          </a:p>
        </p:txBody>
      </p:sp>
      <p:sp>
        <p:nvSpPr>
          <p:cNvPr id="3" name="Content Placeholder 2"/>
          <p:cNvSpPr>
            <a:spLocks noGrp="1"/>
          </p:cNvSpPr>
          <p:nvPr>
            <p:ph idx="1"/>
          </p:nvPr>
        </p:nvSpPr>
        <p:spPr/>
        <p:txBody>
          <a:bodyPr/>
          <a:lstStyle/>
          <a:p>
            <a:r>
              <a:rPr lang="en-US" dirty="0"/>
              <a:t>The Root Guard is mutually exclusive with the Loop Guard. </a:t>
            </a:r>
            <a:endParaRPr lang="en-US" dirty="0" smtClean="0"/>
          </a:p>
          <a:p>
            <a:r>
              <a:rPr lang="en-US" dirty="0" smtClean="0"/>
              <a:t>The </a:t>
            </a:r>
            <a:r>
              <a:rPr lang="en-US" dirty="0"/>
              <a:t>Root Guard is used </a:t>
            </a:r>
            <a:r>
              <a:rPr lang="en-US" dirty="0" smtClean="0"/>
              <a:t>on designated </a:t>
            </a:r>
            <a:r>
              <a:rPr lang="en-US" dirty="0"/>
              <a:t>ports, and it does not allow the port to become </a:t>
            </a:r>
            <a:r>
              <a:rPr lang="en-US" dirty="0" err="1"/>
              <a:t>nondesignated</a:t>
            </a:r>
            <a:r>
              <a:rPr lang="en-US" dirty="0"/>
              <a:t>. </a:t>
            </a:r>
            <a:endParaRPr lang="en-US" dirty="0" smtClean="0"/>
          </a:p>
          <a:p>
            <a:r>
              <a:rPr lang="en-US" dirty="0" smtClean="0"/>
              <a:t>The Loop Guard </a:t>
            </a:r>
            <a:r>
              <a:rPr lang="en-US" dirty="0"/>
              <a:t>works on </a:t>
            </a:r>
            <a:r>
              <a:rPr lang="en-US" dirty="0" err="1"/>
              <a:t>nondesignated</a:t>
            </a:r>
            <a:r>
              <a:rPr lang="en-US" dirty="0"/>
              <a:t> ports and does not allow the port to become </a:t>
            </a:r>
            <a:r>
              <a:rPr lang="en-US" dirty="0" smtClean="0"/>
              <a:t>designated through </a:t>
            </a:r>
            <a:r>
              <a:rPr lang="en-US" dirty="0"/>
              <a:t>the expiration of maximum age. </a:t>
            </a:r>
            <a:endParaRPr lang="en-US" dirty="0" smtClean="0"/>
          </a:p>
          <a:p>
            <a:r>
              <a:rPr lang="en-US" dirty="0" smtClean="0"/>
              <a:t>The </a:t>
            </a:r>
            <a:r>
              <a:rPr lang="en-US" dirty="0"/>
              <a:t>Root Guard cannot be enabled on the </a:t>
            </a:r>
            <a:r>
              <a:rPr lang="en-US" dirty="0" smtClean="0"/>
              <a:t>same port </a:t>
            </a:r>
            <a:r>
              <a:rPr lang="en-US" dirty="0"/>
              <a:t>as the Loop </a:t>
            </a:r>
            <a:r>
              <a:rPr lang="en-US" dirty="0" smtClean="0"/>
              <a:t>Guard.</a:t>
            </a:r>
          </a:p>
          <a:p>
            <a:r>
              <a:rPr lang="en-US" dirty="0" smtClean="0"/>
              <a:t>When </a:t>
            </a:r>
            <a:r>
              <a:rPr lang="en-US" dirty="0"/>
              <a:t>the Loop Guard is </a:t>
            </a:r>
            <a:r>
              <a:rPr lang="en-US" dirty="0" smtClean="0"/>
              <a:t>configured on </a:t>
            </a:r>
            <a:r>
              <a:rPr lang="en-US" dirty="0"/>
              <a:t>the port, it disables the Root Guard configured on the same port.</a:t>
            </a:r>
            <a:endParaRPr lang="pt-PT" dirty="0"/>
          </a:p>
        </p:txBody>
      </p:sp>
    </p:spTree>
    <p:extLst>
      <p:ext uri="{BB962C8B-B14F-4D97-AF65-F5344CB8AC3E}">
        <p14:creationId xmlns:p14="http://schemas.microsoft.com/office/powerpoint/2010/main" val="9909787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Use UDLD</a:t>
            </a:r>
          </a:p>
        </p:txBody>
      </p:sp>
      <p:sp>
        <p:nvSpPr>
          <p:cNvPr id="3" name="Content Placeholder 2"/>
          <p:cNvSpPr>
            <a:spLocks noGrp="1"/>
          </p:cNvSpPr>
          <p:nvPr>
            <p:ph idx="1"/>
          </p:nvPr>
        </p:nvSpPr>
        <p:spPr/>
        <p:txBody>
          <a:bodyPr/>
          <a:lstStyle/>
          <a:p>
            <a:r>
              <a:rPr lang="pt-PT" dirty="0" err="1"/>
              <a:t>Unidirectional</a:t>
            </a:r>
            <a:r>
              <a:rPr lang="pt-PT" dirty="0"/>
              <a:t> </a:t>
            </a:r>
            <a:r>
              <a:rPr lang="pt-PT" dirty="0" smtClean="0"/>
              <a:t>links </a:t>
            </a:r>
            <a:r>
              <a:rPr lang="en-US" dirty="0" smtClean="0"/>
              <a:t>can </a:t>
            </a:r>
            <a:r>
              <a:rPr lang="en-US" dirty="0"/>
              <a:t>cause spanning-tree topology loops. </a:t>
            </a:r>
            <a:endParaRPr lang="en-US" dirty="0" smtClean="0"/>
          </a:p>
          <a:p>
            <a:r>
              <a:rPr lang="en-US" dirty="0" smtClean="0"/>
              <a:t>Unidirectional </a:t>
            </a:r>
            <a:r>
              <a:rPr lang="en-US" dirty="0"/>
              <a:t>Link Detection (UDLD) </a:t>
            </a:r>
            <a:r>
              <a:rPr lang="en-US" dirty="0" smtClean="0"/>
              <a:t>enables devices </a:t>
            </a:r>
            <a:r>
              <a:rPr lang="en-US" dirty="0"/>
              <a:t>to detect when a unidirectional link exists and also to shut down the </a:t>
            </a:r>
            <a:r>
              <a:rPr lang="en-US" dirty="0" smtClean="0"/>
              <a:t>affected </a:t>
            </a:r>
            <a:r>
              <a:rPr lang="pt-PT" dirty="0" smtClean="0"/>
              <a:t>interface.</a:t>
            </a:r>
          </a:p>
          <a:p>
            <a:r>
              <a:rPr lang="en-US" dirty="0"/>
              <a:t>UDLD is useful on a fiber port to prevent network issues resulting in </a:t>
            </a:r>
            <a:r>
              <a:rPr lang="en-US" dirty="0" err="1" smtClean="0"/>
              <a:t>miswiring</a:t>
            </a:r>
            <a:r>
              <a:rPr lang="en-US" dirty="0"/>
              <a:t> </a:t>
            </a:r>
            <a:r>
              <a:rPr lang="en-US" dirty="0" smtClean="0"/>
              <a:t>at </a:t>
            </a:r>
            <a:r>
              <a:rPr lang="en-US" dirty="0"/>
              <a:t>the patch panel causing the link to be in up/up status but the BPDUs are lost.</a:t>
            </a:r>
            <a:endParaRPr lang="pt-PT" dirty="0"/>
          </a:p>
        </p:txBody>
      </p:sp>
    </p:spTree>
    <p:extLst>
      <p:ext uri="{BB962C8B-B14F-4D97-AF65-F5344CB8AC3E}">
        <p14:creationId xmlns:p14="http://schemas.microsoft.com/office/powerpoint/2010/main" val="6938607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UDLD </a:t>
            </a:r>
            <a:r>
              <a:rPr lang="pt-PT" dirty="0" err="1"/>
              <a:t>Overview</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580706" y="1183340"/>
            <a:ext cx="4822520" cy="2702794"/>
          </a:xfrm>
          <a:prstGeom prst="rect">
            <a:avLst/>
          </a:prstGeom>
        </p:spPr>
      </p:pic>
      <p:pic>
        <p:nvPicPr>
          <p:cNvPr id="5" name="Picture 4"/>
          <p:cNvPicPr>
            <a:picLocks noChangeAspect="1"/>
          </p:cNvPicPr>
          <p:nvPr/>
        </p:nvPicPr>
        <p:blipFill>
          <a:blip r:embed="rId3"/>
          <a:stretch>
            <a:fillRect/>
          </a:stretch>
        </p:blipFill>
        <p:spPr>
          <a:xfrm>
            <a:off x="4055453" y="3765218"/>
            <a:ext cx="4868446" cy="2748604"/>
          </a:xfrm>
          <a:prstGeom prst="rect">
            <a:avLst/>
          </a:prstGeom>
        </p:spPr>
      </p:pic>
    </p:spTree>
    <p:extLst>
      <p:ext uri="{BB962C8B-B14F-4D97-AF65-F5344CB8AC3E}">
        <p14:creationId xmlns:p14="http://schemas.microsoft.com/office/powerpoint/2010/main" val="26791896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UDLD </a:t>
            </a:r>
            <a:r>
              <a:rPr lang="pt-PT" dirty="0" err="1"/>
              <a:t>Overview</a:t>
            </a:r>
            <a:endParaRPr lang="pt-PT" dirty="0"/>
          </a:p>
        </p:txBody>
      </p:sp>
      <p:pic>
        <p:nvPicPr>
          <p:cNvPr id="4" name="Picture 3"/>
          <p:cNvPicPr>
            <a:picLocks noChangeAspect="1"/>
          </p:cNvPicPr>
          <p:nvPr/>
        </p:nvPicPr>
        <p:blipFill>
          <a:blip r:embed="rId3"/>
          <a:stretch>
            <a:fillRect/>
          </a:stretch>
        </p:blipFill>
        <p:spPr>
          <a:xfrm>
            <a:off x="1186358" y="1503228"/>
            <a:ext cx="6935040" cy="3883160"/>
          </a:xfrm>
          <a:prstGeom prst="rect">
            <a:avLst/>
          </a:prstGeom>
        </p:spPr>
      </p:pic>
      <p:sp>
        <p:nvSpPr>
          <p:cNvPr id="5" name="Content Placeholder 4"/>
          <p:cNvSpPr>
            <a:spLocks noGrp="1"/>
          </p:cNvSpPr>
          <p:nvPr>
            <p:ph idx="1"/>
          </p:nvPr>
        </p:nvSpPr>
        <p:spPr>
          <a:xfrm>
            <a:off x="279400" y="1108037"/>
            <a:ext cx="8520354" cy="5131399"/>
          </a:xfrm>
        </p:spPr>
        <p:txBody>
          <a:bodyPr/>
          <a:lstStyle/>
          <a:p>
            <a:endParaRPr lang="pt-PT" dirty="0"/>
          </a:p>
        </p:txBody>
      </p:sp>
    </p:spTree>
    <p:extLst>
      <p:ext uri="{BB962C8B-B14F-4D97-AF65-F5344CB8AC3E}">
        <p14:creationId xmlns:p14="http://schemas.microsoft.com/office/powerpoint/2010/main" val="3670444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UDLD </a:t>
            </a:r>
            <a:r>
              <a:rPr lang="pt-PT" dirty="0" err="1"/>
              <a:t>Overview</a:t>
            </a:r>
            <a:endParaRPr lang="pt-PT" dirty="0"/>
          </a:p>
        </p:txBody>
      </p:sp>
      <p:sp>
        <p:nvSpPr>
          <p:cNvPr id="3" name="Content Placeholder 2"/>
          <p:cNvSpPr>
            <a:spLocks noGrp="1"/>
          </p:cNvSpPr>
          <p:nvPr>
            <p:ph idx="1"/>
          </p:nvPr>
        </p:nvSpPr>
        <p:spPr/>
        <p:txBody>
          <a:bodyPr/>
          <a:lstStyle/>
          <a:p>
            <a:r>
              <a:rPr lang="en-US" dirty="0"/>
              <a:t>UDLD is a Layer 2 protocol that works with the Layer 1 mechanisms to determine the physical status of a </a:t>
            </a:r>
            <a:r>
              <a:rPr lang="en-US" dirty="0" smtClean="0"/>
              <a:t>link.</a:t>
            </a:r>
          </a:p>
          <a:p>
            <a:r>
              <a:rPr lang="en-US" kern="1200" dirty="0">
                <a:latin typeface="Arial" charset="0"/>
              </a:rPr>
              <a:t>Both UDLD peers discover each other by exchanging special frames that are sent to </a:t>
            </a:r>
            <a:r>
              <a:rPr lang="pt-PT" kern="1200" dirty="0" err="1">
                <a:latin typeface="Arial" charset="0"/>
              </a:rPr>
              <a:t>well-known</a:t>
            </a:r>
            <a:r>
              <a:rPr lang="pt-PT" kern="1200" dirty="0">
                <a:latin typeface="Arial" charset="0"/>
              </a:rPr>
              <a:t> MAC </a:t>
            </a:r>
            <a:r>
              <a:rPr lang="pt-PT" kern="1200" dirty="0" err="1">
                <a:latin typeface="Arial" charset="0"/>
              </a:rPr>
              <a:t>address</a:t>
            </a:r>
            <a:r>
              <a:rPr lang="pt-PT" kern="1200" dirty="0">
                <a:latin typeface="Arial" charset="0"/>
              </a:rPr>
              <a:t> 01:00:0C:CC:CC:CC</a:t>
            </a:r>
          </a:p>
          <a:p>
            <a:r>
              <a:rPr lang="en-US" kern="1200" dirty="0">
                <a:latin typeface="Arial" charset="0"/>
              </a:rPr>
              <a:t>In an </a:t>
            </a:r>
            <a:r>
              <a:rPr lang="en-US" kern="1200" dirty="0" err="1">
                <a:latin typeface="Arial" charset="0"/>
              </a:rPr>
              <a:t>EtherChannel</a:t>
            </a:r>
            <a:r>
              <a:rPr lang="en-US" kern="1200" dirty="0">
                <a:latin typeface="Arial" charset="0"/>
              </a:rPr>
              <a:t> bundle, UDLD will error-disable only the physical link that has failed.</a:t>
            </a:r>
            <a:endParaRPr lang="pt-PT" dirty="0"/>
          </a:p>
          <a:p>
            <a:r>
              <a:rPr lang="en-US" dirty="0"/>
              <a:t>UDLD messages are sent at regular intervals. This timer can be modified. The default </a:t>
            </a:r>
            <a:r>
              <a:rPr lang="en-US" dirty="0" smtClean="0"/>
              <a:t>setting varies </a:t>
            </a:r>
            <a:r>
              <a:rPr lang="en-US" dirty="0"/>
              <a:t>between platforms. The typical value is 15 seconds.</a:t>
            </a:r>
          </a:p>
          <a:p>
            <a:r>
              <a:rPr lang="en-US" dirty="0"/>
              <a:t>UDLD is a Cisco proprietary protocol that is also defined in RFC 5171.</a:t>
            </a:r>
            <a:endParaRPr lang="pt-PT" dirty="0"/>
          </a:p>
          <a:p>
            <a:endParaRPr lang="pt-PT" dirty="0"/>
          </a:p>
        </p:txBody>
      </p:sp>
    </p:spTree>
    <p:extLst>
      <p:ext uri="{BB962C8B-B14F-4D97-AF65-F5344CB8AC3E}">
        <p14:creationId xmlns:p14="http://schemas.microsoft.com/office/powerpoint/2010/main" val="26181432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UDLD </a:t>
            </a:r>
            <a:r>
              <a:rPr lang="pt-PT" dirty="0" err="1" smtClean="0"/>
              <a:t>Operation</a:t>
            </a:r>
            <a:endParaRPr lang="pt-PT" dirty="0"/>
          </a:p>
        </p:txBody>
      </p:sp>
      <p:sp>
        <p:nvSpPr>
          <p:cNvPr id="3" name="Content Placeholder 2"/>
          <p:cNvSpPr>
            <a:spLocks noGrp="1"/>
          </p:cNvSpPr>
          <p:nvPr>
            <p:ph idx="1"/>
          </p:nvPr>
        </p:nvSpPr>
        <p:spPr/>
        <p:txBody>
          <a:bodyPr/>
          <a:lstStyle/>
          <a:p>
            <a:pPr marL="0" indent="0">
              <a:buNone/>
            </a:pPr>
            <a:r>
              <a:rPr lang="en-US" dirty="0"/>
              <a:t>After UDLD detects a unidirectional link, it can take two courses of action, </a:t>
            </a:r>
            <a:r>
              <a:rPr lang="en-US" dirty="0" smtClean="0"/>
              <a:t>depending on </a:t>
            </a:r>
            <a:r>
              <a:rPr lang="en-US" dirty="0"/>
              <a:t>configured mode. UDLD has two modes:</a:t>
            </a:r>
          </a:p>
          <a:p>
            <a:r>
              <a:rPr lang="en-US" b="1" dirty="0" smtClean="0"/>
              <a:t>Normal mode</a:t>
            </a:r>
          </a:p>
          <a:p>
            <a:pPr lvl="1"/>
            <a:r>
              <a:rPr lang="en-US" dirty="0" smtClean="0"/>
              <a:t>When </a:t>
            </a:r>
            <a:r>
              <a:rPr lang="en-US" dirty="0"/>
              <a:t>a unidirectional link is detected, the port is allowed to </a:t>
            </a:r>
            <a:r>
              <a:rPr lang="en-US" dirty="0" smtClean="0"/>
              <a:t>continue its </a:t>
            </a:r>
            <a:r>
              <a:rPr lang="en-US" dirty="0"/>
              <a:t>operation. UDLD just marks the port as having an undetermined state. </a:t>
            </a:r>
            <a:r>
              <a:rPr lang="en-US" dirty="0" smtClean="0"/>
              <a:t>A </a:t>
            </a:r>
            <a:r>
              <a:rPr lang="pt-PT" dirty="0" err="1" smtClean="0"/>
              <a:t>syslog</a:t>
            </a:r>
            <a:r>
              <a:rPr lang="pt-PT" dirty="0" smtClean="0"/>
              <a:t> </a:t>
            </a:r>
            <a:r>
              <a:rPr lang="pt-PT" dirty="0" err="1"/>
              <a:t>message</a:t>
            </a:r>
            <a:r>
              <a:rPr lang="pt-PT" dirty="0"/>
              <a:t> </a:t>
            </a:r>
            <a:r>
              <a:rPr lang="pt-PT" dirty="0" err="1"/>
              <a:t>is</a:t>
            </a:r>
            <a:r>
              <a:rPr lang="pt-PT" dirty="0"/>
              <a:t> </a:t>
            </a:r>
            <a:r>
              <a:rPr lang="pt-PT" dirty="0" err="1"/>
              <a:t>generated</a:t>
            </a:r>
            <a:r>
              <a:rPr lang="pt-PT" dirty="0" smtClean="0"/>
              <a:t>.</a:t>
            </a:r>
          </a:p>
          <a:p>
            <a:r>
              <a:rPr lang="en-US" b="1" dirty="0" smtClean="0"/>
              <a:t>Aggressive mode</a:t>
            </a:r>
          </a:p>
          <a:p>
            <a:pPr lvl="1"/>
            <a:r>
              <a:rPr lang="en-US" dirty="0" smtClean="0"/>
              <a:t>When </a:t>
            </a:r>
            <a:r>
              <a:rPr lang="en-US" dirty="0"/>
              <a:t>a unidirectional link is detected, the switch tries to </a:t>
            </a:r>
            <a:r>
              <a:rPr lang="en-US" dirty="0" smtClean="0"/>
              <a:t>reestablish the </a:t>
            </a:r>
            <a:r>
              <a:rPr lang="en-US" dirty="0"/>
              <a:t>link. It sends one message a second, for 8 seconds. If none of these </a:t>
            </a:r>
            <a:r>
              <a:rPr lang="en-US" dirty="0" smtClean="0"/>
              <a:t>messages is </a:t>
            </a:r>
            <a:r>
              <a:rPr lang="en-US" dirty="0"/>
              <a:t>sent back, the port is placed in error-disabled state.</a:t>
            </a:r>
            <a:endParaRPr lang="pt-PT" dirty="0"/>
          </a:p>
        </p:txBody>
      </p:sp>
    </p:spTree>
    <p:extLst>
      <p:ext uri="{BB962C8B-B14F-4D97-AF65-F5344CB8AC3E}">
        <p14:creationId xmlns:p14="http://schemas.microsoft.com/office/powerpoint/2010/main" val="41485874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UDLD </a:t>
            </a:r>
            <a:r>
              <a:rPr lang="pt-PT" dirty="0" err="1" smtClean="0"/>
              <a:t>Configuration</a:t>
            </a:r>
            <a:endParaRPr lang="pt-PT" dirty="0"/>
          </a:p>
        </p:txBody>
      </p:sp>
      <p:sp>
        <p:nvSpPr>
          <p:cNvPr id="3" name="Content Placeholder 2"/>
          <p:cNvSpPr>
            <a:spLocks noGrp="1"/>
          </p:cNvSpPr>
          <p:nvPr>
            <p:ph idx="1"/>
          </p:nvPr>
        </p:nvSpPr>
        <p:spPr/>
        <p:txBody>
          <a:bodyPr/>
          <a:lstStyle/>
          <a:p>
            <a:r>
              <a:rPr lang="en-US" dirty="0"/>
              <a:t>As with other commands, like </a:t>
            </a:r>
            <a:r>
              <a:rPr lang="en-US" dirty="0" err="1"/>
              <a:t>PortFast</a:t>
            </a:r>
            <a:r>
              <a:rPr lang="en-US" dirty="0"/>
              <a:t>, you can enable UDLD on a per-port </a:t>
            </a:r>
            <a:r>
              <a:rPr lang="en-US" dirty="0" smtClean="0"/>
              <a:t>basis or </a:t>
            </a:r>
            <a:r>
              <a:rPr lang="en-US" dirty="0"/>
              <a:t>globally. </a:t>
            </a:r>
            <a:endParaRPr lang="en-US" dirty="0" smtClean="0"/>
          </a:p>
          <a:p>
            <a:r>
              <a:rPr lang="en-US" dirty="0" smtClean="0"/>
              <a:t>It </a:t>
            </a:r>
            <a:r>
              <a:rPr lang="en-US" dirty="0"/>
              <a:t>is supported only at the fiber ports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Use the </a:t>
            </a:r>
            <a:r>
              <a:rPr lang="en-US" b="1" dirty="0" err="1"/>
              <a:t>udld</a:t>
            </a:r>
            <a:r>
              <a:rPr lang="en-US" b="1" dirty="0"/>
              <a:t> reset </a:t>
            </a:r>
            <a:r>
              <a:rPr lang="en-US" dirty="0"/>
              <a:t>command to reset all the interfaces that were shut down by UDLD.</a:t>
            </a:r>
            <a:endParaRPr lang="pt-PT" dirty="0"/>
          </a:p>
        </p:txBody>
      </p:sp>
      <p:pic>
        <p:nvPicPr>
          <p:cNvPr id="4" name="Picture 3"/>
          <p:cNvPicPr>
            <a:picLocks noChangeAspect="1"/>
          </p:cNvPicPr>
          <p:nvPr/>
        </p:nvPicPr>
        <p:blipFill>
          <a:blip r:embed="rId2"/>
          <a:stretch>
            <a:fillRect/>
          </a:stretch>
        </p:blipFill>
        <p:spPr>
          <a:xfrm>
            <a:off x="656918" y="2630946"/>
            <a:ext cx="7765320" cy="2236185"/>
          </a:xfrm>
          <a:prstGeom prst="rect">
            <a:avLst/>
          </a:prstGeom>
        </p:spPr>
      </p:pic>
    </p:spTree>
    <p:extLst>
      <p:ext uri="{BB962C8B-B14F-4D97-AF65-F5344CB8AC3E}">
        <p14:creationId xmlns:p14="http://schemas.microsoft.com/office/powerpoint/2010/main" val="16215559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Loop Guard with UDLD</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377545" y="1871663"/>
            <a:ext cx="8427391" cy="3128962"/>
          </a:xfrm>
          <a:prstGeom prst="rect">
            <a:avLst/>
          </a:prstGeom>
        </p:spPr>
      </p:pic>
    </p:spTree>
    <p:extLst>
      <p:ext uri="{BB962C8B-B14F-4D97-AF65-F5344CB8AC3E}">
        <p14:creationId xmlns:p14="http://schemas.microsoft.com/office/powerpoint/2010/main" val="10960362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UDLD </a:t>
            </a:r>
            <a:r>
              <a:rPr lang="pt-PT" dirty="0" err="1"/>
              <a:t>Recommended</a:t>
            </a:r>
            <a:r>
              <a:rPr lang="pt-PT" dirty="0"/>
              <a:t> </a:t>
            </a:r>
            <a:r>
              <a:rPr lang="pt-PT" dirty="0" err="1"/>
              <a:t>Practices</a:t>
            </a:r>
            <a:endParaRPr lang="pt-PT" dirty="0"/>
          </a:p>
        </p:txBody>
      </p:sp>
      <p:sp>
        <p:nvSpPr>
          <p:cNvPr id="3" name="Content Placeholder 2"/>
          <p:cNvSpPr>
            <a:spLocks noGrp="1"/>
          </p:cNvSpPr>
          <p:nvPr>
            <p:ph idx="1"/>
          </p:nvPr>
        </p:nvSpPr>
        <p:spPr/>
        <p:txBody>
          <a:bodyPr/>
          <a:lstStyle/>
          <a:p>
            <a:r>
              <a:rPr lang="en-US" dirty="0"/>
              <a:t>Typically, it is deployed on any fiber-optic interconnection.</a:t>
            </a:r>
          </a:p>
          <a:p>
            <a:r>
              <a:rPr lang="en-US" dirty="0" smtClean="0"/>
              <a:t>Use </a:t>
            </a:r>
            <a:r>
              <a:rPr lang="en-US" dirty="0"/>
              <a:t>UDLD aggressive mode for best protection.</a:t>
            </a:r>
          </a:p>
          <a:p>
            <a:r>
              <a:rPr lang="en-US" dirty="0" smtClean="0"/>
              <a:t>Turn </a:t>
            </a:r>
            <a:r>
              <a:rPr lang="en-US" dirty="0"/>
              <a:t>on in global configuration to avoid operational errors and misses.</a:t>
            </a:r>
            <a:endParaRPr lang="pt-PT" dirty="0"/>
          </a:p>
        </p:txBody>
      </p:sp>
    </p:spTree>
    <p:extLst>
      <p:ext uri="{BB962C8B-B14F-4D97-AF65-F5344CB8AC3E}">
        <p14:creationId xmlns:p14="http://schemas.microsoft.com/office/powerpoint/2010/main" val="11262975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Use </a:t>
            </a:r>
            <a:r>
              <a:rPr lang="pt-PT" dirty="0" err="1"/>
              <a:t>FlexLinks</a:t>
            </a:r>
            <a:endParaRPr lang="pt-PT" dirty="0"/>
          </a:p>
        </p:txBody>
      </p:sp>
      <p:sp>
        <p:nvSpPr>
          <p:cNvPr id="3" name="Content Placeholder 2"/>
          <p:cNvSpPr>
            <a:spLocks noGrp="1"/>
          </p:cNvSpPr>
          <p:nvPr>
            <p:ph idx="1"/>
          </p:nvPr>
        </p:nvSpPr>
        <p:spPr/>
        <p:txBody>
          <a:bodyPr/>
          <a:lstStyle/>
          <a:p>
            <a:r>
              <a:rPr lang="en-US" dirty="0" err="1"/>
              <a:t>FlexLinks</a:t>
            </a:r>
            <a:r>
              <a:rPr lang="en-US" dirty="0"/>
              <a:t> are a pair of a Layer 2 interfaces, where one interface is </a:t>
            </a:r>
            <a:r>
              <a:rPr lang="en-US" dirty="0" smtClean="0"/>
              <a:t>configured to </a:t>
            </a:r>
            <a:r>
              <a:rPr lang="en-US" dirty="0"/>
              <a:t>act as a backup to the </a:t>
            </a:r>
            <a:r>
              <a:rPr lang="en-US" dirty="0" smtClean="0"/>
              <a:t>other.</a:t>
            </a:r>
          </a:p>
          <a:p>
            <a:r>
              <a:rPr lang="pt-PT" dirty="0" err="1"/>
              <a:t>FlexLinks</a:t>
            </a:r>
            <a:r>
              <a:rPr lang="pt-PT" dirty="0"/>
              <a:t> </a:t>
            </a:r>
            <a:r>
              <a:rPr lang="pt-PT" dirty="0" err="1" smtClean="0"/>
              <a:t>provide</a:t>
            </a:r>
            <a:r>
              <a:rPr lang="pt-PT" dirty="0"/>
              <a:t> </a:t>
            </a:r>
            <a:r>
              <a:rPr lang="en-US" dirty="0" smtClean="0"/>
              <a:t>link-level </a:t>
            </a:r>
            <a:r>
              <a:rPr lang="en-US" dirty="0"/>
              <a:t>redundancy that is an alternative to STP. </a:t>
            </a:r>
            <a:endParaRPr lang="en-US" dirty="0" smtClean="0"/>
          </a:p>
          <a:p>
            <a:r>
              <a:rPr lang="en-US" dirty="0" smtClean="0"/>
              <a:t>STP </a:t>
            </a:r>
            <a:r>
              <a:rPr lang="en-US" dirty="0"/>
              <a:t>is automatically disabled </a:t>
            </a:r>
            <a:r>
              <a:rPr lang="en-US" dirty="0" smtClean="0"/>
              <a:t>on </a:t>
            </a:r>
            <a:r>
              <a:rPr lang="pt-PT" dirty="0" err="1" smtClean="0"/>
              <a:t>FlexLinks</a:t>
            </a:r>
            <a:r>
              <a:rPr lang="pt-PT" dirty="0" smtClean="0"/>
              <a:t> </a:t>
            </a:r>
            <a:r>
              <a:rPr lang="pt-PT" dirty="0"/>
              <a:t>interfaces.</a:t>
            </a:r>
          </a:p>
        </p:txBody>
      </p:sp>
      <p:pic>
        <p:nvPicPr>
          <p:cNvPr id="4" name="Picture 3"/>
          <p:cNvPicPr>
            <a:picLocks noChangeAspect="1"/>
          </p:cNvPicPr>
          <p:nvPr/>
        </p:nvPicPr>
        <p:blipFill>
          <a:blip r:embed="rId2"/>
          <a:stretch>
            <a:fillRect/>
          </a:stretch>
        </p:blipFill>
        <p:spPr>
          <a:xfrm>
            <a:off x="1567418" y="3339142"/>
            <a:ext cx="5944320" cy="3165200"/>
          </a:xfrm>
          <a:prstGeom prst="rect">
            <a:avLst/>
          </a:prstGeom>
        </p:spPr>
      </p:pic>
    </p:spTree>
    <p:extLst>
      <p:ext uri="{BB962C8B-B14F-4D97-AF65-F5344CB8AC3E}">
        <p14:creationId xmlns:p14="http://schemas.microsoft.com/office/powerpoint/2010/main" val="429451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Solution</a:t>
            </a:r>
            <a:r>
              <a:rPr lang="pt-PT" dirty="0" smtClean="0"/>
              <a:t>	</a:t>
            </a:r>
            <a:endParaRPr lang="pt-PT" dirty="0"/>
          </a:p>
        </p:txBody>
      </p:sp>
      <p:sp>
        <p:nvSpPr>
          <p:cNvPr id="3" name="Content Placeholder 2"/>
          <p:cNvSpPr>
            <a:spLocks noGrp="1"/>
          </p:cNvSpPr>
          <p:nvPr>
            <p:ph idx="1"/>
          </p:nvPr>
        </p:nvSpPr>
        <p:spPr/>
        <p:txBody>
          <a:bodyPr>
            <a:normAutofit/>
          </a:bodyPr>
          <a:lstStyle/>
          <a:p>
            <a:r>
              <a:rPr lang="en-US" dirty="0"/>
              <a:t>STP allows physical path redundancy while preventing the undesirable effects of </a:t>
            </a:r>
            <a:r>
              <a:rPr lang="en-US" dirty="0" smtClean="0"/>
              <a:t>active loops </a:t>
            </a:r>
            <a:r>
              <a:rPr lang="en-US" dirty="0"/>
              <a:t>in the network. </a:t>
            </a:r>
            <a:endParaRPr lang="en-US" dirty="0" smtClean="0"/>
          </a:p>
          <a:p>
            <a:r>
              <a:rPr lang="en-US" dirty="0" smtClean="0"/>
              <a:t>STP </a:t>
            </a:r>
            <a:r>
              <a:rPr lang="en-US" dirty="0"/>
              <a:t>forces certain ports into a standby state so that they do </a:t>
            </a:r>
            <a:r>
              <a:rPr lang="en-US" dirty="0" smtClean="0"/>
              <a:t>not listen</a:t>
            </a:r>
            <a:r>
              <a:rPr lang="en-US" dirty="0"/>
              <a:t>, forward, or flood data frames. </a:t>
            </a:r>
            <a:endParaRPr lang="en-US" dirty="0" smtClean="0"/>
          </a:p>
          <a:p>
            <a:r>
              <a:rPr lang="en-US" dirty="0" smtClean="0"/>
              <a:t>There </a:t>
            </a:r>
            <a:r>
              <a:rPr lang="en-US" dirty="0"/>
              <a:t>is only one active path to each </a:t>
            </a:r>
            <a:r>
              <a:rPr lang="en-US" dirty="0" smtClean="0"/>
              <a:t>network </a:t>
            </a:r>
            <a:r>
              <a:rPr lang="pt-PT" dirty="0" err="1" smtClean="0"/>
              <a:t>segment</a:t>
            </a:r>
            <a:r>
              <a:rPr lang="pt-PT" dirty="0"/>
              <a:t>.</a:t>
            </a:r>
          </a:p>
          <a:p>
            <a:r>
              <a:rPr lang="en-US" dirty="0"/>
              <a:t>If there is a problem with connectivity to any of the segments, STP reestablishes </a:t>
            </a:r>
            <a:r>
              <a:rPr lang="en-US" dirty="0" smtClean="0"/>
              <a:t>connectivity by </a:t>
            </a:r>
            <a:r>
              <a:rPr lang="en-US" dirty="0"/>
              <a:t>automatically activating a previously inactive path. </a:t>
            </a:r>
            <a:endParaRPr lang="en-US" dirty="0" smtClean="0"/>
          </a:p>
          <a:p>
            <a:r>
              <a:rPr lang="en-US" dirty="0" smtClean="0"/>
              <a:t>STP </a:t>
            </a:r>
            <a:r>
              <a:rPr lang="en-US" dirty="0"/>
              <a:t>uses bridge </a:t>
            </a:r>
            <a:r>
              <a:rPr lang="en-US" dirty="0" smtClean="0"/>
              <a:t>protocol data </a:t>
            </a:r>
            <a:r>
              <a:rPr lang="en-US" dirty="0"/>
              <a:t>units (BPDUs) for its operations. </a:t>
            </a:r>
            <a:endParaRPr lang="pt-PT" dirty="0"/>
          </a:p>
        </p:txBody>
      </p:sp>
    </p:spTree>
    <p:extLst>
      <p:ext uri="{BB962C8B-B14F-4D97-AF65-F5344CB8AC3E}">
        <p14:creationId xmlns:p14="http://schemas.microsoft.com/office/powerpoint/2010/main" val="23223941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FlexLinks</a:t>
            </a:r>
            <a:r>
              <a:rPr lang="pt-PT" dirty="0"/>
              <a:t> </a:t>
            </a:r>
            <a:r>
              <a:rPr lang="pt-PT" dirty="0" err="1" smtClean="0"/>
              <a:t>Configuration</a:t>
            </a:r>
            <a:r>
              <a:rPr lang="pt-PT" dirty="0" smtClean="0"/>
              <a:t> </a:t>
            </a:r>
            <a:r>
              <a:rPr lang="pt-PT" dirty="0" err="1"/>
              <a:t>and</a:t>
            </a:r>
            <a:r>
              <a:rPr lang="pt-PT" dirty="0"/>
              <a:t> </a:t>
            </a:r>
            <a:r>
              <a:rPr lang="pt-PT" dirty="0" err="1" smtClean="0"/>
              <a:t>Verification</a:t>
            </a:r>
            <a:r>
              <a:rPr lang="pt-PT" dirty="0"/>
              <a:t>	</a:t>
            </a:r>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562896" y="2244086"/>
            <a:ext cx="7953363" cy="3009905"/>
          </a:xfrm>
          <a:prstGeom prst="rect">
            <a:avLst/>
          </a:prstGeom>
        </p:spPr>
      </p:pic>
    </p:spTree>
    <p:extLst>
      <p:ext uri="{BB962C8B-B14F-4D97-AF65-F5344CB8AC3E}">
        <p14:creationId xmlns:p14="http://schemas.microsoft.com/office/powerpoint/2010/main" val="40546345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FlexLinks</a:t>
            </a:r>
            <a:r>
              <a:rPr lang="pt-PT" dirty="0" smtClean="0"/>
              <a:t> </a:t>
            </a:r>
            <a:r>
              <a:rPr lang="pt-PT" dirty="0" err="1" smtClean="0"/>
              <a:t>Guidelines</a:t>
            </a:r>
            <a:endParaRPr lang="pt-PT" dirty="0"/>
          </a:p>
        </p:txBody>
      </p:sp>
      <p:sp>
        <p:nvSpPr>
          <p:cNvPr id="3" name="Content Placeholder 2"/>
          <p:cNvSpPr>
            <a:spLocks noGrp="1"/>
          </p:cNvSpPr>
          <p:nvPr>
            <p:ph idx="1"/>
          </p:nvPr>
        </p:nvSpPr>
        <p:spPr/>
        <p:txBody>
          <a:bodyPr>
            <a:normAutofit/>
          </a:bodyPr>
          <a:lstStyle/>
          <a:p>
            <a:r>
              <a:rPr lang="en-US" dirty="0" smtClean="0"/>
              <a:t>You </a:t>
            </a:r>
            <a:r>
              <a:rPr lang="en-US" dirty="0"/>
              <a:t>can configure only one </a:t>
            </a:r>
            <a:r>
              <a:rPr lang="en-US" dirty="0" err="1"/>
              <a:t>FlexLinks</a:t>
            </a:r>
            <a:r>
              <a:rPr lang="en-US" dirty="0"/>
              <a:t> backup link for any active </a:t>
            </a:r>
            <a:r>
              <a:rPr lang="en-US" dirty="0" smtClean="0"/>
              <a:t>link</a:t>
            </a:r>
          </a:p>
          <a:p>
            <a:r>
              <a:rPr lang="en-US" dirty="0" smtClean="0"/>
              <a:t>An </a:t>
            </a:r>
            <a:r>
              <a:rPr lang="en-US" dirty="0"/>
              <a:t>interface can belong to only one </a:t>
            </a:r>
            <a:r>
              <a:rPr lang="en-US" dirty="0" err="1"/>
              <a:t>FlexLinks</a:t>
            </a:r>
            <a:r>
              <a:rPr lang="en-US" dirty="0"/>
              <a:t> </a:t>
            </a:r>
            <a:r>
              <a:rPr lang="en-US" dirty="0" smtClean="0"/>
              <a:t>pair.</a:t>
            </a:r>
            <a:endParaRPr lang="en-US" dirty="0"/>
          </a:p>
          <a:p>
            <a:r>
              <a:rPr lang="en-US" dirty="0" smtClean="0"/>
              <a:t>Neither </a:t>
            </a:r>
            <a:r>
              <a:rPr lang="en-US" dirty="0"/>
              <a:t>of the links can be a port that belongs to an </a:t>
            </a:r>
            <a:r>
              <a:rPr lang="en-US" dirty="0" err="1" smtClean="0"/>
              <a:t>EtherChannel</a:t>
            </a:r>
            <a:r>
              <a:rPr lang="en-US" dirty="0" smtClean="0"/>
              <a:t>. However</a:t>
            </a:r>
            <a:r>
              <a:rPr lang="en-US" dirty="0"/>
              <a:t>, </a:t>
            </a:r>
            <a:r>
              <a:rPr lang="en-US" dirty="0" smtClean="0"/>
              <a:t>you can </a:t>
            </a:r>
            <a:r>
              <a:rPr lang="en-US" dirty="0"/>
              <a:t>configure two port channels </a:t>
            </a:r>
            <a:r>
              <a:rPr lang="en-US" dirty="0" smtClean="0"/>
              <a:t>as </a:t>
            </a:r>
            <a:r>
              <a:rPr lang="en-US" dirty="0" err="1" smtClean="0"/>
              <a:t>FlexLinks</a:t>
            </a:r>
            <a:r>
              <a:rPr lang="en-US" dirty="0" smtClean="0"/>
              <a:t>.</a:t>
            </a:r>
            <a:endParaRPr lang="en-US" dirty="0"/>
          </a:p>
          <a:p>
            <a:r>
              <a:rPr lang="en-US" dirty="0" smtClean="0"/>
              <a:t>A </a:t>
            </a:r>
            <a:r>
              <a:rPr lang="en-US" dirty="0"/>
              <a:t>backup link does not have to be the same type (Fast Ethernet, Gigabit </a:t>
            </a:r>
            <a:r>
              <a:rPr lang="en-US" dirty="0" smtClean="0"/>
              <a:t>Ethernet, or </a:t>
            </a:r>
            <a:r>
              <a:rPr lang="en-US" dirty="0"/>
              <a:t>port channel) as the active link. </a:t>
            </a:r>
            <a:endParaRPr lang="en-US" dirty="0" smtClean="0"/>
          </a:p>
          <a:p>
            <a:r>
              <a:rPr lang="en-US" dirty="0" smtClean="0"/>
              <a:t>STP </a:t>
            </a:r>
            <a:r>
              <a:rPr lang="en-US" dirty="0"/>
              <a:t>is disabled on </a:t>
            </a:r>
            <a:r>
              <a:rPr lang="en-US" dirty="0" err="1"/>
              <a:t>FlexLinks</a:t>
            </a:r>
            <a:r>
              <a:rPr lang="en-US" dirty="0"/>
              <a:t> </a:t>
            </a:r>
            <a:r>
              <a:rPr lang="en-US" dirty="0" smtClean="0"/>
              <a:t>ports</a:t>
            </a:r>
            <a:endParaRPr lang="en-US" dirty="0"/>
          </a:p>
        </p:txBody>
      </p:sp>
    </p:spTree>
    <p:extLst>
      <p:ext uri="{BB962C8B-B14F-4D97-AF65-F5344CB8AC3E}">
        <p14:creationId xmlns:p14="http://schemas.microsoft.com/office/powerpoint/2010/main" val="2433899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dirty="0"/>
              <a:t>STP </a:t>
            </a:r>
            <a:r>
              <a:rPr lang="pt-PT" dirty="0" err="1"/>
              <a:t>Stability</a:t>
            </a:r>
            <a:r>
              <a:rPr lang="pt-PT" dirty="0"/>
              <a:t> </a:t>
            </a:r>
            <a:r>
              <a:rPr lang="pt-PT" dirty="0" err="1"/>
              <a:t>Mechanisms</a:t>
            </a:r>
            <a:r>
              <a:rPr lang="pt-PT" dirty="0"/>
              <a:t> </a:t>
            </a:r>
            <a:r>
              <a:rPr lang="pt-PT" dirty="0" err="1"/>
              <a:t>Recommendations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979177" y="1510239"/>
            <a:ext cx="7120801" cy="4477600"/>
          </a:xfrm>
          <a:prstGeom prst="rect">
            <a:avLst/>
          </a:prstGeom>
        </p:spPr>
      </p:pic>
    </p:spTree>
    <p:extLst>
      <p:ext uri="{BB962C8B-B14F-4D97-AF65-F5344CB8AC3E}">
        <p14:creationId xmlns:p14="http://schemas.microsoft.com/office/powerpoint/2010/main" val="38227929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dirty="0"/>
              <a:t>STP </a:t>
            </a:r>
            <a:r>
              <a:rPr lang="pt-PT" dirty="0" err="1"/>
              <a:t>Stability</a:t>
            </a:r>
            <a:r>
              <a:rPr lang="pt-PT" dirty="0"/>
              <a:t> </a:t>
            </a:r>
            <a:r>
              <a:rPr lang="pt-PT" dirty="0" err="1"/>
              <a:t>Mechanisms</a:t>
            </a:r>
            <a:r>
              <a:rPr lang="pt-PT" dirty="0"/>
              <a:t> </a:t>
            </a:r>
            <a:r>
              <a:rPr lang="pt-PT" dirty="0" err="1"/>
              <a:t>Recommendations</a:t>
            </a:r>
            <a:endParaRPr lang="pt-PT" dirty="0"/>
          </a:p>
        </p:txBody>
      </p:sp>
      <p:sp>
        <p:nvSpPr>
          <p:cNvPr id="3" name="Content Placeholder 2"/>
          <p:cNvSpPr>
            <a:spLocks noGrp="1"/>
          </p:cNvSpPr>
          <p:nvPr>
            <p:ph idx="1"/>
          </p:nvPr>
        </p:nvSpPr>
        <p:spPr/>
        <p:txBody>
          <a:bodyPr>
            <a:normAutofit lnSpcReduction="10000"/>
          </a:bodyPr>
          <a:lstStyle/>
          <a:p>
            <a:r>
              <a:rPr lang="en-US" b="1" dirty="0" err="1" smtClean="0"/>
              <a:t>PortFast</a:t>
            </a:r>
            <a:r>
              <a:rPr lang="en-US" b="1" dirty="0"/>
              <a:t>: </a:t>
            </a:r>
            <a:r>
              <a:rPr lang="en-US" dirty="0"/>
              <a:t>Apply to all end-user ports. To secure </a:t>
            </a:r>
            <a:r>
              <a:rPr lang="en-US" dirty="0" err="1"/>
              <a:t>PortFast</a:t>
            </a:r>
            <a:r>
              <a:rPr lang="en-US" dirty="0"/>
              <a:t>-enabled ports, </a:t>
            </a:r>
            <a:r>
              <a:rPr lang="en-US" dirty="0" smtClean="0"/>
              <a:t>always combine </a:t>
            </a:r>
            <a:r>
              <a:rPr lang="en-US" dirty="0" err="1"/>
              <a:t>PortFast</a:t>
            </a:r>
            <a:r>
              <a:rPr lang="en-US" dirty="0"/>
              <a:t> with </a:t>
            </a:r>
            <a:r>
              <a:rPr lang="en-US" b="1" dirty="0"/>
              <a:t>BPDU Guard</a:t>
            </a:r>
            <a:r>
              <a:rPr lang="en-US" dirty="0"/>
              <a:t>.</a:t>
            </a:r>
          </a:p>
          <a:p>
            <a:r>
              <a:rPr lang="en-US" b="1" dirty="0" smtClean="0"/>
              <a:t>Root </a:t>
            </a:r>
            <a:r>
              <a:rPr lang="en-US" b="1" dirty="0"/>
              <a:t>Guard: </a:t>
            </a:r>
            <a:r>
              <a:rPr lang="en-US" dirty="0"/>
              <a:t>Apply to all ports where root is never expected.</a:t>
            </a:r>
          </a:p>
          <a:p>
            <a:r>
              <a:rPr lang="en-US" b="1" dirty="0" smtClean="0"/>
              <a:t>Loop </a:t>
            </a:r>
            <a:r>
              <a:rPr lang="en-US" b="1" dirty="0"/>
              <a:t>Guard: </a:t>
            </a:r>
            <a:r>
              <a:rPr lang="en-US" dirty="0"/>
              <a:t>Apply to all ports that are or can become </a:t>
            </a:r>
            <a:r>
              <a:rPr lang="en-US" dirty="0" err="1"/>
              <a:t>nondesignated</a:t>
            </a:r>
            <a:r>
              <a:rPr lang="en-US" dirty="0"/>
              <a:t>.</a:t>
            </a:r>
          </a:p>
          <a:p>
            <a:r>
              <a:rPr lang="en-US" b="1" dirty="0" smtClean="0"/>
              <a:t>UDLD</a:t>
            </a:r>
            <a:r>
              <a:rPr lang="en-US" b="1" dirty="0"/>
              <a:t>: </a:t>
            </a:r>
            <a:r>
              <a:rPr lang="en-US" dirty="0"/>
              <a:t>The UDLD protocol enables devices to monitor the physical </a:t>
            </a:r>
            <a:r>
              <a:rPr lang="en-US" dirty="0" smtClean="0"/>
              <a:t>configuration of </a:t>
            </a:r>
            <a:r>
              <a:rPr lang="en-US" dirty="0"/>
              <a:t>the cables and detect when a unidirectional link exists</a:t>
            </a:r>
            <a:r>
              <a:rPr lang="en-US" dirty="0" smtClean="0"/>
              <a:t>.</a:t>
            </a:r>
            <a:r>
              <a:rPr lang="pt-PT" dirty="0" smtClean="0"/>
              <a:t>.</a:t>
            </a:r>
            <a:endParaRPr lang="pt-PT" dirty="0"/>
          </a:p>
          <a:p>
            <a:r>
              <a:rPr lang="en-US" dirty="0"/>
              <a:t>Depending on the security requirements of an organization, the port security feature </a:t>
            </a:r>
            <a:r>
              <a:rPr lang="en-US" dirty="0" smtClean="0"/>
              <a:t>can be </a:t>
            </a:r>
            <a:r>
              <a:rPr lang="en-US" dirty="0"/>
              <a:t>used to restrict the ingress traffic of a port by limiting the MAC addresses that </a:t>
            </a:r>
            <a:r>
              <a:rPr lang="en-US" dirty="0" smtClean="0"/>
              <a:t>are allowed </a:t>
            </a:r>
            <a:r>
              <a:rPr lang="en-US" dirty="0"/>
              <a:t>to send traffic into the port</a:t>
            </a:r>
            <a:r>
              <a:rPr lang="en-US" dirty="0" smtClean="0"/>
              <a:t>.</a:t>
            </a:r>
            <a:endParaRPr lang="en-US" dirty="0"/>
          </a:p>
        </p:txBody>
      </p:sp>
    </p:spTree>
    <p:extLst>
      <p:ext uri="{BB962C8B-B14F-4D97-AF65-F5344CB8AC3E}">
        <p14:creationId xmlns:p14="http://schemas.microsoft.com/office/powerpoint/2010/main" val="41613475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Configuring Multiple Spanning Tree Protocol</a:t>
            </a:r>
            <a:endParaRPr lang="en-US" sz="3000" b="0" dirty="0" smtClean="0">
              <a:solidFill>
                <a:schemeClr val="bg1"/>
              </a:solidFill>
            </a:endParaRPr>
          </a:p>
        </p:txBody>
      </p:sp>
    </p:spTree>
    <p:extLst>
      <p:ext uri="{BB962C8B-B14F-4D97-AF65-F5344CB8AC3E}">
        <p14:creationId xmlns:p14="http://schemas.microsoft.com/office/powerpoint/2010/main" val="545556626"/>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Multiple</a:t>
            </a:r>
            <a:r>
              <a:rPr lang="pt-PT" dirty="0"/>
              <a:t> </a:t>
            </a:r>
            <a:r>
              <a:rPr lang="pt-PT" dirty="0" err="1"/>
              <a:t>Spanning</a:t>
            </a:r>
            <a:r>
              <a:rPr lang="pt-PT" dirty="0"/>
              <a:t> </a:t>
            </a:r>
            <a:r>
              <a:rPr lang="pt-PT" dirty="0" err="1"/>
              <a:t>Tree</a:t>
            </a:r>
            <a:r>
              <a:rPr lang="pt-PT" dirty="0"/>
              <a:t> </a:t>
            </a:r>
            <a:r>
              <a:rPr lang="pt-PT" dirty="0" err="1" smtClean="0"/>
              <a:t>Protocol</a:t>
            </a:r>
            <a:r>
              <a:rPr lang="pt-PT" dirty="0" smtClean="0"/>
              <a:t> 802.1s</a:t>
            </a:r>
            <a:endParaRPr lang="pt-PT" dirty="0"/>
          </a:p>
        </p:txBody>
      </p:sp>
      <p:sp>
        <p:nvSpPr>
          <p:cNvPr id="3" name="Content Placeholder 2"/>
          <p:cNvSpPr>
            <a:spLocks noGrp="1"/>
          </p:cNvSpPr>
          <p:nvPr>
            <p:ph idx="1"/>
          </p:nvPr>
        </p:nvSpPr>
        <p:spPr/>
        <p:txBody>
          <a:bodyPr>
            <a:normAutofit/>
          </a:bodyPr>
          <a:lstStyle/>
          <a:p>
            <a:r>
              <a:rPr lang="en-US" dirty="0"/>
              <a:t>The main purpose of MST is to reduce the total number of </a:t>
            </a:r>
            <a:r>
              <a:rPr lang="en-US" dirty="0" smtClean="0"/>
              <a:t>spanning-tree instances </a:t>
            </a:r>
            <a:r>
              <a:rPr lang="en-US" dirty="0"/>
              <a:t>to match the physical topology of the network and thus reduce the CPU </a:t>
            </a:r>
            <a:r>
              <a:rPr lang="en-US" dirty="0" smtClean="0"/>
              <a:t>cycles </a:t>
            </a:r>
            <a:r>
              <a:rPr lang="pt-PT" dirty="0" err="1" smtClean="0"/>
              <a:t>of</a:t>
            </a:r>
            <a:r>
              <a:rPr lang="pt-PT" dirty="0" smtClean="0"/>
              <a:t> </a:t>
            </a:r>
            <a:r>
              <a:rPr lang="pt-PT" dirty="0"/>
              <a:t>a </a:t>
            </a:r>
            <a:r>
              <a:rPr lang="pt-PT" dirty="0" err="1" smtClean="0"/>
              <a:t>switch</a:t>
            </a:r>
            <a:endParaRPr lang="pt-PT" dirty="0" smtClean="0"/>
          </a:p>
          <a:p>
            <a:r>
              <a:rPr lang="en-US" dirty="0"/>
              <a:t>MST is a concept of mapping one or more VLANs to a single STP instance</a:t>
            </a:r>
            <a:r>
              <a:rPr lang="en-US" dirty="0" smtClean="0"/>
              <a:t>.</a:t>
            </a:r>
          </a:p>
          <a:p>
            <a:r>
              <a:rPr lang="en-US" dirty="0"/>
              <a:t>The number of instances of </a:t>
            </a:r>
            <a:r>
              <a:rPr lang="en-US" dirty="0" smtClean="0"/>
              <a:t>spanning tree </a:t>
            </a:r>
            <a:r>
              <a:rPr lang="en-US" dirty="0"/>
              <a:t>is reduced to the number of links </a:t>
            </a:r>
            <a:r>
              <a:rPr lang="en-US" dirty="0" smtClean="0"/>
              <a:t>that </a:t>
            </a:r>
            <a:r>
              <a:rPr lang="en-US" dirty="0"/>
              <a:t>are available.</a:t>
            </a:r>
            <a:endParaRPr lang="en-US" dirty="0" smtClean="0"/>
          </a:p>
        </p:txBody>
      </p:sp>
    </p:spTree>
    <p:extLst>
      <p:ext uri="{BB962C8B-B14F-4D97-AF65-F5344CB8AC3E}">
        <p14:creationId xmlns:p14="http://schemas.microsoft.com/office/powerpoint/2010/main" val="20783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VLAN </a:t>
            </a:r>
            <a:r>
              <a:rPr lang="pt-PT" dirty="0" err="1"/>
              <a:t>Load</a:t>
            </a:r>
            <a:r>
              <a:rPr lang="pt-PT" dirty="0"/>
              <a:t> </a:t>
            </a:r>
            <a:r>
              <a:rPr lang="pt-PT" dirty="0" err="1"/>
              <a:t>Balancing</a:t>
            </a:r>
            <a:endParaRPr lang="pt-PT" dirty="0"/>
          </a:p>
        </p:txBody>
      </p:sp>
      <p:sp>
        <p:nvSpPr>
          <p:cNvPr id="3" name="Content Placeholder 2"/>
          <p:cNvSpPr>
            <a:spLocks noGrp="1"/>
          </p:cNvSpPr>
          <p:nvPr>
            <p:ph idx="1"/>
          </p:nvPr>
        </p:nvSpPr>
        <p:spPr/>
        <p:txBody>
          <a:bodyPr/>
          <a:lstStyle/>
          <a:p>
            <a:r>
              <a:rPr lang="en-US" dirty="0"/>
              <a:t>T</a:t>
            </a:r>
            <a:r>
              <a:rPr lang="en-US" dirty="0" smtClean="0"/>
              <a:t>wo </a:t>
            </a:r>
            <a:r>
              <a:rPr lang="en-US" dirty="0"/>
              <a:t>links and 1000 </a:t>
            </a:r>
            <a:r>
              <a:rPr lang="en-US" dirty="0" smtClean="0"/>
              <a:t>VLANs</a:t>
            </a:r>
          </a:p>
          <a:p>
            <a:r>
              <a:rPr lang="en-US" dirty="0" smtClean="0"/>
              <a:t>The </a:t>
            </a:r>
            <a:r>
              <a:rPr lang="en-US" dirty="0"/>
              <a:t>1000 VLANs map to two </a:t>
            </a:r>
            <a:r>
              <a:rPr lang="en-US" dirty="0" smtClean="0"/>
              <a:t>MST instances</a:t>
            </a:r>
            <a:r>
              <a:rPr lang="en-US" dirty="0"/>
              <a:t>. Rather than maintaining 1000 spanning trees, each switch needs to </a:t>
            </a:r>
            <a:r>
              <a:rPr lang="en-US" dirty="0" smtClean="0"/>
              <a:t>maintain only </a:t>
            </a:r>
            <a:r>
              <a:rPr lang="en-US" dirty="0"/>
              <a:t>two spanning trees, reducing the need for switch resources.</a:t>
            </a:r>
            <a:endParaRPr lang="pt-PT" dirty="0"/>
          </a:p>
        </p:txBody>
      </p:sp>
      <p:pic>
        <p:nvPicPr>
          <p:cNvPr id="4" name="Picture 3"/>
          <p:cNvPicPr>
            <a:picLocks noChangeAspect="1"/>
          </p:cNvPicPr>
          <p:nvPr/>
        </p:nvPicPr>
        <p:blipFill>
          <a:blip r:embed="rId3"/>
          <a:stretch>
            <a:fillRect/>
          </a:stretch>
        </p:blipFill>
        <p:spPr>
          <a:xfrm>
            <a:off x="1357313" y="3153135"/>
            <a:ext cx="6186509" cy="3381922"/>
          </a:xfrm>
          <a:prstGeom prst="rect">
            <a:avLst/>
          </a:prstGeom>
        </p:spPr>
      </p:pic>
    </p:spTree>
    <p:extLst>
      <p:ext uri="{BB962C8B-B14F-4D97-AF65-F5344CB8AC3E}">
        <p14:creationId xmlns:p14="http://schemas.microsoft.com/office/powerpoint/2010/main" val="19349977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Introducing</a:t>
            </a:r>
            <a:r>
              <a:rPr lang="pt-PT" dirty="0"/>
              <a:t> MST</a:t>
            </a:r>
          </a:p>
        </p:txBody>
      </p:sp>
      <p:sp>
        <p:nvSpPr>
          <p:cNvPr id="3" name="Content Placeholder 2"/>
          <p:cNvSpPr>
            <a:spLocks noGrp="1"/>
          </p:cNvSpPr>
          <p:nvPr>
            <p:ph idx="1"/>
          </p:nvPr>
        </p:nvSpPr>
        <p:spPr/>
        <p:txBody>
          <a:bodyPr>
            <a:normAutofit lnSpcReduction="10000"/>
          </a:bodyPr>
          <a:lstStyle/>
          <a:p>
            <a:r>
              <a:rPr lang="en-US" dirty="0"/>
              <a:t>MST allows for the building of multiple spanning trees over trunks by grouping </a:t>
            </a:r>
            <a:r>
              <a:rPr lang="en-US" dirty="0" smtClean="0"/>
              <a:t>and associating </a:t>
            </a:r>
            <a:r>
              <a:rPr lang="en-US" dirty="0"/>
              <a:t>VLANs to spanning-tree instances. </a:t>
            </a:r>
            <a:endParaRPr lang="en-US" dirty="0" smtClean="0"/>
          </a:p>
          <a:p>
            <a:r>
              <a:rPr lang="en-US" dirty="0" smtClean="0"/>
              <a:t>Each </a:t>
            </a:r>
            <a:r>
              <a:rPr lang="en-US" dirty="0"/>
              <a:t>instance may have a topology </a:t>
            </a:r>
            <a:r>
              <a:rPr lang="en-US" dirty="0" smtClean="0"/>
              <a:t>that is </a:t>
            </a:r>
            <a:r>
              <a:rPr lang="en-US" dirty="0"/>
              <a:t>independent of other spanning-tree instances. </a:t>
            </a:r>
            <a:endParaRPr lang="en-US" dirty="0" smtClean="0"/>
          </a:p>
          <a:p>
            <a:r>
              <a:rPr lang="en-US" dirty="0" smtClean="0"/>
              <a:t>This </a:t>
            </a:r>
            <a:r>
              <a:rPr lang="en-US" dirty="0"/>
              <a:t>architecture provides multiple </a:t>
            </a:r>
            <a:r>
              <a:rPr lang="en-US" dirty="0" smtClean="0"/>
              <a:t>forwarding paths </a:t>
            </a:r>
            <a:r>
              <a:rPr lang="en-US" dirty="0"/>
              <a:t>for data traffic and enables load balancing. </a:t>
            </a:r>
            <a:endParaRPr lang="en-US" dirty="0" smtClean="0"/>
          </a:p>
          <a:p>
            <a:r>
              <a:rPr lang="en-US" dirty="0" smtClean="0"/>
              <a:t>A </a:t>
            </a:r>
            <a:r>
              <a:rPr lang="en-US" dirty="0"/>
              <a:t>failure in one </a:t>
            </a:r>
            <a:r>
              <a:rPr lang="en-US" dirty="0" smtClean="0"/>
              <a:t>forwarding path </a:t>
            </a:r>
            <a:r>
              <a:rPr lang="en-US" dirty="0"/>
              <a:t>does not affect other instances with different forwarding paths; hence, this </a:t>
            </a:r>
            <a:r>
              <a:rPr lang="en-US" dirty="0" smtClean="0"/>
              <a:t>architecture </a:t>
            </a:r>
            <a:r>
              <a:rPr lang="pt-PT" dirty="0" smtClean="0"/>
              <a:t>improves </a:t>
            </a:r>
            <a:r>
              <a:rPr lang="pt-PT" dirty="0"/>
              <a:t>network </a:t>
            </a:r>
            <a:r>
              <a:rPr lang="pt-PT" dirty="0" err="1"/>
              <a:t>fault</a:t>
            </a:r>
            <a:r>
              <a:rPr lang="pt-PT" dirty="0"/>
              <a:t> </a:t>
            </a:r>
            <a:r>
              <a:rPr lang="pt-PT" dirty="0" err="1"/>
              <a:t>tolerance</a:t>
            </a:r>
            <a:r>
              <a:rPr lang="pt-PT" dirty="0" smtClean="0"/>
              <a:t>.</a:t>
            </a:r>
          </a:p>
          <a:p>
            <a:r>
              <a:rPr lang="pt-PT" kern="1200" dirty="0">
                <a:latin typeface="Arial" charset="0"/>
              </a:rPr>
              <a:t>MST </a:t>
            </a:r>
            <a:r>
              <a:rPr lang="en-US" kern="1200" dirty="0">
                <a:latin typeface="Arial" charset="0"/>
              </a:rPr>
              <a:t>converges faster than PVRST+ and is backward compatible with 802.1D STP, 802.1w (RSTP), and the Cisco PVST+ architecture</a:t>
            </a:r>
            <a:r>
              <a:rPr lang="en-US" kern="1200" dirty="0" smtClean="0">
                <a:latin typeface="Arial" charset="0"/>
              </a:rPr>
              <a:t>.</a:t>
            </a:r>
            <a:endParaRPr lang="pt-PT" dirty="0"/>
          </a:p>
        </p:txBody>
      </p:sp>
    </p:spTree>
    <p:extLst>
      <p:ext uri="{BB962C8B-B14F-4D97-AF65-F5344CB8AC3E}">
        <p14:creationId xmlns:p14="http://schemas.microsoft.com/office/powerpoint/2010/main" val="39207907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PT" dirty="0" smtClean="0"/>
              <a:t>MST </a:t>
            </a:r>
            <a:endParaRPr lang="pt-PT" dirty="0"/>
          </a:p>
        </p:txBody>
      </p:sp>
      <p:sp>
        <p:nvSpPr>
          <p:cNvPr id="6" name="Content Placeholder 5"/>
          <p:cNvSpPr>
            <a:spLocks noGrp="1"/>
          </p:cNvSpPr>
          <p:nvPr>
            <p:ph sz="half" idx="10"/>
          </p:nvPr>
        </p:nvSpPr>
        <p:spPr>
          <a:xfrm>
            <a:off x="279399" y="1186191"/>
            <a:ext cx="4152751" cy="5202734"/>
          </a:xfrm>
        </p:spPr>
        <p:txBody>
          <a:bodyPr/>
          <a:lstStyle/>
          <a:p>
            <a:r>
              <a:rPr lang="pt-PT" dirty="0" err="1" smtClean="0"/>
              <a:t>Benefits</a:t>
            </a:r>
            <a:endParaRPr lang="pt-PT" dirty="0" smtClean="0"/>
          </a:p>
          <a:p>
            <a:pPr lvl="1"/>
            <a:r>
              <a:rPr lang="en-US" dirty="0"/>
              <a:t>L</a:t>
            </a:r>
            <a:r>
              <a:rPr lang="en-US" dirty="0" smtClean="0"/>
              <a:t>oad-balancing </a:t>
            </a:r>
            <a:r>
              <a:rPr lang="en-US" dirty="0"/>
              <a:t>scheme is still possible because half the VLANs </a:t>
            </a:r>
            <a:r>
              <a:rPr lang="en-US" dirty="0" smtClean="0"/>
              <a:t>follow </a:t>
            </a:r>
            <a:r>
              <a:rPr lang="pt-PT" dirty="0" err="1" smtClean="0"/>
              <a:t>one</a:t>
            </a:r>
            <a:r>
              <a:rPr lang="pt-PT" dirty="0" smtClean="0"/>
              <a:t> </a:t>
            </a:r>
            <a:r>
              <a:rPr lang="pt-PT" dirty="0" err="1"/>
              <a:t>separate</a:t>
            </a:r>
            <a:r>
              <a:rPr lang="pt-PT" dirty="0"/>
              <a:t> </a:t>
            </a:r>
            <a:r>
              <a:rPr lang="pt-PT" dirty="0" err="1"/>
              <a:t>instance</a:t>
            </a:r>
            <a:r>
              <a:rPr lang="pt-PT" dirty="0"/>
              <a:t>.</a:t>
            </a:r>
          </a:p>
          <a:p>
            <a:pPr lvl="1"/>
            <a:r>
              <a:rPr lang="en-US" dirty="0" smtClean="0"/>
              <a:t>The </a:t>
            </a:r>
            <a:r>
              <a:rPr lang="en-US" dirty="0"/>
              <a:t>switch utilization is low because it has to handle only two instances.</a:t>
            </a:r>
          </a:p>
          <a:p>
            <a:pPr marL="0" indent="0">
              <a:buNone/>
            </a:pPr>
            <a:endParaRPr lang="pt-PT" dirty="0"/>
          </a:p>
        </p:txBody>
      </p:sp>
      <p:sp>
        <p:nvSpPr>
          <p:cNvPr id="7" name="Content Placeholder 6"/>
          <p:cNvSpPr>
            <a:spLocks noGrp="1"/>
          </p:cNvSpPr>
          <p:nvPr>
            <p:ph sz="half" idx="11"/>
          </p:nvPr>
        </p:nvSpPr>
        <p:spPr>
          <a:xfrm>
            <a:off x="4659554" y="1186191"/>
            <a:ext cx="4152751" cy="5202734"/>
          </a:xfrm>
        </p:spPr>
        <p:txBody>
          <a:bodyPr/>
          <a:lstStyle/>
          <a:p>
            <a:r>
              <a:rPr lang="pt-PT" dirty="0" err="1" smtClean="0"/>
              <a:t>Drawbacks</a:t>
            </a:r>
            <a:endParaRPr lang="pt-PT" dirty="0" smtClean="0"/>
          </a:p>
          <a:p>
            <a:pPr lvl="1"/>
            <a:r>
              <a:rPr lang="en-US" dirty="0" smtClean="0"/>
              <a:t>The </a:t>
            </a:r>
            <a:r>
              <a:rPr lang="en-US" dirty="0"/>
              <a:t>protocol is more complex than the usual spanning tree and </a:t>
            </a:r>
            <a:r>
              <a:rPr lang="en-US" dirty="0" smtClean="0"/>
              <a:t>therefore requires </a:t>
            </a:r>
            <a:r>
              <a:rPr lang="en-US" dirty="0"/>
              <a:t>additional training of the operation staff.</a:t>
            </a:r>
          </a:p>
          <a:p>
            <a:pPr lvl="1"/>
            <a:r>
              <a:rPr lang="en-US" dirty="0" smtClean="0"/>
              <a:t>Interaction </a:t>
            </a:r>
            <a:r>
              <a:rPr lang="en-US" dirty="0"/>
              <a:t>with legacy bridges is sometimes challenging.</a:t>
            </a:r>
            <a:endParaRPr lang="pt-PT" dirty="0"/>
          </a:p>
        </p:txBody>
      </p:sp>
      <p:pic>
        <p:nvPicPr>
          <p:cNvPr id="4" name="Picture 3"/>
          <p:cNvPicPr>
            <a:picLocks noChangeAspect="1"/>
          </p:cNvPicPr>
          <p:nvPr/>
        </p:nvPicPr>
        <p:blipFill>
          <a:blip r:embed="rId2"/>
          <a:stretch>
            <a:fillRect/>
          </a:stretch>
        </p:blipFill>
        <p:spPr>
          <a:xfrm>
            <a:off x="2355774" y="4091764"/>
            <a:ext cx="4148640" cy="2617080"/>
          </a:xfrm>
          <a:prstGeom prst="rect">
            <a:avLst/>
          </a:prstGeom>
        </p:spPr>
      </p:pic>
    </p:spTree>
    <p:extLst>
      <p:ext uri="{BB962C8B-B14F-4D97-AF65-F5344CB8AC3E}">
        <p14:creationId xmlns:p14="http://schemas.microsoft.com/office/powerpoint/2010/main" val="3518771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MST </a:t>
            </a:r>
            <a:r>
              <a:rPr lang="pt-PT" dirty="0" err="1"/>
              <a:t>Regions</a:t>
            </a:r>
            <a:endParaRPr lang="pt-PT" dirty="0"/>
          </a:p>
        </p:txBody>
      </p:sp>
      <p:sp>
        <p:nvSpPr>
          <p:cNvPr id="3" name="Content Placeholder 2"/>
          <p:cNvSpPr>
            <a:spLocks noGrp="1"/>
          </p:cNvSpPr>
          <p:nvPr>
            <p:ph idx="1"/>
          </p:nvPr>
        </p:nvSpPr>
        <p:spPr/>
        <p:txBody>
          <a:bodyPr>
            <a:normAutofit fontScale="92500" lnSpcReduction="10000"/>
          </a:bodyPr>
          <a:lstStyle/>
          <a:p>
            <a:r>
              <a:rPr lang="en-US" dirty="0"/>
              <a:t>MST differs from the other spanning-tree implementations in combining some but </a:t>
            </a:r>
            <a:r>
              <a:rPr lang="en-US" dirty="0" smtClean="0"/>
              <a:t>not necessarily </a:t>
            </a:r>
            <a:r>
              <a:rPr lang="en-US" dirty="0"/>
              <a:t>all VLANs into logical spanning-tree instances. </a:t>
            </a:r>
            <a:endParaRPr lang="en-US" dirty="0" smtClean="0"/>
          </a:p>
          <a:p>
            <a:r>
              <a:rPr lang="en-US" dirty="0" smtClean="0"/>
              <a:t>This </a:t>
            </a:r>
            <a:r>
              <a:rPr lang="en-US" dirty="0"/>
              <a:t>difference raises </a:t>
            </a:r>
            <a:r>
              <a:rPr lang="en-US" dirty="0" smtClean="0"/>
              <a:t>the problem </a:t>
            </a:r>
            <a:r>
              <a:rPr lang="en-US" dirty="0"/>
              <a:t>of determining which VLAN is supposed to be associated with which instance.</a:t>
            </a:r>
          </a:p>
          <a:p>
            <a:r>
              <a:rPr lang="en-US" dirty="0"/>
              <a:t>VLAN-to-instance association is communicated by tagging the BPDUs so that the </a:t>
            </a:r>
            <a:r>
              <a:rPr lang="en-US" dirty="0" smtClean="0"/>
              <a:t>receiving device </a:t>
            </a:r>
            <a:r>
              <a:rPr lang="en-US" dirty="0"/>
              <a:t>can identify the instances and the VLANs to which they apply.</a:t>
            </a:r>
          </a:p>
          <a:p>
            <a:r>
              <a:rPr lang="en-US" dirty="0"/>
              <a:t>To provide this logical assignment of VLANs to spanning trees, each switch that is </a:t>
            </a:r>
            <a:r>
              <a:rPr lang="en-US" dirty="0" smtClean="0"/>
              <a:t>running MST </a:t>
            </a:r>
            <a:r>
              <a:rPr lang="en-US" dirty="0"/>
              <a:t>in the network has a single MST configuration consisting of following three</a:t>
            </a:r>
          </a:p>
          <a:p>
            <a:pPr lvl="1"/>
            <a:r>
              <a:rPr lang="en-US" dirty="0" smtClean="0"/>
              <a:t>An </a:t>
            </a:r>
            <a:r>
              <a:rPr lang="en-US" dirty="0"/>
              <a:t>alphanumeric configuration name (32 bytes)</a:t>
            </a:r>
          </a:p>
          <a:p>
            <a:pPr lvl="1"/>
            <a:r>
              <a:rPr lang="en-US" dirty="0" smtClean="0"/>
              <a:t>A </a:t>
            </a:r>
            <a:r>
              <a:rPr lang="en-US" dirty="0"/>
              <a:t>configuration revision number (2 bytes)</a:t>
            </a:r>
          </a:p>
          <a:p>
            <a:pPr lvl="1"/>
            <a:r>
              <a:rPr lang="en-US" dirty="0" smtClean="0"/>
              <a:t>A </a:t>
            </a:r>
            <a:r>
              <a:rPr lang="en-US" dirty="0"/>
              <a:t>4096-element table that associates each of the potential 4096 VLANs </a:t>
            </a:r>
            <a:r>
              <a:rPr lang="en-US" dirty="0" smtClean="0"/>
              <a:t>supported on </a:t>
            </a:r>
            <a:r>
              <a:rPr lang="en-US" dirty="0"/>
              <a:t>the chassis with a given instance</a:t>
            </a:r>
            <a:endParaRPr lang="pt-PT" dirty="0"/>
          </a:p>
        </p:txBody>
      </p:sp>
    </p:spTree>
    <p:extLst>
      <p:ext uri="{BB962C8B-B14F-4D97-AF65-F5344CB8AC3E}">
        <p14:creationId xmlns:p14="http://schemas.microsoft.com/office/powerpoint/2010/main" val="2062419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Standards</a:t>
            </a:r>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257255" y="2357438"/>
            <a:ext cx="8564646" cy="2491567"/>
          </a:xfrm>
          <a:prstGeom prst="rect">
            <a:avLst/>
          </a:prstGeom>
        </p:spPr>
      </p:pic>
    </p:spTree>
    <p:extLst>
      <p:ext uri="{BB962C8B-B14F-4D97-AF65-F5344CB8AC3E}">
        <p14:creationId xmlns:p14="http://schemas.microsoft.com/office/powerpoint/2010/main" val="26766719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MST </a:t>
            </a:r>
            <a:r>
              <a:rPr lang="pt-PT" dirty="0" err="1"/>
              <a:t>Regions</a:t>
            </a:r>
            <a:endParaRPr lang="pt-PT" dirty="0"/>
          </a:p>
        </p:txBody>
      </p:sp>
      <p:sp>
        <p:nvSpPr>
          <p:cNvPr id="3" name="Content Placeholder 2"/>
          <p:cNvSpPr>
            <a:spLocks noGrp="1"/>
          </p:cNvSpPr>
          <p:nvPr>
            <p:ph idx="1"/>
          </p:nvPr>
        </p:nvSpPr>
        <p:spPr/>
        <p:txBody>
          <a:bodyPr/>
          <a:lstStyle/>
          <a:p>
            <a:r>
              <a:rPr lang="en-US" dirty="0"/>
              <a:t>To be part of a common MST region, a group of switches must share the same </a:t>
            </a:r>
            <a:r>
              <a:rPr lang="en-US" dirty="0" smtClean="0"/>
              <a:t>configuration attributes</a:t>
            </a:r>
            <a:r>
              <a:rPr lang="en-US" dirty="0"/>
              <a:t>. </a:t>
            </a:r>
            <a:endParaRPr lang="en-US" dirty="0" smtClean="0"/>
          </a:p>
          <a:p>
            <a:r>
              <a:rPr lang="en-US" dirty="0" smtClean="0"/>
              <a:t>It </a:t>
            </a:r>
            <a:r>
              <a:rPr lang="en-US" dirty="0"/>
              <a:t>is the responsibility of the network administrator to propagate </a:t>
            </a:r>
            <a:r>
              <a:rPr lang="en-US" dirty="0" smtClean="0"/>
              <a:t>the configuration </a:t>
            </a:r>
            <a:r>
              <a:rPr lang="en-US" dirty="0"/>
              <a:t>properly throughout the region.</a:t>
            </a:r>
            <a:endParaRPr lang="pt-PT" dirty="0"/>
          </a:p>
        </p:txBody>
      </p:sp>
      <p:pic>
        <p:nvPicPr>
          <p:cNvPr id="4" name="Picture 3"/>
          <p:cNvPicPr>
            <a:picLocks noChangeAspect="1"/>
          </p:cNvPicPr>
          <p:nvPr/>
        </p:nvPicPr>
        <p:blipFill>
          <a:blip r:embed="rId2"/>
          <a:stretch>
            <a:fillRect/>
          </a:stretch>
        </p:blipFill>
        <p:spPr>
          <a:xfrm>
            <a:off x="1381658" y="3460152"/>
            <a:ext cx="6315840" cy="1837360"/>
          </a:xfrm>
          <a:prstGeom prst="rect">
            <a:avLst/>
          </a:prstGeom>
        </p:spPr>
      </p:pic>
    </p:spTree>
    <p:extLst>
      <p:ext uri="{BB962C8B-B14F-4D97-AF65-F5344CB8AC3E}">
        <p14:creationId xmlns:p14="http://schemas.microsoft.com/office/powerpoint/2010/main" val="18408040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MST </a:t>
            </a:r>
            <a:r>
              <a:rPr lang="pt-PT" dirty="0" err="1"/>
              <a:t>Regions</a:t>
            </a:r>
            <a:endParaRPr lang="pt-PT" dirty="0"/>
          </a:p>
        </p:txBody>
      </p:sp>
      <p:sp>
        <p:nvSpPr>
          <p:cNvPr id="3" name="Content Placeholder 2"/>
          <p:cNvSpPr>
            <a:spLocks noGrp="1"/>
          </p:cNvSpPr>
          <p:nvPr>
            <p:ph idx="1"/>
          </p:nvPr>
        </p:nvSpPr>
        <p:spPr/>
        <p:txBody>
          <a:bodyPr>
            <a:normAutofit/>
          </a:bodyPr>
          <a:lstStyle/>
          <a:p>
            <a:r>
              <a:rPr lang="en-US" dirty="0"/>
              <a:t>The exact VLAN-to-instance mapping is </a:t>
            </a:r>
            <a:r>
              <a:rPr lang="en-US" dirty="0" smtClean="0"/>
              <a:t>not propagated </a:t>
            </a:r>
            <a:r>
              <a:rPr lang="en-US" dirty="0"/>
              <a:t>in the BPDU because the switches need to know only whether they are </a:t>
            </a:r>
            <a:r>
              <a:rPr lang="en-US" dirty="0" smtClean="0"/>
              <a:t>in the </a:t>
            </a:r>
            <a:r>
              <a:rPr lang="en-US" dirty="0"/>
              <a:t>same region as a neighbor.</a:t>
            </a:r>
          </a:p>
          <a:p>
            <a:r>
              <a:rPr lang="en-US" dirty="0"/>
              <a:t>Therefore, only a digest of the VLAN-to-instance mapping table is sent, along with </a:t>
            </a:r>
            <a:r>
              <a:rPr lang="en-US" dirty="0" smtClean="0"/>
              <a:t>the revision </a:t>
            </a:r>
            <a:r>
              <a:rPr lang="en-US" dirty="0"/>
              <a:t>number and the name. </a:t>
            </a:r>
            <a:endParaRPr lang="en-US" dirty="0" smtClean="0"/>
          </a:p>
          <a:p>
            <a:r>
              <a:rPr lang="en-US" dirty="0" smtClean="0"/>
              <a:t>After </a:t>
            </a:r>
            <a:r>
              <a:rPr lang="en-US" dirty="0"/>
              <a:t>a switch receives a BPDU, it extracts the digest </a:t>
            </a:r>
            <a:r>
              <a:rPr lang="en-US" dirty="0" smtClean="0"/>
              <a:t>and </a:t>
            </a:r>
            <a:r>
              <a:rPr lang="en-US" dirty="0"/>
              <a:t>compares it with its own computed digest. </a:t>
            </a:r>
            <a:endParaRPr lang="en-US" dirty="0" smtClean="0"/>
          </a:p>
          <a:p>
            <a:r>
              <a:rPr lang="en-US" dirty="0" smtClean="0"/>
              <a:t>If </a:t>
            </a:r>
            <a:r>
              <a:rPr lang="en-US" dirty="0"/>
              <a:t>the digests differ, </a:t>
            </a:r>
            <a:r>
              <a:rPr lang="en-US" dirty="0" smtClean="0"/>
              <a:t>the mapping </a:t>
            </a:r>
            <a:r>
              <a:rPr lang="en-US" dirty="0"/>
              <a:t>must be different, so the port on which the BPDU was received is at the </a:t>
            </a:r>
            <a:r>
              <a:rPr lang="en-US" dirty="0" smtClean="0"/>
              <a:t>boundary </a:t>
            </a:r>
            <a:r>
              <a:rPr lang="pt-PT" dirty="0" err="1" smtClean="0"/>
              <a:t>of</a:t>
            </a:r>
            <a:r>
              <a:rPr lang="pt-PT" dirty="0" smtClean="0"/>
              <a:t> </a:t>
            </a:r>
            <a:r>
              <a:rPr lang="pt-PT" dirty="0"/>
              <a:t>a </a:t>
            </a:r>
            <a:r>
              <a:rPr lang="pt-PT" dirty="0" err="1"/>
              <a:t>region</a:t>
            </a:r>
            <a:r>
              <a:rPr lang="pt-PT" dirty="0"/>
              <a:t>.</a:t>
            </a:r>
          </a:p>
        </p:txBody>
      </p:sp>
    </p:spTree>
    <p:extLst>
      <p:ext uri="{BB962C8B-B14F-4D97-AF65-F5344CB8AC3E}">
        <p14:creationId xmlns:p14="http://schemas.microsoft.com/office/powerpoint/2010/main" val="6030244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MST </a:t>
            </a:r>
            <a:r>
              <a:rPr lang="pt-PT" dirty="0" err="1" smtClean="0"/>
              <a:t>Configuration</a:t>
            </a:r>
            <a:r>
              <a:rPr lang="pt-PT" dirty="0" smtClean="0"/>
              <a:t> </a:t>
            </a:r>
            <a:r>
              <a:rPr lang="pt-PT" dirty="0" err="1" smtClean="0"/>
              <a:t>Revision</a:t>
            </a:r>
            <a:endParaRPr lang="pt-PT" dirty="0"/>
          </a:p>
        </p:txBody>
      </p:sp>
      <p:sp>
        <p:nvSpPr>
          <p:cNvPr id="3" name="Content Placeholder 2"/>
          <p:cNvSpPr>
            <a:spLocks noGrp="1"/>
          </p:cNvSpPr>
          <p:nvPr>
            <p:ph idx="1"/>
          </p:nvPr>
        </p:nvSpPr>
        <p:spPr/>
        <p:txBody>
          <a:bodyPr/>
          <a:lstStyle/>
          <a:p>
            <a:r>
              <a:rPr lang="en-US" dirty="0"/>
              <a:t>The configuration revision number gives you a method of tracking changes that are </a:t>
            </a:r>
            <a:r>
              <a:rPr lang="en-US" dirty="0" smtClean="0"/>
              <a:t>made to </a:t>
            </a:r>
            <a:r>
              <a:rPr lang="en-US" dirty="0"/>
              <a:t>the MST region. </a:t>
            </a:r>
            <a:endParaRPr lang="en-US" dirty="0" smtClean="0"/>
          </a:p>
          <a:p>
            <a:r>
              <a:rPr lang="en-US" dirty="0" smtClean="0"/>
              <a:t>It </a:t>
            </a:r>
            <a:r>
              <a:rPr lang="en-US" dirty="0"/>
              <a:t>does not automatically increase each time that you make </a:t>
            </a:r>
            <a:r>
              <a:rPr lang="en-US" dirty="0" smtClean="0"/>
              <a:t>changes to </a:t>
            </a:r>
            <a:r>
              <a:rPr lang="en-US" dirty="0"/>
              <a:t>the MST configuration. </a:t>
            </a:r>
            <a:endParaRPr lang="en-US" dirty="0" smtClean="0"/>
          </a:p>
          <a:p>
            <a:r>
              <a:rPr lang="en-US" dirty="0" smtClean="0"/>
              <a:t>Each </a:t>
            </a:r>
            <a:r>
              <a:rPr lang="en-US" dirty="0"/>
              <a:t>time that you make a change, you should increase </a:t>
            </a:r>
            <a:r>
              <a:rPr lang="en-US" dirty="0" smtClean="0"/>
              <a:t>the </a:t>
            </a:r>
            <a:r>
              <a:rPr lang="pt-PT" dirty="0" err="1" smtClean="0"/>
              <a:t>revision</a:t>
            </a:r>
            <a:r>
              <a:rPr lang="pt-PT" dirty="0" smtClean="0"/>
              <a:t> </a:t>
            </a:r>
            <a:r>
              <a:rPr lang="pt-PT" dirty="0" err="1"/>
              <a:t>number</a:t>
            </a:r>
            <a:r>
              <a:rPr lang="pt-PT" dirty="0"/>
              <a:t> </a:t>
            </a:r>
            <a:r>
              <a:rPr lang="pt-PT" dirty="0" err="1"/>
              <a:t>by</a:t>
            </a:r>
            <a:r>
              <a:rPr lang="pt-PT" dirty="0"/>
              <a:t> </a:t>
            </a:r>
            <a:r>
              <a:rPr lang="pt-PT" dirty="0" err="1"/>
              <a:t>one</a:t>
            </a:r>
            <a:r>
              <a:rPr lang="pt-PT" dirty="0"/>
              <a:t>.</a:t>
            </a:r>
          </a:p>
        </p:txBody>
      </p:sp>
    </p:spTree>
    <p:extLst>
      <p:ext uri="{BB962C8B-B14F-4D97-AF65-F5344CB8AC3E}">
        <p14:creationId xmlns:p14="http://schemas.microsoft.com/office/powerpoint/2010/main" val="18770750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a:t>
            </a:r>
            <a:r>
              <a:rPr lang="pt-PT" dirty="0" err="1"/>
              <a:t>Instances</a:t>
            </a:r>
            <a:r>
              <a:rPr lang="pt-PT" dirty="0"/>
              <a:t> </a:t>
            </a:r>
            <a:r>
              <a:rPr lang="pt-PT" dirty="0" err="1"/>
              <a:t>with</a:t>
            </a:r>
            <a:r>
              <a:rPr lang="pt-PT" dirty="0"/>
              <a:t> MST</a:t>
            </a:r>
          </a:p>
        </p:txBody>
      </p:sp>
      <p:sp>
        <p:nvSpPr>
          <p:cNvPr id="3" name="Content Placeholder 2"/>
          <p:cNvSpPr>
            <a:spLocks noGrp="1"/>
          </p:cNvSpPr>
          <p:nvPr>
            <p:ph idx="1"/>
          </p:nvPr>
        </p:nvSpPr>
        <p:spPr/>
        <p:txBody>
          <a:bodyPr/>
          <a:lstStyle/>
          <a:p>
            <a:r>
              <a:rPr lang="en-US" dirty="0"/>
              <a:t>MST supports a number of instances. </a:t>
            </a:r>
            <a:endParaRPr lang="en-US" dirty="0" smtClean="0"/>
          </a:p>
          <a:p>
            <a:r>
              <a:rPr lang="en-US" dirty="0" smtClean="0"/>
              <a:t>Instance </a:t>
            </a:r>
            <a:r>
              <a:rPr lang="en-US" dirty="0"/>
              <a:t>0 is the internal spanning tree (IST).</a:t>
            </a:r>
            <a:endParaRPr lang="pt-PT" dirty="0"/>
          </a:p>
        </p:txBody>
      </p:sp>
      <p:pic>
        <p:nvPicPr>
          <p:cNvPr id="4" name="Picture 3"/>
          <p:cNvPicPr>
            <a:picLocks noChangeAspect="1"/>
          </p:cNvPicPr>
          <p:nvPr/>
        </p:nvPicPr>
        <p:blipFill>
          <a:blip r:embed="rId3"/>
          <a:stretch>
            <a:fillRect/>
          </a:stretch>
        </p:blipFill>
        <p:spPr>
          <a:xfrm>
            <a:off x="1397138" y="2113162"/>
            <a:ext cx="6284880" cy="4276880"/>
          </a:xfrm>
          <a:prstGeom prst="rect">
            <a:avLst/>
          </a:prstGeom>
        </p:spPr>
      </p:pic>
    </p:spTree>
    <p:extLst>
      <p:ext uri="{BB962C8B-B14F-4D97-AF65-F5344CB8AC3E}">
        <p14:creationId xmlns:p14="http://schemas.microsoft.com/office/powerpoint/2010/main" val="32329107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a:t>
            </a:r>
            <a:r>
              <a:rPr lang="pt-PT" dirty="0" err="1"/>
              <a:t>Instances</a:t>
            </a:r>
            <a:r>
              <a:rPr lang="pt-PT" dirty="0"/>
              <a:t> </a:t>
            </a:r>
            <a:r>
              <a:rPr lang="pt-PT" dirty="0" err="1"/>
              <a:t>with</a:t>
            </a:r>
            <a:r>
              <a:rPr lang="pt-PT" dirty="0"/>
              <a:t> MST</a:t>
            </a:r>
          </a:p>
        </p:txBody>
      </p:sp>
      <p:sp>
        <p:nvSpPr>
          <p:cNvPr id="3" name="Content Placeholder 2"/>
          <p:cNvSpPr>
            <a:spLocks noGrp="1"/>
          </p:cNvSpPr>
          <p:nvPr>
            <p:ph idx="1"/>
          </p:nvPr>
        </p:nvSpPr>
        <p:spPr/>
        <p:txBody>
          <a:bodyPr/>
          <a:lstStyle/>
          <a:p>
            <a:r>
              <a:rPr lang="en-US" dirty="0" smtClean="0"/>
              <a:t>All </a:t>
            </a:r>
            <a:r>
              <a:rPr lang="en-US" dirty="0"/>
              <a:t>six VLAN instances initially belong to MSTI0. This is </a:t>
            </a:r>
            <a:r>
              <a:rPr lang="en-US" dirty="0" smtClean="0"/>
              <a:t>the default </a:t>
            </a:r>
            <a:r>
              <a:rPr lang="en-US" dirty="0"/>
              <a:t>behavior. </a:t>
            </a:r>
            <a:endParaRPr lang="en-US" dirty="0" smtClean="0"/>
          </a:p>
          <a:p>
            <a:r>
              <a:rPr lang="en-US" dirty="0" smtClean="0"/>
              <a:t>Then </a:t>
            </a:r>
            <a:r>
              <a:rPr lang="en-US" dirty="0"/>
              <a:t>make the half of VLAN instances (11, 22, and 33) mapped </a:t>
            </a:r>
            <a:r>
              <a:rPr lang="en-US" dirty="0" smtClean="0"/>
              <a:t>to MSTI1</a:t>
            </a:r>
            <a:r>
              <a:rPr lang="en-US" dirty="0"/>
              <a:t>, and the other half (44, 55, and 66) mapped to MSTI2. </a:t>
            </a:r>
            <a:endParaRPr lang="en-US" dirty="0" smtClean="0"/>
          </a:p>
          <a:p>
            <a:r>
              <a:rPr lang="en-US" dirty="0" smtClean="0"/>
              <a:t>If </a:t>
            </a:r>
            <a:r>
              <a:rPr lang="en-US" dirty="0"/>
              <a:t>different root </a:t>
            </a:r>
            <a:r>
              <a:rPr lang="en-US" dirty="0" smtClean="0"/>
              <a:t>bridges </a:t>
            </a:r>
            <a:r>
              <a:rPr lang="en-US" dirty="0"/>
              <a:t>are configured for MSTI1 and MSTI2, their topologies will converge differently. </a:t>
            </a:r>
            <a:endParaRPr lang="en-US" dirty="0" smtClean="0"/>
          </a:p>
          <a:p>
            <a:r>
              <a:rPr lang="en-US" dirty="0" smtClean="0"/>
              <a:t>By having different </a:t>
            </a:r>
            <a:r>
              <a:rPr lang="en-US" dirty="0"/>
              <a:t>Layer 2 topologies between MST instances, links are more evenly utilized.</a:t>
            </a:r>
            <a:endParaRPr lang="pt-PT" dirty="0"/>
          </a:p>
        </p:txBody>
      </p:sp>
    </p:spTree>
    <p:extLst>
      <p:ext uri="{BB962C8B-B14F-4D97-AF65-F5344CB8AC3E}">
        <p14:creationId xmlns:p14="http://schemas.microsoft.com/office/powerpoint/2010/main" val="5892834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a:t>
            </a:r>
            <a:r>
              <a:rPr lang="pt-PT" dirty="0" err="1"/>
              <a:t>Instances</a:t>
            </a:r>
            <a:r>
              <a:rPr lang="pt-PT" dirty="0"/>
              <a:t> </a:t>
            </a:r>
            <a:r>
              <a:rPr lang="pt-PT" dirty="0" err="1"/>
              <a:t>with</a:t>
            </a:r>
            <a:r>
              <a:rPr lang="pt-PT" dirty="0"/>
              <a:t> MST</a:t>
            </a:r>
          </a:p>
        </p:txBody>
      </p:sp>
      <p:sp>
        <p:nvSpPr>
          <p:cNvPr id="3" name="Content Placeholder 2"/>
          <p:cNvSpPr>
            <a:spLocks noGrp="1"/>
          </p:cNvSpPr>
          <p:nvPr>
            <p:ph idx="1"/>
          </p:nvPr>
        </p:nvSpPr>
        <p:spPr/>
        <p:txBody>
          <a:bodyPr/>
          <a:lstStyle/>
          <a:p>
            <a:r>
              <a:rPr lang="en-US" dirty="0"/>
              <a:t>Within a topology where multiple variations of STP are used, Common Spanning </a:t>
            </a:r>
            <a:r>
              <a:rPr lang="en-US" dirty="0" smtClean="0"/>
              <a:t>Tree (CST</a:t>
            </a:r>
            <a:r>
              <a:rPr lang="en-US" dirty="0"/>
              <a:t>) topology considers an MST region as a single black box. </a:t>
            </a:r>
            <a:endParaRPr lang="en-US" dirty="0" smtClean="0"/>
          </a:p>
          <a:p>
            <a:r>
              <a:rPr lang="en-US" dirty="0" smtClean="0"/>
              <a:t>CST </a:t>
            </a:r>
            <a:r>
              <a:rPr lang="en-US" dirty="0"/>
              <a:t>maintains a </a:t>
            </a:r>
            <a:r>
              <a:rPr lang="en-US" dirty="0" err="1" smtClean="0"/>
              <a:t>loopfree</a:t>
            </a:r>
            <a:r>
              <a:rPr lang="en-US" dirty="0"/>
              <a:t> </a:t>
            </a:r>
            <a:r>
              <a:rPr lang="en-US" dirty="0" smtClean="0"/>
              <a:t>topology </a:t>
            </a:r>
            <a:r>
              <a:rPr lang="en-US" dirty="0"/>
              <a:t>with the links that connect the regions to each other and to switches </a:t>
            </a:r>
            <a:r>
              <a:rPr lang="en-US" dirty="0" smtClean="0"/>
              <a:t>that </a:t>
            </a:r>
            <a:r>
              <a:rPr lang="pt-PT" dirty="0" smtClean="0"/>
              <a:t>are </a:t>
            </a:r>
            <a:r>
              <a:rPr lang="pt-PT" dirty="0" err="1"/>
              <a:t>not</a:t>
            </a:r>
            <a:r>
              <a:rPr lang="pt-PT" dirty="0"/>
              <a:t> </a:t>
            </a:r>
            <a:r>
              <a:rPr lang="pt-PT" dirty="0" err="1"/>
              <a:t>running</a:t>
            </a:r>
            <a:r>
              <a:rPr lang="pt-PT" dirty="0"/>
              <a:t> MST</a:t>
            </a:r>
          </a:p>
        </p:txBody>
      </p:sp>
      <p:pic>
        <p:nvPicPr>
          <p:cNvPr id="4" name="Picture 3"/>
          <p:cNvPicPr>
            <a:picLocks noChangeAspect="1"/>
          </p:cNvPicPr>
          <p:nvPr/>
        </p:nvPicPr>
        <p:blipFill>
          <a:blip r:embed="rId3"/>
          <a:stretch>
            <a:fillRect/>
          </a:stretch>
        </p:blipFill>
        <p:spPr>
          <a:xfrm>
            <a:off x="1567418" y="3867019"/>
            <a:ext cx="5944320" cy="2686560"/>
          </a:xfrm>
          <a:prstGeom prst="rect">
            <a:avLst/>
          </a:prstGeom>
        </p:spPr>
      </p:pic>
    </p:spTree>
    <p:extLst>
      <p:ext uri="{BB962C8B-B14F-4D97-AF65-F5344CB8AC3E}">
        <p14:creationId xmlns:p14="http://schemas.microsoft.com/office/powerpoint/2010/main" val="193916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Extended</a:t>
            </a:r>
            <a:r>
              <a:rPr lang="pt-PT" dirty="0"/>
              <a:t> </a:t>
            </a:r>
            <a:r>
              <a:rPr lang="pt-PT" dirty="0" err="1"/>
              <a:t>System</a:t>
            </a:r>
            <a:r>
              <a:rPr lang="pt-PT" dirty="0"/>
              <a:t> ID for MST</a:t>
            </a:r>
          </a:p>
        </p:txBody>
      </p:sp>
      <p:sp>
        <p:nvSpPr>
          <p:cNvPr id="3" name="Content Placeholder 2"/>
          <p:cNvSpPr>
            <a:spLocks noGrp="1"/>
          </p:cNvSpPr>
          <p:nvPr>
            <p:ph idx="1"/>
          </p:nvPr>
        </p:nvSpPr>
        <p:spPr/>
        <p:txBody>
          <a:bodyPr/>
          <a:lstStyle/>
          <a:p>
            <a:r>
              <a:rPr lang="en-US" dirty="0"/>
              <a:t>As with PVST, the 12-bit Extended System ID field is used in MST. </a:t>
            </a:r>
            <a:endParaRPr lang="en-US" dirty="0" smtClean="0"/>
          </a:p>
          <a:p>
            <a:r>
              <a:rPr lang="en-US" dirty="0" smtClean="0"/>
              <a:t>In </a:t>
            </a:r>
            <a:r>
              <a:rPr lang="en-US" dirty="0"/>
              <a:t>MST, this </a:t>
            </a:r>
            <a:r>
              <a:rPr lang="en-US" dirty="0" smtClean="0"/>
              <a:t>field carries </a:t>
            </a:r>
            <a:r>
              <a:rPr lang="en-US" dirty="0"/>
              <a:t>the MST instance number.</a:t>
            </a:r>
            <a:endParaRPr lang="pt-PT" dirty="0"/>
          </a:p>
        </p:txBody>
      </p:sp>
      <p:pic>
        <p:nvPicPr>
          <p:cNvPr id="4" name="Picture 3"/>
          <p:cNvPicPr>
            <a:picLocks noChangeAspect="1"/>
          </p:cNvPicPr>
          <p:nvPr/>
        </p:nvPicPr>
        <p:blipFill>
          <a:blip r:embed="rId2"/>
          <a:stretch>
            <a:fillRect/>
          </a:stretch>
        </p:blipFill>
        <p:spPr>
          <a:xfrm>
            <a:off x="2163719" y="3165846"/>
            <a:ext cx="4751717" cy="2071172"/>
          </a:xfrm>
          <a:prstGeom prst="rect">
            <a:avLst/>
          </a:prstGeom>
        </p:spPr>
      </p:pic>
    </p:spTree>
    <p:extLst>
      <p:ext uri="{BB962C8B-B14F-4D97-AF65-F5344CB8AC3E}">
        <p14:creationId xmlns:p14="http://schemas.microsoft.com/office/powerpoint/2010/main" val="7658323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Configuring</a:t>
            </a:r>
            <a:r>
              <a:rPr lang="pt-PT" dirty="0"/>
              <a:t> </a:t>
            </a:r>
            <a:r>
              <a:rPr lang="pt-PT" dirty="0" err="1"/>
              <a:t>and</a:t>
            </a:r>
            <a:r>
              <a:rPr lang="pt-PT" dirty="0"/>
              <a:t> </a:t>
            </a:r>
            <a:r>
              <a:rPr lang="pt-PT" dirty="0" err="1"/>
              <a:t>Verifying</a:t>
            </a:r>
            <a:r>
              <a:rPr lang="pt-PT" dirty="0"/>
              <a:t> MST</a:t>
            </a:r>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813323" y="1108037"/>
            <a:ext cx="7089841" cy="3844560"/>
          </a:xfrm>
          <a:prstGeom prst="rect">
            <a:avLst/>
          </a:prstGeom>
        </p:spPr>
      </p:pic>
      <p:pic>
        <p:nvPicPr>
          <p:cNvPr id="5" name="Picture 4"/>
          <p:cNvPicPr>
            <a:picLocks noChangeAspect="1"/>
          </p:cNvPicPr>
          <p:nvPr/>
        </p:nvPicPr>
        <p:blipFill>
          <a:blip r:embed="rId3"/>
          <a:stretch>
            <a:fillRect/>
          </a:stretch>
        </p:blipFill>
        <p:spPr>
          <a:xfrm>
            <a:off x="6017161" y="4475559"/>
            <a:ext cx="2782594" cy="1839180"/>
          </a:xfrm>
          <a:prstGeom prst="rect">
            <a:avLst/>
          </a:prstGeom>
        </p:spPr>
      </p:pic>
    </p:spTree>
    <p:extLst>
      <p:ext uri="{BB962C8B-B14F-4D97-AF65-F5344CB8AC3E}">
        <p14:creationId xmlns:p14="http://schemas.microsoft.com/office/powerpoint/2010/main" val="7403402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Configuring </a:t>
            </a:r>
            <a:r>
              <a:rPr lang="en-US" dirty="0"/>
              <a:t>MST with the CCNP </a:t>
            </a:r>
            <a:r>
              <a:rPr lang="en-US" dirty="0" smtClean="0"/>
              <a:t>Region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573109" y="2222077"/>
            <a:ext cx="7932937" cy="3053923"/>
          </a:xfrm>
          <a:prstGeom prst="rect">
            <a:avLst/>
          </a:prstGeom>
        </p:spPr>
      </p:pic>
    </p:spTree>
    <p:extLst>
      <p:ext uri="{BB962C8B-B14F-4D97-AF65-F5344CB8AC3E}">
        <p14:creationId xmlns:p14="http://schemas.microsoft.com/office/powerpoint/2010/main" val="24459011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MST Instance 1 and 2 </a:t>
            </a:r>
            <a:r>
              <a:rPr lang="en-US" dirty="0" smtClean="0"/>
              <a:t>Configuration</a:t>
            </a:r>
            <a:endParaRPr lang="pt-PT" dirty="0"/>
          </a:p>
        </p:txBody>
      </p:sp>
      <p:sp>
        <p:nvSpPr>
          <p:cNvPr id="3" name="Content Placeholder 2"/>
          <p:cNvSpPr>
            <a:spLocks noGrp="1"/>
          </p:cNvSpPr>
          <p:nvPr>
            <p:ph idx="1"/>
          </p:nvPr>
        </p:nvSpPr>
        <p:spPr>
          <a:xfrm>
            <a:off x="279401" y="4977625"/>
            <a:ext cx="8520354" cy="1589430"/>
          </a:xfrm>
        </p:spPr>
        <p:txBody>
          <a:bodyPr>
            <a:normAutofit fontScale="85000" lnSpcReduction="20000"/>
          </a:bodyPr>
          <a:lstStyle/>
          <a:p>
            <a:r>
              <a:rPr lang="en-US" dirty="0" smtClean="0"/>
              <a:t>MST </a:t>
            </a:r>
            <a:r>
              <a:rPr lang="en-US" dirty="0"/>
              <a:t>is configured with three instances. </a:t>
            </a:r>
            <a:endParaRPr lang="en-US" dirty="0" smtClean="0"/>
          </a:p>
          <a:p>
            <a:r>
              <a:rPr lang="en-US" dirty="0" smtClean="0"/>
              <a:t>VLANs </a:t>
            </a:r>
            <a:r>
              <a:rPr lang="en-US" dirty="0"/>
              <a:t>2 and 3 belong to </a:t>
            </a:r>
            <a:r>
              <a:rPr lang="en-US" dirty="0" smtClean="0"/>
              <a:t>instance 1</a:t>
            </a:r>
            <a:r>
              <a:rPr lang="en-US" dirty="0"/>
              <a:t>. </a:t>
            </a:r>
            <a:endParaRPr lang="en-US" dirty="0" smtClean="0"/>
          </a:p>
          <a:p>
            <a:r>
              <a:rPr lang="en-US" dirty="0" smtClean="0"/>
              <a:t>VLANs </a:t>
            </a:r>
            <a:r>
              <a:rPr lang="en-US" dirty="0"/>
              <a:t>4 and 5 belong to instance 2. </a:t>
            </a:r>
            <a:endParaRPr lang="en-US" dirty="0" smtClean="0"/>
          </a:p>
          <a:p>
            <a:r>
              <a:rPr lang="en-US" dirty="0" smtClean="0"/>
              <a:t>All </a:t>
            </a:r>
            <a:r>
              <a:rPr lang="en-US" dirty="0"/>
              <a:t>other VLANs between 1 and 4094, that </a:t>
            </a:r>
            <a:r>
              <a:rPr lang="en-US" dirty="0" smtClean="0"/>
              <a:t>are not </a:t>
            </a:r>
            <a:r>
              <a:rPr lang="en-US" dirty="0"/>
              <a:t>in instances 1 or 2, belong to instance 0.</a:t>
            </a:r>
            <a:endParaRPr lang="pt-PT" dirty="0"/>
          </a:p>
        </p:txBody>
      </p:sp>
      <p:pic>
        <p:nvPicPr>
          <p:cNvPr id="4" name="Picture 3"/>
          <p:cNvPicPr>
            <a:picLocks noChangeAspect="1"/>
          </p:cNvPicPr>
          <p:nvPr/>
        </p:nvPicPr>
        <p:blipFill>
          <a:blip r:embed="rId3"/>
          <a:stretch>
            <a:fillRect/>
          </a:stretch>
        </p:blipFill>
        <p:spPr>
          <a:xfrm>
            <a:off x="638339" y="1183340"/>
            <a:ext cx="7802477" cy="3718982"/>
          </a:xfrm>
          <a:prstGeom prst="rect">
            <a:avLst/>
          </a:prstGeom>
        </p:spPr>
      </p:pic>
    </p:spTree>
    <p:extLst>
      <p:ext uri="{BB962C8B-B14F-4D97-AF65-F5344CB8AC3E}">
        <p14:creationId xmlns:p14="http://schemas.microsoft.com/office/powerpoint/2010/main" val="424682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STP </a:t>
            </a:r>
            <a:r>
              <a:rPr lang="pt-PT" dirty="0" err="1"/>
              <a:t>Operations</a:t>
            </a:r>
            <a:endParaRPr lang="pt-PT" dirty="0"/>
          </a:p>
        </p:txBody>
      </p:sp>
      <p:sp>
        <p:nvSpPr>
          <p:cNvPr id="3" name="Content Placeholder 2"/>
          <p:cNvSpPr>
            <a:spLocks noGrp="1"/>
          </p:cNvSpPr>
          <p:nvPr>
            <p:ph idx="1"/>
          </p:nvPr>
        </p:nvSpPr>
        <p:spPr/>
        <p:txBody>
          <a:bodyPr>
            <a:normAutofit lnSpcReduction="10000"/>
          </a:bodyPr>
          <a:lstStyle/>
          <a:p>
            <a:pPr marL="0" indent="0">
              <a:buNone/>
            </a:pPr>
            <a:r>
              <a:rPr lang="en-US" dirty="0"/>
              <a:t>STP </a:t>
            </a:r>
            <a:r>
              <a:rPr lang="en-US" dirty="0" smtClean="0"/>
              <a:t>provides </a:t>
            </a:r>
            <a:r>
              <a:rPr lang="en-US" dirty="0"/>
              <a:t>loop resolution by managing the physical path to the </a:t>
            </a:r>
            <a:r>
              <a:rPr lang="en-US" dirty="0" smtClean="0"/>
              <a:t>given network </a:t>
            </a:r>
            <a:r>
              <a:rPr lang="en-US" dirty="0"/>
              <a:t>segment, by performing the following three steps:</a:t>
            </a:r>
          </a:p>
          <a:p>
            <a:r>
              <a:rPr lang="en-US" b="1" dirty="0"/>
              <a:t>1. Elects one root </a:t>
            </a:r>
            <a:r>
              <a:rPr lang="en-US" b="1" dirty="0" smtClean="0"/>
              <a:t>bridge</a:t>
            </a:r>
          </a:p>
          <a:p>
            <a:pPr lvl="1"/>
            <a:r>
              <a:rPr lang="en-US" dirty="0" smtClean="0"/>
              <a:t>Only </a:t>
            </a:r>
            <a:r>
              <a:rPr lang="en-US" dirty="0"/>
              <a:t>one bridge can act as the root bridge. The root </a:t>
            </a:r>
            <a:r>
              <a:rPr lang="en-US" dirty="0" smtClean="0"/>
              <a:t>bridge is </a:t>
            </a:r>
            <a:r>
              <a:rPr lang="en-US" dirty="0"/>
              <a:t>the reference point; all data flows in the network are from the perspective of </a:t>
            </a:r>
            <a:r>
              <a:rPr lang="en-US" dirty="0" smtClean="0"/>
              <a:t>this switch</a:t>
            </a:r>
            <a:r>
              <a:rPr lang="en-US" dirty="0"/>
              <a:t>. All ports on a root bridge are forwarding traffic.</a:t>
            </a:r>
          </a:p>
          <a:p>
            <a:r>
              <a:rPr lang="en-US" b="1" dirty="0"/>
              <a:t>2. Selects the root port on the </a:t>
            </a:r>
            <a:r>
              <a:rPr lang="en-US" b="1" dirty="0" err="1"/>
              <a:t>nonroot</a:t>
            </a:r>
            <a:r>
              <a:rPr lang="en-US" b="1" dirty="0"/>
              <a:t> </a:t>
            </a:r>
            <a:r>
              <a:rPr lang="en-US" b="1" dirty="0" smtClean="0"/>
              <a:t>bridge</a:t>
            </a:r>
          </a:p>
          <a:p>
            <a:pPr lvl="1"/>
            <a:r>
              <a:rPr lang="en-US" dirty="0" smtClean="0"/>
              <a:t>One </a:t>
            </a:r>
            <a:r>
              <a:rPr lang="en-US" dirty="0"/>
              <a:t>port on each </a:t>
            </a:r>
            <a:r>
              <a:rPr lang="en-US" dirty="0" err="1"/>
              <a:t>nonroot</a:t>
            </a:r>
            <a:r>
              <a:rPr lang="en-US" dirty="0"/>
              <a:t> bridge </a:t>
            </a:r>
            <a:r>
              <a:rPr lang="en-US" dirty="0" smtClean="0"/>
              <a:t>I the </a:t>
            </a:r>
            <a:r>
              <a:rPr lang="en-US" dirty="0"/>
              <a:t>root port. It is the port with the lowest-cost path from the </a:t>
            </a:r>
            <a:r>
              <a:rPr lang="en-US" dirty="0" err="1"/>
              <a:t>nonroot</a:t>
            </a:r>
            <a:r>
              <a:rPr lang="en-US" dirty="0"/>
              <a:t> bridge </a:t>
            </a:r>
            <a:r>
              <a:rPr lang="en-US" dirty="0" smtClean="0"/>
              <a:t>to the </a:t>
            </a:r>
            <a:r>
              <a:rPr lang="en-US" dirty="0"/>
              <a:t>root bridge. By default, STP path cost is calculated from the bandwidth of </a:t>
            </a:r>
            <a:r>
              <a:rPr lang="en-US" dirty="0" smtClean="0"/>
              <a:t>the link</a:t>
            </a:r>
            <a:r>
              <a:rPr lang="en-US" dirty="0"/>
              <a:t>. You can also set STP path cost manually</a:t>
            </a:r>
            <a:r>
              <a:rPr lang="en-US" dirty="0" smtClean="0"/>
              <a:t>.</a:t>
            </a:r>
          </a:p>
          <a:p>
            <a:r>
              <a:rPr lang="en-US" b="1" dirty="0"/>
              <a:t>3. Selects the designated port on each </a:t>
            </a:r>
            <a:r>
              <a:rPr lang="en-US" b="1" dirty="0" smtClean="0"/>
              <a:t>segment</a:t>
            </a:r>
          </a:p>
          <a:p>
            <a:pPr lvl="1"/>
            <a:r>
              <a:rPr lang="en-US" dirty="0" smtClean="0"/>
              <a:t>There </a:t>
            </a:r>
            <a:r>
              <a:rPr lang="en-US" dirty="0"/>
              <a:t>is one designated port </a:t>
            </a:r>
            <a:r>
              <a:rPr lang="en-US" dirty="0" smtClean="0"/>
              <a:t>on each </a:t>
            </a:r>
            <a:r>
              <a:rPr lang="en-US" dirty="0"/>
              <a:t>segment. It is selected on the bridge with the lowest-cost path to the </a:t>
            </a:r>
            <a:r>
              <a:rPr lang="en-US" dirty="0" smtClean="0"/>
              <a:t>root </a:t>
            </a:r>
            <a:r>
              <a:rPr lang="pt-PT" dirty="0" smtClean="0"/>
              <a:t>bridge</a:t>
            </a:r>
            <a:r>
              <a:rPr lang="pt-PT" dirty="0"/>
              <a:t>.</a:t>
            </a:r>
          </a:p>
        </p:txBody>
      </p:sp>
    </p:spTree>
    <p:extLst>
      <p:ext uri="{BB962C8B-B14F-4D97-AF65-F5344CB8AC3E}">
        <p14:creationId xmlns:p14="http://schemas.microsoft.com/office/powerpoint/2010/main" val="40464567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SPT Root Bridge </a:t>
            </a:r>
            <a:r>
              <a:rPr lang="en-US" dirty="0" smtClean="0"/>
              <a:t>Configuration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350898" y="1854581"/>
            <a:ext cx="8377360" cy="841117"/>
          </a:xfrm>
          <a:prstGeom prst="rect">
            <a:avLst/>
          </a:prstGeom>
        </p:spPr>
      </p:pic>
      <p:pic>
        <p:nvPicPr>
          <p:cNvPr id="5" name="Picture 4"/>
          <p:cNvPicPr>
            <a:picLocks noChangeAspect="1"/>
          </p:cNvPicPr>
          <p:nvPr/>
        </p:nvPicPr>
        <p:blipFill>
          <a:blip r:embed="rId4"/>
          <a:stretch>
            <a:fillRect/>
          </a:stretch>
        </p:blipFill>
        <p:spPr>
          <a:xfrm>
            <a:off x="350898" y="2902460"/>
            <a:ext cx="8377360" cy="2967018"/>
          </a:xfrm>
          <a:prstGeom prst="rect">
            <a:avLst/>
          </a:prstGeom>
        </p:spPr>
      </p:pic>
    </p:spTree>
    <p:extLst>
      <p:ext uri="{BB962C8B-B14F-4D97-AF65-F5344CB8AC3E}">
        <p14:creationId xmlns:p14="http://schemas.microsoft.com/office/powerpoint/2010/main" val="2269847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Verifying </a:t>
            </a:r>
            <a:r>
              <a:rPr lang="en-US" dirty="0" smtClean="0"/>
              <a:t>MST</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3"/>
          <a:stretch>
            <a:fillRect/>
          </a:stretch>
        </p:blipFill>
        <p:spPr>
          <a:xfrm>
            <a:off x="1195877" y="1092969"/>
            <a:ext cx="6928782" cy="2641492"/>
          </a:xfrm>
          <a:prstGeom prst="rect">
            <a:avLst/>
          </a:prstGeom>
        </p:spPr>
      </p:pic>
      <p:pic>
        <p:nvPicPr>
          <p:cNvPr id="6" name="Picture 5"/>
          <p:cNvPicPr>
            <a:picLocks noChangeAspect="1"/>
          </p:cNvPicPr>
          <p:nvPr/>
        </p:nvPicPr>
        <p:blipFill>
          <a:blip r:embed="rId4"/>
          <a:stretch>
            <a:fillRect/>
          </a:stretch>
        </p:blipFill>
        <p:spPr>
          <a:xfrm>
            <a:off x="1195877" y="3772112"/>
            <a:ext cx="6966001" cy="2871840"/>
          </a:xfrm>
          <a:prstGeom prst="rect">
            <a:avLst/>
          </a:prstGeom>
        </p:spPr>
      </p:pic>
    </p:spTree>
    <p:extLst>
      <p:ext uri="{BB962C8B-B14F-4D97-AF65-F5344CB8AC3E}">
        <p14:creationId xmlns:p14="http://schemas.microsoft.com/office/powerpoint/2010/main" val="2866095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Verifying</a:t>
            </a:r>
            <a:r>
              <a:rPr lang="pt-PT" dirty="0"/>
              <a:t> MST </a:t>
            </a:r>
            <a:r>
              <a:rPr lang="pt-PT" dirty="0" err="1"/>
              <a:t>Digest</a:t>
            </a:r>
            <a:endParaRPr lang="pt-PT" dirty="0"/>
          </a:p>
        </p:txBody>
      </p:sp>
      <p:sp>
        <p:nvSpPr>
          <p:cNvPr id="3" name="Content Placeholder 2"/>
          <p:cNvSpPr>
            <a:spLocks noGrp="1"/>
          </p:cNvSpPr>
          <p:nvPr>
            <p:ph idx="1"/>
          </p:nvPr>
        </p:nvSpPr>
        <p:spPr/>
        <p:txBody>
          <a:bodyPr/>
          <a:lstStyle/>
          <a:p>
            <a:endParaRPr lang="pt-PT"/>
          </a:p>
        </p:txBody>
      </p:sp>
      <p:grpSp>
        <p:nvGrpSpPr>
          <p:cNvPr id="6" name="Group 5"/>
          <p:cNvGrpSpPr/>
          <p:nvPr/>
        </p:nvGrpSpPr>
        <p:grpSpPr>
          <a:xfrm>
            <a:off x="1044702" y="1797956"/>
            <a:ext cx="6989751" cy="3902165"/>
            <a:chOff x="1088999" y="1931320"/>
            <a:chExt cx="6989751" cy="3902165"/>
          </a:xfrm>
        </p:grpSpPr>
        <p:pic>
          <p:nvPicPr>
            <p:cNvPr id="4" name="Picture 3"/>
            <p:cNvPicPr>
              <a:picLocks noChangeAspect="1"/>
            </p:cNvPicPr>
            <p:nvPr/>
          </p:nvPicPr>
          <p:blipFill>
            <a:blip r:embed="rId3"/>
            <a:stretch>
              <a:fillRect/>
            </a:stretch>
          </p:blipFill>
          <p:spPr>
            <a:xfrm>
              <a:off x="1088999" y="1931320"/>
              <a:ext cx="6966001" cy="2995360"/>
            </a:xfrm>
            <a:prstGeom prst="rect">
              <a:avLst/>
            </a:prstGeom>
          </p:spPr>
        </p:pic>
        <p:pic>
          <p:nvPicPr>
            <p:cNvPr id="5" name="Picture 4"/>
            <p:cNvPicPr>
              <a:picLocks noChangeAspect="1"/>
            </p:cNvPicPr>
            <p:nvPr/>
          </p:nvPicPr>
          <p:blipFill>
            <a:blip r:embed="rId4"/>
            <a:stretch>
              <a:fillRect/>
            </a:stretch>
          </p:blipFill>
          <p:spPr>
            <a:xfrm>
              <a:off x="1112749" y="4914805"/>
              <a:ext cx="6966001" cy="918680"/>
            </a:xfrm>
            <a:prstGeom prst="rect">
              <a:avLst/>
            </a:prstGeom>
          </p:spPr>
        </p:pic>
      </p:grpSp>
    </p:spTree>
    <p:extLst>
      <p:ext uri="{BB962C8B-B14F-4D97-AF65-F5344CB8AC3E}">
        <p14:creationId xmlns:p14="http://schemas.microsoft.com/office/powerpoint/2010/main" val="24552121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Verifying</a:t>
            </a:r>
            <a:r>
              <a:rPr lang="pt-PT" dirty="0"/>
              <a:t> MST </a:t>
            </a:r>
            <a:r>
              <a:rPr lang="pt-PT" dirty="0" err="1"/>
              <a:t>Instances</a:t>
            </a:r>
            <a:r>
              <a:rPr lang="pt-PT" dirty="0"/>
              <a:t> </a:t>
            </a:r>
            <a:r>
              <a:rPr lang="pt-PT" dirty="0" err="1"/>
              <a:t>Mappings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723832" y="1898001"/>
            <a:ext cx="7631489" cy="3915832"/>
          </a:xfrm>
          <a:prstGeom prst="rect">
            <a:avLst/>
          </a:prstGeom>
        </p:spPr>
      </p:pic>
      <p:pic>
        <p:nvPicPr>
          <p:cNvPr id="5" name="Picture 4"/>
          <p:cNvPicPr>
            <a:picLocks noChangeAspect="1"/>
          </p:cNvPicPr>
          <p:nvPr/>
        </p:nvPicPr>
        <p:blipFill>
          <a:blip r:embed="rId3"/>
          <a:stretch>
            <a:fillRect/>
          </a:stretch>
        </p:blipFill>
        <p:spPr>
          <a:xfrm>
            <a:off x="3963890" y="3826791"/>
            <a:ext cx="4966213" cy="2487948"/>
          </a:xfrm>
          <a:prstGeom prst="rect">
            <a:avLst/>
          </a:prstGeom>
        </p:spPr>
      </p:pic>
    </p:spTree>
    <p:extLst>
      <p:ext uri="{BB962C8B-B14F-4D97-AF65-F5344CB8AC3E}">
        <p14:creationId xmlns:p14="http://schemas.microsoft.com/office/powerpoint/2010/main" val="41279804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Configuring</a:t>
            </a:r>
            <a:r>
              <a:rPr lang="pt-PT" dirty="0"/>
              <a:t> MST </a:t>
            </a:r>
            <a:r>
              <a:rPr lang="pt-PT" dirty="0" err="1"/>
              <a:t>Path</a:t>
            </a:r>
            <a:r>
              <a:rPr lang="pt-PT" dirty="0"/>
              <a:t> </a:t>
            </a:r>
            <a:r>
              <a:rPr lang="pt-PT" dirty="0" err="1" smtClean="0"/>
              <a:t>Cost</a:t>
            </a:r>
            <a:endParaRPr lang="pt-PT" dirty="0"/>
          </a:p>
        </p:txBody>
      </p:sp>
      <p:sp>
        <p:nvSpPr>
          <p:cNvPr id="3" name="Content Placeholder 2"/>
          <p:cNvSpPr>
            <a:spLocks noGrp="1"/>
          </p:cNvSpPr>
          <p:nvPr>
            <p:ph idx="1"/>
          </p:nvPr>
        </p:nvSpPr>
        <p:spPr/>
        <p:txBody>
          <a:bodyPr/>
          <a:lstStyle/>
          <a:p>
            <a:r>
              <a:rPr lang="en-US" dirty="0"/>
              <a:t>Path cost functions the same as with other STPs, except with MST port costs are </a:t>
            </a:r>
            <a:r>
              <a:rPr lang="en-US" dirty="0" smtClean="0"/>
              <a:t>configured </a:t>
            </a:r>
            <a:r>
              <a:rPr lang="pt-PT" dirty="0" smtClean="0"/>
              <a:t>per </a:t>
            </a:r>
            <a:r>
              <a:rPr lang="pt-PT" dirty="0" err="1"/>
              <a:t>instance</a:t>
            </a:r>
            <a:r>
              <a:rPr lang="pt-PT" dirty="0" smtClean="0"/>
              <a:t>.</a:t>
            </a:r>
            <a:endParaRPr lang="pt-PT" dirty="0"/>
          </a:p>
        </p:txBody>
      </p:sp>
      <p:grpSp>
        <p:nvGrpSpPr>
          <p:cNvPr id="7" name="Group 6"/>
          <p:cNvGrpSpPr/>
          <p:nvPr/>
        </p:nvGrpSpPr>
        <p:grpSpPr>
          <a:xfrm>
            <a:off x="437465" y="2486082"/>
            <a:ext cx="8204226" cy="3225949"/>
            <a:chOff x="1058039" y="3039140"/>
            <a:chExt cx="7027921" cy="2763419"/>
          </a:xfrm>
        </p:grpSpPr>
        <p:pic>
          <p:nvPicPr>
            <p:cNvPr id="5" name="Picture 4"/>
            <p:cNvPicPr>
              <a:picLocks noChangeAspect="1"/>
            </p:cNvPicPr>
            <p:nvPr/>
          </p:nvPicPr>
          <p:blipFill>
            <a:blip r:embed="rId2"/>
            <a:stretch>
              <a:fillRect/>
            </a:stretch>
          </p:blipFill>
          <p:spPr>
            <a:xfrm>
              <a:off x="1058039" y="3039140"/>
              <a:ext cx="7027921" cy="779720"/>
            </a:xfrm>
            <a:prstGeom prst="rect">
              <a:avLst/>
            </a:prstGeom>
          </p:spPr>
        </p:pic>
        <p:pic>
          <p:nvPicPr>
            <p:cNvPr id="6" name="Picture 5"/>
            <p:cNvPicPr>
              <a:picLocks noChangeAspect="1"/>
            </p:cNvPicPr>
            <p:nvPr/>
          </p:nvPicPr>
          <p:blipFill>
            <a:blip r:embed="rId3"/>
            <a:stretch>
              <a:fillRect/>
            </a:stretch>
          </p:blipFill>
          <p:spPr>
            <a:xfrm>
              <a:off x="1088998" y="3749039"/>
              <a:ext cx="6966001" cy="2053520"/>
            </a:xfrm>
            <a:prstGeom prst="rect">
              <a:avLst/>
            </a:prstGeom>
          </p:spPr>
        </p:pic>
      </p:grpSp>
    </p:spTree>
    <p:extLst>
      <p:ext uri="{BB962C8B-B14F-4D97-AF65-F5344CB8AC3E}">
        <p14:creationId xmlns:p14="http://schemas.microsoft.com/office/powerpoint/2010/main" val="23378167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Configuring</a:t>
            </a:r>
            <a:r>
              <a:rPr lang="pt-PT" dirty="0"/>
              <a:t> MST </a:t>
            </a:r>
            <a:r>
              <a:rPr lang="pt-PT" dirty="0" err="1"/>
              <a:t>Port</a:t>
            </a:r>
            <a:r>
              <a:rPr lang="pt-PT" dirty="0"/>
              <a:t> </a:t>
            </a:r>
            <a:r>
              <a:rPr lang="pt-PT" dirty="0" err="1"/>
              <a:t>Priority</a:t>
            </a:r>
            <a:endParaRPr lang="pt-PT" dirty="0"/>
          </a:p>
        </p:txBody>
      </p:sp>
      <p:sp>
        <p:nvSpPr>
          <p:cNvPr id="3" name="Content Placeholder 2"/>
          <p:cNvSpPr>
            <a:spLocks noGrp="1"/>
          </p:cNvSpPr>
          <p:nvPr>
            <p:ph idx="1"/>
          </p:nvPr>
        </p:nvSpPr>
        <p:spPr/>
        <p:txBody>
          <a:bodyPr/>
          <a:lstStyle/>
          <a:p>
            <a:r>
              <a:rPr lang="en-US" dirty="0"/>
              <a:t>Port priority functions the same as with other STPs, except with MST port priorities </a:t>
            </a:r>
            <a:r>
              <a:rPr lang="en-US" dirty="0" smtClean="0"/>
              <a:t>are </a:t>
            </a:r>
            <a:r>
              <a:rPr lang="pt-PT" dirty="0" err="1" smtClean="0"/>
              <a:t>configured</a:t>
            </a:r>
            <a:r>
              <a:rPr lang="pt-PT" dirty="0" smtClean="0"/>
              <a:t> </a:t>
            </a:r>
            <a:r>
              <a:rPr lang="pt-PT" dirty="0"/>
              <a:t>per </a:t>
            </a:r>
            <a:r>
              <a:rPr lang="pt-PT" dirty="0" err="1"/>
              <a:t>instance</a:t>
            </a:r>
            <a:r>
              <a:rPr lang="pt-PT" dirty="0"/>
              <a:t>.</a:t>
            </a:r>
          </a:p>
        </p:txBody>
      </p:sp>
      <p:pic>
        <p:nvPicPr>
          <p:cNvPr id="4" name="Picture 3"/>
          <p:cNvPicPr>
            <a:picLocks noChangeAspect="1"/>
          </p:cNvPicPr>
          <p:nvPr/>
        </p:nvPicPr>
        <p:blipFill>
          <a:blip r:embed="rId2"/>
          <a:stretch>
            <a:fillRect/>
          </a:stretch>
        </p:blipFill>
        <p:spPr>
          <a:xfrm>
            <a:off x="722569" y="2493819"/>
            <a:ext cx="7634018" cy="3444961"/>
          </a:xfrm>
          <a:prstGeom prst="rect">
            <a:avLst/>
          </a:prstGeom>
        </p:spPr>
      </p:pic>
    </p:spTree>
    <p:extLst>
      <p:ext uri="{BB962C8B-B14F-4D97-AF65-F5344CB8AC3E}">
        <p14:creationId xmlns:p14="http://schemas.microsoft.com/office/powerpoint/2010/main" val="29897482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MST </a:t>
            </a:r>
            <a:r>
              <a:rPr lang="pt-PT" dirty="0" err="1"/>
              <a:t>Protocol</a:t>
            </a:r>
            <a:r>
              <a:rPr lang="pt-PT" dirty="0"/>
              <a:t> </a:t>
            </a:r>
            <a:r>
              <a:rPr lang="pt-PT" dirty="0" err="1"/>
              <a:t>Migration</a:t>
            </a:r>
            <a:endParaRPr lang="pt-PT" dirty="0"/>
          </a:p>
        </p:txBody>
      </p:sp>
      <p:sp>
        <p:nvSpPr>
          <p:cNvPr id="3" name="Content Placeholder 2"/>
          <p:cNvSpPr>
            <a:spLocks noGrp="1"/>
          </p:cNvSpPr>
          <p:nvPr>
            <p:ph idx="1"/>
          </p:nvPr>
        </p:nvSpPr>
        <p:spPr/>
        <p:txBody>
          <a:bodyPr>
            <a:normAutofit/>
          </a:bodyPr>
          <a:lstStyle/>
          <a:p>
            <a:r>
              <a:rPr lang="en-US" dirty="0" smtClean="0"/>
              <a:t>Ensure </a:t>
            </a:r>
            <a:r>
              <a:rPr lang="en-US" dirty="0"/>
              <a:t>that all switch-to-switch links on which a rapid transition </a:t>
            </a:r>
            <a:r>
              <a:rPr lang="en-US" dirty="0" smtClean="0"/>
              <a:t>is desired </a:t>
            </a:r>
            <a:r>
              <a:rPr lang="en-US" dirty="0"/>
              <a:t>are full duplex. </a:t>
            </a:r>
            <a:endParaRPr lang="en-US" dirty="0" smtClean="0"/>
          </a:p>
          <a:p>
            <a:r>
              <a:rPr lang="en-US" dirty="0" smtClean="0"/>
              <a:t>Edge </a:t>
            </a:r>
            <a:r>
              <a:rPr lang="en-US" dirty="0"/>
              <a:t>ports are defined through the </a:t>
            </a:r>
            <a:r>
              <a:rPr lang="en-US" dirty="0" err="1"/>
              <a:t>PortFast</a:t>
            </a:r>
            <a:r>
              <a:rPr lang="en-US" dirty="0"/>
              <a:t> feature</a:t>
            </a:r>
            <a:r>
              <a:rPr lang="en-US" dirty="0" smtClean="0"/>
              <a:t>.</a:t>
            </a:r>
          </a:p>
          <a:p>
            <a:r>
              <a:rPr lang="en-US" dirty="0"/>
              <a:t>Carefully decide how many instances are needed in the switched network, and </a:t>
            </a:r>
            <a:r>
              <a:rPr lang="en-US" dirty="0" smtClean="0"/>
              <a:t>keep in </a:t>
            </a:r>
            <a:r>
              <a:rPr lang="en-US" dirty="0"/>
              <a:t>mind that an instance translates to a logical topology</a:t>
            </a:r>
            <a:r>
              <a:rPr lang="en-US" dirty="0" smtClean="0"/>
              <a:t>.</a:t>
            </a:r>
          </a:p>
          <a:p>
            <a:r>
              <a:rPr lang="en-US" dirty="0"/>
              <a:t>Decide what VLANs to map onto those instances, and carefully select a root and </a:t>
            </a:r>
            <a:r>
              <a:rPr lang="en-US" dirty="0" smtClean="0"/>
              <a:t>a backup </a:t>
            </a:r>
            <a:r>
              <a:rPr lang="en-US" dirty="0"/>
              <a:t>root for each instance</a:t>
            </a:r>
            <a:r>
              <a:rPr lang="en-US" dirty="0" smtClean="0"/>
              <a:t>.</a:t>
            </a:r>
          </a:p>
          <a:p>
            <a:r>
              <a:rPr lang="en-US" dirty="0"/>
              <a:t>Choose a configuration name and a revision number that will be common to all </a:t>
            </a:r>
            <a:r>
              <a:rPr lang="en-US" dirty="0" smtClean="0"/>
              <a:t>switches in </a:t>
            </a:r>
            <a:r>
              <a:rPr lang="en-US" dirty="0"/>
              <a:t>the network. </a:t>
            </a:r>
            <a:endParaRPr lang="en-US" dirty="0" smtClean="0"/>
          </a:p>
          <a:p>
            <a:pPr lvl="1"/>
            <a:r>
              <a:rPr lang="en-US" dirty="0" smtClean="0"/>
              <a:t>Cisco </a:t>
            </a:r>
            <a:r>
              <a:rPr lang="en-US" dirty="0"/>
              <a:t>recommends that you place as many switches as possible </a:t>
            </a:r>
            <a:r>
              <a:rPr lang="en-US" dirty="0" smtClean="0"/>
              <a:t>into a </a:t>
            </a:r>
            <a:r>
              <a:rPr lang="en-US" dirty="0"/>
              <a:t>single region; it is not advantageous to segment a network into separate regions.</a:t>
            </a:r>
            <a:endParaRPr lang="pt-PT" dirty="0"/>
          </a:p>
        </p:txBody>
      </p:sp>
    </p:spTree>
    <p:extLst>
      <p:ext uri="{BB962C8B-B14F-4D97-AF65-F5344CB8AC3E}">
        <p14:creationId xmlns:p14="http://schemas.microsoft.com/office/powerpoint/2010/main" val="20149490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MST </a:t>
            </a:r>
            <a:r>
              <a:rPr lang="pt-PT" dirty="0" err="1"/>
              <a:t>Protocol</a:t>
            </a:r>
            <a:r>
              <a:rPr lang="pt-PT" dirty="0"/>
              <a:t> </a:t>
            </a:r>
            <a:r>
              <a:rPr lang="pt-PT" dirty="0" err="1"/>
              <a:t>Migration</a:t>
            </a:r>
            <a:endParaRPr lang="pt-PT" dirty="0"/>
          </a:p>
        </p:txBody>
      </p:sp>
      <p:sp>
        <p:nvSpPr>
          <p:cNvPr id="3" name="Content Placeholder 2"/>
          <p:cNvSpPr>
            <a:spLocks noGrp="1"/>
          </p:cNvSpPr>
          <p:nvPr>
            <p:ph idx="1"/>
          </p:nvPr>
        </p:nvSpPr>
        <p:spPr/>
        <p:txBody>
          <a:bodyPr/>
          <a:lstStyle/>
          <a:p>
            <a:r>
              <a:rPr lang="en-US" dirty="0"/>
              <a:t>Avoid mapping any VLANs onto instance 0</a:t>
            </a:r>
            <a:r>
              <a:rPr lang="en-US" dirty="0" smtClean="0"/>
              <a:t>.</a:t>
            </a:r>
          </a:p>
          <a:p>
            <a:r>
              <a:rPr lang="en-US" dirty="0"/>
              <a:t>Migrate the core first. Change the STP type to MST, and work your way down </a:t>
            </a:r>
            <a:r>
              <a:rPr lang="en-US" dirty="0" smtClean="0"/>
              <a:t>to </a:t>
            </a:r>
            <a:r>
              <a:rPr lang="pt-PT" dirty="0" err="1" smtClean="0"/>
              <a:t>the</a:t>
            </a:r>
            <a:r>
              <a:rPr lang="pt-PT" dirty="0" smtClean="0"/>
              <a:t> </a:t>
            </a:r>
            <a:r>
              <a:rPr lang="pt-PT" dirty="0" err="1"/>
              <a:t>access</a:t>
            </a:r>
            <a:r>
              <a:rPr lang="pt-PT" dirty="0"/>
              <a:t> </a:t>
            </a:r>
            <a:r>
              <a:rPr lang="pt-PT" dirty="0" err="1"/>
              <a:t>switches</a:t>
            </a:r>
            <a:r>
              <a:rPr lang="pt-PT" dirty="0" smtClean="0"/>
              <a:t>.</a:t>
            </a:r>
          </a:p>
          <a:p>
            <a:r>
              <a:rPr lang="en-US" dirty="0"/>
              <a:t>The configuration of the features such as the </a:t>
            </a:r>
            <a:r>
              <a:rPr lang="en-US" dirty="0" err="1"/>
              <a:t>PortFast</a:t>
            </a:r>
            <a:r>
              <a:rPr lang="en-US" dirty="0"/>
              <a:t>, BPDU Guard, BPDUF </a:t>
            </a:r>
            <a:r>
              <a:rPr lang="en-US" dirty="0" smtClean="0"/>
              <a:t>Filter, Root </a:t>
            </a:r>
            <a:r>
              <a:rPr lang="en-US" dirty="0"/>
              <a:t>Guard, and Loop Guard are also applicable in MST mode. </a:t>
            </a:r>
            <a:endParaRPr lang="en-US" dirty="0" smtClean="0"/>
          </a:p>
          <a:p>
            <a:r>
              <a:rPr lang="en-US" dirty="0" smtClean="0"/>
              <a:t>If </a:t>
            </a:r>
            <a:r>
              <a:rPr lang="en-US" dirty="0"/>
              <a:t>you have already enabled these features </a:t>
            </a:r>
            <a:r>
              <a:rPr lang="en-US" dirty="0" smtClean="0"/>
              <a:t>in the </a:t>
            </a:r>
            <a:r>
              <a:rPr lang="en-US" dirty="0"/>
              <a:t>PVST+ mode, it remains active after the migration to MST mode.</a:t>
            </a:r>
            <a:endParaRPr lang="pt-PT" dirty="0"/>
          </a:p>
        </p:txBody>
      </p:sp>
    </p:spTree>
    <p:extLst>
      <p:ext uri="{BB962C8B-B14F-4D97-AF65-F5344CB8AC3E}">
        <p14:creationId xmlns:p14="http://schemas.microsoft.com/office/powerpoint/2010/main" val="25865170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a:t>
            </a:r>
            <a:r>
              <a:rPr lang="en-US" dirty="0" smtClean="0"/>
              <a:t>4 </a:t>
            </a:r>
            <a:r>
              <a:rPr lang="en-US" dirty="0"/>
              <a:t>Summary</a:t>
            </a:r>
          </a:p>
        </p:txBody>
      </p:sp>
      <p:sp>
        <p:nvSpPr>
          <p:cNvPr id="3" name="Content Placeholder 2"/>
          <p:cNvSpPr>
            <a:spLocks noGrp="1"/>
          </p:cNvSpPr>
          <p:nvPr>
            <p:ph idx="1"/>
          </p:nvPr>
        </p:nvSpPr>
        <p:spPr/>
        <p:txBody>
          <a:bodyPr>
            <a:noAutofit/>
          </a:bodyPr>
          <a:lstStyle/>
          <a:p>
            <a:r>
              <a:rPr lang="en-US" dirty="0"/>
              <a:t>Spanning Tree Protocol (STP) overview, its operations, and history</a:t>
            </a:r>
          </a:p>
          <a:p>
            <a:r>
              <a:rPr lang="en-US" dirty="0"/>
              <a:t>Implement Rapid Spanning Tree Protocol (RSTP)</a:t>
            </a:r>
          </a:p>
          <a:p>
            <a:r>
              <a:rPr lang="en-US" dirty="0"/>
              <a:t>Describe how and where to configure the following features: </a:t>
            </a:r>
            <a:r>
              <a:rPr lang="en-US" dirty="0" err="1"/>
              <a:t>PortFast</a:t>
            </a:r>
            <a:r>
              <a:rPr lang="en-US" dirty="0"/>
              <a:t>, </a:t>
            </a:r>
            <a:r>
              <a:rPr lang="en-US" dirty="0" err="1"/>
              <a:t>UplinkFast</a:t>
            </a:r>
            <a:r>
              <a:rPr lang="en-US" dirty="0"/>
              <a:t>, </a:t>
            </a:r>
            <a:r>
              <a:rPr lang="pt-PT" dirty="0" err="1"/>
              <a:t>BackboneFast</a:t>
            </a:r>
            <a:r>
              <a:rPr lang="pt-PT" dirty="0"/>
              <a:t>, BPDU </a:t>
            </a:r>
            <a:r>
              <a:rPr lang="pt-PT" dirty="0" err="1"/>
              <a:t>Guard</a:t>
            </a:r>
            <a:r>
              <a:rPr lang="pt-PT" dirty="0"/>
              <a:t>, BPDU </a:t>
            </a:r>
            <a:r>
              <a:rPr lang="pt-PT" dirty="0" err="1"/>
              <a:t>Filter</a:t>
            </a:r>
            <a:r>
              <a:rPr lang="pt-PT" dirty="0"/>
              <a:t>, </a:t>
            </a:r>
            <a:r>
              <a:rPr lang="pt-PT" dirty="0" err="1"/>
              <a:t>Root</a:t>
            </a:r>
            <a:r>
              <a:rPr lang="pt-PT" dirty="0"/>
              <a:t> </a:t>
            </a:r>
            <a:r>
              <a:rPr lang="pt-PT" dirty="0" err="1"/>
              <a:t>Guard</a:t>
            </a:r>
            <a:r>
              <a:rPr lang="pt-PT" dirty="0"/>
              <a:t>, </a:t>
            </a:r>
            <a:r>
              <a:rPr lang="pt-PT" dirty="0" err="1"/>
              <a:t>Loop</a:t>
            </a:r>
            <a:r>
              <a:rPr lang="pt-PT" dirty="0"/>
              <a:t> </a:t>
            </a:r>
            <a:r>
              <a:rPr lang="pt-PT" dirty="0" err="1"/>
              <a:t>Guard</a:t>
            </a:r>
            <a:r>
              <a:rPr lang="pt-PT" dirty="0"/>
              <a:t>, </a:t>
            </a:r>
            <a:r>
              <a:rPr lang="pt-PT" dirty="0" err="1"/>
              <a:t>Unidirectional</a:t>
            </a:r>
            <a:r>
              <a:rPr lang="pt-PT" dirty="0"/>
              <a:t> Link </a:t>
            </a:r>
            <a:r>
              <a:rPr lang="pt-PT" dirty="0" err="1"/>
              <a:t>Detection</a:t>
            </a:r>
            <a:r>
              <a:rPr lang="pt-PT" dirty="0"/>
              <a:t>, </a:t>
            </a:r>
            <a:r>
              <a:rPr lang="pt-PT" dirty="0" err="1"/>
              <a:t>and</a:t>
            </a:r>
            <a:r>
              <a:rPr lang="pt-PT" dirty="0"/>
              <a:t> </a:t>
            </a:r>
            <a:r>
              <a:rPr lang="pt-PT" dirty="0" err="1"/>
              <a:t>FlexLinks</a:t>
            </a:r>
            <a:endParaRPr lang="pt-PT" dirty="0"/>
          </a:p>
          <a:p>
            <a:r>
              <a:rPr lang="en-US" dirty="0"/>
              <a:t>Configure Multiple Spanning Tree (MST)</a:t>
            </a:r>
          </a:p>
          <a:p>
            <a:r>
              <a:rPr lang="pt-PT" dirty="0" err="1"/>
              <a:t>Troubleshooting</a:t>
            </a:r>
            <a:r>
              <a:rPr lang="pt-PT"/>
              <a:t> STP</a:t>
            </a:r>
            <a:endParaRPr lang="en-US" dirty="0"/>
          </a:p>
        </p:txBody>
      </p:sp>
    </p:spTree>
    <p:extLst>
      <p:ext uri="{BB962C8B-B14F-4D97-AF65-F5344CB8AC3E}">
        <p14:creationId xmlns:p14="http://schemas.microsoft.com/office/powerpoint/2010/main" val="35774934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b="1" dirty="0" smtClean="0">
                <a:ea typeface="Times New Roman"/>
                <a:cs typeface="Arial"/>
              </a:rPr>
              <a:t>CCNPv7.1 SWITCH Lab4.1 STP</a:t>
            </a:r>
          </a:p>
          <a:p>
            <a:r>
              <a:rPr lang="en-US" b="1" dirty="0" smtClean="0"/>
              <a:t>CCNPv7.1 SWITCH Lab4.2 MST</a:t>
            </a:r>
            <a:endParaRPr lang="en-US" b="1" dirty="0"/>
          </a:p>
        </p:txBody>
      </p:sp>
      <p:sp>
        <p:nvSpPr>
          <p:cNvPr id="5" name="Title 4"/>
          <p:cNvSpPr>
            <a:spLocks noGrp="1"/>
          </p:cNvSpPr>
          <p:nvPr>
            <p:ph type="title"/>
          </p:nvPr>
        </p:nvSpPr>
        <p:spPr/>
        <p:txBody>
          <a:bodyPr/>
          <a:lstStyle/>
          <a:p>
            <a:r>
              <a:rPr lang="en-US" dirty="0" smtClean="0"/>
              <a:t>Chapter 4 Labs</a:t>
            </a:r>
            <a:endParaRPr lang="en-US" dirty="0"/>
          </a:p>
        </p:txBody>
      </p:sp>
    </p:spTree>
    <p:extLst>
      <p:ext uri="{BB962C8B-B14F-4D97-AF65-F5344CB8AC3E}">
        <p14:creationId xmlns:p14="http://schemas.microsoft.com/office/powerpoint/2010/main" val="1408318124"/>
      </p:ext>
    </p:extLst>
  </p:cSld>
  <p:clrMapOvr>
    <a:masterClrMapping/>
  </p:clrMapOvr>
</p:sld>
</file>

<file path=ppt/theme/theme1.xml><?xml version="1.0" encoding="utf-8"?>
<a:theme xmlns:a="http://schemas.openxmlformats.org/drawingml/2006/main" name="CCNP Instructor PPT">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Instructor PPT2</Template>
  <TotalTime>12970</TotalTime>
  <Pages>28</Pages>
  <Words>7192</Words>
  <Application>Microsoft Office PowerPoint</Application>
  <PresentationFormat>On-screen Show (4:3)</PresentationFormat>
  <Paragraphs>543</Paragraphs>
  <Slides>101</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101</vt:i4>
      </vt:variant>
    </vt:vector>
  </HeadingPairs>
  <TitlesOfParts>
    <vt:vector size="107" baseType="lpstr">
      <vt:lpstr>Arial</vt:lpstr>
      <vt:lpstr>Consolas</vt:lpstr>
      <vt:lpstr>Courier New</vt:lpstr>
      <vt:lpstr>Times New Roman</vt:lpstr>
      <vt:lpstr>Wingdings</vt:lpstr>
      <vt:lpstr>CCNP Instructor PPT</vt:lpstr>
      <vt:lpstr>Chapter 4:  Spanning Tree in Depth</vt:lpstr>
      <vt:lpstr>Chapter 4 Objectives</vt:lpstr>
      <vt:lpstr>Spanning Tree Protocol Overview</vt:lpstr>
      <vt:lpstr>Spanning Tree Protocol Overview</vt:lpstr>
      <vt:lpstr>STP Need</vt:lpstr>
      <vt:lpstr>Redundant Topology Problems</vt:lpstr>
      <vt:lpstr>Solution </vt:lpstr>
      <vt:lpstr>STP Standards</vt:lpstr>
      <vt:lpstr>STP Operations</vt:lpstr>
      <vt:lpstr>STP Operations</vt:lpstr>
      <vt:lpstr>STP Port Roles</vt:lpstr>
      <vt:lpstr>Bridge Protocol Data Units</vt:lpstr>
      <vt:lpstr>The BPDU Frame</vt:lpstr>
      <vt:lpstr>Root Bridge Election</vt:lpstr>
      <vt:lpstr>Root Port Election</vt:lpstr>
      <vt:lpstr>Designated Port Election</vt:lpstr>
      <vt:lpstr>STP Process</vt:lpstr>
      <vt:lpstr>STP Port States</vt:lpstr>
      <vt:lpstr>Per-VLAN STP Plus (PVST+)</vt:lpstr>
      <vt:lpstr>Per-VLAN STP Plus (PVST+)</vt:lpstr>
      <vt:lpstr>STP Topology Changes</vt:lpstr>
      <vt:lpstr>PowerPoint Presentation</vt:lpstr>
      <vt:lpstr>Rapid Spanning Tree Protocol</vt:lpstr>
      <vt:lpstr>RSTP Port Roles</vt:lpstr>
      <vt:lpstr>RSTP Port Roles</vt:lpstr>
      <vt:lpstr>RSTP Port Roles</vt:lpstr>
      <vt:lpstr>Comparison of RSTP and STP Port States</vt:lpstr>
      <vt:lpstr>RSTP Ports States</vt:lpstr>
      <vt:lpstr>RSTP Topology Changes</vt:lpstr>
      <vt:lpstr>Configuring and Modifying STP Behavior</vt:lpstr>
      <vt:lpstr>Changing STP Priority</vt:lpstr>
      <vt:lpstr>Changing STP Priority</vt:lpstr>
      <vt:lpstr>STP Path Manipulation</vt:lpstr>
      <vt:lpstr>STP Path Manipulation</vt:lpstr>
      <vt:lpstr>STP Timers</vt:lpstr>
      <vt:lpstr>STP Timers</vt:lpstr>
      <vt:lpstr>Changing the STP Mode to RSTP</vt:lpstr>
      <vt:lpstr>PowerPoint Presentation</vt:lpstr>
      <vt:lpstr>Cisco Spanning Tree Protocol Toolkit</vt:lpstr>
      <vt:lpstr>Cisco Spanning Tree Protocol Toolkit</vt:lpstr>
      <vt:lpstr>Use UplinkFast</vt:lpstr>
      <vt:lpstr>Use UplinkFast</vt:lpstr>
      <vt:lpstr>Use BackboneFast</vt:lpstr>
      <vt:lpstr>Use BackboneFast</vt:lpstr>
      <vt:lpstr>Use BackboneFast</vt:lpstr>
      <vt:lpstr>Use PortFast</vt:lpstr>
      <vt:lpstr>Use PortFast</vt:lpstr>
      <vt:lpstr>PortFast Configuration for a Trunk</vt:lpstr>
      <vt:lpstr>Securing PortFast Interface with BPDU Guard</vt:lpstr>
      <vt:lpstr>Securing PortFast Interface with BPDU Guard</vt:lpstr>
      <vt:lpstr>Disabling STP with BPDU Filter</vt:lpstr>
      <vt:lpstr>Disabling STP with BPDU Filter</vt:lpstr>
      <vt:lpstr>Use Root Guard</vt:lpstr>
      <vt:lpstr>Use Root Guard</vt:lpstr>
      <vt:lpstr>Configuring and Verifying Root Guard</vt:lpstr>
      <vt:lpstr>Loop Guard Overview</vt:lpstr>
      <vt:lpstr>Loop Guard Overview</vt:lpstr>
      <vt:lpstr>Loop Guard Overview</vt:lpstr>
      <vt:lpstr>Loop Guard Placement</vt:lpstr>
      <vt:lpstr>Loop Guard vs Root Guard</vt:lpstr>
      <vt:lpstr>Use UDLD</vt:lpstr>
      <vt:lpstr>UDLD Overview</vt:lpstr>
      <vt:lpstr>UDLD Overview</vt:lpstr>
      <vt:lpstr>UDLD Overview</vt:lpstr>
      <vt:lpstr>UDLD Operation</vt:lpstr>
      <vt:lpstr>UDLD Configuration</vt:lpstr>
      <vt:lpstr>Comparing Loop Guard with UDLD</vt:lpstr>
      <vt:lpstr>UDLD Recommended Practices</vt:lpstr>
      <vt:lpstr>Use FlexLinks</vt:lpstr>
      <vt:lpstr>FlexLinks Configuration and Verification </vt:lpstr>
      <vt:lpstr>FlexLinks Guidelines</vt:lpstr>
      <vt:lpstr>STP Stability Mechanisms Recommendations</vt:lpstr>
      <vt:lpstr>STP Stability Mechanisms Recommendations</vt:lpstr>
      <vt:lpstr>Configuring Multiple Spanning Tree Protocol</vt:lpstr>
      <vt:lpstr>Multiple Spanning Tree Protocol 802.1s</vt:lpstr>
      <vt:lpstr>VLAN Load Balancing</vt:lpstr>
      <vt:lpstr>Introducing MST</vt:lpstr>
      <vt:lpstr>MST </vt:lpstr>
      <vt:lpstr>MST Regions</vt:lpstr>
      <vt:lpstr>MST Regions</vt:lpstr>
      <vt:lpstr>MST Regions</vt:lpstr>
      <vt:lpstr>MST Configuration Revision</vt:lpstr>
      <vt:lpstr>STP Instances with MST</vt:lpstr>
      <vt:lpstr>STP Instances with MST</vt:lpstr>
      <vt:lpstr>STP Instances with MST</vt:lpstr>
      <vt:lpstr>Extended System ID for MST</vt:lpstr>
      <vt:lpstr>Configuring and Verifying MST</vt:lpstr>
      <vt:lpstr>Configuring MST with the CCNP Region</vt:lpstr>
      <vt:lpstr>MST Instance 1 and 2 Configuration</vt:lpstr>
      <vt:lpstr>SPT Root Bridge Configuration</vt:lpstr>
      <vt:lpstr>Verifying MST</vt:lpstr>
      <vt:lpstr>Verifying MST Digest</vt:lpstr>
      <vt:lpstr>Verifying MST Instances Mappings</vt:lpstr>
      <vt:lpstr>Configuring MST Path Cost</vt:lpstr>
      <vt:lpstr>Configuring MST Port Priority</vt:lpstr>
      <vt:lpstr>MST Protocol Migration</vt:lpstr>
      <vt:lpstr>MST Protocol Migration</vt:lpstr>
      <vt:lpstr>Chapter 4 Summary</vt:lpstr>
      <vt:lpstr>Chapter 4 Labs</vt:lpstr>
      <vt:lpstr>PowerPoint Presentation</vt:lpstr>
      <vt:lpstr>Acknowledgment </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Chapter 1</dc:title>
  <dc:subject/>
  <dc:creator>Cisco Systems</dc:creator>
  <cp:keywords/>
  <dc:description/>
  <cp:lastModifiedBy>Kang Liu -T (kanliu - ZHONG GUO GUO JI  JI SHU ZHI LI HE ZUO GONG SI at Cisco)</cp:lastModifiedBy>
  <cp:revision>545</cp:revision>
  <cp:lastPrinted>1999-01-27T00:54:54Z</cp:lastPrinted>
  <dcterms:created xsi:type="dcterms:W3CDTF">2010-07-05T20:10:47Z</dcterms:created>
  <dcterms:modified xsi:type="dcterms:W3CDTF">2016-04-13T04:16:43Z</dcterms:modified>
</cp:coreProperties>
</file>