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90"/>
  </p:notesMasterIdLst>
  <p:handoutMasterIdLst>
    <p:handoutMasterId r:id="rId91"/>
  </p:handoutMasterIdLst>
  <p:sldIdLst>
    <p:sldId id="500" r:id="rId2"/>
    <p:sldId id="541" r:id="rId3"/>
    <p:sldId id="813" r:id="rId4"/>
    <p:sldId id="881" r:id="rId5"/>
    <p:sldId id="884" r:id="rId6"/>
    <p:sldId id="885" r:id="rId7"/>
    <p:sldId id="886" r:id="rId8"/>
    <p:sldId id="887" r:id="rId9"/>
    <p:sldId id="888" r:id="rId10"/>
    <p:sldId id="889" r:id="rId11"/>
    <p:sldId id="891" r:id="rId12"/>
    <p:sldId id="890" r:id="rId13"/>
    <p:sldId id="892" r:id="rId14"/>
    <p:sldId id="893" r:id="rId15"/>
    <p:sldId id="894" r:id="rId16"/>
    <p:sldId id="895" r:id="rId17"/>
    <p:sldId id="896" r:id="rId18"/>
    <p:sldId id="897" r:id="rId19"/>
    <p:sldId id="898" r:id="rId20"/>
    <p:sldId id="899" r:id="rId21"/>
    <p:sldId id="900" r:id="rId22"/>
    <p:sldId id="901" r:id="rId23"/>
    <p:sldId id="902" r:id="rId24"/>
    <p:sldId id="903" r:id="rId25"/>
    <p:sldId id="904" r:id="rId26"/>
    <p:sldId id="905" r:id="rId27"/>
    <p:sldId id="906" r:id="rId28"/>
    <p:sldId id="907" r:id="rId29"/>
    <p:sldId id="908" r:id="rId30"/>
    <p:sldId id="909" r:id="rId31"/>
    <p:sldId id="910" r:id="rId32"/>
    <p:sldId id="911" r:id="rId33"/>
    <p:sldId id="912" r:id="rId34"/>
    <p:sldId id="913" r:id="rId35"/>
    <p:sldId id="914" r:id="rId36"/>
    <p:sldId id="915" r:id="rId37"/>
    <p:sldId id="916" r:id="rId38"/>
    <p:sldId id="917" r:id="rId39"/>
    <p:sldId id="918" r:id="rId40"/>
    <p:sldId id="919" r:id="rId41"/>
    <p:sldId id="920" r:id="rId42"/>
    <p:sldId id="921" r:id="rId43"/>
    <p:sldId id="922" r:id="rId44"/>
    <p:sldId id="924" r:id="rId45"/>
    <p:sldId id="923" r:id="rId46"/>
    <p:sldId id="814" r:id="rId47"/>
    <p:sldId id="882" r:id="rId48"/>
    <p:sldId id="925" r:id="rId49"/>
    <p:sldId id="934" r:id="rId50"/>
    <p:sldId id="935" r:id="rId51"/>
    <p:sldId id="926" r:id="rId52"/>
    <p:sldId id="927" r:id="rId53"/>
    <p:sldId id="928" r:id="rId54"/>
    <p:sldId id="929" r:id="rId55"/>
    <p:sldId id="930" r:id="rId56"/>
    <p:sldId id="931" r:id="rId57"/>
    <p:sldId id="932" r:id="rId58"/>
    <p:sldId id="933" r:id="rId59"/>
    <p:sldId id="815" r:id="rId60"/>
    <p:sldId id="936" r:id="rId61"/>
    <p:sldId id="937" r:id="rId62"/>
    <p:sldId id="938" r:id="rId63"/>
    <p:sldId id="939" r:id="rId64"/>
    <p:sldId id="940" r:id="rId65"/>
    <p:sldId id="941" r:id="rId66"/>
    <p:sldId id="942" r:id="rId67"/>
    <p:sldId id="943" r:id="rId68"/>
    <p:sldId id="944" r:id="rId69"/>
    <p:sldId id="945" r:id="rId70"/>
    <p:sldId id="946" r:id="rId71"/>
    <p:sldId id="947" r:id="rId72"/>
    <p:sldId id="948" r:id="rId73"/>
    <p:sldId id="949" r:id="rId74"/>
    <p:sldId id="950" r:id="rId75"/>
    <p:sldId id="951" r:id="rId76"/>
    <p:sldId id="952" r:id="rId77"/>
    <p:sldId id="953" r:id="rId78"/>
    <p:sldId id="954" r:id="rId79"/>
    <p:sldId id="955" r:id="rId80"/>
    <p:sldId id="956" r:id="rId81"/>
    <p:sldId id="957" r:id="rId82"/>
    <p:sldId id="958" r:id="rId83"/>
    <p:sldId id="959" r:id="rId84"/>
    <p:sldId id="960" r:id="rId85"/>
    <p:sldId id="880" r:id="rId86"/>
    <p:sldId id="817" r:id="rId87"/>
    <p:sldId id="681" r:id="rId88"/>
    <p:sldId id="961" r:id="rId8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8824" autoAdjust="0"/>
  </p:normalViewPr>
  <p:slideViewPr>
    <p:cSldViewPr snapToGrid="0" showGuides="1">
      <p:cViewPr varScale="1">
        <p:scale>
          <a:sx n="68" d="100"/>
          <a:sy n="68" d="100"/>
        </p:scale>
        <p:origin x="1533" y="51"/>
      </p:cViewPr>
      <p:guideLst>
        <p:guide orient="horz" pos="2169"/>
        <p:guide pos="176"/>
      </p:guideLst>
    </p:cSldViewPr>
  </p:slideViewPr>
  <p:outlineViewPr>
    <p:cViewPr>
      <p:scale>
        <a:sx n="33" d="100"/>
        <a:sy n="33" d="100"/>
      </p:scale>
      <p:origin x="0" y="-49410"/>
    </p:cViewPr>
  </p:outlin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1500" y="23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t>
            </a:r>
            <a:r>
              <a:rPr lang="en-US" b="1" smtClean="0"/>
              <a:t>Academy Program</a:t>
            </a:r>
            <a:endParaRPr lang="en-US" b="1" dirty="0" smtClean="0"/>
          </a:p>
          <a:p>
            <a:pPr>
              <a:buFontTx/>
              <a:buNone/>
            </a:pPr>
            <a:r>
              <a:rPr lang="en-US" b="1" dirty="0" smtClean="0"/>
              <a:t>CCNP</a:t>
            </a:r>
            <a:r>
              <a:rPr lang="en-US" b="1" baseline="0" dirty="0" smtClean="0"/>
              <a:t> ROUTE: Implementing IP Routing</a:t>
            </a:r>
            <a:endParaRPr lang="en-US" b="1" dirty="0" smtClean="0"/>
          </a:p>
          <a:p>
            <a:pPr>
              <a:buFontTx/>
              <a:buNone/>
            </a:pPr>
            <a:r>
              <a:rPr lang="en-US" sz="1300" b="1" dirty="0" smtClean="0"/>
              <a:t>Chapter 1: Routing Services</a:t>
            </a:r>
            <a:r>
              <a:rPr lang="en-US" b="1" dirty="0" smtClean="0"/>
              <a:t/>
            </a:r>
            <a:br>
              <a:rPr lang="en-US" b="1" dirty="0" smtClean="0"/>
            </a:br>
            <a:endParaRPr lang="en-GB" b="1" dirty="0" smtClean="0"/>
          </a:p>
        </p:txBody>
      </p:sp>
    </p:spTree>
    <p:extLst>
      <p:ext uri="{BB962C8B-B14F-4D97-AF65-F5344CB8AC3E}">
        <p14:creationId xmlns:p14="http://schemas.microsoft.com/office/powerpoint/2010/main" val="8818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Although VRRP as per RFC 3768 does not support millisecond timers, Cisco devices allow you to configure millisecond timers.</a:t>
            </a:r>
          </a:p>
          <a:p>
            <a:r>
              <a:rPr lang="en-US" sz="1200" b="0" i="0" u="none" strike="noStrike" kern="1200" baseline="0" dirty="0" smtClean="0">
                <a:solidFill>
                  <a:schemeClr val="tx1"/>
                </a:solidFill>
                <a:latin typeface="Arial" charset="0"/>
                <a:ea typeface="+mn-ea"/>
                <a:cs typeface="+mn-cs"/>
              </a:rPr>
              <a:t>You need to manually configure the millisecond timer values on both the master and the backup devices. </a:t>
            </a:r>
          </a:p>
          <a:p>
            <a:r>
              <a:rPr lang="en-US" sz="1200" b="0" i="0" u="none" strike="noStrike" kern="1200" baseline="0" dirty="0" smtClean="0">
                <a:solidFill>
                  <a:schemeClr val="tx1"/>
                </a:solidFill>
                <a:latin typeface="Arial" charset="0"/>
                <a:ea typeface="+mn-ea"/>
                <a:cs typeface="+mn-cs"/>
              </a:rPr>
              <a:t>Use the millisecond timers only where absolutely necessary and with careful consideration and testing. </a:t>
            </a:r>
          </a:p>
          <a:p>
            <a:r>
              <a:rPr lang="en-US" sz="1200" b="0" i="0" u="none" strike="noStrike" kern="1200" baseline="0" dirty="0" smtClean="0">
                <a:solidFill>
                  <a:schemeClr val="tx1"/>
                </a:solidFill>
                <a:latin typeface="Arial" charset="0"/>
                <a:ea typeface="+mn-ea"/>
                <a:cs typeface="+mn-cs"/>
              </a:rPr>
              <a:t>Millisecond values work only under favorable circumstances, and you must be aware that the use of the millisecond timer values restricts VRRP operation to Cisco devices only.</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49</a:t>
            </a:fld>
            <a:endParaRPr lang="en-US" dirty="0"/>
          </a:p>
        </p:txBody>
      </p:sp>
    </p:spTree>
    <p:extLst>
      <p:ext uri="{BB962C8B-B14F-4D97-AF65-F5344CB8AC3E}">
        <p14:creationId xmlns:p14="http://schemas.microsoft.com/office/powerpoint/2010/main" val="4043447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VRRP standard that was defined in RFC 2338 used plain-text and MD5 authentication, which was later revoked in RFC 3768 and RFC 5798m. However, Cisco IOS devices still support authentication mechanisms. Cisco’s implementation follows RFC 2338 and provide the Cisco IOS commands to configure the VRRP authentication.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56</a:t>
            </a:fld>
            <a:endParaRPr lang="en-US" dirty="0"/>
          </a:p>
        </p:txBody>
      </p:sp>
    </p:spTree>
    <p:extLst>
      <p:ext uri="{BB962C8B-B14F-4D97-AF65-F5344CB8AC3E}">
        <p14:creationId xmlns:p14="http://schemas.microsoft.com/office/powerpoint/2010/main" val="3042937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59</a:t>
            </a:fld>
            <a:endParaRPr lang="en-US" dirty="0"/>
          </a:p>
        </p:txBody>
      </p:sp>
    </p:spTree>
    <p:extLst>
      <p:ext uri="{BB962C8B-B14F-4D97-AF65-F5344CB8AC3E}">
        <p14:creationId xmlns:p14="http://schemas.microsoft.com/office/powerpoint/2010/main" val="2327787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HSRP and VRRP can accomplish load sharing by manually specifying multiple groups and assigning multiple default gateways. </a:t>
            </a:r>
          </a:p>
          <a:p>
            <a:r>
              <a:rPr lang="en-US" dirty="0" smtClean="0"/>
              <a:t>That, however, introduces overhead</a:t>
            </a:r>
            <a:r>
              <a:rPr lang="en-US" baseline="0" dirty="0" smtClean="0"/>
              <a:t> </a:t>
            </a:r>
            <a:r>
              <a:rPr lang="en-US" dirty="0" smtClean="0"/>
              <a:t>in the form of additional configuration as well as supporting services, such as Dynamic</a:t>
            </a:r>
            <a:r>
              <a:rPr lang="en-US" baseline="0" dirty="0" smtClean="0"/>
              <a:t> </a:t>
            </a:r>
            <a:r>
              <a:rPr lang="en-US" dirty="0" smtClean="0"/>
              <a:t>Host Configuration Protocol (DHCP). In addition, because of the manual assignment of</a:t>
            </a:r>
            <a:r>
              <a:rPr lang="en-US" baseline="0" dirty="0" smtClean="0"/>
              <a:t> </a:t>
            </a:r>
            <a:r>
              <a:rPr lang="en-US" dirty="0" smtClean="0"/>
              <a:t>the default gateway to the end hosts, load sharing is rarely equally balanced among all</a:t>
            </a:r>
            <a:r>
              <a:rPr lang="en-US" baseline="0" dirty="0" smtClean="0"/>
              <a:t> </a:t>
            </a:r>
            <a:r>
              <a:rPr lang="pt-PT" dirty="0" err="1" smtClean="0"/>
              <a:t>participating</a:t>
            </a:r>
            <a:r>
              <a:rPr lang="pt-PT" dirty="0" smtClean="0"/>
              <a:t> </a:t>
            </a:r>
            <a:r>
              <a:rPr lang="pt-PT" dirty="0" err="1" smtClean="0"/>
              <a:t>gateways</a:t>
            </a:r>
            <a:r>
              <a:rPr lang="pt-PT" dirty="0" smtClean="0"/>
              <a:t>.</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61</a:t>
            </a:fld>
            <a:endParaRPr lang="en-US" dirty="0"/>
          </a:p>
        </p:txBody>
      </p:sp>
    </p:spTree>
    <p:extLst>
      <p:ext uri="{BB962C8B-B14F-4D97-AF65-F5344CB8AC3E}">
        <p14:creationId xmlns:p14="http://schemas.microsoft.com/office/powerpoint/2010/main" val="277200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Like with HSRP, but unlike with VRRP, GLBP has preemption disabled by </a:t>
            </a:r>
            <a:r>
              <a:rPr lang="pt-PT" sz="1200" b="0" i="0" u="none" strike="noStrike" kern="1200" baseline="0" dirty="0" err="1" smtClean="0">
                <a:solidFill>
                  <a:schemeClr val="tx1"/>
                </a:solidFill>
                <a:latin typeface="Arial" charset="0"/>
                <a:ea typeface="+mn-ea"/>
                <a:cs typeface="+mn-cs"/>
              </a:rPr>
              <a:t>default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70</a:t>
            </a:fld>
            <a:endParaRPr lang="en-US" dirty="0"/>
          </a:p>
        </p:txBody>
      </p:sp>
    </p:spTree>
    <p:extLst>
      <p:ext uri="{BB962C8B-B14F-4D97-AF65-F5344CB8AC3E}">
        <p14:creationId xmlns:p14="http://schemas.microsoft.com/office/powerpoint/2010/main" val="415459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Although the virtual router at this moment has two different virtual MAC addresses to support function for two AVFs, it does not make sense to keep them both for a longer time period. AVG maintains two different timers for this purpose. The redirect timer is used to determine when the AVG will stop using the old virtual MAC address in ARP replies. The AVF that uses an old virtual MAC address continues to act as a gateway for any client that tries to use it. When the timeout timer expires, the old MAC address of the virtual router and the virtual forwarder are flushed from all GLBP peers. AVG assumes that old AVF will not return to service, so the resource (virtual MAC address) is reclaimed. Clients using an old MAC address must refresh the entry to obtain a new virtual MAC address. By default, the redirect timer is 10 minutes, and the timeout timer </a:t>
            </a:r>
            <a:r>
              <a:rPr lang="pt-PT" sz="1200" b="0" i="0" u="none" strike="noStrike" kern="1200" baseline="0" dirty="0" err="1" smtClean="0">
                <a:solidFill>
                  <a:schemeClr val="tx1"/>
                </a:solidFill>
                <a:latin typeface="Arial" charset="0"/>
                <a:ea typeface="+mn-ea"/>
                <a:cs typeface="+mn-cs"/>
              </a:rPr>
              <a:t>is</a:t>
            </a:r>
            <a:r>
              <a:rPr lang="pt-PT" sz="1200" b="0" i="0" u="none" strike="noStrike" kern="1200" baseline="0" dirty="0" smtClean="0">
                <a:solidFill>
                  <a:schemeClr val="tx1"/>
                </a:solidFill>
                <a:latin typeface="Arial" charset="0"/>
                <a:ea typeface="+mn-ea"/>
                <a:cs typeface="+mn-cs"/>
              </a:rPr>
              <a:t> 4 </a:t>
            </a:r>
            <a:r>
              <a:rPr lang="pt-PT" sz="1200" b="0" i="0" u="none" strike="noStrike" kern="1200" baseline="0" dirty="0" err="1" smtClean="0">
                <a:solidFill>
                  <a:schemeClr val="tx1"/>
                </a:solidFill>
                <a:latin typeface="Arial" charset="0"/>
                <a:ea typeface="+mn-ea"/>
                <a:cs typeface="+mn-cs"/>
              </a:rPr>
              <a:t>hours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76</a:t>
            </a:fld>
            <a:endParaRPr lang="en-US" dirty="0"/>
          </a:p>
        </p:txBody>
      </p:sp>
    </p:spTree>
    <p:extLst>
      <p:ext uri="{BB962C8B-B14F-4D97-AF65-F5344CB8AC3E}">
        <p14:creationId xmlns:p14="http://schemas.microsoft.com/office/powerpoint/2010/main" val="846579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Topologies with layer 2 loops (such as the one on Figure 6-32 , where distribution Layer 3 switches are interconnected) run STP, which blocks some of the access-distribution links. The end hosts now only have a direct connection with SW1.</a:t>
            </a:r>
          </a:p>
          <a:p>
            <a:r>
              <a:rPr lang="en-US" sz="1200" b="0" i="0" u="none" strike="noStrike" kern="1200" baseline="0" dirty="0" smtClean="0">
                <a:solidFill>
                  <a:schemeClr val="tx1"/>
                </a:solidFill>
                <a:latin typeface="Arial" charset="0"/>
                <a:ea typeface="+mn-ea"/>
                <a:cs typeface="+mn-cs"/>
              </a:rPr>
              <a:t>In environments with STP and multiple VLANs, GLBP’s load sharing might not be of value, and the configuration of a </a:t>
            </a:r>
            <a:r>
              <a:rPr lang="en-US" sz="1200" b="0" i="0" u="none" strike="noStrike" kern="1200" baseline="0" dirty="0" err="1" smtClean="0">
                <a:solidFill>
                  <a:schemeClr val="tx1"/>
                </a:solidFill>
                <a:latin typeface="Arial" charset="0"/>
                <a:ea typeface="+mn-ea"/>
                <a:cs typeface="+mn-cs"/>
              </a:rPr>
              <a:t>multigroup</a:t>
            </a:r>
            <a:r>
              <a:rPr lang="en-US" sz="1200" b="0" i="0" u="none" strike="noStrike" kern="1200" baseline="0" dirty="0" smtClean="0">
                <a:solidFill>
                  <a:schemeClr val="tx1"/>
                </a:solidFill>
                <a:latin typeface="Arial" charset="0"/>
                <a:ea typeface="+mn-ea"/>
                <a:cs typeface="+mn-cs"/>
              </a:rPr>
              <a:t> HSRP aligned with STP topology may be </a:t>
            </a:r>
            <a:r>
              <a:rPr lang="pt-PT" sz="1200" b="0" i="0" u="none" strike="noStrike" kern="1200" baseline="0" dirty="0" err="1" smtClean="0">
                <a:solidFill>
                  <a:schemeClr val="tx1"/>
                </a:solidFill>
                <a:latin typeface="Arial" charset="0"/>
                <a:ea typeface="+mn-ea"/>
                <a:cs typeface="+mn-cs"/>
              </a:rPr>
              <a:t>preferred</a:t>
            </a:r>
            <a:r>
              <a:rPr lang="pt-PT"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79</a:t>
            </a:fld>
            <a:endParaRPr lang="en-US" dirty="0"/>
          </a:p>
        </p:txBody>
      </p:sp>
    </p:spTree>
    <p:extLst>
      <p:ext uri="{BB962C8B-B14F-4D97-AF65-F5344CB8AC3E}">
        <p14:creationId xmlns:p14="http://schemas.microsoft.com/office/powerpoint/2010/main" val="2350934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If load balancing is configured as round-robin, then, as long as both S1 and S2 are eligible to forward, traffic will be about 50:50 between both first hops.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83</a:t>
            </a:fld>
            <a:endParaRPr lang="en-US" dirty="0"/>
          </a:p>
        </p:txBody>
      </p:sp>
    </p:spTree>
    <p:extLst>
      <p:ext uri="{BB962C8B-B14F-4D97-AF65-F5344CB8AC3E}">
        <p14:creationId xmlns:p14="http://schemas.microsoft.com/office/powerpoint/2010/main" val="3530881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84</a:t>
            </a:fld>
            <a:endParaRPr lang="en-US" dirty="0"/>
          </a:p>
        </p:txBody>
      </p:sp>
    </p:spTree>
    <p:extLst>
      <p:ext uri="{BB962C8B-B14F-4D97-AF65-F5344CB8AC3E}">
        <p14:creationId xmlns:p14="http://schemas.microsoft.com/office/powerpoint/2010/main" val="3505514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85</a:t>
            </a:fld>
            <a:endParaRPr lang="en-US" dirty="0"/>
          </a:p>
        </p:txBody>
      </p:sp>
    </p:spTree>
    <p:extLst>
      <p:ext uri="{BB962C8B-B14F-4D97-AF65-F5344CB8AC3E}">
        <p14:creationId xmlns:p14="http://schemas.microsoft.com/office/powerpoint/2010/main" val="252108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dirty="0" smtClean="0"/>
              <a:t>Chapter 1 Objectives</a:t>
            </a:r>
          </a:p>
        </p:txBody>
      </p:sp>
    </p:spTree>
    <p:extLst>
      <p:ext uri="{BB962C8B-B14F-4D97-AF65-F5344CB8AC3E}">
        <p14:creationId xmlns:p14="http://schemas.microsoft.com/office/powerpoint/2010/main" val="2066330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smtClean="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87</a:t>
            </a:fld>
            <a:endParaRPr lang="en-US" dirty="0" smtClean="0"/>
          </a:p>
        </p:txBody>
      </p:sp>
    </p:spTree>
    <p:extLst>
      <p:ext uri="{BB962C8B-B14F-4D97-AF65-F5344CB8AC3E}">
        <p14:creationId xmlns:p14="http://schemas.microsoft.com/office/powerpoint/2010/main" val="185527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a:t>
            </a:fld>
            <a:endParaRPr lang="en-US" dirty="0"/>
          </a:p>
        </p:txBody>
      </p:sp>
    </p:spTree>
    <p:extLst>
      <p:ext uri="{BB962C8B-B14F-4D97-AF65-F5344CB8AC3E}">
        <p14:creationId xmlns:p14="http://schemas.microsoft.com/office/powerpoint/2010/main" val="196212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A router in an HSRP group can be in one of these states: initial, listen, speak, standby, or active. When a router exists in one of these states, it performs the actions required for that state. Not all HSRP routers in the group will transition through all states. For example, if there are three routers in the HSRP group, the router that is not the standby or active router will remain in the listen state.</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All routers begin in the initial state. This is the starting state, and it indicates that HSRP is not running. This state is entered via configuration change, such as when HSRP is disabled on an interface, or when an HSRP-enabled interface is first brought up (for instance, when the </a:t>
            </a:r>
            <a:r>
              <a:rPr lang="en-US" sz="1200" b="1" i="0" u="none" strike="noStrike" kern="1200" baseline="0" dirty="0" smtClean="0">
                <a:solidFill>
                  <a:schemeClr val="tx1"/>
                </a:solidFill>
                <a:latin typeface="Arial" charset="0"/>
                <a:ea typeface="+mn-ea"/>
                <a:cs typeface="+mn-cs"/>
              </a:rPr>
              <a:t>no shutdown </a:t>
            </a:r>
            <a:r>
              <a:rPr lang="en-US" sz="1200" b="0" i="0" u="none" strike="noStrike" kern="1200" baseline="0" dirty="0" smtClean="0">
                <a:solidFill>
                  <a:schemeClr val="tx1"/>
                </a:solidFill>
                <a:latin typeface="Arial" charset="0"/>
                <a:ea typeface="+mn-ea"/>
                <a:cs typeface="+mn-cs"/>
              </a:rPr>
              <a:t>command is issued).</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The purpose of the listen state is to determine whether there are any active or standby routers already present in the group. In the speak state, the routers are actively participating in the election of the active router, standby router, or both.</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Each router uses three timers for the HSRP hello messages. When a timer expires, the router transitions to a new HSRP state.</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In the example shown in Figure 6-5 , router A starts. Because it is the first router in the subnet that is configured for standby group 1, it transits through the listen and speak states, and then becomes the active router. Router B starts after router A. While router B is in the listen state, router A is already assuming the standby and then the active role. Because there is an active router already present, router B assumes the standby role.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13</a:t>
            </a:fld>
            <a:endParaRPr lang="en-US" dirty="0"/>
          </a:p>
        </p:txBody>
      </p:sp>
    </p:spTree>
    <p:extLst>
      <p:ext uri="{BB962C8B-B14F-4D97-AF65-F5344CB8AC3E}">
        <p14:creationId xmlns:p14="http://schemas.microsoft.com/office/powerpoint/2010/main" val="412382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kern="1200" dirty="0" smtClean="0">
                <a:latin typeface="Arial" charset="0"/>
              </a:rPr>
              <a:t>This state is entered via configuration change, such as when HSRP is disabled on an interface, or when an HSRP-enabled interface is first brought up (for instance, when the </a:t>
            </a:r>
            <a:r>
              <a:rPr lang="en-US" b="1" kern="1200" dirty="0" smtClean="0">
                <a:latin typeface="Arial" charset="0"/>
              </a:rPr>
              <a:t>no shutdown </a:t>
            </a:r>
            <a:r>
              <a:rPr lang="en-US" kern="1200" dirty="0" smtClean="0">
                <a:latin typeface="Arial" charset="0"/>
              </a:rPr>
              <a:t>command is issued).</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14</a:t>
            </a:fld>
            <a:endParaRPr lang="en-US" dirty="0"/>
          </a:p>
        </p:txBody>
      </p:sp>
    </p:spTree>
    <p:extLst>
      <p:ext uri="{BB962C8B-B14F-4D97-AF65-F5344CB8AC3E}">
        <p14:creationId xmlns:p14="http://schemas.microsoft.com/office/powerpoint/2010/main" val="3342216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With preemption disabled, which is the default behavior, R2 would not regain active status </a:t>
            </a:r>
            <a:r>
              <a:rPr lang="pt-PT" sz="1200" b="0" i="0" u="none" strike="noStrike" kern="1200" baseline="0" dirty="0" err="1" smtClean="0">
                <a:solidFill>
                  <a:schemeClr val="tx1"/>
                </a:solidFill>
                <a:latin typeface="Arial" charset="0"/>
                <a:ea typeface="+mn-ea"/>
                <a:cs typeface="+mn-cs"/>
              </a:rPr>
              <a:t>after</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coming</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back</a:t>
            </a:r>
            <a:r>
              <a:rPr lang="pt-PT" sz="1200" b="0" i="0" u="none" strike="noStrike" kern="1200" baseline="0" dirty="0" smtClean="0">
                <a:solidFill>
                  <a:schemeClr val="tx1"/>
                </a:solidFill>
                <a:latin typeface="Arial" charset="0"/>
                <a:ea typeface="+mn-ea"/>
                <a:cs typeface="+mn-cs"/>
              </a:rPr>
              <a:t> online.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dirty="0"/>
          </a:p>
        </p:txBody>
      </p:sp>
    </p:spTree>
    <p:extLst>
      <p:ext uri="{BB962C8B-B14F-4D97-AF65-F5344CB8AC3E}">
        <p14:creationId xmlns:p14="http://schemas.microsoft.com/office/powerpoint/2010/main" val="815498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Decreasing the HSRP timers will enable you to detect a first-hop failure faster. However, shorter HSRP timers mean more HSRP hello packets, which in turn means </a:t>
            </a:r>
            <a:r>
              <a:rPr lang="pt-PT" sz="1200" b="0" i="0" u="none" strike="noStrike" kern="1200" baseline="0" dirty="0" smtClean="0">
                <a:solidFill>
                  <a:schemeClr val="tx1"/>
                </a:solidFill>
                <a:latin typeface="Arial" charset="0"/>
                <a:ea typeface="+mn-ea"/>
                <a:cs typeface="+mn-cs"/>
              </a:rPr>
              <a:t>more </a:t>
            </a:r>
            <a:r>
              <a:rPr lang="pt-PT" sz="1200" b="0" i="0" u="none" strike="noStrike" kern="1200" baseline="0" dirty="0" err="1" smtClean="0">
                <a:solidFill>
                  <a:schemeClr val="tx1"/>
                </a:solidFill>
                <a:latin typeface="Arial" charset="0"/>
                <a:ea typeface="+mn-ea"/>
                <a:cs typeface="+mn-cs"/>
              </a:rPr>
              <a:t>overhead</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traffic</a:t>
            </a:r>
            <a:r>
              <a:rPr lang="pt-PT" sz="1200" b="0" i="0" u="none" strike="noStrike" kern="1200" baseline="0" dirty="0" smtClean="0">
                <a:solidFill>
                  <a:schemeClr val="tx1"/>
                </a:solidFill>
                <a:latin typeface="Arial" charset="0"/>
                <a:ea typeface="+mn-ea"/>
                <a:cs typeface="+mn-cs"/>
              </a:rPr>
              <a:t>.</a:t>
            </a:r>
          </a:p>
          <a:p>
            <a:endParaRPr lang="pt-PT"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When configuring HSRP timers, make sure that they harmoniously match </a:t>
            </a:r>
            <a:r>
              <a:rPr lang="en-US" sz="1200" b="0" i="0" u="none" strike="noStrike" kern="1200" baseline="0" smtClean="0">
                <a:solidFill>
                  <a:schemeClr val="tx1"/>
                </a:solidFill>
                <a:latin typeface="Arial" charset="0"/>
                <a:ea typeface="+mn-ea"/>
                <a:cs typeface="+mn-cs"/>
              </a:rPr>
              <a:t>the othertimers </a:t>
            </a:r>
            <a:r>
              <a:rPr lang="en-US" sz="1200" b="0" i="0" u="none" strike="noStrike" kern="1200" baseline="0" dirty="0" smtClean="0">
                <a:solidFill>
                  <a:schemeClr val="tx1"/>
                </a:solidFill>
                <a:latin typeface="Arial" charset="0"/>
                <a:ea typeface="+mn-ea"/>
                <a:cs typeface="+mn-cs"/>
              </a:rPr>
              <a:t>that can influence which path is chosen to carry packets in your network.</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41</a:t>
            </a:fld>
            <a:endParaRPr lang="en-US" dirty="0"/>
          </a:p>
        </p:txBody>
      </p:sp>
    </p:spTree>
    <p:extLst>
      <p:ext uri="{BB962C8B-B14F-4D97-AF65-F5344CB8AC3E}">
        <p14:creationId xmlns:p14="http://schemas.microsoft.com/office/powerpoint/2010/main" val="414081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42</a:t>
            </a:fld>
            <a:endParaRPr lang="en-US" dirty="0"/>
          </a:p>
        </p:txBody>
      </p:sp>
    </p:spTree>
    <p:extLst>
      <p:ext uri="{BB962C8B-B14F-4D97-AF65-F5344CB8AC3E}">
        <p14:creationId xmlns:p14="http://schemas.microsoft.com/office/powerpoint/2010/main" val="119107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dirty="0"/>
          </a:p>
        </p:txBody>
      </p:sp>
    </p:spTree>
    <p:extLst>
      <p:ext uri="{BB962C8B-B14F-4D97-AF65-F5344CB8AC3E}">
        <p14:creationId xmlns:p14="http://schemas.microsoft.com/office/powerpoint/2010/main" val="3661867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a:t>
            </a:r>
            <a:r>
              <a:rPr lang="en-US" sz="700" dirty="0" smtClean="0">
                <a:solidFill>
                  <a:srgbClr val="C0C0C4"/>
                </a:solidFill>
              </a:rPr>
              <a:t>2007 – 2016, </a:t>
            </a:r>
            <a:r>
              <a:rPr lang="en-US" sz="700" dirty="0">
                <a:solidFill>
                  <a:srgbClr val="C0C0C4"/>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v7.1 Chapter 6</a:t>
            </a:r>
            <a:endParaRPr lang="en-US" sz="700" dirty="0">
              <a:solidFill>
                <a:schemeClr val="tx1"/>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6</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a:t>
            </a:r>
            <a:r>
              <a:rPr lang="en-US" sz="700" dirty="0" smtClean="0">
                <a:solidFill>
                  <a:srgbClr val="D3D3D3"/>
                </a:solidFill>
              </a:rPr>
              <a:t>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4.xml"/><Relationship Id="rId4" Type="http://schemas.openxmlformats.org/officeDocument/2006/relationships/image" Target="../media/image35.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sz="2800" dirty="0" smtClean="0"/>
              <a:t>Chapter 6: </a:t>
            </a:r>
            <a:br>
              <a:rPr lang="en-US" sz="2800" dirty="0" smtClean="0"/>
            </a:br>
            <a:r>
              <a:rPr lang="pt-PT" dirty="0" err="1"/>
              <a:t>First-Hop</a:t>
            </a:r>
            <a:r>
              <a:rPr lang="pt-PT" dirty="0"/>
              <a:t> </a:t>
            </a:r>
            <a:r>
              <a:rPr lang="pt-PT" dirty="0" err="1"/>
              <a:t>Redundancy</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50" y="4672013"/>
            <a:ext cx="6788150" cy="658812"/>
          </a:xfrm>
        </p:spPr>
        <p:txBody>
          <a:bodyPr>
            <a:normAutofit fontScale="92500" lnSpcReduction="10000"/>
          </a:bodyPr>
          <a:lstStyle/>
          <a:p>
            <a:r>
              <a:rPr lang="en-US" sz="2400" dirty="0"/>
              <a:t>CCNP  SWITCH: Implementing Cisco IP Switched Networks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HSRP Router Roles</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en-US" dirty="0"/>
              <a:t>All the routers in an HSRP group have specific roles and interact in specific manners:</a:t>
            </a:r>
          </a:p>
          <a:p>
            <a:r>
              <a:rPr lang="en-US" dirty="0"/>
              <a:t>■ </a:t>
            </a:r>
            <a:r>
              <a:rPr lang="en-US" b="1" dirty="0"/>
              <a:t>Virtual </a:t>
            </a:r>
            <a:r>
              <a:rPr lang="en-US" b="1" dirty="0" smtClean="0"/>
              <a:t>router</a:t>
            </a:r>
          </a:p>
          <a:p>
            <a:pPr lvl="1"/>
            <a:r>
              <a:rPr lang="en-US" dirty="0" smtClean="0"/>
              <a:t>An </a:t>
            </a:r>
            <a:r>
              <a:rPr lang="en-US" dirty="0"/>
              <a:t>IP and MAC address pair that end devices have configured as their default gateway. </a:t>
            </a:r>
            <a:endParaRPr lang="en-US" dirty="0" smtClean="0"/>
          </a:p>
          <a:p>
            <a:pPr lvl="1"/>
            <a:r>
              <a:rPr lang="en-US" dirty="0" smtClean="0"/>
              <a:t>The </a:t>
            </a:r>
            <a:r>
              <a:rPr lang="en-US" dirty="0"/>
              <a:t>active router processes all packets and frames sent to the virtual router address. </a:t>
            </a:r>
            <a:endParaRPr lang="en-US" dirty="0" smtClean="0"/>
          </a:p>
          <a:p>
            <a:pPr lvl="1"/>
            <a:r>
              <a:rPr lang="en-US" dirty="0" smtClean="0"/>
              <a:t>The </a:t>
            </a:r>
            <a:r>
              <a:rPr lang="en-US" dirty="0"/>
              <a:t>virtual router processes no physical frames. There is one virtual router in an HSRP group.</a:t>
            </a:r>
            <a:endParaRPr lang="pt-PT" dirty="0"/>
          </a:p>
          <a:p>
            <a:r>
              <a:rPr lang="en-US" dirty="0"/>
              <a:t>■ </a:t>
            </a:r>
            <a:r>
              <a:rPr lang="en-US" b="1" dirty="0"/>
              <a:t>Active </a:t>
            </a:r>
            <a:r>
              <a:rPr lang="en-US" b="1" dirty="0" smtClean="0"/>
              <a:t>router</a:t>
            </a:r>
          </a:p>
          <a:p>
            <a:pPr lvl="1"/>
            <a:r>
              <a:rPr lang="en-US" dirty="0" smtClean="0"/>
              <a:t>Within </a:t>
            </a:r>
            <a:r>
              <a:rPr lang="en-US" dirty="0"/>
              <a:t>an HSRP group, one router is elected to be the active </a:t>
            </a:r>
            <a:r>
              <a:rPr lang="en-US" dirty="0" smtClean="0"/>
              <a:t>router. </a:t>
            </a:r>
          </a:p>
          <a:p>
            <a:pPr lvl="1"/>
            <a:r>
              <a:rPr lang="en-US" dirty="0" smtClean="0"/>
              <a:t>The </a:t>
            </a:r>
            <a:r>
              <a:rPr lang="en-US" dirty="0"/>
              <a:t>active router physically forwards packets sent to the MAC address of the </a:t>
            </a:r>
            <a:r>
              <a:rPr lang="en-US" dirty="0" smtClean="0"/>
              <a:t>virtual router</a:t>
            </a:r>
            <a:r>
              <a:rPr lang="en-US" dirty="0"/>
              <a:t>. </a:t>
            </a:r>
            <a:endParaRPr lang="en-US" dirty="0" smtClean="0"/>
          </a:p>
          <a:p>
            <a:pPr lvl="1"/>
            <a:r>
              <a:rPr lang="en-US" dirty="0" smtClean="0"/>
              <a:t>There </a:t>
            </a:r>
            <a:r>
              <a:rPr lang="en-US" dirty="0"/>
              <a:t>is one active router in an HSRP group.</a:t>
            </a:r>
            <a:endParaRPr lang="pt-PT" dirty="0"/>
          </a:p>
        </p:txBody>
      </p:sp>
    </p:spTree>
    <p:extLst>
      <p:ext uri="{BB962C8B-B14F-4D97-AF65-F5344CB8AC3E}">
        <p14:creationId xmlns:p14="http://schemas.microsoft.com/office/powerpoint/2010/main" val="34890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Router Roles</a:t>
            </a:r>
          </a:p>
        </p:txBody>
      </p:sp>
      <p:sp>
        <p:nvSpPr>
          <p:cNvPr id="3" name="Content Placeholder 2"/>
          <p:cNvSpPr>
            <a:spLocks noGrp="1"/>
          </p:cNvSpPr>
          <p:nvPr>
            <p:ph idx="1"/>
          </p:nvPr>
        </p:nvSpPr>
        <p:spPr/>
        <p:txBody>
          <a:bodyPr>
            <a:normAutofit/>
          </a:bodyPr>
          <a:lstStyle/>
          <a:p>
            <a:r>
              <a:rPr lang="en-US" b="1" dirty="0" smtClean="0"/>
              <a:t>Standby router</a:t>
            </a:r>
          </a:p>
          <a:p>
            <a:pPr lvl="1"/>
            <a:r>
              <a:rPr lang="en-US" dirty="0" smtClean="0"/>
              <a:t>Listens </a:t>
            </a:r>
            <a:r>
              <a:rPr lang="en-US" dirty="0"/>
              <a:t>for periodic hello messages. When the active router </a:t>
            </a:r>
            <a:r>
              <a:rPr lang="en-US" dirty="0" smtClean="0"/>
              <a:t>fails, the </a:t>
            </a:r>
            <a:r>
              <a:rPr lang="en-US" dirty="0"/>
              <a:t>other HSRP routers stop seeing hello messages from the active router. </a:t>
            </a:r>
            <a:endParaRPr lang="en-US" dirty="0" smtClean="0"/>
          </a:p>
          <a:p>
            <a:pPr lvl="1"/>
            <a:r>
              <a:rPr lang="en-US" dirty="0" smtClean="0"/>
              <a:t>The</a:t>
            </a:r>
            <a:r>
              <a:rPr lang="en-US" dirty="0"/>
              <a:t> </a:t>
            </a:r>
            <a:r>
              <a:rPr lang="en-US" dirty="0" smtClean="0"/>
              <a:t>standby </a:t>
            </a:r>
            <a:r>
              <a:rPr lang="en-US" dirty="0"/>
              <a:t>router then assumes the role of the active router. There is one </a:t>
            </a:r>
            <a:r>
              <a:rPr lang="en-US" dirty="0" smtClean="0"/>
              <a:t>standby router </a:t>
            </a:r>
            <a:r>
              <a:rPr lang="en-US" dirty="0"/>
              <a:t>in an HSRP group.</a:t>
            </a:r>
          </a:p>
          <a:p>
            <a:r>
              <a:rPr lang="en-US" b="1" dirty="0" smtClean="0"/>
              <a:t>Other routers</a:t>
            </a:r>
          </a:p>
          <a:p>
            <a:pPr lvl="1"/>
            <a:r>
              <a:rPr lang="en-US" dirty="0" smtClean="0"/>
              <a:t>There </a:t>
            </a:r>
            <a:r>
              <a:rPr lang="en-US" dirty="0"/>
              <a:t>can be more than two routers in an HSRP group, but </a:t>
            </a:r>
            <a:r>
              <a:rPr lang="en-US" dirty="0" smtClean="0"/>
              <a:t>only one </a:t>
            </a:r>
            <a:r>
              <a:rPr lang="en-US" dirty="0"/>
              <a:t>active and one standby router is possible. </a:t>
            </a:r>
            <a:endParaRPr lang="en-US" dirty="0" smtClean="0"/>
          </a:p>
          <a:p>
            <a:pPr lvl="1"/>
            <a:r>
              <a:rPr lang="en-US" dirty="0" smtClean="0"/>
              <a:t>The </a:t>
            </a:r>
            <a:r>
              <a:rPr lang="en-US" dirty="0"/>
              <a:t>other routers remain in the </a:t>
            </a:r>
            <a:r>
              <a:rPr lang="en-US" dirty="0" smtClean="0"/>
              <a:t>initial state</a:t>
            </a:r>
            <a:r>
              <a:rPr lang="en-US" dirty="0"/>
              <a:t>, and if both the active and standby routers fail, all routers in the group </a:t>
            </a:r>
            <a:r>
              <a:rPr lang="en-US" dirty="0" smtClean="0"/>
              <a:t>contend for </a:t>
            </a:r>
            <a:r>
              <a:rPr lang="en-US" dirty="0"/>
              <a:t>the active and standby router roles.</a:t>
            </a:r>
            <a:endParaRPr lang="pt-PT" dirty="0"/>
          </a:p>
        </p:txBody>
      </p:sp>
    </p:spTree>
    <p:extLst>
      <p:ext uri="{BB962C8B-B14F-4D97-AF65-F5344CB8AC3E}">
        <p14:creationId xmlns:p14="http://schemas.microsoft.com/office/powerpoint/2010/main" val="27415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Active Router </a:t>
            </a:r>
            <a:r>
              <a:rPr lang="pt-PT" dirty="0" err="1"/>
              <a:t>Operation</a:t>
            </a:r>
            <a:endParaRPr lang="pt-PT" dirty="0"/>
          </a:p>
        </p:txBody>
      </p:sp>
      <p:sp>
        <p:nvSpPr>
          <p:cNvPr id="3" name="Content Placeholder 2"/>
          <p:cNvSpPr>
            <a:spLocks noGrp="1"/>
          </p:cNvSpPr>
          <p:nvPr>
            <p:ph idx="1"/>
          </p:nvPr>
        </p:nvSpPr>
        <p:spPr/>
        <p:txBody>
          <a:bodyPr/>
          <a:lstStyle/>
          <a:p>
            <a:r>
              <a:rPr lang="en-US" dirty="0" smtClean="0"/>
              <a:t>Router </a:t>
            </a:r>
            <a:r>
              <a:rPr lang="en-US" dirty="0"/>
              <a:t>A assumes the active role and forwards all frames addressed </a:t>
            </a:r>
            <a:r>
              <a:rPr lang="en-US" dirty="0" smtClean="0"/>
              <a:t>to the </a:t>
            </a:r>
            <a:r>
              <a:rPr lang="en-US" dirty="0"/>
              <a:t>assigned HSRP MAC address of 0000.0c07.acxx, where xx is the HSRP </a:t>
            </a:r>
            <a:r>
              <a:rPr lang="en-US" dirty="0" smtClean="0"/>
              <a:t>group </a:t>
            </a:r>
            <a:r>
              <a:rPr lang="pt-PT" dirty="0" err="1" smtClean="0"/>
              <a:t>identifier</a:t>
            </a:r>
            <a:r>
              <a:rPr lang="pt-PT" dirty="0" smtClean="0"/>
              <a:t>.</a:t>
            </a:r>
            <a:endParaRPr lang="pt-PT" dirty="0"/>
          </a:p>
        </p:txBody>
      </p:sp>
      <p:pic>
        <p:nvPicPr>
          <p:cNvPr id="4" name="Picture 3"/>
          <p:cNvPicPr>
            <a:picLocks noChangeAspect="1"/>
          </p:cNvPicPr>
          <p:nvPr/>
        </p:nvPicPr>
        <p:blipFill>
          <a:blip r:embed="rId2"/>
          <a:stretch>
            <a:fillRect/>
          </a:stretch>
        </p:blipFill>
        <p:spPr>
          <a:xfrm>
            <a:off x="1404730" y="2503123"/>
            <a:ext cx="5796527" cy="4078046"/>
          </a:xfrm>
          <a:prstGeom prst="rect">
            <a:avLst/>
          </a:prstGeom>
        </p:spPr>
      </p:pic>
    </p:spTree>
    <p:extLst>
      <p:ext uri="{BB962C8B-B14F-4D97-AF65-F5344CB8AC3E}">
        <p14:creationId xmlns:p14="http://schemas.microsoft.com/office/powerpoint/2010/main" val="190748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State</a:t>
            </a:r>
            <a:r>
              <a:rPr lang="pt-PT" dirty="0"/>
              <a:t> </a:t>
            </a:r>
            <a:r>
              <a:rPr lang="pt-PT" dirty="0" err="1"/>
              <a:t>Transition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492214" y="1462655"/>
            <a:ext cx="8307541" cy="4572767"/>
          </a:xfrm>
          <a:prstGeom prst="rect">
            <a:avLst/>
          </a:prstGeom>
        </p:spPr>
      </p:pic>
    </p:spTree>
    <p:extLst>
      <p:ext uri="{BB962C8B-B14F-4D97-AF65-F5344CB8AC3E}">
        <p14:creationId xmlns:p14="http://schemas.microsoft.com/office/powerpoint/2010/main" val="40196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State</a:t>
            </a:r>
            <a:r>
              <a:rPr lang="pt-PT" dirty="0"/>
              <a:t> </a:t>
            </a:r>
            <a:r>
              <a:rPr lang="pt-PT" dirty="0" err="1"/>
              <a:t>Transition</a:t>
            </a:r>
            <a:endParaRPr lang="pt-PT" dirty="0"/>
          </a:p>
        </p:txBody>
      </p:sp>
      <p:pic>
        <p:nvPicPr>
          <p:cNvPr id="4" name="Content Placeholder 3"/>
          <p:cNvPicPr>
            <a:picLocks noGrp="1" noChangeAspect="1"/>
          </p:cNvPicPr>
          <p:nvPr>
            <p:ph idx="1"/>
          </p:nvPr>
        </p:nvPicPr>
        <p:blipFill>
          <a:blip r:embed="rId3"/>
          <a:stretch>
            <a:fillRect/>
          </a:stretch>
        </p:blipFill>
        <p:spPr>
          <a:xfrm>
            <a:off x="279400" y="1005906"/>
            <a:ext cx="8192428" cy="5408145"/>
          </a:xfrm>
          <a:prstGeom prst="rect">
            <a:avLst/>
          </a:prstGeom>
        </p:spPr>
      </p:pic>
    </p:spTree>
    <p:extLst>
      <p:ext uri="{BB962C8B-B14F-4D97-AF65-F5344CB8AC3E}">
        <p14:creationId xmlns:p14="http://schemas.microsoft.com/office/powerpoint/2010/main" val="348912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State</a:t>
            </a:r>
            <a:r>
              <a:rPr lang="pt-PT" dirty="0"/>
              <a:t> </a:t>
            </a:r>
            <a:r>
              <a:rPr lang="pt-PT" dirty="0" err="1"/>
              <a:t>Transition</a:t>
            </a:r>
            <a:endParaRPr lang="pt-PT" dirty="0"/>
          </a:p>
        </p:txBody>
      </p:sp>
      <p:sp>
        <p:nvSpPr>
          <p:cNvPr id="3" name="Content Placeholder 2"/>
          <p:cNvSpPr>
            <a:spLocks noGrp="1"/>
          </p:cNvSpPr>
          <p:nvPr>
            <p:ph idx="1"/>
          </p:nvPr>
        </p:nvSpPr>
        <p:spPr/>
        <p:txBody>
          <a:bodyPr>
            <a:normAutofit lnSpcReduction="10000"/>
          </a:bodyPr>
          <a:lstStyle/>
          <a:p>
            <a:r>
              <a:rPr lang="en-US" dirty="0"/>
              <a:t>When two routers participate in an election process, a priority can be configured </a:t>
            </a:r>
            <a:r>
              <a:rPr lang="en-US" dirty="0" smtClean="0"/>
              <a:t>to determine </a:t>
            </a:r>
            <a:r>
              <a:rPr lang="en-US" dirty="0"/>
              <a:t>which router should become active. </a:t>
            </a:r>
            <a:endParaRPr lang="en-US" dirty="0" smtClean="0"/>
          </a:p>
          <a:p>
            <a:r>
              <a:rPr lang="en-US" dirty="0" smtClean="0"/>
              <a:t>Without </a:t>
            </a:r>
            <a:r>
              <a:rPr lang="en-US" dirty="0"/>
              <a:t>specific priority </a:t>
            </a:r>
            <a:r>
              <a:rPr lang="en-US" dirty="0" smtClean="0"/>
              <a:t>configuration, each </a:t>
            </a:r>
            <a:r>
              <a:rPr lang="en-US" dirty="0"/>
              <a:t>router has a </a:t>
            </a:r>
            <a:r>
              <a:rPr lang="en-US" b="1" dirty="0"/>
              <a:t>default priority of 100</a:t>
            </a:r>
            <a:r>
              <a:rPr lang="en-US" dirty="0"/>
              <a:t>, and the router with the </a:t>
            </a:r>
            <a:r>
              <a:rPr lang="en-US" b="1" dirty="0"/>
              <a:t>highest IP address </a:t>
            </a:r>
            <a:r>
              <a:rPr lang="en-US" dirty="0" smtClean="0"/>
              <a:t>is elected </a:t>
            </a:r>
            <a:r>
              <a:rPr lang="en-US" dirty="0"/>
              <a:t>as the active router.</a:t>
            </a:r>
          </a:p>
          <a:p>
            <a:r>
              <a:rPr lang="en-US" dirty="0"/>
              <a:t>Regardless of other router priorities or IP addresses, </a:t>
            </a:r>
            <a:r>
              <a:rPr lang="en-US" b="1" dirty="0"/>
              <a:t>an active router will stay </a:t>
            </a:r>
            <a:r>
              <a:rPr lang="en-US" b="1" dirty="0" smtClean="0"/>
              <a:t>active by </a:t>
            </a:r>
            <a:r>
              <a:rPr lang="en-US" b="1" dirty="0"/>
              <a:t>default</a:t>
            </a:r>
            <a:r>
              <a:rPr lang="en-US" dirty="0"/>
              <a:t>. </a:t>
            </a:r>
            <a:endParaRPr lang="en-US" dirty="0" smtClean="0"/>
          </a:p>
          <a:p>
            <a:r>
              <a:rPr lang="en-US" dirty="0" smtClean="0"/>
              <a:t>A </a:t>
            </a:r>
            <a:r>
              <a:rPr lang="en-US" dirty="0"/>
              <a:t>new election will occur only if the active router is removed. </a:t>
            </a:r>
            <a:endParaRPr lang="en-US" dirty="0" smtClean="0"/>
          </a:p>
          <a:p>
            <a:r>
              <a:rPr lang="en-US" dirty="0" smtClean="0"/>
              <a:t>When the standby </a:t>
            </a:r>
            <a:r>
              <a:rPr lang="en-US" dirty="0"/>
              <a:t>router is removed, a new election is made to replace the standby router. </a:t>
            </a:r>
            <a:endParaRPr lang="en-US" dirty="0" smtClean="0"/>
          </a:p>
          <a:p>
            <a:r>
              <a:rPr lang="en-US" dirty="0" smtClean="0"/>
              <a:t>This behavior </a:t>
            </a:r>
            <a:r>
              <a:rPr lang="en-US" dirty="0"/>
              <a:t>can change with the </a:t>
            </a:r>
            <a:r>
              <a:rPr lang="en-US" b="1" dirty="0"/>
              <a:t>preempt</a:t>
            </a:r>
            <a:r>
              <a:rPr lang="en-US" dirty="0"/>
              <a:t> option.</a:t>
            </a:r>
            <a:endParaRPr lang="pt-PT" dirty="0"/>
          </a:p>
        </p:txBody>
      </p:sp>
    </p:spTree>
    <p:extLst>
      <p:ext uri="{BB962C8B-B14F-4D97-AF65-F5344CB8AC3E}">
        <p14:creationId xmlns:p14="http://schemas.microsoft.com/office/powerpoint/2010/main" val="152623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Aligning HSRP with STP Topology</a:t>
            </a:r>
            <a:endParaRPr lang="pt-PT" dirty="0"/>
          </a:p>
        </p:txBody>
      </p:sp>
      <p:sp>
        <p:nvSpPr>
          <p:cNvPr id="3" name="Content Placeholder 2"/>
          <p:cNvSpPr>
            <a:spLocks noGrp="1"/>
          </p:cNvSpPr>
          <p:nvPr>
            <p:ph idx="1"/>
          </p:nvPr>
        </p:nvSpPr>
        <p:spPr>
          <a:xfrm>
            <a:off x="279401" y="4253948"/>
            <a:ext cx="8520354" cy="2060791"/>
          </a:xfrm>
        </p:spPr>
        <p:txBody>
          <a:bodyPr>
            <a:normAutofit fontScale="92500" lnSpcReduction="10000"/>
          </a:bodyPr>
          <a:lstStyle/>
          <a:p>
            <a:r>
              <a:rPr lang="en-US" dirty="0"/>
              <a:t>It is a good practice to configure the same Layer 3 switch to be both the </a:t>
            </a:r>
            <a:r>
              <a:rPr lang="en-US" dirty="0" smtClean="0"/>
              <a:t>spanning-tree root </a:t>
            </a:r>
            <a:r>
              <a:rPr lang="en-US" dirty="0"/>
              <a:t>and the HSRP active router for a single VLAN. </a:t>
            </a:r>
            <a:endParaRPr lang="en-US" dirty="0" smtClean="0"/>
          </a:p>
          <a:p>
            <a:r>
              <a:rPr lang="en-US" dirty="0" smtClean="0"/>
              <a:t>This </a:t>
            </a:r>
            <a:r>
              <a:rPr lang="en-US" dirty="0"/>
              <a:t>approach ensures that the </a:t>
            </a:r>
            <a:r>
              <a:rPr lang="en-US" dirty="0" smtClean="0"/>
              <a:t>Layer 2 </a:t>
            </a:r>
            <a:r>
              <a:rPr lang="en-US" dirty="0"/>
              <a:t>forwarding path leads directly to the Layer 3 device that is the HSRP active </a:t>
            </a:r>
            <a:r>
              <a:rPr lang="en-US" dirty="0" smtClean="0"/>
              <a:t>gateway, </a:t>
            </a:r>
            <a:r>
              <a:rPr lang="pt-PT" dirty="0" err="1" smtClean="0"/>
              <a:t>thus</a:t>
            </a:r>
            <a:r>
              <a:rPr lang="pt-PT" dirty="0" smtClean="0"/>
              <a:t> </a:t>
            </a:r>
            <a:r>
              <a:rPr lang="pt-PT" dirty="0" err="1"/>
              <a:t>achieving</a:t>
            </a:r>
            <a:r>
              <a:rPr lang="pt-PT" dirty="0"/>
              <a:t> </a:t>
            </a:r>
            <a:r>
              <a:rPr lang="pt-PT" dirty="0" err="1"/>
              <a:t>maximum</a:t>
            </a:r>
            <a:r>
              <a:rPr lang="pt-PT" dirty="0"/>
              <a:t> </a:t>
            </a:r>
            <a:r>
              <a:rPr lang="pt-PT" dirty="0" err="1"/>
              <a:t>efficiency</a:t>
            </a:r>
            <a:r>
              <a:rPr lang="pt-PT" dirty="0"/>
              <a:t>.</a:t>
            </a:r>
          </a:p>
        </p:txBody>
      </p:sp>
      <p:pic>
        <p:nvPicPr>
          <p:cNvPr id="4" name="Picture 3"/>
          <p:cNvPicPr>
            <a:picLocks noChangeAspect="1"/>
          </p:cNvPicPr>
          <p:nvPr/>
        </p:nvPicPr>
        <p:blipFill>
          <a:blip r:embed="rId2"/>
          <a:stretch>
            <a:fillRect/>
          </a:stretch>
        </p:blipFill>
        <p:spPr>
          <a:xfrm>
            <a:off x="992338" y="1077324"/>
            <a:ext cx="7094480" cy="3166674"/>
          </a:xfrm>
          <a:prstGeom prst="rect">
            <a:avLst/>
          </a:prstGeom>
        </p:spPr>
      </p:pic>
    </p:spTree>
    <p:extLst>
      <p:ext uri="{BB962C8B-B14F-4D97-AF65-F5344CB8AC3E}">
        <p14:creationId xmlns:p14="http://schemas.microsoft.com/office/powerpoint/2010/main" val="3446254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a:t>
            </a:r>
            <a:r>
              <a:rPr lang="pt-PT" dirty="0" err="1"/>
              <a:t>and</a:t>
            </a:r>
            <a:r>
              <a:rPr lang="pt-PT" dirty="0"/>
              <a:t> </a:t>
            </a:r>
            <a:r>
              <a:rPr lang="pt-PT" dirty="0" err="1"/>
              <a:t>Tuning</a:t>
            </a:r>
            <a:r>
              <a:rPr lang="pt-PT" dirty="0"/>
              <a:t> HSRP</a:t>
            </a:r>
          </a:p>
        </p:txBody>
      </p:sp>
      <p:sp>
        <p:nvSpPr>
          <p:cNvPr id="3" name="Content Placeholder 2"/>
          <p:cNvSpPr>
            <a:spLocks noGrp="1"/>
          </p:cNvSpPr>
          <p:nvPr>
            <p:ph idx="1"/>
          </p:nvPr>
        </p:nvSpPr>
        <p:spPr/>
        <p:txBody>
          <a:bodyPr/>
          <a:lstStyle/>
          <a:p>
            <a:endParaRPr lang="pt-PT"/>
          </a:p>
        </p:txBody>
      </p:sp>
      <p:pic>
        <p:nvPicPr>
          <p:cNvPr id="5" name="Picture 4"/>
          <p:cNvPicPr>
            <a:picLocks noChangeAspect="1"/>
          </p:cNvPicPr>
          <p:nvPr/>
        </p:nvPicPr>
        <p:blipFill>
          <a:blip r:embed="rId2"/>
          <a:stretch>
            <a:fillRect/>
          </a:stretch>
        </p:blipFill>
        <p:spPr>
          <a:xfrm>
            <a:off x="1577006" y="1183340"/>
            <a:ext cx="5923722" cy="5149902"/>
          </a:xfrm>
          <a:prstGeom prst="rect">
            <a:avLst/>
          </a:prstGeom>
        </p:spPr>
      </p:pic>
    </p:spTree>
    <p:extLst>
      <p:ext uri="{BB962C8B-B14F-4D97-AF65-F5344CB8AC3E}">
        <p14:creationId xmlns:p14="http://schemas.microsoft.com/office/powerpoint/2010/main" val="304739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a:t>
            </a:r>
            <a:r>
              <a:rPr lang="pt-PT" dirty="0" err="1"/>
              <a:t>and</a:t>
            </a:r>
            <a:r>
              <a:rPr lang="pt-PT" dirty="0"/>
              <a:t> </a:t>
            </a:r>
            <a:r>
              <a:rPr lang="pt-PT" dirty="0" err="1"/>
              <a:t>Tuning</a:t>
            </a:r>
            <a:r>
              <a:rPr lang="pt-PT" dirty="0"/>
              <a:t> HSRP</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Step 1. </a:t>
            </a:r>
            <a:r>
              <a:rPr lang="en-US" dirty="0"/>
              <a:t>Configure R1’s Ethernet 0/1 (LAN-facing interface) with 192.168.1.3/24 </a:t>
            </a:r>
            <a:r>
              <a:rPr lang="en-US" dirty="0" smtClean="0"/>
              <a:t>IP address </a:t>
            </a:r>
            <a:r>
              <a:rPr lang="en-US" dirty="0"/>
              <a:t>and HSRP standby IP of 192.168.1.1.</a:t>
            </a:r>
          </a:p>
          <a:p>
            <a:pPr marL="0" indent="0">
              <a:buNone/>
            </a:pPr>
            <a:r>
              <a:rPr lang="en-US" dirty="0"/>
              <a:t>The IP of 192.168.1.1 is HSRP’s virtual IP address that is also configured </a:t>
            </a:r>
            <a:r>
              <a:rPr lang="en-US" dirty="0" smtClean="0"/>
              <a:t>as the </a:t>
            </a:r>
            <a:r>
              <a:rPr lang="en-US" dirty="0"/>
              <a:t>default gateway IP address on PC 1 and PC 2:</a:t>
            </a:r>
          </a:p>
          <a:p>
            <a:r>
              <a:rPr lang="pt-PT" dirty="0">
                <a:latin typeface="Consolas" panose="020B0609020204030204" pitchFamily="49" charset="0"/>
              </a:rPr>
              <a:t>R1(</a:t>
            </a:r>
            <a:r>
              <a:rPr lang="pt-PT" dirty="0" err="1">
                <a:latin typeface="Consolas" panose="020B0609020204030204" pitchFamily="49" charset="0"/>
              </a:rPr>
              <a:t>config</a:t>
            </a:r>
            <a:r>
              <a:rPr lang="pt-PT" dirty="0">
                <a:latin typeface="Consolas" panose="020B0609020204030204" pitchFamily="49" charset="0"/>
              </a:rPr>
              <a:t>)# </a:t>
            </a:r>
            <a:r>
              <a:rPr lang="pt-PT" b="1" dirty="0">
                <a:latin typeface="Consolas" panose="020B0609020204030204" pitchFamily="49" charset="0"/>
              </a:rPr>
              <a:t>interface </a:t>
            </a:r>
            <a:r>
              <a:rPr lang="pt-PT" b="1" dirty="0" err="1">
                <a:latin typeface="Consolas" panose="020B0609020204030204" pitchFamily="49" charset="0"/>
              </a:rPr>
              <a:t>ethernet</a:t>
            </a:r>
            <a:r>
              <a:rPr lang="pt-PT" b="1" dirty="0">
                <a:latin typeface="Consolas" panose="020B0609020204030204" pitchFamily="49" charset="0"/>
              </a:rPr>
              <a:t> 0/1</a:t>
            </a:r>
          </a:p>
          <a:p>
            <a:r>
              <a:rPr lang="en-US" dirty="0">
                <a:latin typeface="Consolas" panose="020B0609020204030204" pitchFamily="49" charset="0"/>
              </a:rPr>
              <a:t>R1(</a:t>
            </a:r>
            <a:r>
              <a:rPr lang="en-US" dirty="0" err="1">
                <a:latin typeface="Consolas" panose="020B0609020204030204" pitchFamily="49" charset="0"/>
              </a:rPr>
              <a:t>config</a:t>
            </a:r>
            <a:r>
              <a:rPr lang="en-US" dirty="0">
                <a:latin typeface="Consolas" panose="020B0609020204030204" pitchFamily="49" charset="0"/>
              </a:rPr>
              <a:t>-if </a:t>
            </a:r>
            <a:r>
              <a:rPr lang="en-US" b="1" dirty="0">
                <a:latin typeface="Consolas" panose="020B0609020204030204" pitchFamily="49" charset="0"/>
              </a:rPr>
              <a:t>)# </a:t>
            </a:r>
            <a:r>
              <a:rPr lang="en-US" b="1" dirty="0" err="1">
                <a:latin typeface="Consolas" panose="020B0609020204030204" pitchFamily="49" charset="0"/>
              </a:rPr>
              <a:t>ip</a:t>
            </a:r>
            <a:r>
              <a:rPr lang="en-US" b="1" dirty="0">
                <a:latin typeface="Consolas" panose="020B0609020204030204" pitchFamily="49" charset="0"/>
              </a:rPr>
              <a:t> address 192.168.1.3 255.255.255.0</a:t>
            </a:r>
          </a:p>
          <a:p>
            <a:r>
              <a:rPr lang="en-US" dirty="0">
                <a:latin typeface="Consolas" panose="020B0609020204030204" pitchFamily="49" charset="0"/>
              </a:rPr>
              <a:t>R1(</a:t>
            </a:r>
            <a:r>
              <a:rPr lang="en-US" dirty="0" err="1">
                <a:latin typeface="Consolas" panose="020B0609020204030204" pitchFamily="49" charset="0"/>
              </a:rPr>
              <a:t>config</a:t>
            </a:r>
            <a:r>
              <a:rPr lang="en-US" dirty="0">
                <a:latin typeface="Consolas" panose="020B0609020204030204" pitchFamily="49" charset="0"/>
              </a:rPr>
              <a:t>-if)# </a:t>
            </a:r>
            <a:r>
              <a:rPr lang="en-US" b="1" dirty="0">
                <a:latin typeface="Consolas" panose="020B0609020204030204" pitchFamily="49" charset="0"/>
              </a:rPr>
              <a:t>standby 1 </a:t>
            </a:r>
            <a:r>
              <a:rPr lang="en-US" b="1" dirty="0" err="1">
                <a:latin typeface="Consolas" panose="020B0609020204030204" pitchFamily="49" charset="0"/>
              </a:rPr>
              <a:t>ip</a:t>
            </a:r>
            <a:r>
              <a:rPr lang="en-US" b="1" dirty="0">
                <a:latin typeface="Consolas" panose="020B0609020204030204" pitchFamily="49" charset="0"/>
              </a:rPr>
              <a:t> 192.168.1.1</a:t>
            </a:r>
          </a:p>
          <a:p>
            <a:pPr marL="0" indent="0">
              <a:buNone/>
            </a:pPr>
            <a:r>
              <a:rPr lang="en-US" b="1" dirty="0"/>
              <a:t>Step 2. </a:t>
            </a:r>
            <a:r>
              <a:rPr lang="en-US" dirty="0"/>
              <a:t>Configure R2’s Ethernet 0/1 (LAN-facing interface) with 192.168.1.2/24 </a:t>
            </a:r>
            <a:r>
              <a:rPr lang="en-US" dirty="0" smtClean="0"/>
              <a:t>IP address </a:t>
            </a:r>
            <a:r>
              <a:rPr lang="en-US" dirty="0"/>
              <a:t>and HSRP standby IP of 192.168.1.1.</a:t>
            </a:r>
          </a:p>
          <a:p>
            <a:pPr marL="0" indent="0">
              <a:buNone/>
            </a:pPr>
            <a:r>
              <a:rPr lang="en-US" dirty="0"/>
              <a:t>Both R1 and R2 must have the same HSRP virtual IP address configured:</a:t>
            </a:r>
          </a:p>
          <a:p>
            <a:r>
              <a:rPr lang="pt-PT" dirty="0">
                <a:latin typeface="Consolas" panose="020B0609020204030204" pitchFamily="49" charset="0"/>
              </a:rPr>
              <a:t>R2(</a:t>
            </a:r>
            <a:r>
              <a:rPr lang="pt-PT" dirty="0" err="1">
                <a:latin typeface="Consolas" panose="020B0609020204030204" pitchFamily="49" charset="0"/>
              </a:rPr>
              <a:t>config</a:t>
            </a:r>
            <a:r>
              <a:rPr lang="pt-PT" dirty="0">
                <a:latin typeface="Consolas" panose="020B0609020204030204" pitchFamily="49" charset="0"/>
              </a:rPr>
              <a:t>)# </a:t>
            </a:r>
            <a:r>
              <a:rPr lang="pt-PT" b="1" dirty="0">
                <a:latin typeface="Consolas" panose="020B0609020204030204" pitchFamily="49" charset="0"/>
              </a:rPr>
              <a:t>interface </a:t>
            </a:r>
            <a:r>
              <a:rPr lang="pt-PT" b="1" dirty="0" err="1">
                <a:latin typeface="Consolas" panose="020B0609020204030204" pitchFamily="49" charset="0"/>
              </a:rPr>
              <a:t>ethernet</a:t>
            </a:r>
            <a:r>
              <a:rPr lang="pt-PT" b="1" dirty="0">
                <a:latin typeface="Consolas" panose="020B0609020204030204" pitchFamily="49" charset="0"/>
              </a:rPr>
              <a:t> 0/1</a:t>
            </a:r>
          </a:p>
          <a:p>
            <a:r>
              <a:rPr lang="en-US" dirty="0">
                <a:latin typeface="Consolas" panose="020B0609020204030204" pitchFamily="49" charset="0"/>
              </a:rPr>
              <a:t>R2(</a:t>
            </a:r>
            <a:r>
              <a:rPr lang="en-US" dirty="0" err="1">
                <a:latin typeface="Consolas" panose="020B0609020204030204" pitchFamily="49" charset="0"/>
              </a:rPr>
              <a:t>config</a:t>
            </a:r>
            <a:r>
              <a:rPr lang="en-US" dirty="0">
                <a:latin typeface="Consolas" panose="020B0609020204030204" pitchFamily="49" charset="0"/>
              </a:rPr>
              <a:t>-if)# </a:t>
            </a:r>
            <a:r>
              <a:rPr lang="en-US" b="1" dirty="0" err="1">
                <a:latin typeface="Consolas" panose="020B0609020204030204" pitchFamily="49" charset="0"/>
              </a:rPr>
              <a:t>ip</a:t>
            </a:r>
            <a:r>
              <a:rPr lang="en-US" b="1" dirty="0">
                <a:latin typeface="Consolas" panose="020B0609020204030204" pitchFamily="49" charset="0"/>
              </a:rPr>
              <a:t> address 192.168.1.2 255.255.255.0</a:t>
            </a:r>
          </a:p>
          <a:p>
            <a:r>
              <a:rPr lang="en-US" dirty="0">
                <a:latin typeface="Consolas" panose="020B0609020204030204" pitchFamily="49" charset="0"/>
              </a:rPr>
              <a:t>R2(</a:t>
            </a:r>
            <a:r>
              <a:rPr lang="en-US" dirty="0" err="1">
                <a:latin typeface="Consolas" panose="020B0609020204030204" pitchFamily="49" charset="0"/>
              </a:rPr>
              <a:t>config</a:t>
            </a:r>
            <a:r>
              <a:rPr lang="en-US" dirty="0">
                <a:latin typeface="Consolas" panose="020B0609020204030204" pitchFamily="49" charset="0"/>
              </a:rPr>
              <a:t>-if)# </a:t>
            </a:r>
            <a:r>
              <a:rPr lang="en-US" b="1" dirty="0">
                <a:latin typeface="Consolas" panose="020B0609020204030204" pitchFamily="49" charset="0"/>
              </a:rPr>
              <a:t>standby 1 </a:t>
            </a:r>
            <a:r>
              <a:rPr lang="en-US" b="1" dirty="0" err="1">
                <a:latin typeface="Consolas" panose="020B0609020204030204" pitchFamily="49" charset="0"/>
              </a:rPr>
              <a:t>ip</a:t>
            </a:r>
            <a:r>
              <a:rPr lang="en-US" b="1" dirty="0">
                <a:latin typeface="Consolas" panose="020B0609020204030204" pitchFamily="49" charset="0"/>
              </a:rPr>
              <a:t> 192.168.1.1</a:t>
            </a:r>
            <a:endParaRPr lang="pt-PT" dirty="0">
              <a:latin typeface="Consolas" panose="020B0609020204030204" pitchFamily="49" charset="0"/>
            </a:endParaRPr>
          </a:p>
        </p:txBody>
      </p:sp>
    </p:spTree>
    <p:extLst>
      <p:ext uri="{BB962C8B-B14F-4D97-AF65-F5344CB8AC3E}">
        <p14:creationId xmlns:p14="http://schemas.microsoft.com/office/powerpoint/2010/main" val="2221927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Verify</a:t>
            </a:r>
            <a:r>
              <a:rPr lang="pt-PT" dirty="0" smtClean="0"/>
              <a:t> </a:t>
            </a:r>
            <a:r>
              <a:rPr lang="pt-PT" dirty="0" err="1"/>
              <a:t>the</a:t>
            </a:r>
            <a:r>
              <a:rPr lang="pt-PT" dirty="0"/>
              <a:t> ARP </a:t>
            </a:r>
            <a:r>
              <a:rPr lang="pt-PT" dirty="0" err="1" smtClean="0"/>
              <a:t>table</a:t>
            </a:r>
            <a:endParaRPr lang="pt-PT" dirty="0"/>
          </a:p>
        </p:txBody>
      </p:sp>
      <p:sp>
        <p:nvSpPr>
          <p:cNvPr id="3" name="Content Placeholder 2"/>
          <p:cNvSpPr>
            <a:spLocks noGrp="1"/>
          </p:cNvSpPr>
          <p:nvPr>
            <p:ph idx="1"/>
          </p:nvPr>
        </p:nvSpPr>
        <p:spPr/>
        <p:txBody>
          <a:bodyPr>
            <a:normAutofit/>
          </a:bodyPr>
          <a:lstStyle/>
          <a:p>
            <a:pPr marL="0" indent="0">
              <a:buNone/>
            </a:pPr>
            <a:r>
              <a:rPr lang="en-US" b="1" dirty="0"/>
              <a:t>Step 3. </a:t>
            </a:r>
            <a:r>
              <a:rPr lang="en-US" dirty="0"/>
              <a:t>On R1, verify the ARP table:</a:t>
            </a:r>
          </a:p>
          <a:p>
            <a:r>
              <a:rPr lang="pt-PT" sz="1800" dirty="0">
                <a:latin typeface="Consolas" panose="020B0609020204030204" pitchFamily="49" charset="0"/>
              </a:rPr>
              <a:t>R1# </a:t>
            </a:r>
            <a:r>
              <a:rPr lang="pt-PT" sz="1800" b="1" dirty="0">
                <a:latin typeface="Consolas" panose="020B0609020204030204" pitchFamily="49" charset="0"/>
              </a:rPr>
              <a:t>show </a:t>
            </a:r>
            <a:r>
              <a:rPr lang="pt-PT" sz="1800" b="1" dirty="0" err="1">
                <a:latin typeface="Consolas" panose="020B0609020204030204" pitchFamily="49" charset="0"/>
              </a:rPr>
              <a:t>ip</a:t>
            </a:r>
            <a:r>
              <a:rPr lang="pt-PT" sz="1800" b="1" dirty="0">
                <a:latin typeface="Consolas" panose="020B0609020204030204" pitchFamily="49" charset="0"/>
              </a:rPr>
              <a:t> </a:t>
            </a:r>
            <a:r>
              <a:rPr lang="pt-PT" sz="1800" b="1" dirty="0" err="1" smtClean="0">
                <a:latin typeface="Consolas" panose="020B0609020204030204" pitchFamily="49" charset="0"/>
              </a:rPr>
              <a:t>arp</a:t>
            </a:r>
            <a:endParaRPr lang="pt-PT" sz="1800" b="1" dirty="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594308" y="1975124"/>
            <a:ext cx="7450518" cy="1773915"/>
          </a:xfrm>
          <a:prstGeom prst="rect">
            <a:avLst/>
          </a:prstGeom>
        </p:spPr>
      </p:pic>
    </p:spTree>
    <p:extLst>
      <p:ext uri="{BB962C8B-B14F-4D97-AF65-F5344CB8AC3E}">
        <p14:creationId xmlns:p14="http://schemas.microsoft.com/office/powerpoint/2010/main" val="360568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Chapter 6 Objectives</a:t>
            </a:r>
          </a:p>
        </p:txBody>
      </p:sp>
      <p:sp>
        <p:nvSpPr>
          <p:cNvPr id="7" name="Content Placeholder 6"/>
          <p:cNvSpPr>
            <a:spLocks noGrp="1"/>
          </p:cNvSpPr>
          <p:nvPr>
            <p:ph idx="1"/>
          </p:nvPr>
        </p:nvSpPr>
        <p:spPr/>
        <p:txBody>
          <a:bodyPr/>
          <a:lstStyle/>
          <a:p>
            <a:r>
              <a:rPr lang="en-US" dirty="0" smtClean="0"/>
              <a:t>Overview </a:t>
            </a:r>
            <a:r>
              <a:rPr lang="en-US" dirty="0"/>
              <a:t>of FHRP and HSRP</a:t>
            </a:r>
          </a:p>
          <a:p>
            <a:r>
              <a:rPr lang="pt-PT" dirty="0" smtClean="0"/>
              <a:t>Configure </a:t>
            </a:r>
            <a:r>
              <a:rPr lang="pt-PT" dirty="0" err="1"/>
              <a:t>and</a:t>
            </a:r>
            <a:r>
              <a:rPr lang="pt-PT" dirty="0"/>
              <a:t> </a:t>
            </a:r>
            <a:r>
              <a:rPr lang="pt-PT" dirty="0" err="1"/>
              <a:t>verify</a:t>
            </a:r>
            <a:r>
              <a:rPr lang="pt-PT" dirty="0"/>
              <a:t> VRRP</a:t>
            </a:r>
          </a:p>
          <a:p>
            <a:r>
              <a:rPr lang="pt-PT" dirty="0" smtClean="0"/>
              <a:t>Configure </a:t>
            </a:r>
            <a:r>
              <a:rPr lang="pt-PT" dirty="0" err="1"/>
              <a:t>and</a:t>
            </a:r>
            <a:r>
              <a:rPr lang="pt-PT" dirty="0"/>
              <a:t> </a:t>
            </a:r>
            <a:r>
              <a:rPr lang="pt-PT" dirty="0" err="1"/>
              <a:t>verify</a:t>
            </a:r>
            <a:r>
              <a:rPr lang="pt-PT" dirty="0"/>
              <a:t> GLBP</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Forwarding Through the Active Router</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822673" y="1237379"/>
            <a:ext cx="7645777" cy="5023319"/>
          </a:xfrm>
          <a:prstGeom prst="rect">
            <a:avLst/>
          </a:prstGeom>
        </p:spPr>
      </p:pic>
    </p:spTree>
    <p:extLst>
      <p:ext uri="{BB962C8B-B14F-4D97-AF65-F5344CB8AC3E}">
        <p14:creationId xmlns:p14="http://schemas.microsoft.com/office/powerpoint/2010/main" val="124221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Make</a:t>
            </a:r>
            <a:r>
              <a:rPr lang="pt-PT" dirty="0" smtClean="0"/>
              <a:t> R2 </a:t>
            </a:r>
            <a:r>
              <a:rPr lang="pt-PT" dirty="0" err="1" smtClean="0"/>
              <a:t>the</a:t>
            </a:r>
            <a:r>
              <a:rPr lang="pt-PT" dirty="0" smtClean="0"/>
              <a:t> Active Router</a:t>
            </a:r>
            <a:endParaRPr lang="pt-PT" dirty="0"/>
          </a:p>
        </p:txBody>
      </p:sp>
      <p:sp>
        <p:nvSpPr>
          <p:cNvPr id="3" name="Content Placeholder 2"/>
          <p:cNvSpPr>
            <a:spLocks noGrp="1"/>
          </p:cNvSpPr>
          <p:nvPr>
            <p:ph idx="1"/>
          </p:nvPr>
        </p:nvSpPr>
        <p:spPr/>
        <p:txBody>
          <a:bodyPr/>
          <a:lstStyle/>
          <a:p>
            <a:pPr marL="0" indent="0">
              <a:buNone/>
            </a:pPr>
            <a:r>
              <a:rPr lang="en-US" dirty="0"/>
              <a:t>Configure R2’s HSRP group 1 with priority of 110:</a:t>
            </a: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standby 1 priority </a:t>
            </a:r>
            <a:r>
              <a:rPr lang="en-US" sz="2000" b="1" dirty="0" smtClean="0">
                <a:latin typeface="Consolas" panose="020B0609020204030204" pitchFamily="49" charset="0"/>
              </a:rPr>
              <a:t>110</a:t>
            </a:r>
          </a:p>
          <a:p>
            <a:pPr marL="0" indent="0">
              <a:buNone/>
            </a:pPr>
            <a:endParaRPr lang="en-US" dirty="0" smtClean="0"/>
          </a:p>
          <a:p>
            <a:pPr marL="0" indent="0">
              <a:buNone/>
            </a:pPr>
            <a:r>
              <a:rPr lang="en-US" dirty="0" smtClean="0"/>
              <a:t>Configure </a:t>
            </a:r>
            <a:r>
              <a:rPr lang="en-US" dirty="0"/>
              <a:t>R1’s and R2’s Ethernet 0/1 HSRP group 1 interfaces with preemption:</a:t>
            </a:r>
          </a:p>
          <a:p>
            <a:r>
              <a:rPr lang="pt-PT" sz="2000" dirty="0">
                <a:latin typeface="Consolas" panose="020B0609020204030204" pitchFamily="49" charset="0"/>
              </a:rPr>
              <a:t>R1(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pt-PT" sz="2000" dirty="0">
                <a:latin typeface="Consolas" panose="020B0609020204030204" pitchFamily="49" charset="0"/>
              </a:rPr>
              <a:t>R1(</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a:latin typeface="Consolas" panose="020B0609020204030204" pitchFamily="49" charset="0"/>
              </a:rPr>
              <a:t>standby 1 </a:t>
            </a:r>
            <a:r>
              <a:rPr lang="pt-PT" sz="2000" b="1" dirty="0" err="1">
                <a:latin typeface="Consolas" panose="020B0609020204030204" pitchFamily="49" charset="0"/>
              </a:rPr>
              <a:t>preempt</a:t>
            </a:r>
            <a:endParaRPr lang="pt-PT" sz="2000" b="1" dirty="0">
              <a:latin typeface="Consolas" panose="020B0609020204030204" pitchFamily="49" charset="0"/>
            </a:endParaRP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pt-PT" sz="2000" dirty="0">
                <a:latin typeface="Consolas" panose="020B0609020204030204" pitchFamily="49" charset="0"/>
              </a:rPr>
              <a:t>R2(</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a:latin typeface="Consolas" panose="020B0609020204030204" pitchFamily="49" charset="0"/>
              </a:rPr>
              <a:t>standby 1 </a:t>
            </a:r>
            <a:r>
              <a:rPr lang="pt-PT" sz="2000" b="1" dirty="0" err="1">
                <a:latin typeface="Consolas" panose="020B0609020204030204" pitchFamily="49" charset="0"/>
              </a:rPr>
              <a:t>preempt</a:t>
            </a:r>
            <a:endParaRPr lang="pt-PT" sz="1800" dirty="0">
              <a:latin typeface="Consolas" panose="020B0609020204030204" pitchFamily="49" charset="0"/>
            </a:endParaRPr>
          </a:p>
        </p:txBody>
      </p:sp>
    </p:spTree>
    <p:extLst>
      <p:ext uri="{BB962C8B-B14F-4D97-AF65-F5344CB8AC3E}">
        <p14:creationId xmlns:p14="http://schemas.microsoft.com/office/powerpoint/2010/main" val="3680326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Make</a:t>
            </a:r>
            <a:r>
              <a:rPr lang="pt-PT" dirty="0"/>
              <a:t> R2 </a:t>
            </a:r>
            <a:r>
              <a:rPr lang="pt-PT" dirty="0" err="1"/>
              <a:t>the</a:t>
            </a:r>
            <a:r>
              <a:rPr lang="pt-PT" dirty="0"/>
              <a:t> Active Router</a:t>
            </a:r>
          </a:p>
        </p:txBody>
      </p:sp>
      <p:sp>
        <p:nvSpPr>
          <p:cNvPr id="3" name="Content Placeholder 2"/>
          <p:cNvSpPr>
            <a:spLocks noGrp="1"/>
          </p:cNvSpPr>
          <p:nvPr>
            <p:ph idx="1"/>
          </p:nvPr>
        </p:nvSpPr>
        <p:spPr/>
        <p:txBody>
          <a:bodyPr>
            <a:normAutofit/>
          </a:bodyPr>
          <a:lstStyle/>
          <a:p>
            <a:r>
              <a:rPr lang="pt-PT" sz="2000" dirty="0">
                <a:latin typeface="Consolas" panose="020B0609020204030204" pitchFamily="49" charset="0"/>
              </a:rPr>
              <a:t>R2# </a:t>
            </a:r>
            <a:r>
              <a:rPr lang="pt-PT" sz="2000" b="1" dirty="0">
                <a:latin typeface="Consolas" panose="020B0609020204030204" pitchFamily="49" charset="0"/>
              </a:rPr>
              <a:t>show standby </a:t>
            </a:r>
            <a:r>
              <a:rPr lang="pt-PT" sz="2000" b="1" dirty="0" err="1" smtClean="0">
                <a:latin typeface="Consolas" panose="020B0609020204030204" pitchFamily="49" charset="0"/>
              </a:rPr>
              <a:t>brief</a:t>
            </a:r>
            <a:endParaRPr lang="pt-PT" sz="2000" b="1" dirty="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402000" y="1563756"/>
            <a:ext cx="8275156" cy="1177302"/>
          </a:xfrm>
          <a:prstGeom prst="rect">
            <a:avLst/>
          </a:prstGeom>
        </p:spPr>
      </p:pic>
      <p:pic>
        <p:nvPicPr>
          <p:cNvPr id="5" name="Picture 4"/>
          <p:cNvPicPr>
            <a:picLocks noChangeAspect="1"/>
          </p:cNvPicPr>
          <p:nvPr/>
        </p:nvPicPr>
        <p:blipFill>
          <a:blip r:embed="rId3"/>
          <a:stretch>
            <a:fillRect/>
          </a:stretch>
        </p:blipFill>
        <p:spPr>
          <a:xfrm>
            <a:off x="2109218" y="2892541"/>
            <a:ext cx="4860720" cy="3643840"/>
          </a:xfrm>
          <a:prstGeom prst="rect">
            <a:avLst/>
          </a:prstGeom>
        </p:spPr>
      </p:pic>
    </p:spTree>
    <p:extLst>
      <p:ext uri="{BB962C8B-B14F-4D97-AF65-F5344CB8AC3E}">
        <p14:creationId xmlns:p14="http://schemas.microsoft.com/office/powerpoint/2010/main" val="1255870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Router R2 </a:t>
            </a:r>
            <a:r>
              <a:rPr lang="pt-PT" dirty="0" err="1"/>
              <a:t>Failure</a:t>
            </a:r>
            <a:r>
              <a:rPr lang="pt-PT" dirty="0"/>
              <a:t> </a:t>
            </a:r>
            <a:r>
              <a:rPr lang="pt-PT" dirty="0" err="1"/>
              <a:t>Scenario</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021126" y="1108037"/>
            <a:ext cx="7036904" cy="5130774"/>
          </a:xfrm>
          <a:prstGeom prst="rect">
            <a:avLst/>
          </a:prstGeom>
        </p:spPr>
      </p:pic>
    </p:spTree>
    <p:extLst>
      <p:ext uri="{BB962C8B-B14F-4D97-AF65-F5344CB8AC3E}">
        <p14:creationId xmlns:p14="http://schemas.microsoft.com/office/powerpoint/2010/main" val="200082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HSRP States After R2 Recover</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1014307" y="1183341"/>
            <a:ext cx="7050542" cy="5131398"/>
          </a:xfrm>
          <a:prstGeom prst="rect">
            <a:avLst/>
          </a:prstGeom>
        </p:spPr>
      </p:pic>
    </p:spTree>
    <p:extLst>
      <p:ext uri="{BB962C8B-B14F-4D97-AF65-F5344CB8AC3E}">
        <p14:creationId xmlns:p14="http://schemas.microsoft.com/office/powerpoint/2010/main" val="489468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Load</a:t>
            </a:r>
            <a:r>
              <a:rPr lang="pt-PT" dirty="0"/>
              <a:t> </a:t>
            </a:r>
            <a:r>
              <a:rPr lang="pt-PT" dirty="0" err="1"/>
              <a:t>Sharing</a:t>
            </a:r>
            <a:r>
              <a:rPr lang="pt-PT" dirty="0"/>
              <a:t> </a:t>
            </a:r>
            <a:r>
              <a:rPr lang="pt-PT" dirty="0" err="1"/>
              <a:t>with</a:t>
            </a:r>
            <a:r>
              <a:rPr lang="pt-PT" dirty="0"/>
              <a:t> HSRP</a:t>
            </a:r>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79400" y="1555971"/>
            <a:ext cx="8572902" cy="4386136"/>
          </a:xfrm>
          <a:prstGeom prst="rect">
            <a:avLst/>
          </a:prstGeom>
        </p:spPr>
      </p:pic>
    </p:spTree>
    <p:extLst>
      <p:ext uri="{BB962C8B-B14F-4D97-AF65-F5344CB8AC3E}">
        <p14:creationId xmlns:p14="http://schemas.microsoft.com/office/powerpoint/2010/main" val="3490365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Multigroup</a:t>
            </a:r>
            <a:r>
              <a:rPr lang="pt-PT" dirty="0"/>
              <a:t> </a:t>
            </a:r>
            <a:r>
              <a:rPr lang="pt-PT" dirty="0" smtClean="0"/>
              <a:t>HSRP (MHSRP</a:t>
            </a:r>
            <a:r>
              <a:rPr lang="pt-PT" dirty="0"/>
              <a:t>)</a:t>
            </a:r>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79400" y="1396392"/>
            <a:ext cx="8520355" cy="4705294"/>
          </a:xfrm>
          <a:prstGeom prst="rect">
            <a:avLst/>
          </a:prstGeom>
        </p:spPr>
      </p:pic>
    </p:spTree>
    <p:extLst>
      <p:ext uri="{BB962C8B-B14F-4D97-AF65-F5344CB8AC3E}">
        <p14:creationId xmlns:p14="http://schemas.microsoft.com/office/powerpoint/2010/main" val="162731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Multigroup</a:t>
            </a:r>
            <a:r>
              <a:rPr lang="pt-PT" dirty="0"/>
              <a:t> HSRP (MHSRP)</a:t>
            </a:r>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429913" y="1302610"/>
            <a:ext cx="8219329" cy="4674350"/>
          </a:xfrm>
          <a:prstGeom prst="rect">
            <a:avLst/>
          </a:prstGeom>
        </p:spPr>
      </p:pic>
    </p:spTree>
    <p:extLst>
      <p:ext uri="{BB962C8B-B14F-4D97-AF65-F5344CB8AC3E}">
        <p14:creationId xmlns:p14="http://schemas.microsoft.com/office/powerpoint/2010/main" val="295540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Interface Tracking with HSRP</a:t>
            </a:r>
            <a:endParaRPr lang="pt-PT" dirty="0"/>
          </a:p>
        </p:txBody>
      </p:sp>
      <p:sp>
        <p:nvSpPr>
          <p:cNvPr id="3" name="Content Placeholder 2"/>
          <p:cNvSpPr>
            <a:spLocks noGrp="1"/>
          </p:cNvSpPr>
          <p:nvPr>
            <p:ph idx="1"/>
          </p:nvPr>
        </p:nvSpPr>
        <p:spPr/>
        <p:txBody>
          <a:bodyPr>
            <a:normAutofit fontScale="92500" lnSpcReduction="20000"/>
          </a:bodyPr>
          <a:lstStyle/>
          <a:p>
            <a:r>
              <a:rPr lang="en-US" dirty="0"/>
              <a:t>HSRP can track interfaces or objects and decrement priority if an interface or </a:t>
            </a:r>
            <a:r>
              <a:rPr lang="en-US" dirty="0" smtClean="0"/>
              <a:t>object fails</a:t>
            </a:r>
            <a:r>
              <a:rPr lang="en-US" dirty="0"/>
              <a:t>. </a:t>
            </a:r>
            <a:endParaRPr lang="en-US" dirty="0" smtClean="0"/>
          </a:p>
          <a:p>
            <a:r>
              <a:rPr lang="en-US" dirty="0" smtClean="0"/>
              <a:t>Interface </a:t>
            </a:r>
            <a:r>
              <a:rPr lang="en-US" dirty="0"/>
              <a:t>tracking enables the priority of a standby group router to be </a:t>
            </a:r>
            <a:r>
              <a:rPr lang="en-US" dirty="0" smtClean="0"/>
              <a:t>automatically adjusted</a:t>
            </a:r>
            <a:r>
              <a:rPr lang="en-US" dirty="0"/>
              <a:t>, based on the availability of the router interfaces. </a:t>
            </a:r>
            <a:endParaRPr lang="en-US" dirty="0" smtClean="0"/>
          </a:p>
          <a:p>
            <a:r>
              <a:rPr lang="en-US" dirty="0" smtClean="0"/>
              <a:t>When </a:t>
            </a:r>
            <a:r>
              <a:rPr lang="en-US" dirty="0"/>
              <a:t>a tracked </a:t>
            </a:r>
            <a:r>
              <a:rPr lang="en-US" dirty="0" smtClean="0"/>
              <a:t>interface becomes </a:t>
            </a:r>
            <a:r>
              <a:rPr lang="en-US" dirty="0"/>
              <a:t>unavailable, the HSRP priority of the router is decreased. </a:t>
            </a:r>
            <a:endParaRPr lang="en-US" dirty="0" smtClean="0"/>
          </a:p>
          <a:p>
            <a:r>
              <a:rPr lang="en-US" dirty="0" smtClean="0"/>
              <a:t>When </a:t>
            </a:r>
            <a:r>
              <a:rPr lang="en-US" dirty="0"/>
              <a:t>properly </a:t>
            </a:r>
            <a:r>
              <a:rPr lang="en-US" dirty="0" smtClean="0"/>
              <a:t>configured, the </a:t>
            </a:r>
            <a:r>
              <a:rPr lang="en-US" dirty="0"/>
              <a:t>HSRP tracking feature ensures that a router with an unavailable key </a:t>
            </a:r>
            <a:r>
              <a:rPr lang="en-US" dirty="0" smtClean="0"/>
              <a:t>interface will </a:t>
            </a:r>
            <a:r>
              <a:rPr lang="en-US" dirty="0"/>
              <a:t>relinquish the active router role.</a:t>
            </a:r>
          </a:p>
          <a:p>
            <a:r>
              <a:rPr lang="en-US" dirty="0"/>
              <a:t>When the conditions that are defined by the object are fulfilled, the router </a:t>
            </a:r>
            <a:r>
              <a:rPr lang="en-US" dirty="0" smtClean="0"/>
              <a:t>priority remains </a:t>
            </a:r>
            <a:r>
              <a:rPr lang="en-US" dirty="0"/>
              <a:t>the same. </a:t>
            </a:r>
            <a:endParaRPr lang="en-US" dirty="0" smtClean="0"/>
          </a:p>
          <a:p>
            <a:r>
              <a:rPr lang="en-US" dirty="0" smtClean="0"/>
              <a:t>As </a:t>
            </a:r>
            <a:r>
              <a:rPr lang="en-US" dirty="0"/>
              <a:t>soon as the verification that is defined by the object fails, </a:t>
            </a:r>
            <a:r>
              <a:rPr lang="en-US" dirty="0" smtClean="0"/>
              <a:t>the </a:t>
            </a:r>
            <a:r>
              <a:rPr lang="en-US" dirty="0"/>
              <a:t>router priority is decremented. </a:t>
            </a:r>
            <a:endParaRPr lang="en-US" dirty="0" smtClean="0"/>
          </a:p>
          <a:p>
            <a:r>
              <a:rPr lang="en-US" dirty="0" smtClean="0"/>
              <a:t>The </a:t>
            </a:r>
            <a:r>
              <a:rPr lang="en-US" dirty="0"/>
              <a:t>amount of decrease can be configured. </a:t>
            </a:r>
            <a:endParaRPr lang="en-US" dirty="0" smtClean="0"/>
          </a:p>
          <a:p>
            <a:r>
              <a:rPr lang="en-US" dirty="0" smtClean="0"/>
              <a:t>The default </a:t>
            </a:r>
            <a:r>
              <a:rPr lang="pt-PT" dirty="0" err="1" smtClean="0"/>
              <a:t>value</a:t>
            </a:r>
            <a:r>
              <a:rPr lang="pt-PT" dirty="0" smtClean="0"/>
              <a:t> </a:t>
            </a:r>
            <a:r>
              <a:rPr lang="pt-PT" dirty="0" err="1"/>
              <a:t>is</a:t>
            </a:r>
            <a:r>
              <a:rPr lang="pt-PT" dirty="0"/>
              <a:t> 10.</a:t>
            </a:r>
          </a:p>
        </p:txBody>
      </p:sp>
    </p:spTree>
    <p:extLst>
      <p:ext uri="{BB962C8B-B14F-4D97-AF65-F5344CB8AC3E}">
        <p14:creationId xmlns:p14="http://schemas.microsoft.com/office/powerpoint/2010/main" val="233148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Interface </a:t>
            </a:r>
            <a:r>
              <a:rPr lang="pt-PT" dirty="0" err="1"/>
              <a:t>Tracking</a:t>
            </a:r>
            <a:endParaRPr lang="pt-PT" dirty="0"/>
          </a:p>
        </p:txBody>
      </p:sp>
      <p:sp>
        <p:nvSpPr>
          <p:cNvPr id="3" name="Content Placeholder 2"/>
          <p:cNvSpPr>
            <a:spLocks noGrp="1"/>
          </p:cNvSpPr>
          <p:nvPr>
            <p:ph idx="1"/>
          </p:nvPr>
        </p:nvSpPr>
        <p:spPr>
          <a:xfrm>
            <a:off x="279401" y="5545082"/>
            <a:ext cx="8520354" cy="769657"/>
          </a:xfrm>
        </p:spPr>
        <p:txBody>
          <a:bodyPr>
            <a:normAutofit lnSpcReduction="10000"/>
          </a:bodyPr>
          <a:lstStyle/>
          <a:p>
            <a:r>
              <a:rPr lang="en-US" dirty="0"/>
              <a:t>HSRP has a built-in mechanism for detecting link failures and starting the HSRP </a:t>
            </a:r>
            <a:r>
              <a:rPr lang="en-US" dirty="0" smtClean="0"/>
              <a:t>reelection </a:t>
            </a:r>
            <a:r>
              <a:rPr lang="pt-PT" dirty="0" err="1" smtClean="0"/>
              <a:t>process</a:t>
            </a:r>
            <a:r>
              <a:rPr lang="pt-PT" dirty="0"/>
              <a:t>.</a:t>
            </a:r>
          </a:p>
        </p:txBody>
      </p:sp>
      <p:pic>
        <p:nvPicPr>
          <p:cNvPr id="4" name="Picture 3"/>
          <p:cNvPicPr>
            <a:picLocks noChangeAspect="1"/>
          </p:cNvPicPr>
          <p:nvPr/>
        </p:nvPicPr>
        <p:blipFill>
          <a:blip r:embed="rId2"/>
          <a:stretch>
            <a:fillRect/>
          </a:stretch>
        </p:blipFill>
        <p:spPr>
          <a:xfrm>
            <a:off x="573348" y="736707"/>
            <a:ext cx="7932459" cy="4808375"/>
          </a:xfrm>
          <a:prstGeom prst="rect">
            <a:avLst/>
          </a:prstGeom>
        </p:spPr>
      </p:pic>
    </p:spTree>
    <p:extLst>
      <p:ext uri="{BB962C8B-B14F-4D97-AF65-F5344CB8AC3E}">
        <p14:creationId xmlns:p14="http://schemas.microsoft.com/office/powerpoint/2010/main" val="355491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Overview of FHRP and HSRP</a:t>
            </a:r>
            <a:endParaRPr lang="en-US" sz="3000" b="0" dirty="0" smtClean="0">
              <a:solidFill>
                <a:schemeClr val="bg1"/>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HSRP with Interface Tracking On</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417996" y="1448875"/>
            <a:ext cx="8243164" cy="4600328"/>
          </a:xfrm>
          <a:prstGeom prst="rect">
            <a:avLst/>
          </a:prstGeom>
        </p:spPr>
      </p:pic>
    </p:spTree>
    <p:extLst>
      <p:ext uri="{BB962C8B-B14F-4D97-AF65-F5344CB8AC3E}">
        <p14:creationId xmlns:p14="http://schemas.microsoft.com/office/powerpoint/2010/main" val="2078580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T</a:t>
            </a:r>
            <a:r>
              <a:rPr lang="pt-PT" dirty="0" err="1" smtClean="0"/>
              <a:t>racking</a:t>
            </a:r>
            <a:r>
              <a:rPr lang="pt-PT" dirty="0" smtClean="0"/>
              <a:t> </a:t>
            </a:r>
            <a:r>
              <a:rPr lang="pt-PT" dirty="0" err="1" smtClean="0"/>
              <a:t>Configuration</a:t>
            </a:r>
            <a:endParaRPr lang="pt-PT" dirty="0"/>
          </a:p>
        </p:txBody>
      </p:sp>
      <p:sp>
        <p:nvSpPr>
          <p:cNvPr id="3" name="Content Placeholder 2"/>
          <p:cNvSpPr>
            <a:spLocks noGrp="1"/>
          </p:cNvSpPr>
          <p:nvPr>
            <p:ph idx="1"/>
          </p:nvPr>
        </p:nvSpPr>
        <p:spPr/>
        <p:txBody>
          <a:bodyPr>
            <a:normAutofit/>
          </a:bodyPr>
          <a:lstStyle/>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pt-PT" sz="2000" dirty="0">
                <a:latin typeface="Consolas" panose="020B0609020204030204" pitchFamily="49" charset="0"/>
              </a:rPr>
              <a:t>R2(</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ip</a:t>
            </a:r>
            <a:r>
              <a:rPr lang="pt-PT" sz="2000" b="1" dirty="0">
                <a:latin typeface="Consolas" panose="020B0609020204030204" pitchFamily="49" charset="0"/>
              </a:rPr>
              <a:t> </a:t>
            </a:r>
            <a:r>
              <a:rPr lang="pt-PT" sz="2000" b="1" dirty="0" err="1">
                <a:latin typeface="Consolas" panose="020B0609020204030204" pitchFamily="49" charset="0"/>
              </a:rPr>
              <a:t>address</a:t>
            </a:r>
            <a:r>
              <a:rPr lang="pt-PT" sz="2000" b="1" dirty="0">
                <a:latin typeface="Consolas" panose="020B0609020204030204" pitchFamily="49" charset="0"/>
              </a:rPr>
              <a:t> 192.168.10.2</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standby 10 </a:t>
            </a:r>
            <a:r>
              <a:rPr lang="en-US" sz="2000" b="1" dirty="0" err="1">
                <a:latin typeface="Consolas" panose="020B0609020204030204" pitchFamily="49" charset="0"/>
              </a:rPr>
              <a:t>ip</a:t>
            </a:r>
            <a:r>
              <a:rPr lang="en-US" sz="2000" b="1" dirty="0">
                <a:latin typeface="Consolas" panose="020B0609020204030204" pitchFamily="49" charset="0"/>
              </a:rPr>
              <a:t> 192.168.10.1</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standby 10 priority 110</a:t>
            </a:r>
          </a:p>
          <a:p>
            <a:r>
              <a:rPr lang="pt-PT" sz="2000" dirty="0">
                <a:latin typeface="Consolas" panose="020B0609020204030204" pitchFamily="49" charset="0"/>
              </a:rPr>
              <a:t>R2(</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a:latin typeface="Consolas" panose="020B0609020204030204" pitchFamily="49" charset="0"/>
              </a:rPr>
              <a:t>standby 10 </a:t>
            </a:r>
            <a:r>
              <a:rPr lang="pt-PT" sz="2000" b="1" dirty="0" err="1">
                <a:latin typeface="Consolas" panose="020B0609020204030204" pitchFamily="49" charset="0"/>
              </a:rPr>
              <a:t>preempt</a:t>
            </a:r>
            <a:endParaRPr lang="pt-PT" sz="2000" b="1" dirty="0">
              <a:latin typeface="Consolas" panose="020B0609020204030204" pitchFamily="49" charset="0"/>
            </a:endParaRP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standby 10 track ethernet1/1 20</a:t>
            </a:r>
            <a:endParaRPr lang="pt-PT" sz="2000" dirty="0">
              <a:latin typeface="Consolas" panose="020B0609020204030204" pitchFamily="49" charset="0"/>
            </a:endParaRPr>
          </a:p>
        </p:txBody>
      </p:sp>
    </p:spTree>
    <p:extLst>
      <p:ext uri="{BB962C8B-B14F-4D97-AF65-F5344CB8AC3E}">
        <p14:creationId xmlns:p14="http://schemas.microsoft.com/office/powerpoint/2010/main" val="3253265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Tracking</a:t>
            </a:r>
            <a:r>
              <a:rPr lang="pt-PT" dirty="0"/>
              <a:t> </a:t>
            </a:r>
            <a:r>
              <a:rPr lang="pt-PT" dirty="0" err="1"/>
              <a:t>Configuration</a:t>
            </a:r>
            <a:r>
              <a:rPr lang="pt-PT" dirty="0"/>
              <a:t> </a:t>
            </a:r>
            <a:r>
              <a:rPr lang="pt-PT" dirty="0" err="1"/>
              <a:t>Arguments</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279400" y="1873856"/>
            <a:ext cx="8526799" cy="3750366"/>
          </a:xfrm>
          <a:prstGeom prst="rect">
            <a:avLst/>
          </a:prstGeom>
        </p:spPr>
      </p:pic>
    </p:spTree>
    <p:extLst>
      <p:ext uri="{BB962C8B-B14F-4D97-AF65-F5344CB8AC3E}">
        <p14:creationId xmlns:p14="http://schemas.microsoft.com/office/powerpoint/2010/main" val="3928193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and</a:t>
            </a:r>
            <a:r>
              <a:rPr lang="pt-PT" dirty="0"/>
              <a:t> </a:t>
            </a:r>
            <a:r>
              <a:rPr lang="pt-PT" dirty="0" err="1"/>
              <a:t>Object</a:t>
            </a:r>
            <a:r>
              <a:rPr lang="pt-PT" dirty="0"/>
              <a:t> </a:t>
            </a:r>
            <a:r>
              <a:rPr lang="pt-PT" dirty="0" err="1"/>
              <a:t>Tracking</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11448" y="1386286"/>
            <a:ext cx="8056259" cy="4725506"/>
          </a:xfrm>
          <a:prstGeom prst="rect">
            <a:avLst/>
          </a:prstGeom>
        </p:spPr>
      </p:pic>
    </p:spTree>
    <p:extLst>
      <p:ext uri="{BB962C8B-B14F-4D97-AF65-F5344CB8AC3E}">
        <p14:creationId xmlns:p14="http://schemas.microsoft.com/office/powerpoint/2010/main" val="2621721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smtClean="0"/>
              <a:t>With</a:t>
            </a:r>
            <a:r>
              <a:rPr lang="pt-PT" dirty="0" smtClean="0"/>
              <a:t> </a:t>
            </a:r>
            <a:r>
              <a:rPr lang="pt-PT" dirty="0" err="1"/>
              <a:t>Object</a:t>
            </a:r>
            <a:r>
              <a:rPr lang="pt-PT" dirty="0"/>
              <a:t> </a:t>
            </a:r>
            <a:r>
              <a:rPr lang="pt-PT" dirty="0" err="1"/>
              <a:t>Tracking</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497509" y="1386243"/>
            <a:ext cx="8084138" cy="4725592"/>
          </a:xfrm>
          <a:prstGeom prst="rect">
            <a:avLst/>
          </a:prstGeom>
        </p:spPr>
      </p:pic>
    </p:spTree>
    <p:extLst>
      <p:ext uri="{BB962C8B-B14F-4D97-AF65-F5344CB8AC3E}">
        <p14:creationId xmlns:p14="http://schemas.microsoft.com/office/powerpoint/2010/main" val="4162272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and</a:t>
            </a:r>
            <a:r>
              <a:rPr lang="pt-PT" dirty="0"/>
              <a:t> </a:t>
            </a:r>
            <a:r>
              <a:rPr lang="pt-PT" dirty="0" err="1"/>
              <a:t>Object</a:t>
            </a:r>
            <a:r>
              <a:rPr lang="pt-PT" dirty="0"/>
              <a:t> </a:t>
            </a:r>
            <a:r>
              <a:rPr lang="pt-PT" dirty="0" err="1" smtClean="0"/>
              <a:t>Tracking</a:t>
            </a:r>
            <a:r>
              <a:rPr lang="pt-PT" dirty="0" smtClean="0"/>
              <a:t> </a:t>
            </a:r>
            <a:r>
              <a:rPr lang="pt-PT" dirty="0" err="1" smtClean="0"/>
              <a:t>Configuration</a:t>
            </a:r>
            <a:endParaRPr lang="pt-PT" dirty="0"/>
          </a:p>
        </p:txBody>
      </p:sp>
      <p:sp>
        <p:nvSpPr>
          <p:cNvPr id="3" name="Content Placeholder 2"/>
          <p:cNvSpPr>
            <a:spLocks noGrp="1"/>
          </p:cNvSpPr>
          <p:nvPr>
            <p:ph idx="1"/>
          </p:nvPr>
        </p:nvSpPr>
        <p:spPr/>
        <p:txBody>
          <a:bodyPr/>
          <a:lstStyle/>
          <a:p>
            <a:pPr marL="0" indent="0">
              <a:buNone/>
            </a:pPr>
            <a:r>
              <a:rPr lang="en-US" dirty="0"/>
              <a:t>First, define an IP SLA ICMP echo test:</a:t>
            </a: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ip</a:t>
            </a:r>
            <a:r>
              <a:rPr lang="pt-PT" sz="2000" b="1" dirty="0">
                <a:latin typeface="Consolas" panose="020B0609020204030204" pitchFamily="49" charset="0"/>
              </a:rPr>
              <a:t> </a:t>
            </a:r>
            <a:r>
              <a:rPr lang="pt-PT" sz="2000" b="1" dirty="0" err="1">
                <a:latin typeface="Consolas" panose="020B0609020204030204" pitchFamily="49" charset="0"/>
              </a:rPr>
              <a:t>sla</a:t>
            </a:r>
            <a:r>
              <a:rPr lang="pt-PT" sz="2000" b="1" dirty="0">
                <a:latin typeface="Consolas" panose="020B0609020204030204" pitchFamily="49" charset="0"/>
              </a:rPr>
              <a:t> 10</a:t>
            </a:r>
          </a:p>
          <a:p>
            <a:r>
              <a:rPr lang="pt-PT" sz="2000" dirty="0">
                <a:latin typeface="Consolas" panose="020B0609020204030204" pitchFamily="49" charset="0"/>
              </a:rPr>
              <a:t>R2(</a:t>
            </a:r>
            <a:r>
              <a:rPr lang="pt-PT" sz="2000" dirty="0" err="1">
                <a:latin typeface="Consolas" panose="020B0609020204030204" pitchFamily="49" charset="0"/>
              </a:rPr>
              <a:t>config-ip-sla</a:t>
            </a:r>
            <a:r>
              <a:rPr lang="pt-PT" sz="2000" dirty="0">
                <a:latin typeface="Consolas" panose="020B0609020204030204" pitchFamily="49" charset="0"/>
              </a:rPr>
              <a:t>)# </a:t>
            </a:r>
            <a:r>
              <a:rPr lang="pt-PT" sz="2000" b="1" dirty="0" err="1">
                <a:latin typeface="Consolas" panose="020B0609020204030204" pitchFamily="49" charset="0"/>
              </a:rPr>
              <a:t>icmp-echo</a:t>
            </a:r>
            <a:r>
              <a:rPr lang="pt-PT" sz="2000" b="1" dirty="0">
                <a:latin typeface="Consolas" panose="020B0609020204030204" pitchFamily="49" charset="0"/>
              </a:rPr>
              <a:t> 192.168.3.2</a:t>
            </a:r>
          </a:p>
          <a:p>
            <a:r>
              <a:rPr lang="pt-PT" sz="2000" dirty="0">
                <a:latin typeface="Consolas" panose="020B0609020204030204" pitchFamily="49" charset="0"/>
              </a:rPr>
              <a:t>R2(</a:t>
            </a:r>
            <a:r>
              <a:rPr lang="pt-PT" sz="2000" dirty="0" err="1">
                <a:latin typeface="Consolas" panose="020B0609020204030204" pitchFamily="49" charset="0"/>
              </a:rPr>
              <a:t>config-ip-sla-echo</a:t>
            </a:r>
            <a:r>
              <a:rPr lang="pt-PT" sz="2000" dirty="0">
                <a:latin typeface="Consolas" panose="020B0609020204030204" pitchFamily="49" charset="0"/>
              </a:rPr>
              <a:t>)# </a:t>
            </a:r>
            <a:r>
              <a:rPr lang="pt-PT" sz="2000" b="1" dirty="0" err="1">
                <a:latin typeface="Consolas" panose="020B0609020204030204" pitchFamily="49" charset="0"/>
              </a:rPr>
              <a:t>frequency</a:t>
            </a:r>
            <a:r>
              <a:rPr lang="pt-PT" sz="2000" b="1" dirty="0">
                <a:latin typeface="Consolas" panose="020B0609020204030204" pitchFamily="49" charset="0"/>
              </a:rPr>
              <a:t> 5</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a:t>
            </a:r>
            <a:r>
              <a:rPr lang="en-US" sz="2000" dirty="0" err="1">
                <a:latin typeface="Consolas" panose="020B0609020204030204" pitchFamily="49" charset="0"/>
              </a:rPr>
              <a:t>ip</a:t>
            </a:r>
            <a:r>
              <a:rPr lang="en-US" sz="2000" dirty="0">
                <a:latin typeface="Consolas" panose="020B0609020204030204" pitchFamily="49" charset="0"/>
              </a:rPr>
              <a:t>-</a:t>
            </a:r>
            <a:r>
              <a:rPr lang="en-US" sz="2000" dirty="0" err="1">
                <a:latin typeface="Consolas" panose="020B0609020204030204" pitchFamily="49" charset="0"/>
              </a:rPr>
              <a:t>sla</a:t>
            </a:r>
            <a:r>
              <a:rPr lang="en-US" sz="2000" dirty="0">
                <a:latin typeface="Consolas" panose="020B0609020204030204" pitchFamily="49" charset="0"/>
              </a:rPr>
              <a:t>-echo)# </a:t>
            </a:r>
            <a:r>
              <a:rPr lang="en-US" sz="2000" b="1" dirty="0" err="1">
                <a:latin typeface="Consolas" panose="020B0609020204030204" pitchFamily="49" charset="0"/>
              </a:rPr>
              <a:t>ip</a:t>
            </a:r>
            <a:r>
              <a:rPr lang="en-US" sz="2000" b="1" dirty="0">
                <a:latin typeface="Consolas" panose="020B0609020204030204" pitchFamily="49" charset="0"/>
              </a:rPr>
              <a:t> </a:t>
            </a:r>
            <a:r>
              <a:rPr lang="en-US" sz="2000" b="1" dirty="0" err="1">
                <a:latin typeface="Consolas" panose="020B0609020204030204" pitchFamily="49" charset="0"/>
              </a:rPr>
              <a:t>sla</a:t>
            </a:r>
            <a:r>
              <a:rPr lang="en-US" sz="2000" b="1" dirty="0">
                <a:latin typeface="Consolas" panose="020B0609020204030204" pitchFamily="49" charset="0"/>
              </a:rPr>
              <a:t> schedule 10 life forever start-time </a:t>
            </a:r>
            <a:r>
              <a:rPr lang="en-US" sz="2000" b="1" dirty="0" smtClean="0">
                <a:latin typeface="Consolas" panose="020B0609020204030204" pitchFamily="49" charset="0"/>
              </a:rPr>
              <a:t>now</a:t>
            </a:r>
          </a:p>
          <a:p>
            <a:pPr marL="0" indent="0">
              <a:buNone/>
            </a:pPr>
            <a:r>
              <a:rPr lang="en-US" dirty="0"/>
              <a:t>Then create an object and track the IP SLA instance:</a:t>
            </a: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track</a:t>
            </a:r>
            <a:r>
              <a:rPr lang="pt-PT" sz="2000" b="1" dirty="0">
                <a:latin typeface="Consolas" panose="020B0609020204030204" pitchFamily="49" charset="0"/>
              </a:rPr>
              <a:t> 100 </a:t>
            </a:r>
            <a:r>
              <a:rPr lang="pt-PT" sz="2000" b="1" dirty="0" err="1">
                <a:latin typeface="Consolas" panose="020B0609020204030204" pitchFamily="49" charset="0"/>
              </a:rPr>
              <a:t>ip</a:t>
            </a:r>
            <a:r>
              <a:rPr lang="pt-PT" sz="2000" b="1" dirty="0">
                <a:latin typeface="Consolas" panose="020B0609020204030204" pitchFamily="49" charset="0"/>
              </a:rPr>
              <a:t> </a:t>
            </a:r>
            <a:r>
              <a:rPr lang="pt-PT" sz="2000" b="1" dirty="0" err="1">
                <a:latin typeface="Consolas" panose="020B0609020204030204" pitchFamily="49" charset="0"/>
              </a:rPr>
              <a:t>sla</a:t>
            </a:r>
            <a:r>
              <a:rPr lang="pt-PT" sz="2000" b="1" dirty="0">
                <a:latin typeface="Consolas" panose="020B0609020204030204" pitchFamily="49" charset="0"/>
              </a:rPr>
              <a:t> 10</a:t>
            </a:r>
          </a:p>
          <a:p>
            <a:pPr marL="0" indent="0">
              <a:buNone/>
            </a:pPr>
            <a:r>
              <a:rPr lang="en-US" dirty="0"/>
              <a:t>Then configure HSRP to track an object and decrement priority if the test fails:</a:t>
            </a: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standby 1 track 100 decrement 20</a:t>
            </a:r>
            <a:endParaRPr lang="pt-PT" sz="1800" dirty="0">
              <a:latin typeface="Consolas" panose="020B0609020204030204" pitchFamily="49" charset="0"/>
            </a:endParaRPr>
          </a:p>
        </p:txBody>
      </p:sp>
    </p:spTree>
    <p:extLst>
      <p:ext uri="{BB962C8B-B14F-4D97-AF65-F5344CB8AC3E}">
        <p14:creationId xmlns:p14="http://schemas.microsoft.com/office/powerpoint/2010/main" val="3486515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Tracked</a:t>
            </a:r>
            <a:r>
              <a:rPr lang="pt-PT" dirty="0"/>
              <a:t> </a:t>
            </a:r>
            <a:r>
              <a:rPr lang="pt-PT" dirty="0" err="1"/>
              <a:t>objects</a:t>
            </a:r>
            <a:endParaRPr lang="pt-PT" dirty="0"/>
          </a:p>
        </p:txBody>
      </p:sp>
      <p:sp>
        <p:nvSpPr>
          <p:cNvPr id="3" name="Content Placeholder 2"/>
          <p:cNvSpPr>
            <a:spLocks noGrp="1"/>
          </p:cNvSpPr>
          <p:nvPr>
            <p:ph idx="1"/>
          </p:nvPr>
        </p:nvSpPr>
        <p:spPr/>
        <p:txBody>
          <a:bodyPr/>
          <a:lstStyle/>
          <a:p>
            <a:r>
              <a:rPr lang="en-US" dirty="0"/>
              <a:t>Tracked objects are defined in global configuration with the keyword </a:t>
            </a:r>
            <a:r>
              <a:rPr lang="en-US" b="1" dirty="0"/>
              <a:t>track </a:t>
            </a:r>
            <a:r>
              <a:rPr lang="en-US" dirty="0"/>
              <a:t>, </a:t>
            </a:r>
            <a:r>
              <a:rPr lang="en-US" dirty="0" smtClean="0"/>
              <a:t>followed by </a:t>
            </a:r>
            <a:r>
              <a:rPr lang="en-US" dirty="0"/>
              <a:t>an object number. </a:t>
            </a:r>
            <a:endParaRPr lang="en-US" dirty="0" smtClean="0"/>
          </a:p>
          <a:p>
            <a:r>
              <a:rPr lang="en-US" dirty="0" smtClean="0"/>
              <a:t>Although </a:t>
            </a:r>
            <a:r>
              <a:rPr lang="en-US" dirty="0"/>
              <a:t>IP SLA is just one of the options that can be tracked, </a:t>
            </a:r>
            <a:r>
              <a:rPr lang="en-US" dirty="0" smtClean="0"/>
              <a:t>as shown </a:t>
            </a:r>
            <a:r>
              <a:rPr lang="en-US" dirty="0"/>
              <a:t>in the following syntax, you can track up to 500 objects:</a:t>
            </a: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congi</a:t>
            </a:r>
            <a:r>
              <a:rPr lang="pt-PT" sz="2000" dirty="0">
                <a:latin typeface="Consolas" panose="020B0609020204030204" pitchFamily="49" charset="0"/>
              </a:rPr>
              <a:t>)# </a:t>
            </a:r>
            <a:r>
              <a:rPr lang="pt-PT" sz="2000" b="1" dirty="0" err="1">
                <a:latin typeface="Consolas" panose="020B0609020204030204" pitchFamily="49" charset="0"/>
              </a:rPr>
              <a:t>track</a:t>
            </a:r>
            <a:r>
              <a:rPr lang="pt-PT" sz="2000" b="1" dirty="0">
                <a:latin typeface="Consolas" panose="020B0609020204030204" pitchFamily="49" charset="0"/>
              </a:rPr>
              <a:t> 1 ?</a:t>
            </a:r>
          </a:p>
          <a:p>
            <a:r>
              <a:rPr lang="en-US" sz="2000" b="1" dirty="0">
                <a:latin typeface="Consolas" panose="020B0609020204030204" pitchFamily="49" charset="0"/>
              </a:rPr>
              <a:t>i</a:t>
            </a:r>
            <a:r>
              <a:rPr lang="en-US" sz="2000" b="1" dirty="0" smtClean="0">
                <a:latin typeface="Consolas" panose="020B0609020204030204" pitchFamily="49" charset="0"/>
              </a:rPr>
              <a:t>nterface 	</a:t>
            </a:r>
            <a:r>
              <a:rPr lang="en-US" sz="2000" dirty="0" smtClean="0">
                <a:latin typeface="Consolas" panose="020B0609020204030204" pitchFamily="49" charset="0"/>
              </a:rPr>
              <a:t>Select </a:t>
            </a:r>
            <a:r>
              <a:rPr lang="en-US" sz="2000" dirty="0">
                <a:latin typeface="Consolas" panose="020B0609020204030204" pitchFamily="49" charset="0"/>
              </a:rPr>
              <a:t>an interface to track</a:t>
            </a:r>
          </a:p>
          <a:p>
            <a:r>
              <a:rPr lang="pt-PT" sz="2000" b="1" dirty="0" err="1">
                <a:latin typeface="Consolas" panose="020B0609020204030204" pitchFamily="49" charset="0"/>
              </a:rPr>
              <a:t>ip</a:t>
            </a:r>
            <a:r>
              <a:rPr lang="pt-PT" sz="2000" dirty="0">
                <a:latin typeface="Consolas" panose="020B0609020204030204" pitchFamily="49" charset="0"/>
              </a:rPr>
              <a:t> </a:t>
            </a:r>
            <a:r>
              <a:rPr lang="pt-PT" sz="2000" dirty="0" smtClean="0">
                <a:latin typeface="Consolas" panose="020B0609020204030204" pitchFamily="49" charset="0"/>
              </a:rPr>
              <a:t>			IP </a:t>
            </a:r>
            <a:r>
              <a:rPr lang="pt-PT" sz="2000" dirty="0" err="1">
                <a:latin typeface="Consolas" panose="020B0609020204030204" pitchFamily="49" charset="0"/>
              </a:rPr>
              <a:t>protocol</a:t>
            </a:r>
            <a:endParaRPr lang="pt-PT" sz="2000" dirty="0">
              <a:latin typeface="Consolas" panose="020B0609020204030204" pitchFamily="49" charset="0"/>
            </a:endParaRPr>
          </a:p>
          <a:p>
            <a:r>
              <a:rPr lang="en-US" sz="2000" b="1" dirty="0">
                <a:latin typeface="Consolas" panose="020B0609020204030204" pitchFamily="49" charset="0"/>
              </a:rPr>
              <a:t>list</a:t>
            </a:r>
            <a:r>
              <a:rPr lang="en-US" sz="2000" dirty="0">
                <a:latin typeface="Consolas" panose="020B0609020204030204" pitchFamily="49" charset="0"/>
              </a:rPr>
              <a:t> </a:t>
            </a:r>
            <a:r>
              <a:rPr lang="en-US" sz="2000" dirty="0" smtClean="0">
                <a:latin typeface="Consolas" panose="020B0609020204030204" pitchFamily="49" charset="0"/>
              </a:rPr>
              <a:t>		Group </a:t>
            </a:r>
            <a:r>
              <a:rPr lang="en-US" sz="2000" dirty="0">
                <a:latin typeface="Consolas" panose="020B0609020204030204" pitchFamily="49" charset="0"/>
              </a:rPr>
              <a:t>objects in a list</a:t>
            </a:r>
            <a:endParaRPr lang="pt-PT" sz="2000" dirty="0">
              <a:latin typeface="Consolas" panose="020B0609020204030204" pitchFamily="49" charset="0"/>
            </a:endParaRPr>
          </a:p>
        </p:txBody>
      </p:sp>
    </p:spTree>
    <p:extLst>
      <p:ext uri="{BB962C8B-B14F-4D97-AF65-F5344CB8AC3E}">
        <p14:creationId xmlns:p14="http://schemas.microsoft.com/office/powerpoint/2010/main" val="623475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Tracked</a:t>
            </a:r>
            <a:r>
              <a:rPr lang="pt-PT" dirty="0"/>
              <a:t> </a:t>
            </a:r>
            <a:r>
              <a:rPr lang="pt-PT" dirty="0" err="1"/>
              <a:t>objects</a:t>
            </a:r>
            <a:endParaRPr lang="pt-PT" dirty="0"/>
          </a:p>
        </p:txBody>
      </p:sp>
      <p:sp>
        <p:nvSpPr>
          <p:cNvPr id="3" name="Content Placeholder 2"/>
          <p:cNvSpPr>
            <a:spLocks noGrp="1"/>
          </p:cNvSpPr>
          <p:nvPr>
            <p:ph idx="1"/>
          </p:nvPr>
        </p:nvSpPr>
        <p:spPr/>
        <p:txBody>
          <a:bodyPr>
            <a:normAutofit fontScale="92500" lnSpcReduction="10000"/>
          </a:bodyPr>
          <a:lstStyle/>
          <a:p>
            <a:r>
              <a:rPr lang="en-US" dirty="0"/>
              <a:t>Tracked objects offer a vast group of possibilities. </a:t>
            </a:r>
            <a:endParaRPr lang="en-US" dirty="0" smtClean="0"/>
          </a:p>
          <a:p>
            <a:r>
              <a:rPr lang="en-US" dirty="0" smtClean="0"/>
              <a:t>A </a:t>
            </a:r>
            <a:r>
              <a:rPr lang="en-US" dirty="0"/>
              <a:t>few options that are </a:t>
            </a:r>
            <a:r>
              <a:rPr lang="en-US" dirty="0" smtClean="0"/>
              <a:t>commonly </a:t>
            </a:r>
            <a:r>
              <a:rPr lang="pt-PT" dirty="0" err="1" smtClean="0"/>
              <a:t>available</a:t>
            </a:r>
            <a:r>
              <a:rPr lang="pt-PT" dirty="0" smtClean="0"/>
              <a:t> </a:t>
            </a:r>
            <a:r>
              <a:rPr lang="pt-PT" dirty="0" err="1"/>
              <a:t>include</a:t>
            </a:r>
            <a:r>
              <a:rPr lang="pt-PT" dirty="0"/>
              <a:t> </a:t>
            </a:r>
            <a:r>
              <a:rPr lang="pt-PT" dirty="0" err="1"/>
              <a:t>the</a:t>
            </a:r>
            <a:r>
              <a:rPr lang="pt-PT" dirty="0"/>
              <a:t> </a:t>
            </a:r>
            <a:r>
              <a:rPr lang="pt-PT" dirty="0" err="1"/>
              <a:t>following</a:t>
            </a:r>
            <a:endParaRPr lang="pt-PT" dirty="0"/>
          </a:p>
          <a:p>
            <a:r>
              <a:rPr lang="en-US" b="1" dirty="0" smtClean="0"/>
              <a:t>An interface</a:t>
            </a:r>
          </a:p>
          <a:p>
            <a:pPr lvl="1"/>
            <a:r>
              <a:rPr lang="en-US" dirty="0" smtClean="0"/>
              <a:t>This </a:t>
            </a:r>
            <a:r>
              <a:rPr lang="en-US" dirty="0"/>
              <a:t>performs a similar function like the HSRP interface </a:t>
            </a:r>
            <a:r>
              <a:rPr lang="en-US" dirty="0" smtClean="0"/>
              <a:t>tracking mechanism</a:t>
            </a:r>
            <a:r>
              <a:rPr lang="en-US" dirty="0"/>
              <a:t>, but with advanced features. This tracking object can not only verify </a:t>
            </a:r>
            <a:r>
              <a:rPr lang="en-US" dirty="0" smtClean="0"/>
              <a:t>the interface </a:t>
            </a:r>
            <a:r>
              <a:rPr lang="en-US" dirty="0"/>
              <a:t>status (line protocol) but also whether IP routing is enabled, whether an </a:t>
            </a:r>
            <a:r>
              <a:rPr lang="en-US" dirty="0" smtClean="0"/>
              <a:t>IP address </a:t>
            </a:r>
            <a:r>
              <a:rPr lang="en-US" dirty="0"/>
              <a:t>is configured on the interface, and whether the interface state is up, </a:t>
            </a:r>
            <a:r>
              <a:rPr lang="en-US" dirty="0" smtClean="0"/>
              <a:t>before reporting </a:t>
            </a:r>
            <a:r>
              <a:rPr lang="en-US" dirty="0"/>
              <a:t>to the tracking client that the interface is up.</a:t>
            </a:r>
          </a:p>
          <a:p>
            <a:r>
              <a:rPr lang="en-US" b="1" dirty="0" smtClean="0"/>
              <a:t>IP route</a:t>
            </a:r>
          </a:p>
          <a:p>
            <a:pPr lvl="1"/>
            <a:r>
              <a:rPr lang="en-US" dirty="0" smtClean="0"/>
              <a:t>A </a:t>
            </a:r>
            <a:r>
              <a:rPr lang="en-US" dirty="0"/>
              <a:t>tracked IP-route object is considered up and reachable when a </a:t>
            </a:r>
            <a:r>
              <a:rPr lang="en-US" dirty="0" smtClean="0"/>
              <a:t>routing table </a:t>
            </a:r>
            <a:r>
              <a:rPr lang="en-US" dirty="0"/>
              <a:t>entry exists for the route and the route is accessible. To provide a </a:t>
            </a:r>
            <a:r>
              <a:rPr lang="en-US" dirty="0" smtClean="0"/>
              <a:t>common </a:t>
            </a:r>
            <a:r>
              <a:rPr lang="en-US" dirty="0"/>
              <a:t>interface to tracking clients, route metric values are normalized to the range of 0 </a:t>
            </a:r>
            <a:r>
              <a:rPr lang="en-US" dirty="0" smtClean="0"/>
              <a:t>to 255</a:t>
            </a:r>
            <a:r>
              <a:rPr lang="en-US" dirty="0"/>
              <a:t>, where 0 is connected and 255 is inaccessible. You can track route </a:t>
            </a:r>
            <a:r>
              <a:rPr lang="en-US" dirty="0" smtClean="0"/>
              <a:t>reachability, or </a:t>
            </a:r>
            <a:r>
              <a:rPr lang="en-US" dirty="0"/>
              <a:t>even metric values, to determine best-path values to the target network. </a:t>
            </a:r>
            <a:endParaRPr lang="pt-PT" dirty="0"/>
          </a:p>
        </p:txBody>
      </p:sp>
    </p:spTree>
    <p:extLst>
      <p:ext uri="{BB962C8B-B14F-4D97-AF65-F5344CB8AC3E}">
        <p14:creationId xmlns:p14="http://schemas.microsoft.com/office/powerpoint/2010/main" val="1091355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Tracked</a:t>
            </a:r>
            <a:r>
              <a:rPr lang="pt-PT" dirty="0"/>
              <a:t> </a:t>
            </a:r>
            <a:r>
              <a:rPr lang="pt-PT" dirty="0" err="1" smtClean="0"/>
              <a:t>objects</a:t>
            </a:r>
            <a:r>
              <a:rPr lang="pt-PT" dirty="0" smtClean="0"/>
              <a:t> (continue)</a:t>
            </a:r>
            <a:endParaRPr lang="pt-PT" dirty="0"/>
          </a:p>
        </p:txBody>
      </p:sp>
      <p:sp>
        <p:nvSpPr>
          <p:cNvPr id="3" name="Content Placeholder 2"/>
          <p:cNvSpPr>
            <a:spLocks noGrp="1"/>
          </p:cNvSpPr>
          <p:nvPr>
            <p:ph idx="1"/>
          </p:nvPr>
        </p:nvSpPr>
        <p:spPr/>
        <p:txBody>
          <a:bodyPr/>
          <a:lstStyle/>
          <a:p>
            <a:r>
              <a:rPr lang="en-US" b="1" dirty="0" smtClean="0"/>
              <a:t>IP SLA</a:t>
            </a:r>
          </a:p>
          <a:p>
            <a:pPr lvl="1"/>
            <a:r>
              <a:rPr lang="en-US" dirty="0" smtClean="0"/>
              <a:t>This </a:t>
            </a:r>
            <a:r>
              <a:rPr lang="en-US" dirty="0"/>
              <a:t>special case allows you to track advanced parameters such as IP </a:t>
            </a:r>
            <a:r>
              <a:rPr lang="en-US" dirty="0" smtClean="0"/>
              <a:t>reachability, </a:t>
            </a:r>
            <a:r>
              <a:rPr lang="pt-PT" dirty="0" err="1" smtClean="0"/>
              <a:t>delay</a:t>
            </a:r>
            <a:r>
              <a:rPr lang="pt-PT" dirty="0"/>
              <a:t>, </a:t>
            </a:r>
            <a:r>
              <a:rPr lang="pt-PT" dirty="0" err="1"/>
              <a:t>or</a:t>
            </a:r>
            <a:r>
              <a:rPr lang="pt-PT" dirty="0"/>
              <a:t> </a:t>
            </a:r>
            <a:r>
              <a:rPr lang="pt-PT" dirty="0" err="1"/>
              <a:t>jitter</a:t>
            </a:r>
            <a:r>
              <a:rPr lang="pt-PT" dirty="0"/>
              <a:t>.</a:t>
            </a:r>
          </a:p>
          <a:p>
            <a:r>
              <a:rPr lang="en-US" b="1" dirty="0" smtClean="0"/>
              <a:t>A </a:t>
            </a:r>
            <a:r>
              <a:rPr lang="en-US" b="1" dirty="0"/>
              <a:t>list of </a:t>
            </a:r>
            <a:r>
              <a:rPr lang="en-US" b="1" dirty="0" smtClean="0"/>
              <a:t>objects</a:t>
            </a:r>
          </a:p>
          <a:p>
            <a:pPr lvl="1"/>
            <a:r>
              <a:rPr lang="en-US" dirty="0" smtClean="0"/>
              <a:t>You </a:t>
            </a:r>
            <a:r>
              <a:rPr lang="en-US" dirty="0"/>
              <a:t>can track several objects and interrelate their results to </a:t>
            </a:r>
            <a:r>
              <a:rPr lang="en-US" dirty="0" smtClean="0"/>
              <a:t>determine whether </a:t>
            </a:r>
            <a:r>
              <a:rPr lang="en-US" dirty="0"/>
              <a:t>one or several of them should trigger the “success” or “fail” condition.</a:t>
            </a:r>
            <a:endParaRPr lang="pt-PT" dirty="0"/>
          </a:p>
        </p:txBody>
      </p:sp>
    </p:spTree>
    <p:extLst>
      <p:ext uri="{BB962C8B-B14F-4D97-AF65-F5344CB8AC3E}">
        <p14:creationId xmlns:p14="http://schemas.microsoft.com/office/powerpoint/2010/main" val="3509666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HSRP </a:t>
            </a:r>
            <a:r>
              <a:rPr lang="pt-PT" dirty="0" err="1"/>
              <a:t>Authentication</a:t>
            </a:r>
            <a:endParaRPr lang="pt-PT" dirty="0"/>
          </a:p>
        </p:txBody>
      </p:sp>
      <p:sp>
        <p:nvSpPr>
          <p:cNvPr id="3" name="Content Placeholder 2"/>
          <p:cNvSpPr>
            <a:spLocks noGrp="1"/>
          </p:cNvSpPr>
          <p:nvPr>
            <p:ph idx="1"/>
          </p:nvPr>
        </p:nvSpPr>
        <p:spPr/>
        <p:txBody>
          <a:bodyPr/>
          <a:lstStyle/>
          <a:p>
            <a:r>
              <a:rPr lang="en-US" dirty="0"/>
              <a:t>HSRP provides the following two types of authentication:</a:t>
            </a:r>
          </a:p>
          <a:p>
            <a:pPr lvl="1"/>
            <a:r>
              <a:rPr lang="pt-PT" dirty="0" err="1" smtClean="0"/>
              <a:t>Plain</a:t>
            </a:r>
            <a:r>
              <a:rPr lang="pt-PT" dirty="0" smtClean="0"/>
              <a:t> </a:t>
            </a:r>
            <a:r>
              <a:rPr lang="pt-PT" dirty="0" err="1"/>
              <a:t>text</a:t>
            </a:r>
            <a:endParaRPr lang="pt-PT" dirty="0"/>
          </a:p>
          <a:p>
            <a:pPr lvl="1"/>
            <a:r>
              <a:rPr lang="pt-PT" dirty="0" err="1" smtClean="0"/>
              <a:t>Message</a:t>
            </a:r>
            <a:r>
              <a:rPr lang="pt-PT" dirty="0" smtClean="0"/>
              <a:t> </a:t>
            </a:r>
            <a:r>
              <a:rPr lang="pt-PT" dirty="0" err="1"/>
              <a:t>digest</a:t>
            </a:r>
            <a:r>
              <a:rPr lang="pt-PT" dirty="0"/>
              <a:t> 5 (MD5) </a:t>
            </a:r>
            <a:r>
              <a:rPr lang="pt-PT" dirty="0" err="1" smtClean="0"/>
              <a:t>algorithm</a:t>
            </a:r>
            <a:endParaRPr lang="pt-PT" dirty="0"/>
          </a:p>
          <a:p>
            <a:endParaRPr lang="pt-PT" dirty="0" smtClean="0"/>
          </a:p>
          <a:p>
            <a:pPr marL="0" indent="0">
              <a:buNone/>
            </a:pPr>
            <a:r>
              <a:rPr lang="en-US" dirty="0" smtClean="0"/>
              <a:t>To </a:t>
            </a:r>
            <a:r>
              <a:rPr lang="en-US" dirty="0"/>
              <a:t>configure plain-text authentication, use the following interface configuration </a:t>
            </a:r>
            <a:r>
              <a:rPr lang="en-US" dirty="0" smtClean="0"/>
              <a:t>command </a:t>
            </a:r>
            <a:r>
              <a:rPr lang="pt-PT" dirty="0" err="1" smtClean="0"/>
              <a:t>on</a:t>
            </a:r>
            <a:r>
              <a:rPr lang="pt-PT" dirty="0" smtClean="0"/>
              <a:t> </a:t>
            </a:r>
            <a:r>
              <a:rPr lang="pt-PT" dirty="0"/>
              <a:t>HSRP </a:t>
            </a:r>
            <a:r>
              <a:rPr lang="pt-PT" dirty="0" err="1"/>
              <a:t>peers</a:t>
            </a:r>
            <a:r>
              <a:rPr lang="pt-PT" dirty="0"/>
              <a:t>:</a:t>
            </a: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standby </a:t>
            </a:r>
            <a:r>
              <a:rPr lang="en-US" sz="2000" b="1" i="1" dirty="0">
                <a:latin typeface="Consolas" panose="020B0609020204030204" pitchFamily="49" charset="0"/>
              </a:rPr>
              <a:t>group</a:t>
            </a:r>
            <a:r>
              <a:rPr lang="en-US" sz="2000" b="1" dirty="0">
                <a:latin typeface="Consolas" panose="020B0609020204030204" pitchFamily="49" charset="0"/>
              </a:rPr>
              <a:t> authentication </a:t>
            </a:r>
            <a:r>
              <a:rPr lang="en-US" sz="2000" b="1" i="1" dirty="0" smtClean="0">
                <a:latin typeface="Consolas" panose="020B0609020204030204" pitchFamily="49" charset="0"/>
              </a:rPr>
              <a:t>string</a:t>
            </a:r>
          </a:p>
          <a:p>
            <a:pPr marL="0" indent="0">
              <a:buNone/>
            </a:pPr>
            <a:endParaRPr lang="en-US" dirty="0" smtClean="0"/>
          </a:p>
          <a:p>
            <a:pPr marL="0" indent="0">
              <a:buNone/>
            </a:pPr>
            <a:r>
              <a:rPr lang="en-US" dirty="0" smtClean="0"/>
              <a:t>To </a:t>
            </a:r>
            <a:r>
              <a:rPr lang="en-US" dirty="0"/>
              <a:t>configure MD5 authentication, use the following interface configuration </a:t>
            </a:r>
            <a:r>
              <a:rPr lang="en-US" dirty="0" smtClean="0"/>
              <a:t>command </a:t>
            </a:r>
            <a:r>
              <a:rPr lang="pt-PT" dirty="0" err="1" smtClean="0"/>
              <a:t>on</a:t>
            </a:r>
            <a:r>
              <a:rPr lang="pt-PT" dirty="0" smtClean="0"/>
              <a:t> </a:t>
            </a:r>
            <a:r>
              <a:rPr lang="pt-PT" dirty="0"/>
              <a:t>HSRP </a:t>
            </a:r>
            <a:r>
              <a:rPr lang="pt-PT" dirty="0" err="1"/>
              <a:t>peers</a:t>
            </a:r>
            <a:r>
              <a:rPr lang="pt-PT" dirty="0"/>
              <a:t>:</a:t>
            </a: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standby </a:t>
            </a:r>
            <a:r>
              <a:rPr lang="en-US" sz="2000" b="1" i="1" dirty="0">
                <a:latin typeface="Consolas" panose="020B0609020204030204" pitchFamily="49" charset="0"/>
              </a:rPr>
              <a:t>group</a:t>
            </a:r>
            <a:r>
              <a:rPr lang="en-US" sz="2000" b="1" dirty="0">
                <a:latin typeface="Consolas" panose="020B0609020204030204" pitchFamily="49" charset="0"/>
              </a:rPr>
              <a:t> authentication md5 key-string </a:t>
            </a:r>
            <a:r>
              <a:rPr lang="en-US" sz="2000" dirty="0">
                <a:latin typeface="Consolas" panose="020B0609020204030204" pitchFamily="49" charset="0"/>
              </a:rPr>
              <a:t>[ </a:t>
            </a:r>
            <a:r>
              <a:rPr lang="en-US" sz="2000" b="1" dirty="0">
                <a:latin typeface="Consolas" panose="020B0609020204030204" pitchFamily="49" charset="0"/>
              </a:rPr>
              <a:t>0 </a:t>
            </a:r>
            <a:r>
              <a:rPr lang="en-US" sz="2000" dirty="0">
                <a:latin typeface="Consolas" panose="020B0609020204030204" pitchFamily="49" charset="0"/>
              </a:rPr>
              <a:t>| </a:t>
            </a:r>
            <a:r>
              <a:rPr lang="en-US" sz="2000" b="1" dirty="0">
                <a:latin typeface="Consolas" panose="020B0609020204030204" pitchFamily="49" charset="0"/>
              </a:rPr>
              <a:t>7 </a:t>
            </a:r>
            <a:r>
              <a:rPr lang="en-US" sz="2000" dirty="0">
                <a:latin typeface="Consolas" panose="020B0609020204030204" pitchFamily="49" charset="0"/>
              </a:rPr>
              <a:t>] </a:t>
            </a:r>
            <a:r>
              <a:rPr lang="en-US" sz="2000" b="1" i="1" dirty="0">
                <a:latin typeface="Consolas" panose="020B0609020204030204" pitchFamily="49" charset="0"/>
              </a:rPr>
              <a:t>string</a:t>
            </a:r>
            <a:endParaRPr lang="pt-PT" sz="1800" i="1" dirty="0">
              <a:latin typeface="Consolas" panose="020B0609020204030204" pitchFamily="49" charset="0"/>
            </a:endParaRPr>
          </a:p>
        </p:txBody>
      </p:sp>
    </p:spTree>
    <p:extLst>
      <p:ext uri="{BB962C8B-B14F-4D97-AF65-F5344CB8AC3E}">
        <p14:creationId xmlns:p14="http://schemas.microsoft.com/office/powerpoint/2010/main" val="378593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FHRP and HSRP</a:t>
            </a:r>
            <a:endParaRPr lang="pt-PT"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need for first-hop redundancy protocols</a:t>
            </a:r>
          </a:p>
          <a:p>
            <a:r>
              <a:rPr lang="pt-PT" dirty="0" smtClean="0"/>
              <a:t>HSRP </a:t>
            </a:r>
            <a:r>
              <a:rPr lang="pt-PT" dirty="0" err="1"/>
              <a:t>overview</a:t>
            </a:r>
            <a:endParaRPr lang="pt-PT" dirty="0"/>
          </a:p>
          <a:p>
            <a:r>
              <a:rPr lang="pt-PT" dirty="0" smtClean="0"/>
              <a:t>HSRP </a:t>
            </a:r>
            <a:r>
              <a:rPr lang="pt-PT" dirty="0" err="1"/>
              <a:t>state</a:t>
            </a:r>
            <a:r>
              <a:rPr lang="pt-PT" dirty="0"/>
              <a:t> </a:t>
            </a:r>
            <a:r>
              <a:rPr lang="pt-PT" dirty="0" err="1"/>
              <a:t>transitions</a:t>
            </a:r>
            <a:endParaRPr lang="pt-PT" dirty="0"/>
          </a:p>
          <a:p>
            <a:r>
              <a:rPr lang="en-US" dirty="0" smtClean="0"/>
              <a:t>Aligning </a:t>
            </a:r>
            <a:r>
              <a:rPr lang="en-US" dirty="0"/>
              <a:t>HSRP with STP topology</a:t>
            </a:r>
          </a:p>
          <a:p>
            <a:r>
              <a:rPr lang="pt-PT" dirty="0" err="1" smtClean="0"/>
              <a:t>Configuring</a:t>
            </a:r>
            <a:r>
              <a:rPr lang="pt-PT" dirty="0" smtClean="0"/>
              <a:t> </a:t>
            </a:r>
            <a:r>
              <a:rPr lang="pt-PT" dirty="0" err="1"/>
              <a:t>and</a:t>
            </a:r>
            <a:r>
              <a:rPr lang="pt-PT" dirty="0"/>
              <a:t> </a:t>
            </a:r>
            <a:r>
              <a:rPr lang="pt-PT" dirty="0" err="1"/>
              <a:t>tuning</a:t>
            </a:r>
            <a:r>
              <a:rPr lang="pt-PT" dirty="0"/>
              <a:t> HSRP</a:t>
            </a:r>
          </a:p>
          <a:p>
            <a:r>
              <a:rPr lang="pt-PT" dirty="0" err="1" smtClean="0"/>
              <a:t>Load</a:t>
            </a:r>
            <a:r>
              <a:rPr lang="pt-PT" dirty="0" smtClean="0"/>
              <a:t> </a:t>
            </a:r>
            <a:r>
              <a:rPr lang="pt-PT" dirty="0" err="1"/>
              <a:t>sharing</a:t>
            </a:r>
            <a:r>
              <a:rPr lang="pt-PT" dirty="0"/>
              <a:t> </a:t>
            </a:r>
            <a:r>
              <a:rPr lang="pt-PT" dirty="0" err="1"/>
              <a:t>with</a:t>
            </a:r>
            <a:r>
              <a:rPr lang="pt-PT" dirty="0"/>
              <a:t> HSRP</a:t>
            </a:r>
          </a:p>
          <a:p>
            <a:r>
              <a:rPr lang="en-US" dirty="0" smtClean="0"/>
              <a:t>Options </a:t>
            </a:r>
            <a:r>
              <a:rPr lang="en-US" dirty="0"/>
              <a:t>HSRP has for tracking</a:t>
            </a:r>
          </a:p>
          <a:p>
            <a:r>
              <a:rPr lang="pt-PT" dirty="0" err="1" smtClean="0"/>
              <a:t>Configuring</a:t>
            </a:r>
            <a:r>
              <a:rPr lang="pt-PT" dirty="0" smtClean="0"/>
              <a:t> </a:t>
            </a:r>
            <a:r>
              <a:rPr lang="pt-PT" dirty="0"/>
              <a:t>HSRP interface </a:t>
            </a:r>
            <a:r>
              <a:rPr lang="pt-PT" dirty="0" err="1"/>
              <a:t>tracking</a:t>
            </a:r>
            <a:endParaRPr lang="pt-PT" dirty="0"/>
          </a:p>
          <a:p>
            <a:r>
              <a:rPr lang="en-US" dirty="0" smtClean="0"/>
              <a:t>Configuring </a:t>
            </a:r>
            <a:r>
              <a:rPr lang="en-US" dirty="0"/>
              <a:t>object tracking in combination with HSRP</a:t>
            </a:r>
          </a:p>
          <a:p>
            <a:r>
              <a:rPr lang="pt-PT" dirty="0" err="1" smtClean="0"/>
              <a:t>Configuring</a:t>
            </a:r>
            <a:r>
              <a:rPr lang="pt-PT" dirty="0" smtClean="0"/>
              <a:t> </a:t>
            </a:r>
            <a:r>
              <a:rPr lang="pt-PT" dirty="0"/>
              <a:t>HSRP </a:t>
            </a:r>
            <a:r>
              <a:rPr lang="pt-PT" dirty="0" err="1"/>
              <a:t>authentication</a:t>
            </a:r>
            <a:endParaRPr lang="pt-PT" dirty="0"/>
          </a:p>
          <a:p>
            <a:r>
              <a:rPr lang="pt-PT" dirty="0" err="1" smtClean="0"/>
              <a:t>Tuning</a:t>
            </a:r>
            <a:r>
              <a:rPr lang="pt-PT" dirty="0" smtClean="0"/>
              <a:t> </a:t>
            </a:r>
            <a:r>
              <a:rPr lang="pt-PT" dirty="0"/>
              <a:t>HSRP timers</a:t>
            </a:r>
          </a:p>
          <a:p>
            <a:r>
              <a:rPr lang="en-US" dirty="0" smtClean="0"/>
              <a:t>The </a:t>
            </a:r>
            <a:r>
              <a:rPr lang="en-US" dirty="0"/>
              <a:t>differences between HSRP Versions 1 and 2</a:t>
            </a:r>
            <a:endParaRPr lang="pt-PT" dirty="0"/>
          </a:p>
        </p:txBody>
      </p:sp>
    </p:spTree>
    <p:extLst>
      <p:ext uri="{BB962C8B-B14F-4D97-AF65-F5344CB8AC3E}">
        <p14:creationId xmlns:p14="http://schemas.microsoft.com/office/powerpoint/2010/main" val="2683725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HSRP </a:t>
            </a:r>
            <a:r>
              <a:rPr lang="pt-PT" dirty="0" err="1"/>
              <a:t>Authentication</a:t>
            </a:r>
            <a:endParaRPr lang="pt-PT" dirty="0"/>
          </a:p>
        </p:txBody>
      </p:sp>
      <p:sp>
        <p:nvSpPr>
          <p:cNvPr id="3" name="Content Placeholder 2"/>
          <p:cNvSpPr>
            <a:spLocks noGrp="1"/>
          </p:cNvSpPr>
          <p:nvPr>
            <p:ph idx="1"/>
          </p:nvPr>
        </p:nvSpPr>
        <p:spPr/>
        <p:txBody>
          <a:bodyPr/>
          <a:lstStyle/>
          <a:p>
            <a:r>
              <a:rPr lang="en-US" dirty="0"/>
              <a:t>To configure MD5 authentication using key chains, use the following </a:t>
            </a:r>
            <a:r>
              <a:rPr lang="en-US" dirty="0" smtClean="0"/>
              <a:t>command </a:t>
            </a:r>
            <a:r>
              <a:rPr lang="pt-PT" dirty="0" err="1" smtClean="0"/>
              <a:t>sequence</a:t>
            </a:r>
            <a:r>
              <a:rPr lang="pt-PT" dirty="0"/>
              <a:t>:</a:t>
            </a: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key</a:t>
            </a:r>
            <a:r>
              <a:rPr lang="pt-PT" sz="2000" b="1" dirty="0">
                <a:latin typeface="Consolas" panose="020B0609020204030204" pitchFamily="49" charset="0"/>
              </a:rPr>
              <a:t> </a:t>
            </a:r>
            <a:r>
              <a:rPr lang="pt-PT" sz="2000" b="1" dirty="0" err="1">
                <a:latin typeface="Consolas" panose="020B0609020204030204" pitchFamily="49" charset="0"/>
              </a:rPr>
              <a:t>chain</a:t>
            </a:r>
            <a:r>
              <a:rPr lang="pt-PT" sz="2000" b="1" dirty="0">
                <a:latin typeface="Consolas" panose="020B0609020204030204" pitchFamily="49" charset="0"/>
              </a:rPr>
              <a:t> </a:t>
            </a:r>
            <a:r>
              <a:rPr lang="pt-PT" sz="2000" i="1" dirty="0" err="1">
                <a:latin typeface="Consolas" panose="020B0609020204030204" pitchFamily="49" charset="0"/>
              </a:rPr>
              <a:t>chain-name</a:t>
            </a:r>
            <a:endParaRPr lang="pt-PT" sz="2000" i="1" dirty="0">
              <a:latin typeface="Consolas" panose="020B0609020204030204" pitchFamily="49" charset="0"/>
            </a:endParaRP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config-keychain</a:t>
            </a:r>
            <a:r>
              <a:rPr lang="pt-PT" sz="2000" dirty="0">
                <a:latin typeface="Consolas" panose="020B0609020204030204" pitchFamily="49" charset="0"/>
              </a:rPr>
              <a:t>)# </a:t>
            </a:r>
            <a:r>
              <a:rPr lang="pt-PT" sz="2000" b="1" dirty="0" err="1">
                <a:latin typeface="Consolas" panose="020B0609020204030204" pitchFamily="49" charset="0"/>
              </a:rPr>
              <a:t>key</a:t>
            </a:r>
            <a:r>
              <a:rPr lang="pt-PT" sz="2000" b="1" dirty="0">
                <a:latin typeface="Consolas" panose="020B0609020204030204" pitchFamily="49" charset="0"/>
              </a:rPr>
              <a:t> </a:t>
            </a:r>
            <a:r>
              <a:rPr lang="pt-PT" sz="2000" i="1" dirty="0" err="1">
                <a:latin typeface="Consolas" panose="020B0609020204030204" pitchFamily="49" charset="0"/>
              </a:rPr>
              <a:t>key-number</a:t>
            </a:r>
            <a:endParaRPr lang="pt-PT" sz="2000" i="1" dirty="0">
              <a:latin typeface="Consolas" panose="020B0609020204030204" pitchFamily="49" charset="0"/>
            </a:endParaRP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-keychain-key)# </a:t>
            </a:r>
            <a:r>
              <a:rPr lang="en-US" sz="2000" b="1" dirty="0">
                <a:latin typeface="Consolas" panose="020B0609020204030204" pitchFamily="49" charset="0"/>
              </a:rPr>
              <a:t>key-string </a:t>
            </a:r>
            <a:r>
              <a:rPr lang="en-US" sz="2000" dirty="0">
                <a:latin typeface="Consolas" panose="020B0609020204030204" pitchFamily="49" charset="0"/>
              </a:rPr>
              <a:t>[ </a:t>
            </a:r>
            <a:r>
              <a:rPr lang="en-US" sz="2000" b="1" dirty="0">
                <a:latin typeface="Consolas" panose="020B0609020204030204" pitchFamily="49" charset="0"/>
              </a:rPr>
              <a:t>0 </a:t>
            </a:r>
            <a:r>
              <a:rPr lang="en-US" sz="2000" dirty="0">
                <a:latin typeface="Consolas" panose="020B0609020204030204" pitchFamily="49" charset="0"/>
              </a:rPr>
              <a:t>| </a:t>
            </a:r>
            <a:r>
              <a:rPr lang="en-US" sz="2000" b="1" dirty="0">
                <a:latin typeface="Consolas" panose="020B0609020204030204" pitchFamily="49" charset="0"/>
              </a:rPr>
              <a:t>7 </a:t>
            </a:r>
            <a:r>
              <a:rPr lang="en-US" sz="2000" dirty="0">
                <a:latin typeface="Consolas" panose="020B0609020204030204" pitchFamily="49" charset="0"/>
              </a:rPr>
              <a:t>] </a:t>
            </a:r>
            <a:r>
              <a:rPr lang="en-US" sz="2000" i="1" dirty="0">
                <a:latin typeface="Consolas" panose="020B0609020204030204" pitchFamily="49" charset="0"/>
              </a:rPr>
              <a:t>string</a:t>
            </a: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config-keychain-key</a:t>
            </a:r>
            <a:r>
              <a:rPr lang="pt-PT" sz="2000" dirty="0">
                <a:latin typeface="Consolas" panose="020B0609020204030204" pitchFamily="49" charset="0"/>
              </a:rPr>
              <a:t>)# </a:t>
            </a:r>
            <a:r>
              <a:rPr lang="pt-PT" sz="2000" b="1" dirty="0">
                <a:latin typeface="Consolas" panose="020B0609020204030204" pitchFamily="49" charset="0"/>
              </a:rPr>
              <a:t>exit</a:t>
            </a: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i="1" dirty="0">
                <a:latin typeface="Consolas" panose="020B0609020204030204" pitchFamily="49" charset="0"/>
              </a:rPr>
              <a:t>interface-</a:t>
            </a:r>
            <a:r>
              <a:rPr lang="pt-PT" sz="2000" i="1" dirty="0" err="1">
                <a:latin typeface="Consolas" panose="020B0609020204030204" pitchFamily="49" charset="0"/>
              </a:rPr>
              <a:t>slot</a:t>
            </a:r>
            <a:r>
              <a:rPr lang="pt-PT" sz="2000" i="1" dirty="0">
                <a:latin typeface="Consolas" panose="020B0609020204030204" pitchFamily="49" charset="0"/>
              </a:rPr>
              <a:t>/</a:t>
            </a:r>
            <a:r>
              <a:rPr lang="pt-PT" sz="2000" i="1" dirty="0" err="1">
                <a:latin typeface="Consolas" panose="020B0609020204030204" pitchFamily="49" charset="0"/>
              </a:rPr>
              <a:t>number</a:t>
            </a:r>
            <a:endParaRPr lang="pt-PT" sz="2000" i="1" dirty="0">
              <a:latin typeface="Consolas" panose="020B0609020204030204" pitchFamily="49" charset="0"/>
            </a:endParaRP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standby group authentication md5 key-chain </a:t>
            </a:r>
            <a:r>
              <a:rPr lang="en-US" sz="2000" i="1" dirty="0">
                <a:latin typeface="Consolas" panose="020B0609020204030204" pitchFamily="49" charset="0"/>
              </a:rPr>
              <a:t>chain-name</a:t>
            </a:r>
            <a:endParaRPr lang="pt-PT" sz="2000" dirty="0">
              <a:latin typeface="Consolas" panose="020B0609020204030204" pitchFamily="49" charset="0"/>
            </a:endParaRPr>
          </a:p>
        </p:txBody>
      </p:sp>
    </p:spTree>
    <p:extLst>
      <p:ext uri="{BB962C8B-B14F-4D97-AF65-F5344CB8AC3E}">
        <p14:creationId xmlns:p14="http://schemas.microsoft.com/office/powerpoint/2010/main" val="1120014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Tuning</a:t>
            </a:r>
            <a:r>
              <a:rPr lang="pt-PT" dirty="0"/>
              <a:t> HSRP Timers</a:t>
            </a:r>
          </a:p>
        </p:txBody>
      </p:sp>
      <p:sp>
        <p:nvSpPr>
          <p:cNvPr id="3" name="Content Placeholder 2"/>
          <p:cNvSpPr>
            <a:spLocks noGrp="1"/>
          </p:cNvSpPr>
          <p:nvPr>
            <p:ph idx="1"/>
          </p:nvPr>
        </p:nvSpPr>
        <p:spPr/>
        <p:txBody>
          <a:bodyPr>
            <a:normAutofit lnSpcReduction="10000"/>
          </a:bodyPr>
          <a:lstStyle/>
          <a:p>
            <a:r>
              <a:rPr lang="en-US" dirty="0"/>
              <a:t>By default, the HSRP hello time is 3 seconds, and the hold time is 10 seconds, </a:t>
            </a:r>
            <a:r>
              <a:rPr lang="en-US" dirty="0" smtClean="0"/>
              <a:t>which means </a:t>
            </a:r>
            <a:r>
              <a:rPr lang="en-US" dirty="0"/>
              <a:t>that the failover time could be as much as 10 seconds for clients to start </a:t>
            </a:r>
            <a:r>
              <a:rPr lang="en-US" dirty="0" smtClean="0"/>
              <a:t>communicating with </a:t>
            </a:r>
            <a:r>
              <a:rPr lang="en-US" dirty="0"/>
              <a:t>the new default gateway. </a:t>
            </a:r>
            <a:endParaRPr lang="en-US" dirty="0" smtClean="0"/>
          </a:p>
          <a:p>
            <a:r>
              <a:rPr lang="en-US" dirty="0" smtClean="0"/>
              <a:t>In </a:t>
            </a:r>
            <a:r>
              <a:rPr lang="en-US" dirty="0"/>
              <a:t>some cases, this interval may be excessive </a:t>
            </a:r>
            <a:r>
              <a:rPr lang="en-US" dirty="0" smtClean="0"/>
              <a:t>for application </a:t>
            </a:r>
            <a:r>
              <a:rPr lang="en-US" dirty="0"/>
              <a:t>support. </a:t>
            </a:r>
            <a:endParaRPr lang="en-US" dirty="0" smtClean="0"/>
          </a:p>
          <a:p>
            <a:r>
              <a:rPr lang="en-US" dirty="0" smtClean="0"/>
              <a:t>The </a:t>
            </a:r>
            <a:r>
              <a:rPr lang="en-US" dirty="0"/>
              <a:t>hello-time and the hold-time parameters are configurable. </a:t>
            </a:r>
            <a:endParaRPr lang="en-US" dirty="0" smtClean="0"/>
          </a:p>
          <a:p>
            <a:r>
              <a:rPr lang="en-US" dirty="0" smtClean="0"/>
              <a:t>To configure </a:t>
            </a:r>
            <a:r>
              <a:rPr lang="en-US" dirty="0"/>
              <a:t>the time between the hello messages and the time before other group </a:t>
            </a:r>
            <a:r>
              <a:rPr lang="en-US" dirty="0" smtClean="0"/>
              <a:t>routers declare </a:t>
            </a:r>
            <a:r>
              <a:rPr lang="en-US" dirty="0"/>
              <a:t>the active or standby router to be nonfunctioning, enter this command in </a:t>
            </a:r>
            <a:r>
              <a:rPr lang="en-US" dirty="0" smtClean="0"/>
              <a:t>the </a:t>
            </a:r>
            <a:r>
              <a:rPr lang="pt-PT" dirty="0" smtClean="0"/>
              <a:t>interface </a:t>
            </a:r>
            <a:r>
              <a:rPr lang="pt-PT" dirty="0" err="1"/>
              <a:t>configuration</a:t>
            </a:r>
            <a:r>
              <a:rPr lang="pt-PT" dirty="0"/>
              <a:t> </a:t>
            </a:r>
            <a:r>
              <a:rPr lang="pt-PT" dirty="0" err="1"/>
              <a:t>mode</a:t>
            </a:r>
            <a:r>
              <a:rPr lang="pt-PT" dirty="0" smtClean="0"/>
              <a:t>:</a:t>
            </a:r>
          </a:p>
          <a:p>
            <a:r>
              <a:rPr lang="en-US" sz="2200" dirty="0">
                <a:latin typeface="Consolas" panose="020B0609020204030204" pitchFamily="49" charset="0"/>
              </a:rPr>
              <a:t>Switch(</a:t>
            </a:r>
            <a:r>
              <a:rPr lang="en-US" sz="2200" dirty="0" err="1">
                <a:latin typeface="Consolas" panose="020B0609020204030204" pitchFamily="49" charset="0"/>
              </a:rPr>
              <a:t>config</a:t>
            </a:r>
            <a:r>
              <a:rPr lang="en-US" sz="2200" dirty="0">
                <a:latin typeface="Consolas" panose="020B0609020204030204" pitchFamily="49" charset="0"/>
              </a:rPr>
              <a:t>-if)# </a:t>
            </a:r>
            <a:r>
              <a:rPr lang="en-US" sz="2200" b="1" dirty="0">
                <a:latin typeface="Consolas" panose="020B0609020204030204" pitchFamily="49" charset="0"/>
              </a:rPr>
              <a:t>standby </a:t>
            </a:r>
            <a:r>
              <a:rPr lang="en-US" sz="2200" dirty="0">
                <a:latin typeface="Consolas" panose="020B0609020204030204" pitchFamily="49" charset="0"/>
              </a:rPr>
              <a:t>[ </a:t>
            </a:r>
            <a:r>
              <a:rPr lang="en-US" sz="2200" i="1" dirty="0">
                <a:latin typeface="Consolas" panose="020B0609020204030204" pitchFamily="49" charset="0"/>
              </a:rPr>
              <a:t>group-number </a:t>
            </a:r>
            <a:r>
              <a:rPr lang="en-US" sz="2200" dirty="0">
                <a:latin typeface="Consolas" panose="020B0609020204030204" pitchFamily="49" charset="0"/>
              </a:rPr>
              <a:t>] </a:t>
            </a:r>
            <a:r>
              <a:rPr lang="en-US" sz="2200" b="1" dirty="0">
                <a:latin typeface="Consolas" panose="020B0609020204030204" pitchFamily="49" charset="0"/>
              </a:rPr>
              <a:t>timers </a:t>
            </a:r>
            <a:r>
              <a:rPr lang="en-US" sz="2200" dirty="0">
                <a:latin typeface="Consolas" panose="020B0609020204030204" pitchFamily="49" charset="0"/>
              </a:rPr>
              <a:t>[ </a:t>
            </a:r>
            <a:r>
              <a:rPr lang="en-US" sz="2200" b="1" dirty="0" err="1">
                <a:latin typeface="Consolas" panose="020B0609020204030204" pitchFamily="49" charset="0"/>
              </a:rPr>
              <a:t>msec</a:t>
            </a:r>
            <a:r>
              <a:rPr lang="en-US" sz="2200" b="1" dirty="0">
                <a:latin typeface="Consolas" panose="020B0609020204030204" pitchFamily="49" charset="0"/>
              </a:rPr>
              <a:t> </a:t>
            </a:r>
            <a:r>
              <a:rPr lang="en-US" sz="2200" dirty="0">
                <a:latin typeface="Consolas" panose="020B0609020204030204" pitchFamily="49" charset="0"/>
              </a:rPr>
              <a:t>] </a:t>
            </a:r>
            <a:r>
              <a:rPr lang="en-US" sz="2200" i="1" dirty="0" err="1">
                <a:latin typeface="Consolas" panose="020B0609020204030204" pitchFamily="49" charset="0"/>
              </a:rPr>
              <a:t>hellotime</a:t>
            </a:r>
            <a:r>
              <a:rPr lang="en-US" sz="2200" i="1" dirty="0">
                <a:latin typeface="Consolas" panose="020B0609020204030204" pitchFamily="49" charset="0"/>
              </a:rPr>
              <a:t> </a:t>
            </a:r>
            <a:r>
              <a:rPr lang="en-US" sz="2200" dirty="0">
                <a:latin typeface="Consolas" panose="020B0609020204030204" pitchFamily="49" charset="0"/>
              </a:rPr>
              <a:t>[ </a:t>
            </a:r>
            <a:r>
              <a:rPr lang="en-US" sz="2200" b="1" dirty="0" err="1">
                <a:latin typeface="Consolas" panose="020B0609020204030204" pitchFamily="49" charset="0"/>
              </a:rPr>
              <a:t>msec</a:t>
            </a:r>
            <a:r>
              <a:rPr lang="en-US" sz="2200" b="1" dirty="0">
                <a:latin typeface="Consolas" panose="020B0609020204030204" pitchFamily="49" charset="0"/>
              </a:rPr>
              <a:t> </a:t>
            </a:r>
            <a:r>
              <a:rPr lang="en-US" sz="2200" dirty="0">
                <a:latin typeface="Consolas" panose="020B0609020204030204" pitchFamily="49" charset="0"/>
              </a:rPr>
              <a:t>] </a:t>
            </a:r>
            <a:r>
              <a:rPr lang="en-US" sz="2200" i="1" dirty="0" err="1">
                <a:latin typeface="Consolas" panose="020B0609020204030204" pitchFamily="49" charset="0"/>
              </a:rPr>
              <a:t>holdtime</a:t>
            </a:r>
            <a:endParaRPr lang="pt-PT" sz="2200" dirty="0">
              <a:latin typeface="Consolas" panose="020B0609020204030204" pitchFamily="49" charset="0"/>
            </a:endParaRPr>
          </a:p>
        </p:txBody>
      </p:sp>
    </p:spTree>
    <p:extLst>
      <p:ext uri="{BB962C8B-B14F-4D97-AF65-F5344CB8AC3E}">
        <p14:creationId xmlns:p14="http://schemas.microsoft.com/office/powerpoint/2010/main" val="2745207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Preemption</a:t>
            </a:r>
            <a:r>
              <a:rPr lang="pt-PT" dirty="0" smtClean="0"/>
              <a:t> </a:t>
            </a:r>
            <a:r>
              <a:rPr lang="pt-PT" dirty="0" err="1" smtClean="0"/>
              <a:t>Delay</a:t>
            </a:r>
            <a:endParaRPr lang="pt-PT" dirty="0"/>
          </a:p>
        </p:txBody>
      </p:sp>
      <p:sp>
        <p:nvSpPr>
          <p:cNvPr id="3" name="Content Placeholder 2"/>
          <p:cNvSpPr>
            <a:spLocks noGrp="1"/>
          </p:cNvSpPr>
          <p:nvPr>
            <p:ph idx="1"/>
          </p:nvPr>
        </p:nvSpPr>
        <p:spPr/>
        <p:txBody>
          <a:bodyPr>
            <a:normAutofit fontScale="92500" lnSpcReduction="10000"/>
          </a:bodyPr>
          <a:lstStyle/>
          <a:p>
            <a:r>
              <a:rPr lang="en-US" dirty="0"/>
              <a:t>Preemption is an important feature of HSRP that allows the primary router to resume </a:t>
            </a:r>
            <a:r>
              <a:rPr lang="en-US" dirty="0" smtClean="0"/>
              <a:t>the active </a:t>
            </a:r>
            <a:r>
              <a:rPr lang="en-US" dirty="0"/>
              <a:t>role when it comes back online after a failure or a maintenance event. </a:t>
            </a:r>
            <a:endParaRPr lang="en-US" dirty="0" smtClean="0"/>
          </a:p>
          <a:p>
            <a:r>
              <a:rPr lang="en-US" dirty="0" smtClean="0"/>
              <a:t>Preemption</a:t>
            </a:r>
            <a:r>
              <a:rPr lang="en-US" dirty="0"/>
              <a:t> </a:t>
            </a:r>
            <a:r>
              <a:rPr lang="en-US" dirty="0" smtClean="0"/>
              <a:t>is </a:t>
            </a:r>
            <a:r>
              <a:rPr lang="en-US" dirty="0"/>
              <a:t>a desired behavior as it forces a predictable routing path for the VLAN traffic </a:t>
            </a:r>
            <a:r>
              <a:rPr lang="en-US" dirty="0" smtClean="0"/>
              <a:t>during normal </a:t>
            </a:r>
            <a:r>
              <a:rPr lang="en-US" dirty="0"/>
              <a:t>operations. </a:t>
            </a:r>
            <a:endParaRPr lang="en-US" dirty="0" smtClean="0"/>
          </a:p>
          <a:p>
            <a:r>
              <a:rPr lang="en-US" dirty="0" smtClean="0"/>
              <a:t>It </a:t>
            </a:r>
            <a:r>
              <a:rPr lang="en-US" dirty="0"/>
              <a:t>also ensures that the Layer 3 forwarding path for a VLAN </a:t>
            </a:r>
            <a:r>
              <a:rPr lang="en-US" dirty="0" smtClean="0"/>
              <a:t>parallels the </a:t>
            </a:r>
            <a:r>
              <a:rPr lang="en-US" dirty="0"/>
              <a:t>Layer 2 STP forwarding path whenever possible</a:t>
            </a:r>
            <a:r>
              <a:rPr lang="en-US" dirty="0" smtClean="0"/>
              <a:t>.</a:t>
            </a:r>
          </a:p>
          <a:p>
            <a:r>
              <a:rPr lang="en-US" dirty="0"/>
              <a:t>When a preempting device is rebooted, HSRP preemption communication should </a:t>
            </a:r>
            <a:r>
              <a:rPr lang="en-US" dirty="0" smtClean="0"/>
              <a:t>not begin </a:t>
            </a:r>
            <a:r>
              <a:rPr lang="en-US" dirty="0"/>
              <a:t>until the distribution switch has established full connectivity to the rest of </a:t>
            </a:r>
            <a:r>
              <a:rPr lang="en-US" dirty="0" smtClean="0"/>
              <a:t>the network</a:t>
            </a:r>
            <a:r>
              <a:rPr lang="en-US" dirty="0"/>
              <a:t>. </a:t>
            </a:r>
            <a:endParaRPr lang="en-US" dirty="0" smtClean="0"/>
          </a:p>
          <a:p>
            <a:r>
              <a:rPr lang="en-US" dirty="0" smtClean="0"/>
              <a:t>This </a:t>
            </a:r>
            <a:r>
              <a:rPr lang="en-US" dirty="0"/>
              <a:t>situation allows the routing protocol convergence to occur more </a:t>
            </a:r>
            <a:r>
              <a:rPr lang="en-US" dirty="0" smtClean="0"/>
              <a:t>quickly, after </a:t>
            </a:r>
            <a:r>
              <a:rPr lang="en-US" dirty="0"/>
              <a:t>the preferred router is in an active state</a:t>
            </a:r>
            <a:r>
              <a:rPr lang="en-US" dirty="0" smtClean="0"/>
              <a:t>.</a:t>
            </a:r>
          </a:p>
          <a:p>
            <a:r>
              <a:rPr lang="en-US" dirty="0"/>
              <a:t>To accomplish this, measure the system boot time and set the HSRP preemption delay </a:t>
            </a:r>
            <a:r>
              <a:rPr lang="en-US" dirty="0" smtClean="0"/>
              <a:t>to a </a:t>
            </a:r>
            <a:r>
              <a:rPr lang="en-US" dirty="0"/>
              <a:t>value that is about 50 percent greater than device’s boot time</a:t>
            </a:r>
            <a:endParaRPr lang="pt-PT" dirty="0"/>
          </a:p>
        </p:txBody>
      </p:sp>
    </p:spTree>
    <p:extLst>
      <p:ext uri="{BB962C8B-B14F-4D97-AF65-F5344CB8AC3E}">
        <p14:creationId xmlns:p14="http://schemas.microsoft.com/office/powerpoint/2010/main" val="4171572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err="1" smtClean="0"/>
              <a:t>Configuring</a:t>
            </a:r>
            <a:r>
              <a:rPr lang="pt-PT" dirty="0" smtClean="0"/>
              <a:t> </a:t>
            </a:r>
            <a:r>
              <a:rPr lang="pt-PT" dirty="0"/>
              <a:t>HSRP </a:t>
            </a:r>
            <a:r>
              <a:rPr lang="pt-PT" dirty="0" err="1" smtClean="0"/>
              <a:t>Preemption</a:t>
            </a:r>
            <a:r>
              <a:rPr lang="pt-PT" dirty="0" smtClean="0"/>
              <a:t> </a:t>
            </a:r>
            <a:r>
              <a:rPr lang="pt-PT" dirty="0" err="1" smtClean="0"/>
              <a:t>Delay</a:t>
            </a:r>
            <a:r>
              <a:rPr lang="pt-PT" dirty="0" smtClean="0"/>
              <a:t> Timers</a:t>
            </a:r>
            <a:endParaRPr lang="pt-PT" dirty="0"/>
          </a:p>
        </p:txBody>
      </p:sp>
      <p:sp>
        <p:nvSpPr>
          <p:cNvPr id="3" name="Content Placeholder 2"/>
          <p:cNvSpPr>
            <a:spLocks noGrp="1"/>
          </p:cNvSpPr>
          <p:nvPr>
            <p:ph idx="1"/>
          </p:nvPr>
        </p:nvSpPr>
        <p:spPr>
          <a:xfrm>
            <a:off x="279401" y="3697356"/>
            <a:ext cx="8520354" cy="2617383"/>
          </a:xfrm>
        </p:spPr>
        <p:txBody>
          <a:bodyPr/>
          <a:lstStyle/>
          <a:p>
            <a:r>
              <a:rPr lang="en-US" dirty="0"/>
              <a:t>For example, if the boot time for the distribution device </a:t>
            </a:r>
            <a:r>
              <a:rPr lang="en-US" dirty="0" smtClean="0"/>
              <a:t>is 150 </a:t>
            </a:r>
            <a:r>
              <a:rPr lang="en-US" dirty="0"/>
              <a:t>seconds, the preempt delay should be set to 225 seconds</a:t>
            </a:r>
            <a:endParaRPr lang="pt-PT" dirty="0"/>
          </a:p>
        </p:txBody>
      </p:sp>
      <p:pic>
        <p:nvPicPr>
          <p:cNvPr id="4" name="Picture 3"/>
          <p:cNvPicPr>
            <a:picLocks noChangeAspect="1"/>
          </p:cNvPicPr>
          <p:nvPr/>
        </p:nvPicPr>
        <p:blipFill>
          <a:blip r:embed="rId2"/>
          <a:stretch>
            <a:fillRect/>
          </a:stretch>
        </p:blipFill>
        <p:spPr>
          <a:xfrm>
            <a:off x="279400" y="1108037"/>
            <a:ext cx="8520355" cy="2209191"/>
          </a:xfrm>
          <a:prstGeom prst="rect">
            <a:avLst/>
          </a:prstGeom>
        </p:spPr>
      </p:pic>
    </p:spTree>
    <p:extLst>
      <p:ext uri="{BB962C8B-B14F-4D97-AF65-F5344CB8AC3E}">
        <p14:creationId xmlns:p14="http://schemas.microsoft.com/office/powerpoint/2010/main" val="831887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Versions</a:t>
            </a:r>
            <a:endParaRPr lang="pt-PT" dirty="0"/>
          </a:p>
        </p:txBody>
      </p:sp>
      <p:sp>
        <p:nvSpPr>
          <p:cNvPr id="3" name="Content Placeholder 2"/>
          <p:cNvSpPr>
            <a:spLocks noGrp="1"/>
          </p:cNvSpPr>
          <p:nvPr>
            <p:ph idx="1"/>
          </p:nvPr>
        </p:nvSpPr>
        <p:spPr/>
        <p:txBody>
          <a:bodyPr>
            <a:normAutofit/>
          </a:bodyPr>
          <a:lstStyle/>
          <a:p>
            <a:pPr marL="0" indent="0">
              <a:buNone/>
            </a:pPr>
            <a:r>
              <a:rPr lang="en-US" dirty="0"/>
              <a:t>There are two HSRP versions available on most Cisco routers and Layer 3 switches:</a:t>
            </a:r>
          </a:p>
          <a:p>
            <a:pPr lvl="1"/>
            <a:r>
              <a:rPr lang="pt-PT" dirty="0"/>
              <a:t>HSRPv1 </a:t>
            </a:r>
            <a:r>
              <a:rPr lang="pt-PT" dirty="0" err="1"/>
              <a:t>and</a:t>
            </a:r>
            <a:r>
              <a:rPr lang="pt-PT" dirty="0"/>
              <a:t> HSRPv2</a:t>
            </a:r>
            <a:r>
              <a:rPr lang="pt-PT" dirty="0" smtClean="0"/>
              <a:t>.</a:t>
            </a:r>
            <a:endParaRPr lang="en-US" dirty="0" smtClean="0"/>
          </a:p>
          <a:p>
            <a:r>
              <a:rPr lang="en-US" dirty="0" smtClean="0"/>
              <a:t>Version </a:t>
            </a:r>
            <a:r>
              <a:rPr lang="en-US" dirty="0"/>
              <a:t>1 is a default version on Cisco IOS devices. </a:t>
            </a:r>
            <a:endParaRPr lang="en-US" dirty="0" smtClean="0"/>
          </a:p>
          <a:p>
            <a:r>
              <a:rPr lang="en-US" dirty="0" smtClean="0"/>
              <a:t>HSRPv2 </a:t>
            </a:r>
            <a:r>
              <a:rPr lang="en-US" dirty="0"/>
              <a:t>allows group numbers up to 4095, thus </a:t>
            </a:r>
            <a:r>
              <a:rPr lang="en-US" dirty="0" smtClean="0"/>
              <a:t>allowing you </a:t>
            </a:r>
            <a:r>
              <a:rPr lang="en-US" dirty="0"/>
              <a:t>to use VLAN number as the group number.</a:t>
            </a:r>
          </a:p>
          <a:p>
            <a:r>
              <a:rPr lang="en-US" dirty="0"/>
              <a:t>HSRP Version 2 must be enabled on an interface before HSRP IPv6 can be configured.</a:t>
            </a:r>
          </a:p>
          <a:p>
            <a:r>
              <a:rPr lang="en-US" dirty="0"/>
              <a:t>HSRP Version 2 will not interoperate with HSRP Version 1. </a:t>
            </a:r>
            <a:endParaRPr lang="en-US" dirty="0" smtClean="0"/>
          </a:p>
          <a:p>
            <a:r>
              <a:rPr lang="en-US" dirty="0" smtClean="0"/>
              <a:t>All </a:t>
            </a:r>
            <a:r>
              <a:rPr lang="en-US" dirty="0"/>
              <a:t>devices in an </a:t>
            </a:r>
            <a:r>
              <a:rPr lang="en-US" dirty="0" smtClean="0"/>
              <a:t>HSRP group </a:t>
            </a:r>
            <a:r>
              <a:rPr lang="en-US" dirty="0"/>
              <a:t>must have the same version configured; otherwise, the hello messages are </a:t>
            </a:r>
            <a:r>
              <a:rPr lang="en-US" dirty="0" smtClean="0"/>
              <a:t>not understood</a:t>
            </a:r>
            <a:r>
              <a:rPr lang="en-US" dirty="0"/>
              <a:t>. </a:t>
            </a:r>
            <a:endParaRPr lang="en-US" dirty="0" smtClean="0"/>
          </a:p>
        </p:txBody>
      </p:sp>
    </p:spTree>
    <p:extLst>
      <p:ext uri="{BB962C8B-B14F-4D97-AF65-F5344CB8AC3E}">
        <p14:creationId xmlns:p14="http://schemas.microsoft.com/office/powerpoint/2010/main" val="1038364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Versions</a:t>
            </a:r>
            <a:endParaRPr lang="pt-PT" dirty="0"/>
          </a:p>
        </p:txBody>
      </p:sp>
      <p:sp>
        <p:nvSpPr>
          <p:cNvPr id="3" name="Content Placeholder 2"/>
          <p:cNvSpPr>
            <a:spLocks noGrp="1"/>
          </p:cNvSpPr>
          <p:nvPr>
            <p:ph idx="1"/>
          </p:nvPr>
        </p:nvSpPr>
        <p:spPr/>
        <p:txBody>
          <a:bodyPr/>
          <a:lstStyle/>
          <a:p>
            <a:r>
              <a:rPr lang="en-US" dirty="0"/>
              <a:t>An interface cannot operate both Version 1 and Version 2 because they are </a:t>
            </a:r>
            <a:r>
              <a:rPr lang="pt-PT" dirty="0" err="1"/>
              <a:t>mutually</a:t>
            </a:r>
            <a:r>
              <a:rPr lang="pt-PT" dirty="0"/>
              <a:t> exclusive.</a:t>
            </a:r>
          </a:p>
          <a:p>
            <a:r>
              <a:rPr lang="en-US" dirty="0"/>
              <a:t>The MAC address of the virtual router and the multicast address for the hello messages are different with Version 2. </a:t>
            </a:r>
          </a:p>
          <a:p>
            <a:r>
              <a:rPr lang="en-US" dirty="0"/>
              <a:t>HSRPv2 uses the new IP multicast address 224.0.0.102 to send the hello packets instead of the multicast address of 224.0.0.2, which is used by Version 1. </a:t>
            </a:r>
          </a:p>
          <a:p>
            <a:endParaRPr lang="en-US" dirty="0"/>
          </a:p>
          <a:p>
            <a:r>
              <a:rPr lang="en-US" dirty="0"/>
              <a:t>To enable HSRP Version 2, enable the following configuration:</a:t>
            </a:r>
          </a:p>
          <a:p>
            <a:r>
              <a:rPr lang="en-US" dirty="0">
                <a:latin typeface="Consolas" panose="020B0609020204030204" pitchFamily="49" charset="0"/>
              </a:rPr>
              <a:t>Switch(</a:t>
            </a:r>
            <a:r>
              <a:rPr lang="en-US" dirty="0" err="1">
                <a:latin typeface="Consolas" panose="020B0609020204030204" pitchFamily="49" charset="0"/>
              </a:rPr>
              <a:t>config</a:t>
            </a:r>
            <a:r>
              <a:rPr lang="en-US" dirty="0">
                <a:latin typeface="Consolas" panose="020B0609020204030204" pitchFamily="49" charset="0"/>
              </a:rPr>
              <a:t>-if) </a:t>
            </a:r>
            <a:r>
              <a:rPr lang="en-US" b="1" dirty="0">
                <a:latin typeface="Consolas" panose="020B0609020204030204" pitchFamily="49" charset="0"/>
              </a:rPr>
              <a:t>standby </a:t>
            </a:r>
            <a:r>
              <a:rPr lang="en-US" i="1" dirty="0" err="1">
                <a:latin typeface="Consolas" panose="020B0609020204030204" pitchFamily="49" charset="0"/>
              </a:rPr>
              <a:t>hsrp</a:t>
            </a:r>
            <a:r>
              <a:rPr lang="en-US" i="1" dirty="0">
                <a:latin typeface="Consolas" panose="020B0609020204030204" pitchFamily="49" charset="0"/>
              </a:rPr>
              <a:t>-number </a:t>
            </a:r>
            <a:r>
              <a:rPr lang="en-US" b="1" dirty="0">
                <a:latin typeface="Consolas" panose="020B0609020204030204" pitchFamily="49" charset="0"/>
              </a:rPr>
              <a:t>version 2</a:t>
            </a:r>
          </a:p>
          <a:p>
            <a:endParaRPr lang="pt-PT" dirty="0"/>
          </a:p>
        </p:txBody>
      </p:sp>
    </p:spTree>
    <p:extLst>
      <p:ext uri="{BB962C8B-B14F-4D97-AF65-F5344CB8AC3E}">
        <p14:creationId xmlns:p14="http://schemas.microsoft.com/office/powerpoint/2010/main" val="1349342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Configuring Layer 3 Redundancy with VRRP</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Layer 3 Redundancy with </a:t>
            </a:r>
            <a:r>
              <a:rPr lang="en-US" dirty="0" smtClean="0"/>
              <a:t>VRRP</a:t>
            </a:r>
            <a:endParaRPr lang="pt-PT" dirty="0"/>
          </a:p>
        </p:txBody>
      </p:sp>
      <p:sp>
        <p:nvSpPr>
          <p:cNvPr id="3" name="Content Placeholder 2"/>
          <p:cNvSpPr>
            <a:spLocks noGrp="1"/>
          </p:cNvSpPr>
          <p:nvPr>
            <p:ph idx="1"/>
          </p:nvPr>
        </p:nvSpPr>
        <p:spPr/>
        <p:txBody>
          <a:bodyPr/>
          <a:lstStyle/>
          <a:p>
            <a:pPr marL="0" indent="0">
              <a:buNone/>
            </a:pPr>
            <a:r>
              <a:rPr lang="en-US" dirty="0"/>
              <a:t>Upon completing this section, you will be able to do the following:</a:t>
            </a:r>
          </a:p>
          <a:p>
            <a:r>
              <a:rPr lang="en-US" dirty="0" smtClean="0"/>
              <a:t>Describe </a:t>
            </a:r>
            <a:r>
              <a:rPr lang="en-US" dirty="0"/>
              <a:t>the idea behind VRRP</a:t>
            </a:r>
          </a:p>
          <a:p>
            <a:r>
              <a:rPr lang="pt-PT" dirty="0" smtClean="0"/>
              <a:t>Configure </a:t>
            </a:r>
            <a:r>
              <a:rPr lang="pt-PT" dirty="0" err="1"/>
              <a:t>and</a:t>
            </a:r>
            <a:r>
              <a:rPr lang="pt-PT" dirty="0"/>
              <a:t> </a:t>
            </a:r>
            <a:r>
              <a:rPr lang="pt-PT" dirty="0" err="1"/>
              <a:t>verify</a:t>
            </a:r>
            <a:r>
              <a:rPr lang="pt-PT" dirty="0"/>
              <a:t> VRRP</a:t>
            </a:r>
          </a:p>
          <a:p>
            <a:r>
              <a:rPr lang="en-US" dirty="0" smtClean="0"/>
              <a:t>Describe </a:t>
            </a:r>
            <a:r>
              <a:rPr lang="en-US" dirty="0"/>
              <a:t>the differences between HSRP and VRRP</a:t>
            </a:r>
          </a:p>
          <a:p>
            <a:r>
              <a:rPr lang="en-US" dirty="0" smtClean="0"/>
              <a:t>Describe </a:t>
            </a:r>
            <a:r>
              <a:rPr lang="en-US" dirty="0"/>
              <a:t>tracking options with VRRP</a:t>
            </a:r>
          </a:p>
          <a:p>
            <a:r>
              <a:rPr lang="en-US" dirty="0" smtClean="0"/>
              <a:t>Configure </a:t>
            </a:r>
            <a:r>
              <a:rPr lang="en-US" dirty="0"/>
              <a:t>VRRP interface object tracking</a:t>
            </a:r>
            <a:endParaRPr lang="pt-PT" dirty="0"/>
          </a:p>
        </p:txBody>
      </p:sp>
    </p:spTree>
    <p:extLst>
      <p:ext uri="{BB962C8B-B14F-4D97-AF65-F5344CB8AC3E}">
        <p14:creationId xmlns:p14="http://schemas.microsoft.com/office/powerpoint/2010/main" val="2922795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About</a:t>
            </a:r>
            <a:r>
              <a:rPr lang="pt-PT" dirty="0"/>
              <a:t> VRRP</a:t>
            </a:r>
          </a:p>
        </p:txBody>
      </p:sp>
      <p:sp>
        <p:nvSpPr>
          <p:cNvPr id="3" name="Content Placeholder 2"/>
          <p:cNvSpPr>
            <a:spLocks noGrp="1"/>
          </p:cNvSpPr>
          <p:nvPr>
            <p:ph idx="1"/>
          </p:nvPr>
        </p:nvSpPr>
        <p:spPr/>
        <p:txBody>
          <a:bodyPr>
            <a:normAutofit lnSpcReduction="10000"/>
          </a:bodyPr>
          <a:lstStyle/>
          <a:p>
            <a:r>
              <a:rPr lang="en-US" dirty="0"/>
              <a:t>VRRP is an open standard alternative to HSRP. </a:t>
            </a:r>
            <a:endParaRPr lang="en-US" dirty="0" smtClean="0"/>
          </a:p>
          <a:p>
            <a:r>
              <a:rPr lang="en-US" dirty="0" smtClean="0"/>
              <a:t>VRRP </a:t>
            </a:r>
            <a:r>
              <a:rPr lang="en-US" dirty="0"/>
              <a:t>is similar to HSRP, both in </a:t>
            </a:r>
            <a:r>
              <a:rPr lang="en-US" dirty="0" smtClean="0"/>
              <a:t>operation and </a:t>
            </a:r>
            <a:r>
              <a:rPr lang="en-US" dirty="0"/>
              <a:t>configuration. </a:t>
            </a:r>
            <a:endParaRPr lang="en-US" dirty="0" smtClean="0"/>
          </a:p>
          <a:p>
            <a:r>
              <a:rPr lang="en-US" dirty="0" smtClean="0"/>
              <a:t>The </a:t>
            </a:r>
            <a:r>
              <a:rPr lang="en-US" dirty="0"/>
              <a:t>VRRP master is analogous to the HSRP active gateway, </a:t>
            </a:r>
            <a:r>
              <a:rPr lang="en-US" dirty="0" smtClean="0"/>
              <a:t>and the </a:t>
            </a:r>
            <a:r>
              <a:rPr lang="en-US" dirty="0"/>
              <a:t>VRRP backup is analogous to the HSRP standby gateway. </a:t>
            </a:r>
            <a:endParaRPr lang="en-US" dirty="0" smtClean="0"/>
          </a:p>
          <a:p>
            <a:r>
              <a:rPr lang="en-US" dirty="0" smtClean="0"/>
              <a:t>A </a:t>
            </a:r>
            <a:r>
              <a:rPr lang="en-US" dirty="0"/>
              <a:t>VRRP group has </a:t>
            </a:r>
            <a:r>
              <a:rPr lang="en-US" dirty="0" smtClean="0"/>
              <a:t>one master </a:t>
            </a:r>
            <a:r>
              <a:rPr lang="en-US" dirty="0"/>
              <a:t>device and one or multiple backup devices. </a:t>
            </a:r>
            <a:endParaRPr lang="en-US" dirty="0" smtClean="0"/>
          </a:p>
          <a:p>
            <a:r>
              <a:rPr lang="en-US" dirty="0" smtClean="0"/>
              <a:t>A </a:t>
            </a:r>
            <a:r>
              <a:rPr lang="en-US" dirty="0"/>
              <a:t>device with the highest priority </a:t>
            </a:r>
            <a:r>
              <a:rPr lang="en-US" dirty="0" smtClean="0"/>
              <a:t>is the </a:t>
            </a:r>
            <a:r>
              <a:rPr lang="en-US" dirty="0"/>
              <a:t>elected master. Priority can be a number between 0 and 255. </a:t>
            </a:r>
            <a:endParaRPr lang="en-US" dirty="0" smtClean="0"/>
          </a:p>
          <a:p>
            <a:pPr lvl="1"/>
            <a:r>
              <a:rPr lang="en-US" dirty="0" smtClean="0"/>
              <a:t>Priority </a:t>
            </a:r>
            <a:r>
              <a:rPr lang="en-US" dirty="0"/>
              <a:t>value 0 has </a:t>
            </a:r>
            <a:r>
              <a:rPr lang="en-US" dirty="0" smtClean="0"/>
              <a:t>a special </a:t>
            </a:r>
            <a:r>
              <a:rPr lang="en-US" dirty="0"/>
              <a:t>meaning; it indicates that the current master has stopped participating in </a:t>
            </a:r>
            <a:r>
              <a:rPr lang="en-US" dirty="0" smtClean="0"/>
              <a:t>VRRP.</a:t>
            </a:r>
          </a:p>
          <a:p>
            <a:pPr lvl="1"/>
            <a:r>
              <a:rPr lang="en-US" dirty="0" smtClean="0"/>
              <a:t>This </a:t>
            </a:r>
            <a:r>
              <a:rPr lang="en-US" dirty="0"/>
              <a:t>setting is used to trigger backup devices to quickly transition to master without </a:t>
            </a:r>
            <a:r>
              <a:rPr lang="en-US" dirty="0" smtClean="0"/>
              <a:t>having to </a:t>
            </a:r>
            <a:r>
              <a:rPr lang="en-US" dirty="0"/>
              <a:t>wait for the current master to time out.</a:t>
            </a:r>
            <a:endParaRPr lang="pt-PT" dirty="0"/>
          </a:p>
        </p:txBody>
      </p:sp>
    </p:spTree>
    <p:extLst>
      <p:ext uri="{BB962C8B-B14F-4D97-AF65-F5344CB8AC3E}">
        <p14:creationId xmlns:p14="http://schemas.microsoft.com/office/powerpoint/2010/main" val="3223040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About</a:t>
            </a:r>
            <a:r>
              <a:rPr lang="pt-PT" dirty="0"/>
              <a:t> VRRP</a:t>
            </a:r>
          </a:p>
        </p:txBody>
      </p:sp>
      <p:sp>
        <p:nvSpPr>
          <p:cNvPr id="3" name="Content Placeholder 2"/>
          <p:cNvSpPr>
            <a:spLocks noGrp="1"/>
          </p:cNvSpPr>
          <p:nvPr>
            <p:ph idx="1"/>
          </p:nvPr>
        </p:nvSpPr>
        <p:spPr/>
        <p:txBody>
          <a:bodyPr>
            <a:normAutofit fontScale="92500" lnSpcReduction="20000"/>
          </a:bodyPr>
          <a:lstStyle/>
          <a:p>
            <a:r>
              <a:rPr lang="en-US" dirty="0"/>
              <a:t>VRRP differs from HSRP in that it allows you to use an address of one of the </a:t>
            </a:r>
            <a:r>
              <a:rPr lang="en-US" dirty="0" smtClean="0"/>
              <a:t>physical VRRP </a:t>
            </a:r>
            <a:r>
              <a:rPr lang="en-US" dirty="0"/>
              <a:t>group members as a virtual IP address. </a:t>
            </a:r>
            <a:endParaRPr lang="en-US" dirty="0" smtClean="0"/>
          </a:p>
          <a:p>
            <a:pPr lvl="1"/>
            <a:r>
              <a:rPr lang="en-US" dirty="0" smtClean="0"/>
              <a:t>In </a:t>
            </a:r>
            <a:r>
              <a:rPr lang="en-US" dirty="0"/>
              <a:t>this case, the device with the used </a:t>
            </a:r>
            <a:r>
              <a:rPr lang="en-US" dirty="0" smtClean="0"/>
              <a:t>physical address </a:t>
            </a:r>
            <a:r>
              <a:rPr lang="en-US" dirty="0"/>
              <a:t>is a VRRP master whenever it is available</a:t>
            </a:r>
            <a:r>
              <a:rPr lang="en-US" dirty="0" smtClean="0"/>
              <a:t>.</a:t>
            </a:r>
          </a:p>
          <a:p>
            <a:r>
              <a:rPr lang="en-US" dirty="0"/>
              <a:t>The master is the only device that sends advertisements (analogous to HSRP hellos).</a:t>
            </a:r>
          </a:p>
          <a:p>
            <a:r>
              <a:rPr lang="en-US" dirty="0"/>
              <a:t>Advertisements are sent to the 224.0.0.18 multicast address, protocol number 112. </a:t>
            </a:r>
            <a:endParaRPr lang="en-US" dirty="0" smtClean="0"/>
          </a:p>
          <a:p>
            <a:r>
              <a:rPr lang="en-US" dirty="0" smtClean="0"/>
              <a:t>The default </a:t>
            </a:r>
            <a:r>
              <a:rPr lang="en-US" dirty="0"/>
              <a:t>advertisement interval is 1 second. The default hold time is 3 seconds. </a:t>
            </a:r>
            <a:endParaRPr lang="en-US" dirty="0" smtClean="0"/>
          </a:p>
          <a:p>
            <a:r>
              <a:rPr lang="en-US" dirty="0" smtClean="0"/>
              <a:t>HSRP, in </a:t>
            </a:r>
            <a:r>
              <a:rPr lang="en-US" dirty="0"/>
              <a:t>comparison, has the default hello timer set to 3 seconds and the hold timer to </a:t>
            </a:r>
            <a:r>
              <a:rPr lang="en-US" dirty="0" smtClean="0"/>
              <a:t>10 </a:t>
            </a:r>
            <a:r>
              <a:rPr lang="pt-PT" dirty="0" err="1" smtClean="0"/>
              <a:t>seconds</a:t>
            </a:r>
            <a:r>
              <a:rPr lang="pt-PT" dirty="0" smtClean="0"/>
              <a:t>.</a:t>
            </a:r>
            <a:r>
              <a:rPr lang="en-US" dirty="0"/>
              <a:t> </a:t>
            </a:r>
            <a:endParaRPr lang="en-US" dirty="0" smtClean="0"/>
          </a:p>
          <a:p>
            <a:r>
              <a:rPr lang="en-US" dirty="0" smtClean="0"/>
              <a:t>Like </a:t>
            </a:r>
            <a:r>
              <a:rPr lang="en-US" dirty="0"/>
              <a:t>with HSRP, load sharing is also available with VRRP. Multiple virtual router groups </a:t>
            </a:r>
            <a:r>
              <a:rPr lang="pt-PT" dirty="0"/>
              <a:t>can </a:t>
            </a:r>
            <a:r>
              <a:rPr lang="pt-PT" dirty="0" err="1"/>
              <a:t>be</a:t>
            </a:r>
            <a:r>
              <a:rPr lang="pt-PT" dirty="0"/>
              <a:t> </a:t>
            </a:r>
            <a:r>
              <a:rPr lang="pt-PT" dirty="0" err="1" smtClean="0"/>
              <a:t>configured</a:t>
            </a:r>
            <a:endParaRPr lang="pt-PT" dirty="0" smtClean="0"/>
          </a:p>
          <a:p>
            <a:r>
              <a:rPr lang="en-US" dirty="0"/>
              <a:t>Contrary to HSRP, preemption is </a:t>
            </a:r>
            <a:r>
              <a:rPr lang="en-US" dirty="0" smtClean="0"/>
              <a:t>enabled </a:t>
            </a:r>
            <a:r>
              <a:rPr lang="pt-PT" dirty="0" err="1" smtClean="0"/>
              <a:t>by</a:t>
            </a:r>
            <a:r>
              <a:rPr lang="pt-PT" dirty="0" smtClean="0"/>
              <a:t> </a:t>
            </a:r>
            <a:r>
              <a:rPr lang="pt-PT" dirty="0" err="1"/>
              <a:t>default</a:t>
            </a:r>
            <a:r>
              <a:rPr lang="pt-PT" dirty="0"/>
              <a:t> </a:t>
            </a:r>
            <a:r>
              <a:rPr lang="pt-PT" dirty="0" err="1"/>
              <a:t>with</a:t>
            </a:r>
            <a:r>
              <a:rPr lang="pt-PT" dirty="0"/>
              <a:t> VRRP.</a:t>
            </a:r>
          </a:p>
          <a:p>
            <a:endParaRPr lang="pt-PT" dirty="0"/>
          </a:p>
        </p:txBody>
      </p:sp>
    </p:spTree>
    <p:extLst>
      <p:ext uri="{BB962C8B-B14F-4D97-AF65-F5344CB8AC3E}">
        <p14:creationId xmlns:p14="http://schemas.microsoft.com/office/powerpoint/2010/main" val="321288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First-Hop Redundancy</a:t>
            </a:r>
            <a:endParaRPr lang="pt-PT" dirty="0"/>
          </a:p>
        </p:txBody>
      </p:sp>
      <p:sp>
        <p:nvSpPr>
          <p:cNvPr id="3" name="Content Placeholder 2"/>
          <p:cNvSpPr>
            <a:spLocks noGrp="1"/>
          </p:cNvSpPr>
          <p:nvPr>
            <p:ph idx="1"/>
          </p:nvPr>
        </p:nvSpPr>
        <p:spPr>
          <a:xfrm>
            <a:off x="4784035" y="1183340"/>
            <a:ext cx="4015720" cy="5131399"/>
          </a:xfrm>
        </p:spPr>
        <p:txBody>
          <a:bodyPr/>
          <a:lstStyle/>
          <a:p>
            <a:r>
              <a:rPr lang="en-US" dirty="0"/>
              <a:t>Network hosts are configured with a single default gateway IP </a:t>
            </a:r>
            <a:r>
              <a:rPr lang="en-US" dirty="0" smtClean="0"/>
              <a:t>address</a:t>
            </a:r>
          </a:p>
          <a:p>
            <a:r>
              <a:rPr lang="en-US" dirty="0"/>
              <a:t>If the router whose IP address </a:t>
            </a:r>
            <a:r>
              <a:rPr lang="en-US" dirty="0" smtClean="0"/>
              <a:t>serves as </a:t>
            </a:r>
            <a:r>
              <a:rPr lang="en-US" dirty="0"/>
              <a:t>the default gateway to the network host fails, a network host will be unable to </a:t>
            </a:r>
            <a:r>
              <a:rPr lang="en-US" dirty="0" smtClean="0"/>
              <a:t>send </a:t>
            </a:r>
            <a:r>
              <a:rPr lang="pt-PT" dirty="0" err="1" smtClean="0"/>
              <a:t>packets</a:t>
            </a:r>
            <a:r>
              <a:rPr lang="pt-PT" dirty="0" smtClean="0"/>
              <a:t> </a:t>
            </a:r>
            <a:r>
              <a:rPr lang="pt-PT" dirty="0"/>
              <a:t>to </a:t>
            </a:r>
            <a:r>
              <a:rPr lang="pt-PT" dirty="0" err="1"/>
              <a:t>another</a:t>
            </a:r>
            <a:r>
              <a:rPr lang="pt-PT" dirty="0"/>
              <a:t> </a:t>
            </a:r>
            <a:r>
              <a:rPr lang="pt-PT" dirty="0" err="1"/>
              <a:t>subnet</a:t>
            </a:r>
            <a:endParaRPr lang="pt-PT" dirty="0"/>
          </a:p>
        </p:txBody>
      </p:sp>
      <p:pic>
        <p:nvPicPr>
          <p:cNvPr id="4" name="Picture 3"/>
          <p:cNvPicPr>
            <a:picLocks noChangeAspect="1"/>
          </p:cNvPicPr>
          <p:nvPr/>
        </p:nvPicPr>
        <p:blipFill>
          <a:blip r:embed="rId2"/>
          <a:stretch>
            <a:fillRect/>
          </a:stretch>
        </p:blipFill>
        <p:spPr>
          <a:xfrm>
            <a:off x="14356" y="1183339"/>
            <a:ext cx="4769679" cy="5131399"/>
          </a:xfrm>
          <a:prstGeom prst="rect">
            <a:avLst/>
          </a:prstGeom>
        </p:spPr>
      </p:pic>
    </p:spTree>
    <p:extLst>
      <p:ext uri="{BB962C8B-B14F-4D97-AF65-F5344CB8AC3E}">
        <p14:creationId xmlns:p14="http://schemas.microsoft.com/office/powerpoint/2010/main" val="828921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About</a:t>
            </a:r>
            <a:r>
              <a:rPr lang="pt-PT" dirty="0"/>
              <a:t> VRRP</a:t>
            </a:r>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573150" y="1328234"/>
            <a:ext cx="7932856" cy="4841610"/>
          </a:xfrm>
          <a:prstGeom prst="rect">
            <a:avLst/>
          </a:prstGeom>
        </p:spPr>
      </p:pic>
    </p:spTree>
    <p:extLst>
      <p:ext uri="{BB962C8B-B14F-4D97-AF65-F5344CB8AC3E}">
        <p14:creationId xmlns:p14="http://schemas.microsoft.com/office/powerpoint/2010/main" val="23306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and</a:t>
            </a:r>
            <a:r>
              <a:rPr lang="pt-PT" dirty="0"/>
              <a:t> VRRP </a:t>
            </a:r>
            <a:r>
              <a:rPr lang="pt-PT" dirty="0" err="1"/>
              <a:t>Differences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79400" y="1847713"/>
            <a:ext cx="8530947" cy="3802651"/>
          </a:xfrm>
          <a:prstGeom prst="rect">
            <a:avLst/>
          </a:prstGeom>
        </p:spPr>
      </p:pic>
    </p:spTree>
    <p:extLst>
      <p:ext uri="{BB962C8B-B14F-4D97-AF65-F5344CB8AC3E}">
        <p14:creationId xmlns:p14="http://schemas.microsoft.com/office/powerpoint/2010/main" val="3081410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VRRP and Spotting the Differences from HSRP</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195898" y="1494799"/>
            <a:ext cx="6687360" cy="4508480"/>
          </a:xfrm>
          <a:prstGeom prst="rect">
            <a:avLst/>
          </a:prstGeom>
        </p:spPr>
      </p:pic>
    </p:spTree>
    <p:extLst>
      <p:ext uri="{BB962C8B-B14F-4D97-AF65-F5344CB8AC3E}">
        <p14:creationId xmlns:p14="http://schemas.microsoft.com/office/powerpoint/2010/main" val="4227938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 for the VRRP Configuration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474538" y="1332679"/>
            <a:ext cx="6130080" cy="4832720"/>
          </a:xfrm>
          <a:prstGeom prst="rect">
            <a:avLst/>
          </a:prstGeom>
        </p:spPr>
      </p:pic>
    </p:spTree>
    <p:extLst>
      <p:ext uri="{BB962C8B-B14F-4D97-AF65-F5344CB8AC3E}">
        <p14:creationId xmlns:p14="http://schemas.microsoft.com/office/powerpoint/2010/main" val="31737884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VRRP</a:t>
            </a:r>
            <a:endParaRPr lang="pt-PT" dirty="0"/>
          </a:p>
        </p:txBody>
      </p:sp>
      <p:sp>
        <p:nvSpPr>
          <p:cNvPr id="3" name="Content Placeholder 2"/>
          <p:cNvSpPr>
            <a:spLocks noGrp="1"/>
          </p:cNvSpPr>
          <p:nvPr>
            <p:ph idx="1"/>
          </p:nvPr>
        </p:nvSpPr>
        <p:spPr/>
        <p:txBody>
          <a:bodyPr>
            <a:normAutofit/>
          </a:bodyPr>
          <a:lstStyle/>
          <a:p>
            <a:pPr marL="0" indent="0">
              <a:buNone/>
            </a:pPr>
            <a:r>
              <a:rPr lang="en-US" b="1" dirty="0"/>
              <a:t>Step 1. </a:t>
            </a:r>
            <a:r>
              <a:rPr lang="en-US" dirty="0"/>
              <a:t>Configure R1’s Ethernet 0/1 with IP address 192.168.1.3 and VRRP virtual </a:t>
            </a:r>
            <a:r>
              <a:rPr lang="en-US" dirty="0" smtClean="0"/>
              <a:t>IP </a:t>
            </a:r>
            <a:r>
              <a:rPr lang="pt-PT" dirty="0" err="1" smtClean="0"/>
              <a:t>address</a:t>
            </a:r>
            <a:r>
              <a:rPr lang="pt-PT" dirty="0" smtClean="0"/>
              <a:t> </a:t>
            </a:r>
            <a:r>
              <a:rPr lang="pt-PT" dirty="0"/>
              <a:t>192.168.1.1:</a:t>
            </a:r>
          </a:p>
          <a:p>
            <a:r>
              <a:rPr lang="pt-PT" sz="2000" dirty="0">
                <a:latin typeface="Consolas" panose="020B0609020204030204" pitchFamily="49" charset="0"/>
              </a:rPr>
              <a:t>R1(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en-US" sz="2000" dirty="0">
                <a:latin typeface="Consolas" panose="020B0609020204030204" pitchFamily="49" charset="0"/>
              </a:rPr>
              <a:t>R1(</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ip</a:t>
            </a:r>
            <a:r>
              <a:rPr lang="en-US" sz="2000" b="1" dirty="0">
                <a:latin typeface="Consolas" panose="020B0609020204030204" pitchFamily="49" charset="0"/>
              </a:rPr>
              <a:t> address 192.168.1.3 255.255.255.0</a:t>
            </a:r>
          </a:p>
          <a:p>
            <a:r>
              <a:rPr lang="pt-PT" sz="2000" dirty="0">
                <a:latin typeface="Consolas" panose="020B0609020204030204" pitchFamily="49" charset="0"/>
              </a:rPr>
              <a:t>R1(</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vrrp</a:t>
            </a:r>
            <a:r>
              <a:rPr lang="pt-PT" sz="2000" b="1" dirty="0">
                <a:latin typeface="Consolas" panose="020B0609020204030204" pitchFamily="49" charset="0"/>
              </a:rPr>
              <a:t> 1 </a:t>
            </a:r>
            <a:r>
              <a:rPr lang="pt-PT" sz="2000" b="1" dirty="0" err="1">
                <a:latin typeface="Consolas" panose="020B0609020204030204" pitchFamily="49" charset="0"/>
              </a:rPr>
              <a:t>ip</a:t>
            </a:r>
            <a:r>
              <a:rPr lang="pt-PT" sz="2000" b="1" dirty="0">
                <a:latin typeface="Consolas" panose="020B0609020204030204" pitchFamily="49" charset="0"/>
              </a:rPr>
              <a:t> </a:t>
            </a:r>
            <a:r>
              <a:rPr lang="pt-PT" sz="2000" b="1" dirty="0" smtClean="0">
                <a:latin typeface="Consolas" panose="020B0609020204030204" pitchFamily="49" charset="0"/>
              </a:rPr>
              <a:t>192.168.1.1</a:t>
            </a:r>
          </a:p>
          <a:p>
            <a:pPr marL="0" indent="0">
              <a:buNone/>
            </a:pPr>
            <a:r>
              <a:rPr lang="en-US" dirty="0"/>
              <a:t>Configure R2’s Ethernet 0/1 with IP address of 192.168.1.2 and VRRP </a:t>
            </a:r>
            <a:r>
              <a:rPr lang="en-US" dirty="0" smtClean="0"/>
              <a:t>virtual </a:t>
            </a:r>
            <a:r>
              <a:rPr lang="pt-PT" dirty="0" smtClean="0"/>
              <a:t>IP </a:t>
            </a:r>
            <a:r>
              <a:rPr lang="pt-PT" dirty="0" err="1"/>
              <a:t>address</a:t>
            </a:r>
            <a:r>
              <a:rPr lang="pt-PT" dirty="0"/>
              <a:t> </a:t>
            </a:r>
            <a:r>
              <a:rPr lang="pt-PT" dirty="0" err="1"/>
              <a:t>of</a:t>
            </a:r>
            <a:r>
              <a:rPr lang="pt-PT" dirty="0"/>
              <a:t> 192.168.1.1:</a:t>
            </a: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ip</a:t>
            </a:r>
            <a:r>
              <a:rPr lang="en-US" sz="2000" b="1" dirty="0">
                <a:latin typeface="Consolas" panose="020B0609020204030204" pitchFamily="49" charset="0"/>
              </a:rPr>
              <a:t> address 192.168.1.2 255.255.255.0</a:t>
            </a:r>
          </a:p>
          <a:p>
            <a:r>
              <a:rPr lang="pt-PT" sz="2000" dirty="0">
                <a:latin typeface="Consolas" panose="020B0609020204030204" pitchFamily="49" charset="0"/>
              </a:rPr>
              <a:t>R2(</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vrrp</a:t>
            </a:r>
            <a:r>
              <a:rPr lang="pt-PT" sz="2000" b="1" dirty="0">
                <a:latin typeface="Consolas" panose="020B0609020204030204" pitchFamily="49" charset="0"/>
              </a:rPr>
              <a:t> 1 </a:t>
            </a:r>
            <a:r>
              <a:rPr lang="pt-PT" sz="2000" b="1" dirty="0" err="1">
                <a:latin typeface="Consolas" panose="020B0609020204030204" pitchFamily="49" charset="0"/>
              </a:rPr>
              <a:t>ip</a:t>
            </a:r>
            <a:r>
              <a:rPr lang="pt-PT" sz="2000" b="1" dirty="0">
                <a:latin typeface="Consolas" panose="020B0609020204030204" pitchFamily="49" charset="0"/>
              </a:rPr>
              <a:t> </a:t>
            </a:r>
            <a:r>
              <a:rPr lang="pt-PT" sz="2000" b="1" dirty="0" smtClean="0">
                <a:latin typeface="Consolas" panose="020B0609020204030204" pitchFamily="49" charset="0"/>
              </a:rPr>
              <a:t>192.168.1.1</a:t>
            </a:r>
          </a:p>
          <a:p>
            <a:pPr marL="0" indent="0">
              <a:buNone/>
            </a:pPr>
            <a:r>
              <a:rPr lang="en-US" b="1" dirty="0"/>
              <a:t>Step 2. </a:t>
            </a:r>
            <a:r>
              <a:rPr lang="en-US" dirty="0"/>
              <a:t>Configure R2’s Ethernet 0/1 with VRRP priority of 110:</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vrrp</a:t>
            </a:r>
            <a:r>
              <a:rPr lang="en-US" sz="2000" b="1" dirty="0">
                <a:latin typeface="Consolas" panose="020B0609020204030204" pitchFamily="49" charset="0"/>
              </a:rPr>
              <a:t> 1 priority 110</a:t>
            </a:r>
            <a:endParaRPr lang="pt-PT" sz="1600" dirty="0">
              <a:latin typeface="Consolas" panose="020B0609020204030204" pitchFamily="49" charset="0"/>
            </a:endParaRPr>
          </a:p>
        </p:txBody>
      </p:sp>
    </p:spTree>
    <p:extLst>
      <p:ext uri="{BB962C8B-B14F-4D97-AF65-F5344CB8AC3E}">
        <p14:creationId xmlns:p14="http://schemas.microsoft.com/office/powerpoint/2010/main" val="7276571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Verify</a:t>
            </a:r>
            <a:r>
              <a:rPr lang="pt-PT" dirty="0" smtClean="0"/>
              <a:t> </a:t>
            </a:r>
            <a:r>
              <a:rPr lang="pt-PT" dirty="0" err="1"/>
              <a:t>the</a:t>
            </a:r>
            <a:r>
              <a:rPr lang="pt-PT" dirty="0"/>
              <a:t> VRRP </a:t>
            </a:r>
            <a:r>
              <a:rPr lang="pt-PT" dirty="0" smtClean="0"/>
              <a:t>Status</a:t>
            </a:r>
            <a:endParaRPr lang="pt-PT" dirty="0"/>
          </a:p>
        </p:txBody>
      </p:sp>
      <p:pic>
        <p:nvPicPr>
          <p:cNvPr id="4" name="Picture 3"/>
          <p:cNvPicPr>
            <a:picLocks noChangeAspect="1"/>
          </p:cNvPicPr>
          <p:nvPr/>
        </p:nvPicPr>
        <p:blipFill>
          <a:blip r:embed="rId2"/>
          <a:stretch>
            <a:fillRect/>
          </a:stretch>
        </p:blipFill>
        <p:spPr>
          <a:xfrm>
            <a:off x="487968" y="4816753"/>
            <a:ext cx="8015815" cy="1034192"/>
          </a:xfrm>
          <a:prstGeom prst="rect">
            <a:avLst/>
          </a:prstGeom>
          <a:ln>
            <a:solidFill>
              <a:schemeClr val="tx1">
                <a:lumMod val="75000"/>
                <a:lumOff val="25000"/>
              </a:schemeClr>
            </a:solidFill>
          </a:ln>
        </p:spPr>
      </p:pic>
      <p:pic>
        <p:nvPicPr>
          <p:cNvPr id="6" name="Picture 5"/>
          <p:cNvPicPr>
            <a:picLocks noChangeAspect="1"/>
          </p:cNvPicPr>
          <p:nvPr/>
        </p:nvPicPr>
        <p:blipFill>
          <a:blip r:embed="rId3"/>
          <a:stretch>
            <a:fillRect/>
          </a:stretch>
        </p:blipFill>
        <p:spPr>
          <a:xfrm>
            <a:off x="172522" y="3840557"/>
            <a:ext cx="9240985" cy="976196"/>
          </a:xfrm>
          <a:prstGeom prst="rect">
            <a:avLst/>
          </a:prstGeom>
        </p:spPr>
      </p:pic>
      <p:pic>
        <p:nvPicPr>
          <p:cNvPr id="5" name="Content Placeholder 4"/>
          <p:cNvPicPr>
            <a:picLocks noGrp="1" noChangeAspect="1"/>
          </p:cNvPicPr>
          <p:nvPr>
            <p:ph idx="1"/>
          </p:nvPr>
        </p:nvPicPr>
        <p:blipFill>
          <a:blip r:embed="rId4"/>
          <a:stretch>
            <a:fillRect/>
          </a:stretch>
        </p:blipFill>
        <p:spPr>
          <a:xfrm>
            <a:off x="487968" y="1102178"/>
            <a:ext cx="9195463" cy="3019397"/>
          </a:xfrm>
          <a:prstGeom prst="rect">
            <a:avLst/>
          </a:prstGeom>
        </p:spPr>
      </p:pic>
      <p:sp>
        <p:nvSpPr>
          <p:cNvPr id="7" name="Rectangle 6"/>
          <p:cNvSpPr/>
          <p:nvPr/>
        </p:nvSpPr>
        <p:spPr bwMode="auto">
          <a:xfrm>
            <a:off x="487968" y="1102178"/>
            <a:ext cx="8015815" cy="3564825"/>
          </a:xfrm>
          <a:prstGeom prst="rect">
            <a:avLst/>
          </a:prstGeom>
          <a:noFill/>
          <a:ln w="12700" cap="flat" cmpd="sng" algn="ctr">
            <a:solidFill>
              <a:schemeClr val="bg2">
                <a:lumMod val="65000"/>
                <a:lumOff val="35000"/>
              </a:schemeClr>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pt-PT"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570183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VRRP </a:t>
            </a:r>
            <a:r>
              <a:rPr lang="pt-PT" dirty="0" err="1"/>
              <a:t>and</a:t>
            </a:r>
            <a:r>
              <a:rPr lang="pt-PT" dirty="0"/>
              <a:t> </a:t>
            </a:r>
            <a:r>
              <a:rPr lang="pt-PT" dirty="0" err="1"/>
              <a:t>Authentication</a:t>
            </a:r>
            <a:endParaRPr lang="pt-PT" dirty="0"/>
          </a:p>
        </p:txBody>
      </p:sp>
      <p:sp>
        <p:nvSpPr>
          <p:cNvPr id="3" name="Content Placeholder 2"/>
          <p:cNvSpPr>
            <a:spLocks noGrp="1"/>
          </p:cNvSpPr>
          <p:nvPr>
            <p:ph idx="1"/>
          </p:nvPr>
        </p:nvSpPr>
        <p:spPr/>
        <p:txBody>
          <a:bodyPr/>
          <a:lstStyle/>
          <a:p>
            <a:pPr marL="0" indent="0">
              <a:buNone/>
            </a:pPr>
            <a:r>
              <a:rPr lang="en-US" dirty="0"/>
              <a:t>Configure MD5 authentication for VRRP on R1’s Ethernet 0/1 interface:</a:t>
            </a:r>
          </a:p>
          <a:p>
            <a:r>
              <a:rPr lang="pt-PT" sz="2000" dirty="0">
                <a:latin typeface="Consolas" panose="020B0609020204030204" pitchFamily="49" charset="0"/>
              </a:rPr>
              <a:t>R1(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en-US" sz="2000" dirty="0">
                <a:latin typeface="Consolas" panose="020B0609020204030204" pitchFamily="49" charset="0"/>
              </a:rPr>
              <a:t>R1(</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vrrp</a:t>
            </a:r>
            <a:r>
              <a:rPr lang="en-US" sz="2000" b="1" dirty="0">
                <a:latin typeface="Consolas" panose="020B0609020204030204" pitchFamily="49" charset="0"/>
              </a:rPr>
              <a:t> 1 authentication md5 key-string </a:t>
            </a:r>
            <a:r>
              <a:rPr lang="en-US" sz="2000" b="1" dirty="0" err="1" smtClean="0">
                <a:latin typeface="Consolas" panose="020B0609020204030204" pitchFamily="49" charset="0"/>
              </a:rPr>
              <a:t>MyVRRP</a:t>
            </a:r>
            <a:endParaRPr lang="en-US" sz="2000" b="1" dirty="0" smtClean="0">
              <a:latin typeface="Consolas" panose="020B0609020204030204" pitchFamily="49" charset="0"/>
            </a:endParaRPr>
          </a:p>
          <a:p>
            <a:r>
              <a:rPr lang="en-US" sz="1800" dirty="0">
                <a:latin typeface="Consolas" panose="020B0609020204030204" pitchFamily="49" charset="0"/>
              </a:rPr>
              <a:t>%VRRP-4-BADAUTHTYPE: Bad authentication from 192.168.1.2, group 1, type </a:t>
            </a:r>
            <a:r>
              <a:rPr lang="en-US" sz="1800" dirty="0" smtClean="0">
                <a:latin typeface="Consolas" panose="020B0609020204030204" pitchFamily="49" charset="0"/>
              </a:rPr>
              <a:t>0, </a:t>
            </a:r>
            <a:r>
              <a:rPr lang="pt-PT" sz="1800" dirty="0" err="1" smtClean="0">
                <a:latin typeface="Consolas" panose="020B0609020204030204" pitchFamily="49" charset="0"/>
              </a:rPr>
              <a:t>expected</a:t>
            </a:r>
            <a:r>
              <a:rPr lang="pt-PT" sz="1800" dirty="0" smtClean="0">
                <a:latin typeface="Consolas" panose="020B0609020204030204" pitchFamily="49" charset="0"/>
              </a:rPr>
              <a:t> </a:t>
            </a:r>
            <a:r>
              <a:rPr lang="pt-PT" sz="1800" dirty="0">
                <a:latin typeface="Consolas" panose="020B0609020204030204" pitchFamily="49" charset="0"/>
              </a:rPr>
              <a:t>254.</a:t>
            </a:r>
          </a:p>
          <a:p>
            <a:pPr marL="0" indent="0">
              <a:buNone/>
            </a:pPr>
            <a:r>
              <a:rPr lang="en-US" dirty="0"/>
              <a:t>Configure MD5 authentication for VRRP on R2’s Ethernet 0/1 interface:</a:t>
            </a: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en-US" sz="2000" dirty="0" smtClean="0">
                <a:latin typeface="Consolas" panose="020B0609020204030204" pitchFamily="49" charset="0"/>
              </a:rPr>
              <a:t>R2(</a:t>
            </a:r>
            <a:r>
              <a:rPr lang="en-US" sz="2000" dirty="0" err="1" smtClean="0">
                <a:latin typeface="Consolas" panose="020B0609020204030204" pitchFamily="49" charset="0"/>
              </a:rPr>
              <a:t>config</a:t>
            </a:r>
            <a:r>
              <a:rPr lang="en-US" sz="2000" dirty="0" smtClean="0">
                <a:latin typeface="Consolas" panose="020B0609020204030204" pitchFamily="49" charset="0"/>
              </a:rPr>
              <a:t>-if</a:t>
            </a:r>
            <a:r>
              <a:rPr lang="en-US" sz="2000" dirty="0">
                <a:latin typeface="Consolas" panose="020B0609020204030204" pitchFamily="49" charset="0"/>
              </a:rPr>
              <a:t>)# </a:t>
            </a:r>
            <a:r>
              <a:rPr lang="en-US" sz="2000" b="1" dirty="0" err="1">
                <a:latin typeface="Consolas" panose="020B0609020204030204" pitchFamily="49" charset="0"/>
              </a:rPr>
              <a:t>vrrp</a:t>
            </a:r>
            <a:r>
              <a:rPr lang="en-US" sz="2000" b="1" dirty="0">
                <a:latin typeface="Consolas" panose="020B0609020204030204" pitchFamily="49" charset="0"/>
              </a:rPr>
              <a:t> 1 authentication md5 key-string </a:t>
            </a:r>
            <a:r>
              <a:rPr lang="en-US" sz="2000" b="1" dirty="0" err="1" smtClean="0">
                <a:latin typeface="Consolas" panose="020B0609020204030204" pitchFamily="49" charset="0"/>
              </a:rPr>
              <a:t>MyVRRP</a:t>
            </a:r>
            <a:endParaRPr lang="en-US" sz="2000" b="1" dirty="0" smtClean="0">
              <a:latin typeface="Consolas" panose="020B0609020204030204" pitchFamily="49" charset="0"/>
            </a:endParaRPr>
          </a:p>
          <a:p>
            <a:pPr marL="0" indent="0">
              <a:buNone/>
            </a:pPr>
            <a:r>
              <a:rPr lang="en-US" dirty="0"/>
              <a:t>R1’s </a:t>
            </a:r>
            <a:r>
              <a:rPr lang="en-US" dirty="0" smtClean="0"/>
              <a:t>CLI:</a:t>
            </a:r>
            <a:endParaRPr lang="pt-PT" dirty="0"/>
          </a:p>
          <a:p>
            <a:r>
              <a:rPr lang="pt-PT" sz="1800" dirty="0" smtClean="0">
                <a:latin typeface="Consolas" panose="020B0609020204030204" pitchFamily="49" charset="0"/>
              </a:rPr>
              <a:t>%</a:t>
            </a:r>
            <a:r>
              <a:rPr lang="pt-PT" sz="1800" dirty="0">
                <a:latin typeface="Consolas" panose="020B0609020204030204" pitchFamily="49" charset="0"/>
              </a:rPr>
              <a:t>VRRP-6-STATECHANGE: Et0/1 </a:t>
            </a:r>
            <a:r>
              <a:rPr lang="pt-PT" sz="1800" dirty="0" err="1">
                <a:latin typeface="Consolas" panose="020B0609020204030204" pitchFamily="49" charset="0"/>
              </a:rPr>
              <a:t>Grp</a:t>
            </a:r>
            <a:r>
              <a:rPr lang="pt-PT" sz="1800" dirty="0">
                <a:latin typeface="Consolas" panose="020B0609020204030204" pitchFamily="49" charset="0"/>
              </a:rPr>
              <a:t> 1 </a:t>
            </a:r>
            <a:r>
              <a:rPr lang="pt-PT" sz="1800" dirty="0" err="1">
                <a:latin typeface="Consolas" panose="020B0609020204030204" pitchFamily="49" charset="0"/>
              </a:rPr>
              <a:t>state</a:t>
            </a:r>
            <a:r>
              <a:rPr lang="pt-PT" sz="1800" dirty="0">
                <a:latin typeface="Consolas" panose="020B0609020204030204" pitchFamily="49" charset="0"/>
              </a:rPr>
              <a:t> Master -&gt; Backup</a:t>
            </a:r>
            <a:endParaRPr lang="pt-PT" sz="1400" dirty="0">
              <a:latin typeface="Consolas" panose="020B0609020204030204" pitchFamily="49" charset="0"/>
            </a:endParaRPr>
          </a:p>
        </p:txBody>
      </p:sp>
    </p:spTree>
    <p:extLst>
      <p:ext uri="{BB962C8B-B14F-4D97-AF65-F5344CB8AC3E}">
        <p14:creationId xmlns:p14="http://schemas.microsoft.com/office/powerpoint/2010/main" val="754446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Tracking</a:t>
            </a:r>
            <a:r>
              <a:rPr lang="pt-PT" dirty="0"/>
              <a:t> </a:t>
            </a:r>
            <a:r>
              <a:rPr lang="pt-PT" dirty="0" err="1"/>
              <a:t>and</a:t>
            </a:r>
            <a:r>
              <a:rPr lang="pt-PT" dirty="0"/>
              <a:t> VRRP</a:t>
            </a:r>
          </a:p>
        </p:txBody>
      </p:sp>
      <p:sp>
        <p:nvSpPr>
          <p:cNvPr id="3" name="Content Placeholder 2"/>
          <p:cNvSpPr>
            <a:spLocks noGrp="1"/>
          </p:cNvSpPr>
          <p:nvPr>
            <p:ph idx="1"/>
          </p:nvPr>
        </p:nvSpPr>
        <p:spPr/>
        <p:txBody>
          <a:bodyPr/>
          <a:lstStyle/>
          <a:p>
            <a:r>
              <a:rPr lang="en-US" dirty="0" smtClean="0"/>
              <a:t>VRRP </a:t>
            </a:r>
            <a:r>
              <a:rPr lang="en-US" dirty="0"/>
              <a:t>does not have </a:t>
            </a:r>
            <a:r>
              <a:rPr lang="en-US" dirty="0" smtClean="0"/>
              <a:t>a native </a:t>
            </a:r>
            <a:r>
              <a:rPr lang="en-US" dirty="0"/>
              <a:t>interface tracking </a:t>
            </a:r>
            <a:r>
              <a:rPr lang="en-US" dirty="0" smtClean="0"/>
              <a:t>mechanism but </a:t>
            </a:r>
            <a:r>
              <a:rPr lang="en-US" dirty="0"/>
              <a:t>it does have the ability to track objects.</a:t>
            </a:r>
            <a:endParaRPr lang="pt-PT" dirty="0"/>
          </a:p>
        </p:txBody>
      </p:sp>
      <p:pic>
        <p:nvPicPr>
          <p:cNvPr id="4" name="Picture 3"/>
          <p:cNvPicPr>
            <a:picLocks noChangeAspect="1"/>
          </p:cNvPicPr>
          <p:nvPr/>
        </p:nvPicPr>
        <p:blipFill>
          <a:blip r:embed="rId2"/>
          <a:stretch>
            <a:fillRect/>
          </a:stretch>
        </p:blipFill>
        <p:spPr>
          <a:xfrm>
            <a:off x="1629338" y="2005082"/>
            <a:ext cx="5820480" cy="4384960"/>
          </a:xfrm>
          <a:prstGeom prst="rect">
            <a:avLst/>
          </a:prstGeom>
        </p:spPr>
      </p:pic>
    </p:spTree>
    <p:extLst>
      <p:ext uri="{BB962C8B-B14F-4D97-AF65-F5344CB8AC3E}">
        <p14:creationId xmlns:p14="http://schemas.microsoft.com/office/powerpoint/2010/main" val="589640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Tracking</a:t>
            </a:r>
            <a:r>
              <a:rPr lang="pt-PT" dirty="0"/>
              <a:t> </a:t>
            </a:r>
            <a:r>
              <a:rPr lang="pt-PT" dirty="0" err="1"/>
              <a:t>and</a:t>
            </a:r>
            <a:r>
              <a:rPr lang="pt-PT" dirty="0"/>
              <a:t> </a:t>
            </a:r>
            <a:r>
              <a:rPr lang="pt-PT" dirty="0" smtClean="0"/>
              <a:t>VRRP </a:t>
            </a:r>
            <a:r>
              <a:rPr lang="pt-PT" dirty="0" err="1" smtClean="0"/>
              <a:t>Configuration</a:t>
            </a:r>
            <a:endParaRPr lang="pt-PT" dirty="0"/>
          </a:p>
        </p:txBody>
      </p:sp>
      <p:sp>
        <p:nvSpPr>
          <p:cNvPr id="3" name="Content Placeholder 2"/>
          <p:cNvSpPr>
            <a:spLocks noGrp="1"/>
          </p:cNvSpPr>
          <p:nvPr>
            <p:ph idx="1"/>
          </p:nvPr>
        </p:nvSpPr>
        <p:spPr/>
        <p:txBody>
          <a:bodyPr/>
          <a:lstStyle/>
          <a:p>
            <a:pPr marL="0" indent="0">
              <a:buNone/>
            </a:pPr>
            <a:r>
              <a:rPr lang="en-US" dirty="0"/>
              <a:t>Create a tracked object, where the status of the uplink interface is tracked:</a:t>
            </a:r>
            <a:endParaRPr lang="en-US" dirty="0" smtClean="0"/>
          </a:p>
          <a:p>
            <a:r>
              <a:rPr lang="en-US" sz="2000" dirty="0" smtClean="0">
                <a:latin typeface="Consolas" panose="020B0609020204030204" pitchFamily="49" charset="0"/>
              </a:rPr>
              <a:t>R2(</a:t>
            </a:r>
            <a:r>
              <a:rPr lang="en-US" sz="2000" dirty="0" err="1" smtClean="0">
                <a:latin typeface="Consolas" panose="020B0609020204030204" pitchFamily="49" charset="0"/>
              </a:rPr>
              <a:t>config</a:t>
            </a:r>
            <a:r>
              <a:rPr lang="en-US" sz="2000" dirty="0">
                <a:latin typeface="Consolas" panose="020B0609020204030204" pitchFamily="49" charset="0"/>
              </a:rPr>
              <a:t>)# </a:t>
            </a:r>
            <a:r>
              <a:rPr lang="en-US" sz="2000" b="1" dirty="0">
                <a:latin typeface="Consolas" panose="020B0609020204030204" pitchFamily="49" charset="0"/>
              </a:rPr>
              <a:t>track 1 interface </a:t>
            </a:r>
            <a:r>
              <a:rPr lang="en-US" sz="2000" b="1" dirty="0" err="1">
                <a:latin typeface="Consolas" panose="020B0609020204030204" pitchFamily="49" charset="0"/>
              </a:rPr>
              <a:t>ethernet</a:t>
            </a:r>
            <a:r>
              <a:rPr lang="en-US" sz="2000" b="1" dirty="0">
                <a:latin typeface="Consolas" panose="020B0609020204030204" pitchFamily="49" charset="0"/>
              </a:rPr>
              <a:t> 0/0 line-protocol</a:t>
            </a:r>
          </a:p>
          <a:p>
            <a:pPr marL="0" indent="0">
              <a:buNone/>
            </a:pPr>
            <a:r>
              <a:rPr lang="en-US" dirty="0"/>
              <a:t>Configure VRRP to track previously created object and decrease VRRP priority by </a:t>
            </a:r>
            <a:r>
              <a:rPr lang="en-US" dirty="0" smtClean="0"/>
              <a:t>20 </a:t>
            </a:r>
            <a:r>
              <a:rPr lang="pt-PT" dirty="0" err="1" smtClean="0"/>
              <a:t>should</a:t>
            </a:r>
            <a:r>
              <a:rPr lang="pt-PT" dirty="0" smtClean="0"/>
              <a:t> </a:t>
            </a:r>
            <a:r>
              <a:rPr lang="pt-PT" dirty="0" err="1"/>
              <a:t>the</a:t>
            </a:r>
            <a:r>
              <a:rPr lang="pt-PT" dirty="0"/>
              <a:t> </a:t>
            </a:r>
            <a:r>
              <a:rPr lang="pt-PT" dirty="0" err="1"/>
              <a:t>uplink</a:t>
            </a:r>
            <a:r>
              <a:rPr lang="pt-PT" dirty="0"/>
              <a:t> </a:t>
            </a:r>
            <a:r>
              <a:rPr lang="pt-PT" dirty="0" err="1"/>
              <a:t>fail</a:t>
            </a:r>
            <a:r>
              <a:rPr lang="pt-PT" dirty="0"/>
              <a:t>:</a:t>
            </a: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vrrp</a:t>
            </a:r>
            <a:r>
              <a:rPr lang="en-US" sz="2000" b="1" dirty="0">
                <a:latin typeface="Consolas" panose="020B0609020204030204" pitchFamily="49" charset="0"/>
              </a:rPr>
              <a:t> 1 track 1 decrement 20</a:t>
            </a:r>
            <a:endParaRPr lang="pt-PT" sz="2000" dirty="0">
              <a:latin typeface="Consolas" panose="020B0609020204030204" pitchFamily="49" charset="0"/>
            </a:endParaRPr>
          </a:p>
        </p:txBody>
      </p:sp>
    </p:spTree>
    <p:extLst>
      <p:ext uri="{BB962C8B-B14F-4D97-AF65-F5344CB8AC3E}">
        <p14:creationId xmlns:p14="http://schemas.microsoft.com/office/powerpoint/2010/main" val="332651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Configuring Layer 3 Redundancy with GLBP</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63227" y="3079493"/>
            <a:ext cx="6118233" cy="3575224"/>
          </a:xfrm>
          <a:prstGeom prst="rect">
            <a:avLst/>
          </a:prstGeom>
        </p:spPr>
      </p:pic>
      <p:sp>
        <p:nvSpPr>
          <p:cNvPr id="2" name="Title 1"/>
          <p:cNvSpPr>
            <a:spLocks noGrp="1"/>
          </p:cNvSpPr>
          <p:nvPr>
            <p:ph type="title"/>
          </p:nvPr>
        </p:nvSpPr>
        <p:spPr/>
        <p:txBody>
          <a:bodyPr/>
          <a:lstStyle/>
          <a:p>
            <a:r>
              <a:rPr lang="en-US" dirty="0"/>
              <a:t>The Need for First-Hop Redundancy</a:t>
            </a:r>
            <a:endParaRPr lang="pt-PT" dirty="0"/>
          </a:p>
        </p:txBody>
      </p:sp>
      <p:sp>
        <p:nvSpPr>
          <p:cNvPr id="3" name="Content Placeholder 2"/>
          <p:cNvSpPr>
            <a:spLocks noGrp="1"/>
          </p:cNvSpPr>
          <p:nvPr>
            <p:ph idx="1"/>
          </p:nvPr>
        </p:nvSpPr>
        <p:spPr/>
        <p:txBody>
          <a:bodyPr/>
          <a:lstStyle/>
          <a:p>
            <a:r>
              <a:rPr lang="en-US" dirty="0"/>
              <a:t>With first-hop router redundancy, a set of routers or Layer 3 switches work together </a:t>
            </a:r>
            <a:r>
              <a:rPr lang="en-US" dirty="0" smtClean="0"/>
              <a:t>to present </a:t>
            </a:r>
            <a:r>
              <a:rPr lang="en-US" dirty="0"/>
              <a:t>the illusion of a single virtual router to the hosts on the LAN. </a:t>
            </a:r>
            <a:endParaRPr lang="en-US" dirty="0" smtClean="0"/>
          </a:p>
          <a:p>
            <a:r>
              <a:rPr lang="en-US" dirty="0" smtClean="0"/>
              <a:t>By </a:t>
            </a:r>
            <a:r>
              <a:rPr lang="en-US" dirty="0"/>
              <a:t>sharing an </a:t>
            </a:r>
            <a:r>
              <a:rPr lang="en-US" dirty="0" smtClean="0"/>
              <a:t>IP address </a:t>
            </a:r>
            <a:r>
              <a:rPr lang="en-US" dirty="0"/>
              <a:t>and a MAC (Layer 2) address, two or more routers can act as a single “</a:t>
            </a:r>
            <a:r>
              <a:rPr lang="en-US" dirty="0" smtClean="0"/>
              <a:t>virtual” </a:t>
            </a:r>
            <a:r>
              <a:rPr lang="pt-PT" dirty="0" smtClean="0"/>
              <a:t>router</a:t>
            </a:r>
            <a:endParaRPr lang="pt-PT" dirty="0"/>
          </a:p>
        </p:txBody>
      </p:sp>
    </p:spTree>
    <p:extLst>
      <p:ext uri="{BB962C8B-B14F-4D97-AF65-F5344CB8AC3E}">
        <p14:creationId xmlns:p14="http://schemas.microsoft.com/office/powerpoint/2010/main" val="29979058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Layer 3 Redundancy with </a:t>
            </a:r>
            <a:r>
              <a:rPr lang="en-US" dirty="0" smtClean="0"/>
              <a:t>GLBP</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en-US" dirty="0"/>
              <a:t>Upon completing this section, you will be able to do the following:</a:t>
            </a:r>
          </a:p>
          <a:p>
            <a:r>
              <a:rPr lang="en-US" dirty="0"/>
              <a:t>Describe the basic idea behind GLBP</a:t>
            </a:r>
          </a:p>
          <a:p>
            <a:r>
              <a:rPr lang="pt-PT" dirty="0"/>
              <a:t>Compare GLBP to HSRP</a:t>
            </a:r>
          </a:p>
          <a:p>
            <a:r>
              <a:rPr lang="en-US" dirty="0"/>
              <a:t>Describe the possible states of GLBP virtual gateway and virtual forwarder</a:t>
            </a:r>
          </a:p>
          <a:p>
            <a:r>
              <a:rPr lang="pt-PT" dirty="0"/>
              <a:t>Configure </a:t>
            </a:r>
            <a:r>
              <a:rPr lang="pt-PT" dirty="0" err="1"/>
              <a:t>and</a:t>
            </a:r>
            <a:r>
              <a:rPr lang="pt-PT" dirty="0"/>
              <a:t> </a:t>
            </a:r>
            <a:r>
              <a:rPr lang="pt-PT" dirty="0" err="1"/>
              <a:t>verify</a:t>
            </a:r>
            <a:r>
              <a:rPr lang="pt-PT" dirty="0"/>
              <a:t> GLBP</a:t>
            </a:r>
          </a:p>
          <a:p>
            <a:r>
              <a:rPr lang="pt-PT" dirty="0" err="1"/>
              <a:t>Understand</a:t>
            </a:r>
            <a:r>
              <a:rPr lang="pt-PT" dirty="0"/>
              <a:t> GLBP </a:t>
            </a:r>
            <a:r>
              <a:rPr lang="pt-PT" dirty="0" err="1"/>
              <a:t>operations</a:t>
            </a:r>
            <a:endParaRPr lang="pt-PT" dirty="0"/>
          </a:p>
          <a:p>
            <a:r>
              <a:rPr lang="en-US" dirty="0"/>
              <a:t>List and describe GLBP load-balancing options</a:t>
            </a:r>
          </a:p>
          <a:p>
            <a:r>
              <a:rPr lang="pt-PT" dirty="0"/>
              <a:t>Secure GLBP </a:t>
            </a:r>
            <a:r>
              <a:rPr lang="pt-PT" dirty="0" err="1"/>
              <a:t>using</a:t>
            </a:r>
            <a:r>
              <a:rPr lang="pt-PT" dirty="0"/>
              <a:t> </a:t>
            </a:r>
            <a:r>
              <a:rPr lang="pt-PT" dirty="0" err="1"/>
              <a:t>authentication</a:t>
            </a:r>
            <a:endParaRPr lang="pt-PT" dirty="0"/>
          </a:p>
          <a:p>
            <a:r>
              <a:rPr lang="en-US" dirty="0"/>
              <a:t>Describe GLBP behavior in VLANs with running STP</a:t>
            </a:r>
          </a:p>
          <a:p>
            <a:r>
              <a:rPr lang="en-US" dirty="0"/>
              <a:t>Describe the system of weights and decrements in GLBP</a:t>
            </a:r>
            <a:endParaRPr lang="pt-PT" dirty="0"/>
          </a:p>
          <a:p>
            <a:endParaRPr lang="pt-PT" dirty="0"/>
          </a:p>
        </p:txBody>
      </p:sp>
    </p:spTree>
    <p:extLst>
      <p:ext uri="{BB962C8B-B14F-4D97-AF65-F5344CB8AC3E}">
        <p14:creationId xmlns:p14="http://schemas.microsoft.com/office/powerpoint/2010/main" val="3111294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Introducing</a:t>
            </a:r>
            <a:r>
              <a:rPr lang="pt-PT" dirty="0"/>
              <a:t> GLBP</a:t>
            </a:r>
          </a:p>
        </p:txBody>
      </p:sp>
      <p:sp>
        <p:nvSpPr>
          <p:cNvPr id="3" name="Content Placeholder 2"/>
          <p:cNvSpPr>
            <a:spLocks noGrp="1"/>
          </p:cNvSpPr>
          <p:nvPr>
            <p:ph idx="1"/>
          </p:nvPr>
        </p:nvSpPr>
        <p:spPr/>
        <p:txBody>
          <a:bodyPr>
            <a:normAutofit fontScale="92500" lnSpcReduction="10000"/>
          </a:bodyPr>
          <a:lstStyle/>
          <a:p>
            <a:r>
              <a:rPr lang="en-US" dirty="0"/>
              <a:t>GLBP shares some concepts with VRRP and HSRP, but the terminology differs, and </a:t>
            </a:r>
            <a:r>
              <a:rPr lang="en-US" dirty="0" smtClean="0"/>
              <a:t>its behavior </a:t>
            </a:r>
            <a:r>
              <a:rPr lang="en-US" dirty="0"/>
              <a:t>is more dynamic and robust</a:t>
            </a:r>
            <a:r>
              <a:rPr lang="en-US" dirty="0" smtClean="0"/>
              <a:t>.</a:t>
            </a:r>
          </a:p>
          <a:p>
            <a:r>
              <a:rPr lang="en-US" dirty="0"/>
              <a:t>Although HSRP and VRRP provide gateway </a:t>
            </a:r>
            <a:r>
              <a:rPr lang="en-US" dirty="0" smtClean="0"/>
              <a:t>resiliency only </a:t>
            </a:r>
            <a:r>
              <a:rPr lang="en-US" dirty="0"/>
              <a:t>the active router within the group forwards the traffic for the </a:t>
            </a:r>
            <a:r>
              <a:rPr lang="en-US" dirty="0" smtClean="0"/>
              <a:t>virtual MAC</a:t>
            </a:r>
            <a:r>
              <a:rPr lang="en-US" dirty="0"/>
              <a:t>. </a:t>
            </a:r>
            <a:endParaRPr lang="en-US" dirty="0" smtClean="0"/>
          </a:p>
          <a:p>
            <a:r>
              <a:rPr lang="en-US" dirty="0" smtClean="0"/>
              <a:t>HSRP </a:t>
            </a:r>
            <a:r>
              <a:rPr lang="en-US" dirty="0"/>
              <a:t>and VRRP can accomplish load sharing by manually specifying </a:t>
            </a:r>
            <a:r>
              <a:rPr lang="en-US" dirty="0" smtClean="0"/>
              <a:t>multiple groups </a:t>
            </a:r>
            <a:r>
              <a:rPr lang="en-US" dirty="0"/>
              <a:t>and assigning multiple default gateways. </a:t>
            </a:r>
            <a:endParaRPr lang="en-US" dirty="0" smtClean="0"/>
          </a:p>
          <a:p>
            <a:r>
              <a:rPr lang="en-US" dirty="0" smtClean="0"/>
              <a:t>GLBP is a Cisco proprietary solution that allows for automatic selection and simultaneous use </a:t>
            </a:r>
            <a:r>
              <a:rPr lang="en-US" dirty="0"/>
              <a:t>of multiple available gateways, in addition to automatic failover between </a:t>
            </a:r>
            <a:r>
              <a:rPr lang="en-US" dirty="0" smtClean="0"/>
              <a:t>those gateways</a:t>
            </a:r>
            <a:r>
              <a:rPr lang="en-US" dirty="0"/>
              <a:t>. </a:t>
            </a:r>
            <a:endParaRPr lang="en-US" dirty="0" smtClean="0"/>
          </a:p>
          <a:p>
            <a:r>
              <a:rPr lang="en-US" dirty="0" smtClean="0"/>
              <a:t>Multiple </a:t>
            </a:r>
            <a:r>
              <a:rPr lang="en-US" dirty="0"/>
              <a:t>routers share the load of packets that, from a client’s perspective, </a:t>
            </a:r>
            <a:r>
              <a:rPr lang="en-US" dirty="0" smtClean="0"/>
              <a:t>are sent </a:t>
            </a:r>
            <a:r>
              <a:rPr lang="en-US" dirty="0"/>
              <a:t>to a single default gateway address.</a:t>
            </a:r>
          </a:p>
          <a:p>
            <a:r>
              <a:rPr lang="en-US" dirty="0" smtClean="0"/>
              <a:t>There </a:t>
            </a:r>
            <a:r>
              <a:rPr lang="en-US" dirty="0"/>
              <a:t>is also no need to configure a specific gateway address on an </a:t>
            </a:r>
            <a:r>
              <a:rPr lang="en-US" dirty="0" smtClean="0"/>
              <a:t>individual host</a:t>
            </a:r>
            <a:r>
              <a:rPr lang="en-US" dirty="0"/>
              <a:t>. All hosts can use the same default gateway.</a:t>
            </a:r>
            <a:endParaRPr lang="pt-PT" dirty="0"/>
          </a:p>
        </p:txBody>
      </p:sp>
    </p:spTree>
    <p:extLst>
      <p:ext uri="{BB962C8B-B14F-4D97-AF65-F5344CB8AC3E}">
        <p14:creationId xmlns:p14="http://schemas.microsoft.com/office/powerpoint/2010/main" val="30732131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GLBP Roles</a:t>
            </a:r>
            <a:endParaRPr lang="pt-PT" dirty="0"/>
          </a:p>
        </p:txBody>
      </p:sp>
      <p:sp>
        <p:nvSpPr>
          <p:cNvPr id="3" name="Content Placeholder 2"/>
          <p:cNvSpPr>
            <a:spLocks noGrp="1"/>
          </p:cNvSpPr>
          <p:nvPr>
            <p:ph idx="1"/>
          </p:nvPr>
        </p:nvSpPr>
        <p:spPr/>
        <p:txBody>
          <a:bodyPr>
            <a:normAutofit fontScale="85000" lnSpcReduction="20000"/>
          </a:bodyPr>
          <a:lstStyle/>
          <a:p>
            <a:r>
              <a:rPr lang="en-US" dirty="0"/>
              <a:t>GLBP </a:t>
            </a:r>
            <a:r>
              <a:rPr lang="en-US" dirty="0" smtClean="0"/>
              <a:t>routers are divided into two roles</a:t>
            </a:r>
            <a:r>
              <a:rPr lang="en-US" dirty="0"/>
              <a:t>: a gateway and a forwarder:</a:t>
            </a:r>
          </a:p>
          <a:p>
            <a:r>
              <a:rPr lang="en-US" b="1" dirty="0" smtClean="0"/>
              <a:t>GLBP </a:t>
            </a:r>
            <a:r>
              <a:rPr lang="en-US" b="1" dirty="0"/>
              <a:t>AVG (active virtual </a:t>
            </a:r>
            <a:r>
              <a:rPr lang="en-US" b="1" dirty="0" smtClean="0"/>
              <a:t>gateway)</a:t>
            </a:r>
          </a:p>
          <a:p>
            <a:pPr lvl="1"/>
            <a:r>
              <a:rPr lang="en-US" dirty="0" smtClean="0"/>
              <a:t>Members </a:t>
            </a:r>
            <a:r>
              <a:rPr lang="en-US" dirty="0"/>
              <a:t>of a GLBP group elect one </a:t>
            </a:r>
            <a:r>
              <a:rPr lang="en-US" dirty="0" smtClean="0"/>
              <a:t>gateway to </a:t>
            </a:r>
            <a:r>
              <a:rPr lang="en-US" dirty="0"/>
              <a:t>be the AVG for that group. </a:t>
            </a:r>
            <a:endParaRPr lang="en-US" dirty="0" smtClean="0"/>
          </a:p>
          <a:p>
            <a:pPr lvl="1"/>
            <a:r>
              <a:rPr lang="en-US" dirty="0" smtClean="0"/>
              <a:t>Other </a:t>
            </a:r>
            <a:r>
              <a:rPr lang="en-US" dirty="0"/>
              <a:t>group members provide a backup for the </a:t>
            </a:r>
            <a:r>
              <a:rPr lang="en-US" dirty="0" smtClean="0"/>
              <a:t>AVG when </a:t>
            </a:r>
            <a:r>
              <a:rPr lang="en-US" dirty="0"/>
              <a:t>the AVG becomes unavailable; these will be in standby state. </a:t>
            </a:r>
            <a:endParaRPr lang="en-US" dirty="0" smtClean="0"/>
          </a:p>
          <a:p>
            <a:pPr lvl="1"/>
            <a:r>
              <a:rPr lang="en-US" dirty="0" smtClean="0"/>
              <a:t>The </a:t>
            </a:r>
            <a:r>
              <a:rPr lang="en-US" dirty="0"/>
              <a:t>AVG </a:t>
            </a:r>
            <a:r>
              <a:rPr lang="en-US" dirty="0" smtClean="0"/>
              <a:t>assigns a </a:t>
            </a:r>
            <a:r>
              <a:rPr lang="en-US" dirty="0"/>
              <a:t>virtual MAC address to each member of the GLBP group. </a:t>
            </a:r>
            <a:endParaRPr lang="en-US" dirty="0" smtClean="0"/>
          </a:p>
          <a:p>
            <a:pPr lvl="1"/>
            <a:r>
              <a:rPr lang="en-US" dirty="0" smtClean="0"/>
              <a:t>The </a:t>
            </a:r>
            <a:r>
              <a:rPr lang="en-US" dirty="0"/>
              <a:t>AVG listens to </a:t>
            </a:r>
            <a:r>
              <a:rPr lang="en-US" dirty="0" smtClean="0"/>
              <a:t>the ARP </a:t>
            </a:r>
            <a:r>
              <a:rPr lang="en-US" dirty="0"/>
              <a:t>requests for the default gateway IP and replies with a MAC address of one </a:t>
            </a:r>
            <a:r>
              <a:rPr lang="en-US" dirty="0" smtClean="0"/>
              <a:t>of the </a:t>
            </a:r>
            <a:r>
              <a:rPr lang="en-US" dirty="0"/>
              <a:t>GLBP group members, thus load sharing traffic among all the group members.</a:t>
            </a:r>
          </a:p>
          <a:p>
            <a:r>
              <a:rPr lang="en-US" b="1" dirty="0" smtClean="0"/>
              <a:t>GLBP </a:t>
            </a:r>
            <a:r>
              <a:rPr lang="en-US" b="1" dirty="0"/>
              <a:t>AVF (active virtual </a:t>
            </a:r>
            <a:r>
              <a:rPr lang="en-US" b="1" dirty="0" smtClean="0"/>
              <a:t>forwarder)</a:t>
            </a:r>
          </a:p>
          <a:p>
            <a:pPr lvl="1"/>
            <a:r>
              <a:rPr lang="en-US" dirty="0" smtClean="0"/>
              <a:t>Each </a:t>
            </a:r>
            <a:r>
              <a:rPr lang="en-US" dirty="0"/>
              <a:t>gateway assumes responsibility </a:t>
            </a:r>
            <a:r>
              <a:rPr lang="en-US" dirty="0" smtClean="0"/>
              <a:t>for forwarding </a:t>
            </a:r>
            <a:r>
              <a:rPr lang="en-US" dirty="0"/>
              <a:t>packets that are sent to the virtual MAC address that is assigned to </a:t>
            </a:r>
            <a:r>
              <a:rPr lang="en-US" dirty="0" smtClean="0"/>
              <a:t>that gateway </a:t>
            </a:r>
            <a:r>
              <a:rPr lang="en-US" dirty="0"/>
              <a:t>by the AVG. </a:t>
            </a:r>
            <a:endParaRPr lang="en-US" dirty="0" smtClean="0"/>
          </a:p>
          <a:p>
            <a:pPr lvl="1"/>
            <a:r>
              <a:rPr lang="en-US" dirty="0" smtClean="0"/>
              <a:t>These </a:t>
            </a:r>
            <a:r>
              <a:rPr lang="en-US" dirty="0"/>
              <a:t>gateways are known as AVFs. There can be up to </a:t>
            </a:r>
            <a:r>
              <a:rPr lang="en-US" dirty="0" smtClean="0"/>
              <a:t>four forwarders </a:t>
            </a:r>
            <a:r>
              <a:rPr lang="en-US" dirty="0"/>
              <a:t>within a GLBP group. </a:t>
            </a:r>
            <a:endParaRPr lang="en-US" dirty="0" smtClean="0"/>
          </a:p>
          <a:p>
            <a:pPr lvl="1"/>
            <a:r>
              <a:rPr lang="en-US" dirty="0" smtClean="0"/>
              <a:t>All </a:t>
            </a:r>
            <a:r>
              <a:rPr lang="en-US" dirty="0"/>
              <a:t>other devices will be secondary </a:t>
            </a:r>
            <a:r>
              <a:rPr lang="en-US" dirty="0" smtClean="0"/>
              <a:t>forwarders, serving </a:t>
            </a:r>
            <a:r>
              <a:rPr lang="en-US" dirty="0"/>
              <a:t>as backup if the current AVF fails. </a:t>
            </a:r>
            <a:endParaRPr lang="en-US" dirty="0" smtClean="0"/>
          </a:p>
          <a:p>
            <a:pPr lvl="1"/>
            <a:r>
              <a:rPr lang="en-US" dirty="0" smtClean="0"/>
              <a:t>Forwarders </a:t>
            </a:r>
            <a:r>
              <a:rPr lang="en-US" dirty="0"/>
              <a:t>that are forwarding traffic </a:t>
            </a:r>
            <a:r>
              <a:rPr lang="en-US" dirty="0" smtClean="0"/>
              <a:t>for a </a:t>
            </a:r>
            <a:r>
              <a:rPr lang="en-US" dirty="0"/>
              <a:t>specific virtual MAC are in the active state and are called AVFs. Forwarders </a:t>
            </a:r>
            <a:r>
              <a:rPr lang="en-US" dirty="0" smtClean="0"/>
              <a:t>that are </a:t>
            </a:r>
            <a:r>
              <a:rPr lang="en-US" dirty="0"/>
              <a:t>serving as backups are in the listen state.</a:t>
            </a:r>
            <a:endParaRPr lang="pt-PT" dirty="0"/>
          </a:p>
        </p:txBody>
      </p:sp>
    </p:spTree>
    <p:extLst>
      <p:ext uri="{BB962C8B-B14F-4D97-AF65-F5344CB8AC3E}">
        <p14:creationId xmlns:p14="http://schemas.microsoft.com/office/powerpoint/2010/main" val="517592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Comparing</a:t>
            </a:r>
            <a:r>
              <a:rPr lang="pt-PT" dirty="0"/>
              <a:t> GLPB to HSRP</a:t>
            </a:r>
          </a:p>
        </p:txBody>
      </p:sp>
      <p:sp>
        <p:nvSpPr>
          <p:cNvPr id="3" name="Content Placeholder 2"/>
          <p:cNvSpPr>
            <a:spLocks noGrp="1"/>
          </p:cNvSpPr>
          <p:nvPr>
            <p:ph idx="1"/>
          </p:nvPr>
        </p:nvSpPr>
        <p:spPr/>
        <p:txBody>
          <a:bodyPr/>
          <a:lstStyle/>
          <a:p>
            <a:endParaRPr lang="pt-PT" dirty="0"/>
          </a:p>
        </p:txBody>
      </p:sp>
      <p:grpSp>
        <p:nvGrpSpPr>
          <p:cNvPr id="6" name="Group 5"/>
          <p:cNvGrpSpPr/>
          <p:nvPr/>
        </p:nvGrpSpPr>
        <p:grpSpPr>
          <a:xfrm>
            <a:off x="279400" y="1518796"/>
            <a:ext cx="8531593" cy="4466368"/>
            <a:chOff x="1703133" y="2668580"/>
            <a:chExt cx="5717187" cy="2993000"/>
          </a:xfrm>
        </p:grpSpPr>
        <p:pic>
          <p:nvPicPr>
            <p:cNvPr id="4" name="Picture 3"/>
            <p:cNvPicPr>
              <a:picLocks noChangeAspect="1"/>
            </p:cNvPicPr>
            <p:nvPr/>
          </p:nvPicPr>
          <p:blipFill>
            <a:blip r:embed="rId2"/>
            <a:stretch>
              <a:fillRect/>
            </a:stretch>
          </p:blipFill>
          <p:spPr>
            <a:xfrm>
              <a:off x="1723680" y="2668580"/>
              <a:ext cx="5696640" cy="1520840"/>
            </a:xfrm>
            <a:prstGeom prst="rect">
              <a:avLst/>
            </a:prstGeom>
          </p:spPr>
        </p:pic>
        <p:pic>
          <p:nvPicPr>
            <p:cNvPr id="5" name="Picture 4"/>
            <p:cNvPicPr>
              <a:picLocks noChangeAspect="1"/>
            </p:cNvPicPr>
            <p:nvPr/>
          </p:nvPicPr>
          <p:blipFill>
            <a:blip r:embed="rId3"/>
            <a:stretch>
              <a:fillRect/>
            </a:stretch>
          </p:blipFill>
          <p:spPr>
            <a:xfrm>
              <a:off x="1703133" y="4094420"/>
              <a:ext cx="5696640" cy="1567160"/>
            </a:xfrm>
            <a:prstGeom prst="rect">
              <a:avLst/>
            </a:prstGeom>
          </p:spPr>
        </p:pic>
      </p:grpSp>
    </p:spTree>
    <p:extLst>
      <p:ext uri="{BB962C8B-B14F-4D97-AF65-F5344CB8AC3E}">
        <p14:creationId xmlns:p14="http://schemas.microsoft.com/office/powerpoint/2010/main" val="32981440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GLBP </a:t>
            </a:r>
            <a:r>
              <a:rPr lang="pt-PT" dirty="0" err="1"/>
              <a:t>States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327979" y="2289616"/>
            <a:ext cx="8471776" cy="2918845"/>
          </a:xfrm>
          <a:prstGeom prst="rect">
            <a:avLst/>
          </a:prstGeom>
        </p:spPr>
      </p:pic>
    </p:spTree>
    <p:extLst>
      <p:ext uri="{BB962C8B-B14F-4D97-AF65-F5344CB8AC3E}">
        <p14:creationId xmlns:p14="http://schemas.microsoft.com/office/powerpoint/2010/main" val="2824984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GLBP </a:t>
            </a:r>
            <a:r>
              <a:rPr lang="pt-PT" dirty="0" err="1" smtClean="0"/>
              <a:t>States</a:t>
            </a:r>
            <a:r>
              <a:rPr lang="pt-PT" dirty="0" smtClean="0"/>
              <a:t> (Gateway)</a:t>
            </a:r>
            <a:endParaRPr lang="pt-PT"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Following are the possible virtual gateway states:</a:t>
            </a:r>
          </a:p>
          <a:p>
            <a:r>
              <a:rPr lang="en-US" b="1" dirty="0" smtClean="0"/>
              <a:t>Disabled</a:t>
            </a:r>
            <a:r>
              <a:rPr lang="en-US" b="1" dirty="0"/>
              <a:t>: </a:t>
            </a:r>
            <a:r>
              <a:rPr lang="en-US" dirty="0"/>
              <a:t>The virtual IP address has not been configured or learned, but there </a:t>
            </a:r>
            <a:r>
              <a:rPr lang="en-US" dirty="0" smtClean="0"/>
              <a:t>is </a:t>
            </a:r>
            <a:r>
              <a:rPr lang="pt-PT" dirty="0" smtClean="0"/>
              <a:t>some </a:t>
            </a:r>
            <a:r>
              <a:rPr lang="pt-PT" dirty="0"/>
              <a:t>GLBP </a:t>
            </a:r>
            <a:r>
              <a:rPr lang="pt-PT" dirty="0" err="1"/>
              <a:t>configuration</a:t>
            </a:r>
            <a:r>
              <a:rPr lang="pt-PT" dirty="0"/>
              <a:t>.</a:t>
            </a:r>
          </a:p>
          <a:p>
            <a:r>
              <a:rPr lang="en-US" b="1" dirty="0" smtClean="0"/>
              <a:t>Initial</a:t>
            </a:r>
            <a:r>
              <a:rPr lang="en-US" b="1" dirty="0"/>
              <a:t>: </a:t>
            </a:r>
            <a:r>
              <a:rPr lang="en-US" dirty="0"/>
              <a:t>The virtual IP address has been configured or learned, but configuration </a:t>
            </a:r>
            <a:r>
              <a:rPr lang="en-US" dirty="0" smtClean="0"/>
              <a:t>is not </a:t>
            </a:r>
            <a:r>
              <a:rPr lang="en-US" dirty="0"/>
              <a:t>complete. The interface must be operational on Layer 3 and configured to </a:t>
            </a:r>
            <a:r>
              <a:rPr lang="en-US" dirty="0" smtClean="0"/>
              <a:t>route </a:t>
            </a:r>
            <a:r>
              <a:rPr lang="pt-PT" dirty="0" smtClean="0"/>
              <a:t>IP</a:t>
            </a:r>
            <a:r>
              <a:rPr lang="pt-PT" dirty="0"/>
              <a:t>.</a:t>
            </a:r>
          </a:p>
          <a:p>
            <a:r>
              <a:rPr lang="en-US" b="1" dirty="0" smtClean="0"/>
              <a:t>Listen</a:t>
            </a:r>
            <a:r>
              <a:rPr lang="en-US" b="1" dirty="0"/>
              <a:t>: </a:t>
            </a:r>
            <a:r>
              <a:rPr lang="en-US" dirty="0"/>
              <a:t>The virtual gateway is receiving hello packets. It is ready to change to </a:t>
            </a:r>
            <a:r>
              <a:rPr lang="en-US" dirty="0" smtClean="0"/>
              <a:t>speak state </a:t>
            </a:r>
            <a:r>
              <a:rPr lang="en-US" dirty="0"/>
              <a:t>if the active or standby virtual gateway becomes unavailable.</a:t>
            </a:r>
          </a:p>
          <a:p>
            <a:r>
              <a:rPr lang="en-US" b="1" dirty="0" smtClean="0"/>
              <a:t>Speak</a:t>
            </a:r>
            <a:r>
              <a:rPr lang="en-US" b="1" dirty="0"/>
              <a:t>: </a:t>
            </a:r>
            <a:r>
              <a:rPr lang="en-US" dirty="0"/>
              <a:t>The virtual gateway is trying to become the active or standby virtual gateway.</a:t>
            </a:r>
          </a:p>
          <a:p>
            <a:r>
              <a:rPr lang="en-US" b="1" dirty="0" smtClean="0"/>
              <a:t>Standby</a:t>
            </a:r>
            <a:r>
              <a:rPr lang="en-US" b="1" dirty="0"/>
              <a:t>: </a:t>
            </a:r>
            <a:r>
              <a:rPr lang="en-US" dirty="0"/>
              <a:t>This gateway is next in line to be the active virtual gateway.</a:t>
            </a:r>
          </a:p>
          <a:p>
            <a:r>
              <a:rPr lang="en-US" b="1" dirty="0" smtClean="0"/>
              <a:t>Active</a:t>
            </a:r>
            <a:r>
              <a:rPr lang="en-US" b="1" dirty="0"/>
              <a:t>: </a:t>
            </a:r>
            <a:r>
              <a:rPr lang="en-US" dirty="0"/>
              <a:t>This gateway is the AVG, and is responsible for responding to ARP </a:t>
            </a:r>
            <a:r>
              <a:rPr lang="en-US" dirty="0" smtClean="0"/>
              <a:t>requests for </a:t>
            </a:r>
            <a:r>
              <a:rPr lang="en-US" dirty="0"/>
              <a:t>the virtual IP address.</a:t>
            </a:r>
            <a:endParaRPr lang="pt-PT" dirty="0"/>
          </a:p>
        </p:txBody>
      </p:sp>
    </p:spTree>
    <p:extLst>
      <p:ext uri="{BB962C8B-B14F-4D97-AF65-F5344CB8AC3E}">
        <p14:creationId xmlns:p14="http://schemas.microsoft.com/office/powerpoint/2010/main" val="2579352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GLBP </a:t>
            </a:r>
            <a:r>
              <a:rPr lang="pt-PT" dirty="0" err="1"/>
              <a:t>States</a:t>
            </a:r>
            <a:r>
              <a:rPr lang="pt-PT" dirty="0"/>
              <a:t> </a:t>
            </a:r>
            <a:r>
              <a:rPr lang="pt-PT" dirty="0" smtClean="0"/>
              <a:t>(</a:t>
            </a:r>
            <a:r>
              <a:rPr lang="pt-PT" dirty="0" err="1" smtClean="0"/>
              <a:t>Forwarder</a:t>
            </a:r>
            <a:r>
              <a:rPr lang="pt-PT" dirty="0" smtClean="0"/>
              <a:t>)</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en-US" dirty="0"/>
              <a:t>The following are the possible virtual forwarder states:</a:t>
            </a:r>
          </a:p>
          <a:p>
            <a:r>
              <a:rPr lang="en-US" b="1" dirty="0" smtClean="0"/>
              <a:t>Disabled</a:t>
            </a:r>
            <a:r>
              <a:rPr lang="en-US" b="1" dirty="0"/>
              <a:t>: </a:t>
            </a:r>
            <a:r>
              <a:rPr lang="en-US" dirty="0"/>
              <a:t>The virtual MAC address has not been assigned or learned. The </a:t>
            </a:r>
            <a:r>
              <a:rPr lang="en-US" dirty="0" smtClean="0"/>
              <a:t>disabled virtual </a:t>
            </a:r>
            <a:r>
              <a:rPr lang="en-US" dirty="0"/>
              <a:t>forwarder will be deleted shortly. This state is transitory only.</a:t>
            </a:r>
          </a:p>
          <a:p>
            <a:r>
              <a:rPr lang="en-US" b="1" dirty="0" smtClean="0"/>
              <a:t>Initial</a:t>
            </a:r>
            <a:r>
              <a:rPr lang="en-US" b="1" dirty="0"/>
              <a:t>: </a:t>
            </a:r>
            <a:r>
              <a:rPr lang="en-US" dirty="0"/>
              <a:t>The virtual MAC address is known but configuration of virtual forwarder </a:t>
            </a:r>
            <a:r>
              <a:rPr lang="en-US" dirty="0" smtClean="0"/>
              <a:t>is not </a:t>
            </a:r>
            <a:r>
              <a:rPr lang="en-US" dirty="0"/>
              <a:t>complete. The interface must be operational on Layer 3 and configured to </a:t>
            </a:r>
            <a:r>
              <a:rPr lang="en-US" dirty="0" smtClean="0"/>
              <a:t>route </a:t>
            </a:r>
            <a:r>
              <a:rPr lang="pt-PT" dirty="0" smtClean="0"/>
              <a:t>IP</a:t>
            </a:r>
            <a:r>
              <a:rPr lang="pt-PT" dirty="0"/>
              <a:t>.</a:t>
            </a:r>
          </a:p>
          <a:p>
            <a:r>
              <a:rPr lang="en-US" b="1" dirty="0" smtClean="0"/>
              <a:t>Listen</a:t>
            </a:r>
            <a:r>
              <a:rPr lang="en-US" b="1" dirty="0"/>
              <a:t>: </a:t>
            </a:r>
            <a:r>
              <a:rPr lang="en-US" dirty="0"/>
              <a:t>This virtual forwarder is receiving hello packets and is ready to change to </a:t>
            </a:r>
            <a:r>
              <a:rPr lang="en-US" dirty="0" smtClean="0"/>
              <a:t>the active </a:t>
            </a:r>
            <a:r>
              <a:rPr lang="en-US" dirty="0"/>
              <a:t>state if the active virtual forwarder becomes unavailable.</a:t>
            </a:r>
          </a:p>
          <a:p>
            <a:r>
              <a:rPr lang="en-US" b="1" dirty="0" smtClean="0"/>
              <a:t>Active</a:t>
            </a:r>
            <a:r>
              <a:rPr lang="en-US" b="1" dirty="0"/>
              <a:t>: </a:t>
            </a:r>
            <a:r>
              <a:rPr lang="en-US" dirty="0"/>
              <a:t>This gateway is the AVF, and is responsible for forwarding packets sent </a:t>
            </a:r>
            <a:r>
              <a:rPr lang="en-US" dirty="0" smtClean="0"/>
              <a:t>to the </a:t>
            </a:r>
            <a:r>
              <a:rPr lang="en-US" dirty="0"/>
              <a:t>virtual forwarder’s MAC address.</a:t>
            </a:r>
            <a:endParaRPr lang="pt-PT" dirty="0"/>
          </a:p>
        </p:txBody>
      </p:sp>
    </p:spTree>
    <p:extLst>
      <p:ext uri="{BB962C8B-B14F-4D97-AF65-F5344CB8AC3E}">
        <p14:creationId xmlns:p14="http://schemas.microsoft.com/office/powerpoint/2010/main" val="30857443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a:t>
            </a:r>
            <a:r>
              <a:rPr lang="pt-PT" dirty="0" err="1"/>
              <a:t>and</a:t>
            </a:r>
            <a:r>
              <a:rPr lang="pt-PT" dirty="0"/>
              <a:t> </a:t>
            </a:r>
            <a:r>
              <a:rPr lang="pt-PT" dirty="0" err="1"/>
              <a:t>Verifying</a:t>
            </a:r>
            <a:r>
              <a:rPr lang="pt-PT" dirty="0"/>
              <a:t> GLBP</a:t>
            </a:r>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82122" y="1183340"/>
            <a:ext cx="7914912" cy="5131399"/>
          </a:xfrm>
          <a:prstGeom prst="rect">
            <a:avLst/>
          </a:prstGeom>
        </p:spPr>
      </p:pic>
    </p:spTree>
    <p:extLst>
      <p:ext uri="{BB962C8B-B14F-4D97-AF65-F5344CB8AC3E}">
        <p14:creationId xmlns:p14="http://schemas.microsoft.com/office/powerpoint/2010/main" val="4339672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 Used in GLBP Configuration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140406" y="1183340"/>
            <a:ext cx="6798344" cy="5131399"/>
          </a:xfrm>
          <a:prstGeom prst="rect">
            <a:avLst/>
          </a:prstGeom>
        </p:spPr>
      </p:pic>
    </p:spTree>
    <p:extLst>
      <p:ext uri="{BB962C8B-B14F-4D97-AF65-F5344CB8AC3E}">
        <p14:creationId xmlns:p14="http://schemas.microsoft.com/office/powerpoint/2010/main" val="12695348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GLBP </a:t>
            </a:r>
            <a:r>
              <a:rPr lang="pt-PT" dirty="0" err="1" smtClean="0"/>
              <a:t>Configuration</a:t>
            </a:r>
            <a:endParaRPr lang="pt-PT" dirty="0"/>
          </a:p>
        </p:txBody>
      </p:sp>
      <p:sp>
        <p:nvSpPr>
          <p:cNvPr id="3" name="Content Placeholder 2"/>
          <p:cNvSpPr>
            <a:spLocks noGrp="1"/>
          </p:cNvSpPr>
          <p:nvPr>
            <p:ph idx="1"/>
          </p:nvPr>
        </p:nvSpPr>
        <p:spPr/>
        <p:txBody>
          <a:bodyPr/>
          <a:lstStyle/>
          <a:p>
            <a:pPr marL="0" indent="0">
              <a:buNone/>
            </a:pPr>
            <a:r>
              <a:rPr lang="en-US" dirty="0" smtClean="0"/>
              <a:t>Configure </a:t>
            </a:r>
            <a:r>
              <a:rPr lang="en-US" dirty="0"/>
              <a:t>R1’s Ethernet 0/1 with IP address of 192.168.1.3 and GLBP </a:t>
            </a:r>
            <a:r>
              <a:rPr lang="en-US" dirty="0" smtClean="0"/>
              <a:t>virtual </a:t>
            </a:r>
            <a:r>
              <a:rPr lang="pt-PT" dirty="0" smtClean="0"/>
              <a:t>IP </a:t>
            </a:r>
            <a:r>
              <a:rPr lang="pt-PT" dirty="0" err="1"/>
              <a:t>address</a:t>
            </a:r>
            <a:r>
              <a:rPr lang="pt-PT" dirty="0"/>
              <a:t> </a:t>
            </a:r>
            <a:r>
              <a:rPr lang="pt-PT" dirty="0" err="1"/>
              <a:t>of</a:t>
            </a:r>
            <a:r>
              <a:rPr lang="pt-PT" dirty="0"/>
              <a:t> 192.168.1.1:</a:t>
            </a:r>
          </a:p>
          <a:p>
            <a:r>
              <a:rPr lang="pt-PT" sz="2000" dirty="0">
                <a:latin typeface="Consolas" panose="020B0609020204030204" pitchFamily="49" charset="0"/>
              </a:rPr>
              <a:t>R1(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en-US" sz="2000" dirty="0">
                <a:latin typeface="Consolas" panose="020B0609020204030204" pitchFamily="49" charset="0"/>
              </a:rPr>
              <a:t>R1(</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ip</a:t>
            </a:r>
            <a:r>
              <a:rPr lang="en-US" sz="2000" b="1" dirty="0">
                <a:latin typeface="Consolas" panose="020B0609020204030204" pitchFamily="49" charset="0"/>
              </a:rPr>
              <a:t> address 192.168.1.3 255.255.255.0</a:t>
            </a:r>
          </a:p>
          <a:p>
            <a:r>
              <a:rPr lang="en-US" sz="2000" dirty="0">
                <a:latin typeface="Consolas" panose="020B0609020204030204" pitchFamily="49" charset="0"/>
              </a:rPr>
              <a:t>R1(</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 </a:t>
            </a:r>
            <a:r>
              <a:rPr lang="en-US" sz="2000" b="1" dirty="0" err="1">
                <a:latin typeface="Consolas" panose="020B0609020204030204" pitchFamily="49" charset="0"/>
              </a:rPr>
              <a:t>glbp</a:t>
            </a:r>
            <a:r>
              <a:rPr lang="en-US" sz="2000" b="1" dirty="0">
                <a:latin typeface="Consolas" panose="020B0609020204030204" pitchFamily="49" charset="0"/>
              </a:rPr>
              <a:t> 1 </a:t>
            </a:r>
            <a:r>
              <a:rPr lang="en-US" sz="2000" b="1" dirty="0" err="1">
                <a:latin typeface="Consolas" panose="020B0609020204030204" pitchFamily="49" charset="0"/>
              </a:rPr>
              <a:t>ip</a:t>
            </a:r>
            <a:r>
              <a:rPr lang="en-US" sz="2000" b="1" dirty="0">
                <a:latin typeface="Consolas" panose="020B0609020204030204" pitchFamily="49" charset="0"/>
              </a:rPr>
              <a:t> </a:t>
            </a:r>
            <a:r>
              <a:rPr lang="en-US" sz="2000" b="1" dirty="0" smtClean="0">
                <a:latin typeface="Consolas" panose="020B0609020204030204" pitchFamily="49" charset="0"/>
              </a:rPr>
              <a:t>192.168.1.1</a:t>
            </a:r>
          </a:p>
          <a:p>
            <a:pPr marL="0" indent="0">
              <a:buNone/>
            </a:pPr>
            <a:r>
              <a:rPr lang="en-US" dirty="0"/>
              <a:t>Configure R2’s Ethernet 0/1 with IP address of 192.168.1.2 and GLBP </a:t>
            </a:r>
            <a:r>
              <a:rPr lang="en-US" dirty="0" smtClean="0"/>
              <a:t>virtual </a:t>
            </a:r>
            <a:r>
              <a:rPr lang="pt-PT" dirty="0" smtClean="0"/>
              <a:t>IP </a:t>
            </a:r>
            <a:r>
              <a:rPr lang="pt-PT" dirty="0" err="1"/>
              <a:t>address</a:t>
            </a:r>
            <a:r>
              <a:rPr lang="pt-PT" dirty="0"/>
              <a:t> </a:t>
            </a:r>
            <a:r>
              <a:rPr lang="pt-PT" dirty="0" err="1"/>
              <a:t>of</a:t>
            </a:r>
            <a:r>
              <a:rPr lang="pt-PT" dirty="0"/>
              <a:t> 192.168.1.1:</a:t>
            </a: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ip</a:t>
            </a:r>
            <a:r>
              <a:rPr lang="en-US" sz="2000" b="1" dirty="0">
                <a:latin typeface="Consolas" panose="020B0609020204030204" pitchFamily="49" charset="0"/>
              </a:rPr>
              <a:t> address 192.168.1.2 255.255.255.0</a:t>
            </a:r>
          </a:p>
          <a:p>
            <a:r>
              <a:rPr lang="en-US" sz="2000" dirty="0">
                <a:latin typeface="Consolas" panose="020B0609020204030204" pitchFamily="49" charset="0"/>
              </a:rPr>
              <a:t>R2(</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glbp</a:t>
            </a:r>
            <a:r>
              <a:rPr lang="en-US" sz="2000" b="1" dirty="0">
                <a:latin typeface="Consolas" panose="020B0609020204030204" pitchFamily="49" charset="0"/>
              </a:rPr>
              <a:t> 1 </a:t>
            </a:r>
            <a:r>
              <a:rPr lang="en-US" sz="2000" b="1" dirty="0" err="1">
                <a:latin typeface="Consolas" panose="020B0609020204030204" pitchFamily="49" charset="0"/>
              </a:rPr>
              <a:t>ip</a:t>
            </a:r>
            <a:r>
              <a:rPr lang="en-US" sz="2000" b="1" dirty="0">
                <a:latin typeface="Consolas" panose="020B0609020204030204" pitchFamily="49" charset="0"/>
              </a:rPr>
              <a:t> 192.168.1.1</a:t>
            </a:r>
            <a:endParaRPr lang="en-US" sz="1800" b="1" dirty="0">
              <a:latin typeface="Consolas" panose="020B0609020204030204" pitchFamily="49" charset="0"/>
            </a:endParaRPr>
          </a:p>
        </p:txBody>
      </p:sp>
    </p:spTree>
    <p:extLst>
      <p:ext uri="{BB962C8B-B14F-4D97-AF65-F5344CB8AC3E}">
        <p14:creationId xmlns:p14="http://schemas.microsoft.com/office/powerpoint/2010/main" val="17489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HSRP </a:t>
            </a:r>
            <a:r>
              <a:rPr lang="pt-PT" dirty="0" err="1" smtClean="0"/>
              <a:t>Overview</a:t>
            </a:r>
            <a:endParaRPr lang="pt-PT" dirty="0"/>
          </a:p>
        </p:txBody>
      </p:sp>
      <p:sp>
        <p:nvSpPr>
          <p:cNvPr id="3" name="Content Placeholder 2"/>
          <p:cNvSpPr>
            <a:spLocks noGrp="1"/>
          </p:cNvSpPr>
          <p:nvPr>
            <p:ph idx="1"/>
          </p:nvPr>
        </p:nvSpPr>
        <p:spPr/>
        <p:txBody>
          <a:bodyPr>
            <a:normAutofit fontScale="92500"/>
          </a:bodyPr>
          <a:lstStyle/>
          <a:p>
            <a:r>
              <a:rPr lang="en-US" kern="1200" dirty="0">
                <a:latin typeface="Arial" charset="0"/>
              </a:rPr>
              <a:t>When frames are to be sent from the workstation to the default gateway, the workstation uses ARP to resolve the MAC address that is associated with the IP address of the default gateway. </a:t>
            </a:r>
            <a:endParaRPr lang="en-US" kern="1200" dirty="0" smtClean="0">
              <a:latin typeface="Arial" charset="0"/>
            </a:endParaRPr>
          </a:p>
          <a:p>
            <a:r>
              <a:rPr lang="en-US" kern="1200" dirty="0" smtClean="0">
                <a:latin typeface="Arial" charset="0"/>
              </a:rPr>
              <a:t>The </a:t>
            </a:r>
            <a:r>
              <a:rPr lang="en-US" kern="1200" dirty="0">
                <a:latin typeface="Arial" charset="0"/>
              </a:rPr>
              <a:t>ARP resolution will return the MAC address of the virtual router. </a:t>
            </a:r>
            <a:endParaRPr lang="en-US" kern="1200" dirty="0" smtClean="0">
              <a:latin typeface="Arial" charset="0"/>
            </a:endParaRPr>
          </a:p>
          <a:p>
            <a:r>
              <a:rPr lang="en-US" kern="1200" dirty="0" smtClean="0">
                <a:latin typeface="Arial" charset="0"/>
              </a:rPr>
              <a:t>Frames </a:t>
            </a:r>
            <a:r>
              <a:rPr lang="en-US" kern="1200" dirty="0">
                <a:latin typeface="Arial" charset="0"/>
              </a:rPr>
              <a:t>that are sent to the MAC address of the virtual router can then be physically processed by an active router that is part of that virtual router group</a:t>
            </a:r>
            <a:r>
              <a:rPr lang="en-US" kern="1200" dirty="0" smtClean="0">
                <a:latin typeface="Arial" charset="0"/>
              </a:rPr>
              <a:t>.</a:t>
            </a:r>
          </a:p>
          <a:p>
            <a:r>
              <a:rPr lang="en-US" dirty="0"/>
              <a:t>The physical router that forwards this traffic </a:t>
            </a:r>
            <a:r>
              <a:rPr lang="en-US" dirty="0" smtClean="0"/>
              <a:t>is transparent </a:t>
            </a:r>
            <a:r>
              <a:rPr lang="en-US" dirty="0"/>
              <a:t>to the network hosts</a:t>
            </a:r>
            <a:r>
              <a:rPr lang="en-US" dirty="0" smtClean="0"/>
              <a:t>.</a:t>
            </a:r>
          </a:p>
          <a:p>
            <a:r>
              <a:rPr lang="en-US" dirty="0"/>
              <a:t>The redundancy protocol provides the mechanism for determining which router </a:t>
            </a:r>
            <a:r>
              <a:rPr lang="en-US" dirty="0" smtClean="0"/>
              <a:t>should take </a:t>
            </a:r>
            <a:r>
              <a:rPr lang="en-US" dirty="0"/>
              <a:t>the active role in forwarding traffic and determining when that role must be </a:t>
            </a:r>
            <a:r>
              <a:rPr lang="en-US" dirty="0" smtClean="0"/>
              <a:t>taken over </a:t>
            </a:r>
            <a:r>
              <a:rPr lang="en-US" dirty="0"/>
              <a:t>by a standby router.</a:t>
            </a:r>
            <a:endParaRPr lang="pt-PT" dirty="0"/>
          </a:p>
        </p:txBody>
      </p:sp>
    </p:spTree>
    <p:extLst>
      <p:ext uri="{BB962C8B-B14F-4D97-AF65-F5344CB8AC3E}">
        <p14:creationId xmlns:p14="http://schemas.microsoft.com/office/powerpoint/2010/main" val="4122344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GLBP </a:t>
            </a:r>
            <a:r>
              <a:rPr lang="pt-PT" dirty="0" err="1"/>
              <a:t>Configuration</a:t>
            </a:r>
            <a:endParaRPr lang="pt-PT" dirty="0"/>
          </a:p>
        </p:txBody>
      </p:sp>
      <p:sp>
        <p:nvSpPr>
          <p:cNvPr id="3" name="Content Placeholder 2"/>
          <p:cNvSpPr>
            <a:spLocks noGrp="1"/>
          </p:cNvSpPr>
          <p:nvPr>
            <p:ph idx="1"/>
          </p:nvPr>
        </p:nvSpPr>
        <p:spPr/>
        <p:txBody>
          <a:bodyPr/>
          <a:lstStyle/>
          <a:p>
            <a:pPr marL="0" indent="0">
              <a:buNone/>
            </a:pPr>
            <a:r>
              <a:rPr lang="en-US" dirty="0"/>
              <a:t>Configure R1’s Ethernet 0/1 with GLBP priority of 110 and enable </a:t>
            </a:r>
            <a:r>
              <a:rPr lang="en-US" dirty="0" smtClean="0"/>
              <a:t>preemption </a:t>
            </a:r>
            <a:r>
              <a:rPr lang="pt-PT" dirty="0" smtClean="0"/>
              <a:t>for </a:t>
            </a:r>
            <a:r>
              <a:rPr lang="pt-PT" dirty="0" err="1"/>
              <a:t>both</a:t>
            </a:r>
            <a:r>
              <a:rPr lang="pt-PT" dirty="0"/>
              <a:t> GLBP routers:</a:t>
            </a:r>
          </a:p>
          <a:p>
            <a:r>
              <a:rPr lang="pt-PT" sz="2000" dirty="0">
                <a:latin typeface="Consolas" panose="020B0609020204030204" pitchFamily="49" charset="0"/>
              </a:rPr>
              <a:t>R1(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pt-PT" sz="2000" dirty="0">
                <a:latin typeface="Consolas" panose="020B0609020204030204" pitchFamily="49" charset="0"/>
              </a:rPr>
              <a:t>R1(</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glbp</a:t>
            </a:r>
            <a:r>
              <a:rPr lang="pt-PT" sz="2000" b="1" dirty="0">
                <a:latin typeface="Consolas" panose="020B0609020204030204" pitchFamily="49" charset="0"/>
              </a:rPr>
              <a:t> 1 </a:t>
            </a:r>
            <a:r>
              <a:rPr lang="pt-PT" sz="2000" b="1" dirty="0" err="1">
                <a:latin typeface="Consolas" panose="020B0609020204030204" pitchFamily="49" charset="0"/>
              </a:rPr>
              <a:t>priority</a:t>
            </a:r>
            <a:r>
              <a:rPr lang="pt-PT" sz="2000" b="1" dirty="0">
                <a:latin typeface="Consolas" panose="020B0609020204030204" pitchFamily="49" charset="0"/>
              </a:rPr>
              <a:t> 110</a:t>
            </a:r>
          </a:p>
          <a:p>
            <a:r>
              <a:rPr lang="pt-PT" sz="2000" dirty="0">
                <a:latin typeface="Consolas" panose="020B0609020204030204" pitchFamily="49" charset="0"/>
              </a:rPr>
              <a:t>R1(</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glbp</a:t>
            </a:r>
            <a:r>
              <a:rPr lang="pt-PT" sz="2000" b="1" dirty="0">
                <a:latin typeface="Consolas" panose="020B0609020204030204" pitchFamily="49" charset="0"/>
              </a:rPr>
              <a:t> 1 </a:t>
            </a:r>
            <a:r>
              <a:rPr lang="pt-PT" sz="2000" b="1" dirty="0" err="1" smtClean="0">
                <a:latin typeface="Consolas" panose="020B0609020204030204" pitchFamily="49" charset="0"/>
              </a:rPr>
              <a:t>preempt</a:t>
            </a:r>
            <a:endParaRPr lang="pt-PT" sz="2000" b="1" dirty="0" smtClean="0">
              <a:latin typeface="Consolas" panose="020B0609020204030204" pitchFamily="49" charset="0"/>
            </a:endParaRPr>
          </a:p>
          <a:p>
            <a:pPr marL="0" indent="0">
              <a:buNone/>
            </a:pPr>
            <a:endParaRPr lang="pt-PT" sz="2000" b="1" dirty="0">
              <a:latin typeface="Consolas" panose="020B0609020204030204" pitchFamily="49" charset="0"/>
            </a:endParaRPr>
          </a:p>
          <a:p>
            <a:r>
              <a:rPr lang="pt-PT" sz="2000" dirty="0">
                <a:latin typeface="Consolas" panose="020B0609020204030204" pitchFamily="49" charset="0"/>
              </a:rPr>
              <a:t>R2(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ethernet</a:t>
            </a:r>
            <a:r>
              <a:rPr lang="pt-PT" sz="2000" b="1" dirty="0">
                <a:latin typeface="Consolas" panose="020B0609020204030204" pitchFamily="49" charset="0"/>
              </a:rPr>
              <a:t> 0/1</a:t>
            </a:r>
          </a:p>
          <a:p>
            <a:r>
              <a:rPr lang="pt-PT" sz="2000" dirty="0">
                <a:latin typeface="Consolas" panose="020B0609020204030204" pitchFamily="49" charset="0"/>
              </a:rPr>
              <a:t>R2(</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glbp</a:t>
            </a:r>
            <a:r>
              <a:rPr lang="pt-PT" sz="2000" b="1" dirty="0">
                <a:latin typeface="Consolas" panose="020B0609020204030204" pitchFamily="49" charset="0"/>
              </a:rPr>
              <a:t> 1 </a:t>
            </a:r>
            <a:r>
              <a:rPr lang="pt-PT" sz="2000" b="1" dirty="0" err="1">
                <a:latin typeface="Consolas" panose="020B0609020204030204" pitchFamily="49" charset="0"/>
              </a:rPr>
              <a:t>preempt</a:t>
            </a:r>
            <a:endParaRPr lang="pt-PT" sz="2000" dirty="0">
              <a:latin typeface="Consolas" panose="020B0609020204030204" pitchFamily="49" charset="0"/>
            </a:endParaRPr>
          </a:p>
        </p:txBody>
      </p:sp>
    </p:spTree>
    <p:extLst>
      <p:ext uri="{BB962C8B-B14F-4D97-AF65-F5344CB8AC3E}">
        <p14:creationId xmlns:p14="http://schemas.microsoft.com/office/powerpoint/2010/main" val="1289267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MAC addresses of GLBP</a:t>
            </a:r>
            <a:endParaRPr lang="pt-PT" dirty="0"/>
          </a:p>
        </p:txBody>
      </p:sp>
      <p:sp>
        <p:nvSpPr>
          <p:cNvPr id="3" name="Content Placeholder 2"/>
          <p:cNvSpPr>
            <a:spLocks noGrp="1"/>
          </p:cNvSpPr>
          <p:nvPr>
            <p:ph idx="1"/>
          </p:nvPr>
        </p:nvSpPr>
        <p:spPr/>
        <p:txBody>
          <a:bodyPr>
            <a:normAutofit/>
          </a:bodyPr>
          <a:lstStyle/>
          <a:p>
            <a:r>
              <a:rPr lang="en-US" dirty="0"/>
              <a:t>The virtual MAC addresses of GLBP are in the form of </a:t>
            </a:r>
            <a:r>
              <a:rPr lang="en-US" dirty="0" smtClean="0"/>
              <a:t>0007.b4XX.XXYY. </a:t>
            </a:r>
          </a:p>
          <a:p>
            <a:r>
              <a:rPr lang="en-US" dirty="0" smtClean="0"/>
              <a:t>XXXX </a:t>
            </a:r>
            <a:r>
              <a:rPr lang="en-US" dirty="0"/>
              <a:t>is a 16-bit value that represents six 0 bits, followed by a 10-bit </a:t>
            </a:r>
            <a:r>
              <a:rPr lang="en-US" dirty="0" smtClean="0"/>
              <a:t>GLBP group </a:t>
            </a:r>
            <a:r>
              <a:rPr lang="en-US" dirty="0"/>
              <a:t>number. </a:t>
            </a:r>
            <a:endParaRPr lang="en-US" dirty="0" smtClean="0"/>
          </a:p>
          <a:p>
            <a:r>
              <a:rPr lang="en-US" dirty="0" smtClean="0"/>
              <a:t>YY </a:t>
            </a:r>
            <a:r>
              <a:rPr lang="en-US" dirty="0"/>
              <a:t>is an 8-bit value, and it represents the virtual </a:t>
            </a:r>
            <a:r>
              <a:rPr lang="en-US" dirty="0" smtClean="0"/>
              <a:t>forwarder number</a:t>
            </a:r>
            <a:r>
              <a:rPr lang="en-US" dirty="0"/>
              <a:t>. </a:t>
            </a:r>
            <a:endParaRPr lang="en-US" dirty="0" smtClean="0"/>
          </a:p>
          <a:p>
            <a:r>
              <a:rPr lang="en-US" dirty="0" smtClean="0"/>
              <a:t>The </a:t>
            </a:r>
            <a:r>
              <a:rPr lang="en-US" dirty="0"/>
              <a:t>AVG assigned forwarder 1 virtual MAC address of </a:t>
            </a:r>
            <a:r>
              <a:rPr lang="en-US" dirty="0" smtClean="0"/>
              <a:t>0007. b400.0101 </a:t>
            </a:r>
            <a:r>
              <a:rPr lang="en-US" dirty="0"/>
              <a:t>and forwarder 2 virtual MAC address of </a:t>
            </a:r>
            <a:r>
              <a:rPr lang="en-US" dirty="0" smtClean="0"/>
              <a:t>0007.b400.0102</a:t>
            </a:r>
          </a:p>
        </p:txBody>
      </p:sp>
    </p:spTree>
    <p:extLst>
      <p:ext uri="{BB962C8B-B14F-4D97-AF65-F5344CB8AC3E}">
        <p14:creationId xmlns:p14="http://schemas.microsoft.com/office/powerpoint/2010/main" val="17040910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GLBP Final </a:t>
            </a:r>
            <a:r>
              <a:rPr lang="pt-PT" dirty="0" err="1"/>
              <a:t>Configuration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96425" y="1468119"/>
            <a:ext cx="8503330" cy="4918413"/>
          </a:xfrm>
          <a:prstGeom prst="rect">
            <a:avLst/>
          </a:prstGeom>
        </p:spPr>
      </p:pic>
    </p:spTree>
    <p:extLst>
      <p:ext uri="{BB962C8B-B14F-4D97-AF65-F5344CB8AC3E}">
        <p14:creationId xmlns:p14="http://schemas.microsoft.com/office/powerpoint/2010/main" val="38632176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GLBP </a:t>
            </a:r>
            <a:r>
              <a:rPr lang="pt-PT" dirty="0" err="1" smtClean="0"/>
              <a:t>Operation</a:t>
            </a:r>
            <a:r>
              <a:rPr lang="pt-PT" dirty="0" smtClean="0"/>
              <a:t> (ARP </a:t>
            </a:r>
            <a:r>
              <a:rPr lang="pt-PT" dirty="0" err="1" smtClean="0"/>
              <a:t>Request</a:t>
            </a:r>
            <a:r>
              <a:rPr lang="pt-PT" dirty="0" smtClean="0"/>
              <a:t>)</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566101" y="1336252"/>
            <a:ext cx="7946953" cy="4825574"/>
          </a:xfrm>
          <a:prstGeom prst="rect">
            <a:avLst/>
          </a:prstGeom>
        </p:spPr>
      </p:pic>
    </p:spTree>
    <p:extLst>
      <p:ext uri="{BB962C8B-B14F-4D97-AF65-F5344CB8AC3E}">
        <p14:creationId xmlns:p14="http://schemas.microsoft.com/office/powerpoint/2010/main" val="24272058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GLBP </a:t>
            </a:r>
            <a:r>
              <a:rPr lang="pt-PT" dirty="0" err="1"/>
              <a:t>Operation</a:t>
            </a:r>
            <a:r>
              <a:rPr lang="pt-PT" dirty="0"/>
              <a:t> (ARP </a:t>
            </a:r>
            <a:r>
              <a:rPr lang="pt-PT" dirty="0" err="1" smtClean="0"/>
              <a:t>Reply</a:t>
            </a:r>
            <a:r>
              <a:rPr lang="pt-PT" dirty="0" smtClean="0"/>
              <a:t>)</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371471" y="1183340"/>
            <a:ext cx="8336214" cy="5131399"/>
          </a:xfrm>
          <a:prstGeom prst="rect">
            <a:avLst/>
          </a:prstGeom>
        </p:spPr>
      </p:pic>
    </p:spTree>
    <p:extLst>
      <p:ext uri="{BB962C8B-B14F-4D97-AF65-F5344CB8AC3E}">
        <p14:creationId xmlns:p14="http://schemas.microsoft.com/office/powerpoint/2010/main" val="2689182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GLBP </a:t>
            </a:r>
            <a:r>
              <a:rPr lang="pt-PT" dirty="0" err="1"/>
              <a:t>Operation</a:t>
            </a:r>
            <a:r>
              <a:rPr lang="pt-PT" dirty="0"/>
              <a:t> </a:t>
            </a:r>
            <a:r>
              <a:rPr lang="pt-PT" dirty="0" smtClean="0"/>
              <a:t>(</a:t>
            </a:r>
            <a:r>
              <a:rPr lang="pt-PT" dirty="0" err="1" smtClean="0"/>
              <a:t>Traffic</a:t>
            </a:r>
            <a:r>
              <a:rPr lang="pt-PT" dirty="0" smtClean="0"/>
              <a:t> </a:t>
            </a:r>
            <a:r>
              <a:rPr lang="pt-PT" dirty="0" err="1" smtClean="0"/>
              <a:t>Flow</a:t>
            </a:r>
            <a:r>
              <a:rPr lang="pt-PT" dirty="0" smtClean="0"/>
              <a:t>)</a:t>
            </a:r>
            <a:endParaRPr lang="pt-PT" dirty="0"/>
          </a:p>
        </p:txBody>
      </p:sp>
      <p:sp>
        <p:nvSpPr>
          <p:cNvPr id="3" name="Content Placeholder 2"/>
          <p:cNvSpPr>
            <a:spLocks noGrp="1"/>
          </p:cNvSpPr>
          <p:nvPr>
            <p:ph idx="1"/>
          </p:nvPr>
        </p:nvSpPr>
        <p:spPr/>
        <p:txBody>
          <a:bodyPr/>
          <a:lstStyle/>
          <a:p>
            <a:endParaRPr lang="pt-PT" dirty="0"/>
          </a:p>
        </p:txBody>
      </p:sp>
      <p:pic>
        <p:nvPicPr>
          <p:cNvPr id="5" name="Picture 4"/>
          <p:cNvPicPr>
            <a:picLocks noChangeAspect="1"/>
          </p:cNvPicPr>
          <p:nvPr/>
        </p:nvPicPr>
        <p:blipFill>
          <a:blip r:embed="rId2"/>
          <a:stretch>
            <a:fillRect/>
          </a:stretch>
        </p:blipFill>
        <p:spPr>
          <a:xfrm>
            <a:off x="319322" y="1183339"/>
            <a:ext cx="8440512" cy="5131399"/>
          </a:xfrm>
          <a:prstGeom prst="rect">
            <a:avLst/>
          </a:prstGeom>
        </p:spPr>
      </p:pic>
    </p:spTree>
    <p:extLst>
      <p:ext uri="{BB962C8B-B14F-4D97-AF65-F5344CB8AC3E}">
        <p14:creationId xmlns:p14="http://schemas.microsoft.com/office/powerpoint/2010/main" val="20102016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a:t>GLBP </a:t>
            </a:r>
            <a:r>
              <a:rPr lang="pt-PT" dirty="0" err="1"/>
              <a:t>Operations</a:t>
            </a:r>
            <a:r>
              <a:rPr lang="pt-PT" dirty="0"/>
              <a:t>: </a:t>
            </a:r>
            <a:r>
              <a:rPr lang="pt-PT" dirty="0" err="1"/>
              <a:t>Failed</a:t>
            </a:r>
            <a:r>
              <a:rPr lang="pt-PT" dirty="0"/>
              <a:t> </a:t>
            </a:r>
            <a:r>
              <a:rPr lang="pt-PT" dirty="0" smtClean="0"/>
              <a:t>R1 New </a:t>
            </a:r>
            <a:r>
              <a:rPr lang="pt-PT" dirty="0"/>
              <a:t>Data </a:t>
            </a:r>
            <a:r>
              <a:rPr lang="pt-PT" dirty="0" err="1"/>
              <a:t>Path</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1181995" y="1188479"/>
            <a:ext cx="6715166" cy="5126260"/>
          </a:xfrm>
          <a:prstGeom prst="rect">
            <a:avLst/>
          </a:prstGeom>
        </p:spPr>
      </p:pic>
    </p:spTree>
    <p:extLst>
      <p:ext uri="{BB962C8B-B14F-4D97-AF65-F5344CB8AC3E}">
        <p14:creationId xmlns:p14="http://schemas.microsoft.com/office/powerpoint/2010/main" val="12778212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GLBP </a:t>
            </a:r>
            <a:r>
              <a:rPr lang="pt-PT" dirty="0" err="1"/>
              <a:t>Load-Balancing</a:t>
            </a:r>
            <a:r>
              <a:rPr lang="pt-PT" dirty="0"/>
              <a:t> </a:t>
            </a:r>
            <a:r>
              <a:rPr lang="pt-PT" dirty="0" err="1"/>
              <a:t>Options</a:t>
            </a:r>
            <a:endParaRPr lang="pt-PT"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GLBP supports the following operational modes for load balancing traffic across </a:t>
            </a:r>
            <a:r>
              <a:rPr lang="en-US" dirty="0" smtClean="0"/>
              <a:t>multiple default </a:t>
            </a:r>
            <a:r>
              <a:rPr lang="en-US" dirty="0"/>
              <a:t>routers that are servicing the same default gateway IP address:</a:t>
            </a:r>
          </a:p>
          <a:p>
            <a:r>
              <a:rPr lang="en-US" b="1" dirty="0" smtClean="0"/>
              <a:t>Weighted </a:t>
            </a:r>
            <a:r>
              <a:rPr lang="en-US" b="1" dirty="0"/>
              <a:t>load-balancing </a:t>
            </a:r>
            <a:r>
              <a:rPr lang="en-US" b="1" dirty="0" smtClean="0"/>
              <a:t>algorithm</a:t>
            </a:r>
          </a:p>
          <a:p>
            <a:pPr lvl="1"/>
            <a:r>
              <a:rPr lang="en-US" dirty="0" smtClean="0"/>
              <a:t>The </a:t>
            </a:r>
            <a:r>
              <a:rPr lang="en-US" dirty="0"/>
              <a:t>amount of load that is directed to a </a:t>
            </a:r>
            <a:r>
              <a:rPr lang="en-US" dirty="0" smtClean="0"/>
              <a:t>router depends </a:t>
            </a:r>
            <a:r>
              <a:rPr lang="en-US" dirty="0"/>
              <a:t>on the weighting value </a:t>
            </a:r>
            <a:r>
              <a:rPr lang="en-US" dirty="0" smtClean="0"/>
              <a:t>that </a:t>
            </a:r>
            <a:r>
              <a:rPr lang="en-US" dirty="0"/>
              <a:t>is advertised by that router</a:t>
            </a:r>
            <a:r>
              <a:rPr lang="en-US" dirty="0" smtClean="0"/>
              <a:t>.</a:t>
            </a:r>
          </a:p>
          <a:p>
            <a:r>
              <a:rPr lang="en-US" b="1" dirty="0" smtClean="0"/>
              <a:t>Host-dependent </a:t>
            </a:r>
            <a:r>
              <a:rPr lang="en-US" b="1" dirty="0"/>
              <a:t>load-balancing </a:t>
            </a:r>
            <a:r>
              <a:rPr lang="en-US" b="1" dirty="0" smtClean="0"/>
              <a:t>algorithm</a:t>
            </a:r>
          </a:p>
          <a:p>
            <a:pPr lvl="1"/>
            <a:r>
              <a:rPr lang="en-US" dirty="0" smtClean="0"/>
              <a:t>A </a:t>
            </a:r>
            <a:r>
              <a:rPr lang="en-US" dirty="0"/>
              <a:t>host is guaranteed the use of </a:t>
            </a:r>
            <a:r>
              <a:rPr lang="en-US" dirty="0" smtClean="0"/>
              <a:t>the same </a:t>
            </a:r>
            <a:r>
              <a:rPr lang="en-US" dirty="0"/>
              <a:t>virtual MAC address as long as that virtual MAC address is participating in </a:t>
            </a:r>
            <a:r>
              <a:rPr lang="en-US" dirty="0" smtClean="0"/>
              <a:t>the </a:t>
            </a:r>
            <a:r>
              <a:rPr lang="pt-PT" dirty="0" smtClean="0"/>
              <a:t>GLBP </a:t>
            </a:r>
            <a:r>
              <a:rPr lang="pt-PT" dirty="0" err="1"/>
              <a:t>group</a:t>
            </a:r>
            <a:r>
              <a:rPr lang="pt-PT" dirty="0"/>
              <a:t>.</a:t>
            </a:r>
          </a:p>
          <a:p>
            <a:r>
              <a:rPr lang="en-US" b="1" dirty="0" smtClean="0"/>
              <a:t>Round-robin </a:t>
            </a:r>
            <a:r>
              <a:rPr lang="en-US" b="1" dirty="0"/>
              <a:t>load-balancing </a:t>
            </a:r>
            <a:r>
              <a:rPr lang="en-US" b="1" dirty="0" smtClean="0"/>
              <a:t>algorithm</a:t>
            </a:r>
          </a:p>
          <a:p>
            <a:pPr lvl="1"/>
            <a:r>
              <a:rPr lang="en-US" dirty="0" smtClean="0"/>
              <a:t>As </a:t>
            </a:r>
            <a:r>
              <a:rPr lang="en-US" dirty="0"/>
              <a:t>clients send ARP requests to resolve </a:t>
            </a:r>
            <a:r>
              <a:rPr lang="en-US" dirty="0" smtClean="0"/>
              <a:t>the MAC </a:t>
            </a:r>
            <a:r>
              <a:rPr lang="en-US" dirty="0"/>
              <a:t>address of the default gateway, the reply to each client contains the </a:t>
            </a:r>
            <a:r>
              <a:rPr lang="en-US" dirty="0" smtClean="0"/>
              <a:t>MAC address </a:t>
            </a:r>
            <a:r>
              <a:rPr lang="en-US" dirty="0"/>
              <a:t>of the next possible router in a round-robin fashion. The MAC </a:t>
            </a:r>
            <a:r>
              <a:rPr lang="en-US" dirty="0" smtClean="0"/>
              <a:t>addresses of </a:t>
            </a:r>
            <a:r>
              <a:rPr lang="en-US" dirty="0"/>
              <a:t>all routers take turns being included in address resolution replies for the </a:t>
            </a:r>
            <a:r>
              <a:rPr lang="en-US" dirty="0" smtClean="0"/>
              <a:t>default </a:t>
            </a:r>
            <a:r>
              <a:rPr lang="pt-PT" dirty="0" err="1" smtClean="0"/>
              <a:t>gateway</a:t>
            </a:r>
            <a:r>
              <a:rPr lang="pt-PT" dirty="0" smtClean="0"/>
              <a:t> </a:t>
            </a:r>
            <a:r>
              <a:rPr lang="pt-PT" dirty="0"/>
              <a:t>IP </a:t>
            </a:r>
            <a:r>
              <a:rPr lang="pt-PT" dirty="0" err="1"/>
              <a:t>address</a:t>
            </a:r>
            <a:r>
              <a:rPr lang="pt-PT" dirty="0" smtClean="0"/>
              <a:t>.</a:t>
            </a:r>
          </a:p>
          <a:p>
            <a:r>
              <a:rPr lang="en-US" dirty="0"/>
              <a:t>To configure the load-balancing option, use the following command:</a:t>
            </a:r>
          </a:p>
          <a:p>
            <a:pPr lvl="1"/>
            <a:r>
              <a:rPr lang="en-US" dirty="0">
                <a:latin typeface="Consolas" panose="020B0609020204030204" pitchFamily="49" charset="0"/>
              </a:rPr>
              <a:t>Switch(</a:t>
            </a:r>
            <a:r>
              <a:rPr lang="en-US" dirty="0" err="1">
                <a:latin typeface="Consolas" panose="020B0609020204030204" pitchFamily="49" charset="0"/>
              </a:rPr>
              <a:t>config</a:t>
            </a:r>
            <a:r>
              <a:rPr lang="en-US" dirty="0">
                <a:latin typeface="Consolas" panose="020B0609020204030204" pitchFamily="49" charset="0"/>
              </a:rPr>
              <a:t>-if)# </a:t>
            </a:r>
            <a:r>
              <a:rPr lang="en-US" b="1" dirty="0" err="1">
                <a:latin typeface="Consolas" panose="020B0609020204030204" pitchFamily="49" charset="0"/>
              </a:rPr>
              <a:t>glbp</a:t>
            </a:r>
            <a:r>
              <a:rPr lang="en-US" b="1" dirty="0">
                <a:latin typeface="Consolas" panose="020B0609020204030204" pitchFamily="49" charset="0"/>
              </a:rPr>
              <a:t> </a:t>
            </a:r>
            <a:r>
              <a:rPr lang="en-US" i="1" dirty="0">
                <a:latin typeface="Consolas" panose="020B0609020204030204" pitchFamily="49" charset="0"/>
              </a:rPr>
              <a:t>group </a:t>
            </a:r>
            <a:r>
              <a:rPr lang="en-US" b="1" dirty="0">
                <a:latin typeface="Consolas" panose="020B0609020204030204" pitchFamily="49" charset="0"/>
              </a:rPr>
              <a:t>load-balancing </a:t>
            </a:r>
            <a:r>
              <a:rPr lang="en-US" dirty="0">
                <a:latin typeface="Consolas" panose="020B0609020204030204" pitchFamily="49" charset="0"/>
              </a:rPr>
              <a:t>[ </a:t>
            </a:r>
            <a:r>
              <a:rPr lang="en-US" b="1" dirty="0">
                <a:latin typeface="Consolas" panose="020B0609020204030204" pitchFamily="49" charset="0"/>
              </a:rPr>
              <a:t>round-robin </a:t>
            </a:r>
            <a:r>
              <a:rPr lang="en-US" dirty="0" smtClean="0">
                <a:latin typeface="Consolas" panose="020B0609020204030204" pitchFamily="49" charset="0"/>
              </a:rPr>
              <a:t>| </a:t>
            </a:r>
            <a:r>
              <a:rPr lang="pt-PT" b="1" dirty="0" err="1" smtClean="0">
                <a:latin typeface="Consolas" panose="020B0609020204030204" pitchFamily="49" charset="0"/>
              </a:rPr>
              <a:t>weighted</a:t>
            </a:r>
            <a:r>
              <a:rPr lang="pt-PT" b="1" dirty="0" smtClean="0">
                <a:latin typeface="Consolas" panose="020B0609020204030204" pitchFamily="49" charset="0"/>
              </a:rPr>
              <a:t> </a:t>
            </a:r>
            <a:r>
              <a:rPr lang="pt-PT" dirty="0">
                <a:latin typeface="Consolas" panose="020B0609020204030204" pitchFamily="49" charset="0"/>
              </a:rPr>
              <a:t>| </a:t>
            </a:r>
            <a:r>
              <a:rPr lang="pt-PT" b="1" dirty="0" err="1">
                <a:latin typeface="Consolas" panose="020B0609020204030204" pitchFamily="49" charset="0"/>
              </a:rPr>
              <a:t>host-dependent</a:t>
            </a:r>
            <a:r>
              <a:rPr lang="pt-PT" b="1" dirty="0">
                <a:latin typeface="Consolas" panose="020B0609020204030204" pitchFamily="49" charset="0"/>
              </a:rPr>
              <a:t> </a:t>
            </a:r>
            <a:r>
              <a:rPr lang="pt-PT" dirty="0">
                <a:latin typeface="Consolas" panose="020B0609020204030204" pitchFamily="49" charset="0"/>
              </a:rPr>
              <a:t>]</a:t>
            </a:r>
          </a:p>
        </p:txBody>
      </p:sp>
    </p:spTree>
    <p:extLst>
      <p:ext uri="{BB962C8B-B14F-4D97-AF65-F5344CB8AC3E}">
        <p14:creationId xmlns:p14="http://schemas.microsoft.com/office/powerpoint/2010/main" val="3448839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GLBP </a:t>
            </a:r>
            <a:r>
              <a:rPr lang="pt-PT" dirty="0" err="1" smtClean="0"/>
              <a:t>Authentication</a:t>
            </a:r>
            <a:endParaRPr lang="pt-PT" dirty="0"/>
          </a:p>
        </p:txBody>
      </p:sp>
      <p:sp>
        <p:nvSpPr>
          <p:cNvPr id="3" name="Content Placeholder 2"/>
          <p:cNvSpPr>
            <a:spLocks noGrp="1"/>
          </p:cNvSpPr>
          <p:nvPr>
            <p:ph idx="1"/>
          </p:nvPr>
        </p:nvSpPr>
        <p:spPr/>
        <p:txBody>
          <a:bodyPr/>
          <a:lstStyle/>
          <a:p>
            <a:r>
              <a:rPr lang="en-US" dirty="0"/>
              <a:t>The key for the MD5 hash can either be given directly in the configuration using a </a:t>
            </a:r>
            <a:r>
              <a:rPr lang="en-US" dirty="0" smtClean="0"/>
              <a:t>key string </a:t>
            </a:r>
            <a:r>
              <a:rPr lang="en-US" dirty="0"/>
              <a:t>or supplied indirectly through a key chain. </a:t>
            </a:r>
            <a:endParaRPr lang="en-US" dirty="0" smtClean="0"/>
          </a:p>
          <a:p>
            <a:r>
              <a:rPr lang="en-US" dirty="0" smtClean="0"/>
              <a:t>The </a:t>
            </a:r>
            <a:r>
              <a:rPr lang="en-US" dirty="0"/>
              <a:t>key string cannot exceed </a:t>
            </a:r>
            <a:r>
              <a:rPr lang="en-US" dirty="0" smtClean="0"/>
              <a:t>100 characters </a:t>
            </a:r>
            <a:r>
              <a:rPr lang="en-US" dirty="0"/>
              <a:t>in length. </a:t>
            </a:r>
            <a:endParaRPr lang="en-US" dirty="0" smtClean="0"/>
          </a:p>
          <a:p>
            <a:pPr marL="0" indent="0">
              <a:buNone/>
            </a:pPr>
            <a:r>
              <a:rPr lang="en-US" dirty="0" smtClean="0"/>
              <a:t>The </a:t>
            </a:r>
            <a:r>
              <a:rPr lang="en-US" dirty="0"/>
              <a:t>following example demonstrates the configuration for </a:t>
            </a:r>
            <a:r>
              <a:rPr lang="en-US" dirty="0" smtClean="0"/>
              <a:t>GLBP </a:t>
            </a:r>
            <a:r>
              <a:rPr lang="pt-PT" dirty="0" err="1" smtClean="0"/>
              <a:t>authentication</a:t>
            </a:r>
            <a:r>
              <a:rPr lang="pt-PT" dirty="0"/>
              <a:t>:</a:t>
            </a:r>
          </a:p>
          <a:p>
            <a:r>
              <a:rPr lang="pt-PT" sz="1600" dirty="0">
                <a:latin typeface="Consolas" panose="020B0609020204030204" pitchFamily="49" charset="0"/>
              </a:rPr>
              <a:t>Router(</a:t>
            </a:r>
            <a:r>
              <a:rPr lang="pt-PT" sz="1600" dirty="0" err="1">
                <a:latin typeface="Consolas" panose="020B0609020204030204" pitchFamily="49" charset="0"/>
              </a:rPr>
              <a:t>config</a:t>
            </a:r>
            <a:r>
              <a:rPr lang="pt-PT" sz="1600" dirty="0">
                <a:latin typeface="Consolas" panose="020B0609020204030204" pitchFamily="49" charset="0"/>
              </a:rPr>
              <a:t>)# </a:t>
            </a:r>
            <a:r>
              <a:rPr lang="pt-PT" sz="1600" b="1" dirty="0">
                <a:latin typeface="Consolas" panose="020B0609020204030204" pitchFamily="49" charset="0"/>
              </a:rPr>
              <a:t>interface Ethernet0/1</a:t>
            </a:r>
          </a:p>
          <a:p>
            <a:r>
              <a:rPr lang="en-US" sz="1600" dirty="0">
                <a:latin typeface="Consolas" panose="020B0609020204030204" pitchFamily="49" charset="0"/>
              </a:rPr>
              <a:t>Router(</a:t>
            </a:r>
            <a:r>
              <a:rPr lang="en-US" sz="1600" dirty="0" err="1">
                <a:latin typeface="Consolas" panose="020B0609020204030204" pitchFamily="49" charset="0"/>
              </a:rPr>
              <a:t>config</a:t>
            </a:r>
            <a:r>
              <a:rPr lang="en-US" sz="1600" dirty="0">
                <a:latin typeface="Consolas" panose="020B0609020204030204" pitchFamily="49" charset="0"/>
              </a:rPr>
              <a:t>-if)# </a:t>
            </a:r>
            <a:r>
              <a:rPr lang="en-US" sz="1600" b="1" dirty="0" err="1">
                <a:latin typeface="Consolas" panose="020B0609020204030204" pitchFamily="49" charset="0"/>
              </a:rPr>
              <a:t>ip</a:t>
            </a:r>
            <a:r>
              <a:rPr lang="en-US" sz="1600" b="1" dirty="0">
                <a:latin typeface="Consolas" panose="020B0609020204030204" pitchFamily="49" charset="0"/>
              </a:rPr>
              <a:t> address 10.0.0.1 255.255.255.0</a:t>
            </a:r>
          </a:p>
          <a:p>
            <a:r>
              <a:rPr lang="en-US" sz="1600" dirty="0">
                <a:latin typeface="Consolas" panose="020B0609020204030204" pitchFamily="49" charset="0"/>
              </a:rPr>
              <a:t>Router(</a:t>
            </a:r>
            <a:r>
              <a:rPr lang="en-US" sz="1600" dirty="0" err="1">
                <a:latin typeface="Consolas" panose="020B0609020204030204" pitchFamily="49" charset="0"/>
              </a:rPr>
              <a:t>config</a:t>
            </a:r>
            <a:r>
              <a:rPr lang="en-US" sz="1600" dirty="0">
                <a:latin typeface="Consolas" panose="020B0609020204030204" pitchFamily="49" charset="0"/>
              </a:rPr>
              <a:t>-if)# </a:t>
            </a:r>
            <a:r>
              <a:rPr lang="en-US" sz="1600" b="1" dirty="0" err="1">
                <a:latin typeface="Consolas" panose="020B0609020204030204" pitchFamily="49" charset="0"/>
              </a:rPr>
              <a:t>glbp</a:t>
            </a:r>
            <a:r>
              <a:rPr lang="en-US" sz="1600" b="1" dirty="0">
                <a:latin typeface="Consolas" panose="020B0609020204030204" pitchFamily="49" charset="0"/>
              </a:rPr>
              <a:t> 1 authentication md5 key-string d00b4r987654321a</a:t>
            </a:r>
          </a:p>
          <a:p>
            <a:r>
              <a:rPr lang="en-US" sz="1600" dirty="0">
                <a:latin typeface="Consolas" panose="020B0609020204030204" pitchFamily="49" charset="0"/>
              </a:rPr>
              <a:t>Router(</a:t>
            </a:r>
            <a:r>
              <a:rPr lang="en-US" sz="1600" dirty="0" err="1">
                <a:latin typeface="Consolas" panose="020B0609020204030204" pitchFamily="49" charset="0"/>
              </a:rPr>
              <a:t>config</a:t>
            </a:r>
            <a:r>
              <a:rPr lang="en-US" sz="1600" dirty="0">
                <a:latin typeface="Consolas" panose="020B0609020204030204" pitchFamily="49" charset="0"/>
              </a:rPr>
              <a:t>-if)# </a:t>
            </a:r>
            <a:r>
              <a:rPr lang="en-US" sz="1600" b="1" dirty="0" err="1">
                <a:latin typeface="Consolas" panose="020B0609020204030204" pitchFamily="49" charset="0"/>
              </a:rPr>
              <a:t>glbp</a:t>
            </a:r>
            <a:r>
              <a:rPr lang="en-US" sz="1600" b="1" dirty="0">
                <a:latin typeface="Consolas" panose="020B0609020204030204" pitchFamily="49" charset="0"/>
              </a:rPr>
              <a:t> 1 </a:t>
            </a:r>
            <a:r>
              <a:rPr lang="en-US" sz="1600" b="1" dirty="0" err="1">
                <a:latin typeface="Consolas" panose="020B0609020204030204" pitchFamily="49" charset="0"/>
              </a:rPr>
              <a:t>ip</a:t>
            </a:r>
            <a:r>
              <a:rPr lang="en-US" sz="1600" b="1" dirty="0">
                <a:latin typeface="Consolas" panose="020B0609020204030204" pitchFamily="49" charset="0"/>
              </a:rPr>
              <a:t> 10.0.0.10</a:t>
            </a:r>
            <a:endParaRPr lang="pt-PT" sz="1600" dirty="0">
              <a:latin typeface="Consolas" panose="020B0609020204030204" pitchFamily="49" charset="0"/>
            </a:endParaRPr>
          </a:p>
        </p:txBody>
      </p:sp>
    </p:spTree>
    <p:extLst>
      <p:ext uri="{BB962C8B-B14F-4D97-AF65-F5344CB8AC3E}">
        <p14:creationId xmlns:p14="http://schemas.microsoft.com/office/powerpoint/2010/main" val="1448861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GLBP </a:t>
            </a:r>
            <a:r>
              <a:rPr lang="pt-PT" dirty="0" err="1"/>
              <a:t>and</a:t>
            </a:r>
            <a:r>
              <a:rPr lang="pt-PT" dirty="0"/>
              <a:t> STP</a:t>
            </a:r>
          </a:p>
        </p:txBody>
      </p:sp>
      <p:sp>
        <p:nvSpPr>
          <p:cNvPr id="3" name="Content Placeholder 2"/>
          <p:cNvSpPr>
            <a:spLocks noGrp="1"/>
          </p:cNvSpPr>
          <p:nvPr>
            <p:ph idx="1"/>
          </p:nvPr>
        </p:nvSpPr>
        <p:spPr/>
        <p:txBody>
          <a:bodyPr/>
          <a:lstStyle/>
          <a:p>
            <a:r>
              <a:rPr lang="en-US" dirty="0"/>
              <a:t>With some switching topologies, the operation of STP results in inefficient traffic paths.</a:t>
            </a:r>
          </a:p>
          <a:p>
            <a:r>
              <a:rPr lang="en-US" dirty="0"/>
              <a:t>In such cases, implementation of HSRP might be preferred over GLBP because it is </a:t>
            </a:r>
            <a:r>
              <a:rPr lang="en-US" dirty="0" smtClean="0"/>
              <a:t>easier to </a:t>
            </a:r>
            <a:r>
              <a:rPr lang="en-US" dirty="0"/>
              <a:t>understand, whereas GLBP provides no advantages.</a:t>
            </a:r>
            <a:endParaRPr lang="pt-PT" dirty="0"/>
          </a:p>
        </p:txBody>
      </p:sp>
      <p:pic>
        <p:nvPicPr>
          <p:cNvPr id="4" name="Picture 3"/>
          <p:cNvPicPr>
            <a:picLocks noChangeAspect="1"/>
          </p:cNvPicPr>
          <p:nvPr/>
        </p:nvPicPr>
        <p:blipFill>
          <a:blip r:embed="rId3"/>
          <a:stretch>
            <a:fillRect/>
          </a:stretch>
        </p:blipFill>
        <p:spPr>
          <a:xfrm>
            <a:off x="475527" y="3203530"/>
            <a:ext cx="7991579" cy="3473570"/>
          </a:xfrm>
          <a:prstGeom prst="rect">
            <a:avLst/>
          </a:prstGeom>
        </p:spPr>
      </p:pic>
    </p:spTree>
    <p:extLst>
      <p:ext uri="{BB962C8B-B14F-4D97-AF65-F5344CB8AC3E}">
        <p14:creationId xmlns:p14="http://schemas.microsoft.com/office/powerpoint/2010/main" val="175321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Overview</a:t>
            </a:r>
            <a:endParaRPr lang="pt-PT" dirty="0"/>
          </a:p>
        </p:txBody>
      </p:sp>
      <p:pic>
        <p:nvPicPr>
          <p:cNvPr id="4" name="Picture 3"/>
          <p:cNvPicPr>
            <a:picLocks noChangeAspect="1"/>
          </p:cNvPicPr>
          <p:nvPr/>
        </p:nvPicPr>
        <p:blipFill>
          <a:blip r:embed="rId2"/>
          <a:stretch>
            <a:fillRect/>
          </a:stretch>
        </p:blipFill>
        <p:spPr>
          <a:xfrm>
            <a:off x="100346" y="1779734"/>
            <a:ext cx="5158110" cy="3865692"/>
          </a:xfrm>
          <a:prstGeom prst="rect">
            <a:avLst/>
          </a:prstGeom>
        </p:spPr>
      </p:pic>
      <p:sp>
        <p:nvSpPr>
          <p:cNvPr id="3" name="Content Placeholder 2"/>
          <p:cNvSpPr>
            <a:spLocks noGrp="1"/>
          </p:cNvSpPr>
          <p:nvPr>
            <p:ph idx="1"/>
          </p:nvPr>
        </p:nvSpPr>
        <p:spPr>
          <a:xfrm>
            <a:off x="5102087" y="1183340"/>
            <a:ext cx="3697667" cy="5131399"/>
          </a:xfrm>
        </p:spPr>
        <p:txBody>
          <a:bodyPr>
            <a:normAutofit fontScale="92500" lnSpcReduction="10000"/>
          </a:bodyPr>
          <a:lstStyle/>
          <a:p>
            <a:pPr marL="0" indent="0">
              <a:buNone/>
            </a:pPr>
            <a:r>
              <a:rPr lang="en-US" dirty="0"/>
              <a:t>When the forwarding router or a link to it </a:t>
            </a:r>
            <a:r>
              <a:rPr lang="en-US" dirty="0" smtClean="0"/>
              <a:t>fails</a:t>
            </a:r>
          </a:p>
          <a:p>
            <a:r>
              <a:rPr lang="en-US" dirty="0" smtClean="0"/>
              <a:t>The </a:t>
            </a:r>
            <a:r>
              <a:rPr lang="en-US" dirty="0"/>
              <a:t>standby router stops seeing hello messages from the forwarding router.</a:t>
            </a:r>
          </a:p>
          <a:p>
            <a:r>
              <a:rPr lang="en-US" dirty="0" smtClean="0"/>
              <a:t>The </a:t>
            </a:r>
            <a:r>
              <a:rPr lang="en-US" dirty="0"/>
              <a:t>standby router assumes the role of the forwarding router.</a:t>
            </a:r>
          </a:p>
          <a:p>
            <a:r>
              <a:rPr lang="en-US" dirty="0" smtClean="0"/>
              <a:t>As </a:t>
            </a:r>
            <a:r>
              <a:rPr lang="en-US" dirty="0"/>
              <a:t>the new forwarding router assumes both the IP and MAC addresses of the </a:t>
            </a:r>
            <a:r>
              <a:rPr lang="en-US" dirty="0" smtClean="0"/>
              <a:t>virtual router</a:t>
            </a:r>
            <a:r>
              <a:rPr lang="en-US" dirty="0"/>
              <a:t>, the end stations see no disruption in service.</a:t>
            </a:r>
            <a:endParaRPr lang="pt-PT" dirty="0"/>
          </a:p>
        </p:txBody>
      </p:sp>
    </p:spTree>
    <p:extLst>
      <p:ext uri="{BB962C8B-B14F-4D97-AF65-F5344CB8AC3E}">
        <p14:creationId xmlns:p14="http://schemas.microsoft.com/office/powerpoint/2010/main" val="24139115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Tracking</a:t>
            </a:r>
            <a:r>
              <a:rPr lang="pt-PT" dirty="0"/>
              <a:t> </a:t>
            </a:r>
            <a:r>
              <a:rPr lang="pt-PT" dirty="0" err="1"/>
              <a:t>and</a:t>
            </a:r>
            <a:r>
              <a:rPr lang="pt-PT" dirty="0"/>
              <a:t> GLBP</a:t>
            </a:r>
          </a:p>
        </p:txBody>
      </p:sp>
      <p:sp>
        <p:nvSpPr>
          <p:cNvPr id="3" name="Content Placeholder 2"/>
          <p:cNvSpPr>
            <a:spLocks noGrp="1"/>
          </p:cNvSpPr>
          <p:nvPr>
            <p:ph idx="1"/>
          </p:nvPr>
        </p:nvSpPr>
        <p:spPr/>
        <p:txBody>
          <a:bodyPr/>
          <a:lstStyle/>
          <a:p>
            <a:r>
              <a:rPr lang="en-US" dirty="0"/>
              <a:t>Changing weight affects the AVF election and the load-balancing algorithm. </a:t>
            </a:r>
            <a:endParaRPr lang="en-US" dirty="0" smtClean="0"/>
          </a:p>
          <a:p>
            <a:r>
              <a:rPr lang="en-US" dirty="0" smtClean="0"/>
              <a:t>Both values can </a:t>
            </a:r>
            <a:r>
              <a:rPr lang="en-US" dirty="0"/>
              <a:t>be manipulated with object tracking.</a:t>
            </a:r>
            <a:endParaRPr lang="pt-PT" dirty="0"/>
          </a:p>
        </p:txBody>
      </p:sp>
      <p:pic>
        <p:nvPicPr>
          <p:cNvPr id="4" name="Picture 3"/>
          <p:cNvPicPr>
            <a:picLocks noChangeAspect="1"/>
          </p:cNvPicPr>
          <p:nvPr/>
        </p:nvPicPr>
        <p:blipFill>
          <a:blip r:embed="rId2"/>
          <a:stretch>
            <a:fillRect/>
          </a:stretch>
        </p:blipFill>
        <p:spPr>
          <a:xfrm>
            <a:off x="1195898" y="2370920"/>
            <a:ext cx="6687360" cy="4253720"/>
          </a:xfrm>
          <a:prstGeom prst="rect">
            <a:avLst/>
          </a:prstGeom>
        </p:spPr>
      </p:pic>
    </p:spTree>
    <p:extLst>
      <p:ext uri="{BB962C8B-B14F-4D97-AF65-F5344CB8AC3E}">
        <p14:creationId xmlns:p14="http://schemas.microsoft.com/office/powerpoint/2010/main" val="1682145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GLBP </a:t>
            </a:r>
            <a:r>
              <a:rPr lang="pt-PT" dirty="0" err="1" smtClean="0"/>
              <a:t>Weight</a:t>
            </a:r>
            <a:endParaRPr lang="pt-PT" dirty="0"/>
          </a:p>
        </p:txBody>
      </p:sp>
      <p:sp>
        <p:nvSpPr>
          <p:cNvPr id="3" name="Content Placeholder 2"/>
          <p:cNvSpPr>
            <a:spLocks noGrp="1"/>
          </p:cNvSpPr>
          <p:nvPr>
            <p:ph idx="1"/>
          </p:nvPr>
        </p:nvSpPr>
        <p:spPr/>
        <p:txBody>
          <a:bodyPr>
            <a:normAutofit fontScale="92500" lnSpcReduction="20000"/>
          </a:bodyPr>
          <a:lstStyle/>
          <a:p>
            <a:r>
              <a:rPr lang="en-US" dirty="0"/>
              <a:t>GLBP uses a weighting scheme to determine the forwarding capacity of each router </a:t>
            </a:r>
            <a:r>
              <a:rPr lang="en-US" dirty="0" smtClean="0"/>
              <a:t>in the </a:t>
            </a:r>
            <a:r>
              <a:rPr lang="en-US" dirty="0"/>
              <a:t>GLBP group. </a:t>
            </a:r>
            <a:endParaRPr lang="en-US" dirty="0" smtClean="0"/>
          </a:p>
          <a:p>
            <a:r>
              <a:rPr lang="en-US" dirty="0" smtClean="0"/>
              <a:t>The </a:t>
            </a:r>
            <a:r>
              <a:rPr lang="en-US" dirty="0"/>
              <a:t>weighting that is assigned to a router in the GLBP group can </a:t>
            </a:r>
            <a:r>
              <a:rPr lang="en-US" dirty="0" smtClean="0"/>
              <a:t>be used </a:t>
            </a:r>
            <a:r>
              <a:rPr lang="en-US" dirty="0"/>
              <a:t>to determine whether it will forward packets and, if so, the proportion of hosts </a:t>
            </a:r>
            <a:r>
              <a:rPr lang="en-US" dirty="0" smtClean="0"/>
              <a:t>in the </a:t>
            </a:r>
            <a:r>
              <a:rPr lang="en-US" dirty="0"/>
              <a:t>LAN for which it will forward packets. </a:t>
            </a:r>
            <a:endParaRPr lang="en-US" dirty="0" smtClean="0"/>
          </a:p>
          <a:p>
            <a:r>
              <a:rPr lang="en-US" dirty="0" smtClean="0"/>
              <a:t>Thresholds </a:t>
            </a:r>
            <a:r>
              <a:rPr lang="en-US" dirty="0"/>
              <a:t>can be set to disable </a:t>
            </a:r>
            <a:r>
              <a:rPr lang="en-US" dirty="0" smtClean="0"/>
              <a:t>forwarding when </a:t>
            </a:r>
            <a:r>
              <a:rPr lang="en-US" dirty="0"/>
              <a:t>the weighting for a GLBP group falls below a certain value, and when it rises </a:t>
            </a:r>
            <a:r>
              <a:rPr lang="en-US" dirty="0" smtClean="0"/>
              <a:t>above another </a:t>
            </a:r>
            <a:r>
              <a:rPr lang="en-US" dirty="0"/>
              <a:t>threshold, forwarding is automatically </a:t>
            </a:r>
            <a:r>
              <a:rPr lang="en-US" dirty="0" err="1"/>
              <a:t>reenabled</a:t>
            </a:r>
            <a:r>
              <a:rPr lang="en-US" dirty="0" smtClean="0"/>
              <a:t>.</a:t>
            </a:r>
          </a:p>
          <a:p>
            <a:r>
              <a:rPr lang="en-US" dirty="0"/>
              <a:t>By default, the GLBP virtual forwarder preemptive scheme is enabled with a delay of </a:t>
            </a:r>
            <a:r>
              <a:rPr lang="en-US" dirty="0" smtClean="0"/>
              <a:t>30 seconds</a:t>
            </a:r>
            <a:r>
              <a:rPr lang="en-US" dirty="0"/>
              <a:t>. </a:t>
            </a:r>
            <a:endParaRPr lang="en-US" dirty="0" smtClean="0"/>
          </a:p>
          <a:p>
            <a:r>
              <a:rPr lang="en-US" dirty="0" smtClean="0"/>
              <a:t>A </a:t>
            </a:r>
            <a:r>
              <a:rPr lang="en-US" dirty="0"/>
              <a:t>backup virtual forwarder can become the AVF if the current AVF </a:t>
            </a:r>
            <a:r>
              <a:rPr lang="en-US" dirty="0" smtClean="0"/>
              <a:t>weighting falls </a:t>
            </a:r>
            <a:r>
              <a:rPr lang="en-US" dirty="0"/>
              <a:t>below the low weighting threshold for 30 seconds. </a:t>
            </a:r>
            <a:endParaRPr lang="en-US" dirty="0" smtClean="0"/>
          </a:p>
          <a:p>
            <a:r>
              <a:rPr lang="en-US" dirty="0" smtClean="0"/>
              <a:t>To </a:t>
            </a:r>
            <a:r>
              <a:rPr lang="en-US" dirty="0"/>
              <a:t>disable the GLBP </a:t>
            </a:r>
            <a:r>
              <a:rPr lang="en-US" dirty="0" smtClean="0"/>
              <a:t>forwarder preemptive </a:t>
            </a:r>
            <a:r>
              <a:rPr lang="en-US" dirty="0"/>
              <a:t>scheme, use the </a:t>
            </a:r>
            <a:r>
              <a:rPr lang="en-US" b="1" dirty="0"/>
              <a:t>no </a:t>
            </a:r>
            <a:r>
              <a:rPr lang="en-US" b="1" dirty="0" err="1"/>
              <a:t>glbp</a:t>
            </a:r>
            <a:r>
              <a:rPr lang="en-US" b="1" dirty="0"/>
              <a:t> forwarder preempt </a:t>
            </a:r>
            <a:r>
              <a:rPr lang="en-US" dirty="0"/>
              <a:t>command or change the </a:t>
            </a:r>
            <a:r>
              <a:rPr lang="en-US" dirty="0" smtClean="0"/>
              <a:t>delay by </a:t>
            </a:r>
            <a:r>
              <a:rPr lang="en-US" dirty="0"/>
              <a:t>using the </a:t>
            </a:r>
            <a:r>
              <a:rPr lang="en-US" b="1" dirty="0" err="1"/>
              <a:t>glbp</a:t>
            </a:r>
            <a:r>
              <a:rPr lang="en-US" b="1" dirty="0"/>
              <a:t> forwarder preempt delay minimum </a:t>
            </a:r>
            <a:r>
              <a:rPr lang="en-US" dirty="0"/>
              <a:t>command.</a:t>
            </a:r>
            <a:endParaRPr lang="pt-PT" dirty="0"/>
          </a:p>
        </p:txBody>
      </p:sp>
    </p:spTree>
    <p:extLst>
      <p:ext uri="{BB962C8B-B14F-4D97-AF65-F5344CB8AC3E}">
        <p14:creationId xmlns:p14="http://schemas.microsoft.com/office/powerpoint/2010/main" val="39151468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GLBP Tracking Detects Interface Failure</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34002" y="1183340"/>
            <a:ext cx="8011152" cy="5151252"/>
          </a:xfrm>
          <a:prstGeom prst="rect">
            <a:avLst/>
          </a:prstGeom>
        </p:spPr>
      </p:pic>
    </p:spTree>
    <p:extLst>
      <p:ext uri="{BB962C8B-B14F-4D97-AF65-F5344CB8AC3E}">
        <p14:creationId xmlns:p14="http://schemas.microsoft.com/office/powerpoint/2010/main" val="29047234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GLBP Weighing Option Under Failures</a:t>
            </a:r>
            <a:endParaRPr lang="pt-PT" dirty="0"/>
          </a:p>
        </p:txBody>
      </p:sp>
      <p:sp>
        <p:nvSpPr>
          <p:cNvPr id="3" name="Content Placeholder 2"/>
          <p:cNvSpPr>
            <a:spLocks noGrp="1"/>
          </p:cNvSpPr>
          <p:nvPr>
            <p:ph idx="1"/>
          </p:nvPr>
        </p:nvSpPr>
        <p:spPr/>
        <p:txBody>
          <a:bodyPr/>
          <a:lstStyle/>
          <a:p>
            <a:endParaRPr lang="pt-PT" dirty="0"/>
          </a:p>
        </p:txBody>
      </p:sp>
      <p:pic>
        <p:nvPicPr>
          <p:cNvPr id="5" name="Picture 4"/>
          <p:cNvPicPr>
            <a:picLocks noChangeAspect="1"/>
          </p:cNvPicPr>
          <p:nvPr/>
        </p:nvPicPr>
        <p:blipFill>
          <a:blip r:embed="rId3"/>
          <a:stretch>
            <a:fillRect/>
          </a:stretch>
        </p:blipFill>
        <p:spPr>
          <a:xfrm>
            <a:off x="289104" y="1629293"/>
            <a:ext cx="8500948" cy="4239491"/>
          </a:xfrm>
          <a:prstGeom prst="rect">
            <a:avLst/>
          </a:prstGeom>
        </p:spPr>
      </p:pic>
    </p:spTree>
    <p:extLst>
      <p:ext uri="{BB962C8B-B14F-4D97-AF65-F5344CB8AC3E}">
        <p14:creationId xmlns:p14="http://schemas.microsoft.com/office/powerpoint/2010/main" val="25862420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GLBP Object Tracking Sample Configuration</a:t>
            </a:r>
            <a:endParaRPr lang="pt-PT" dirty="0"/>
          </a:p>
        </p:txBody>
      </p:sp>
      <p:pic>
        <p:nvPicPr>
          <p:cNvPr id="4" name="Content Placeholder 3"/>
          <p:cNvPicPr>
            <a:picLocks noGrp="1" noChangeAspect="1"/>
          </p:cNvPicPr>
          <p:nvPr>
            <p:ph idx="1"/>
          </p:nvPr>
        </p:nvPicPr>
        <p:blipFill>
          <a:blip r:embed="rId3"/>
          <a:stretch>
            <a:fillRect/>
          </a:stretch>
        </p:blipFill>
        <p:spPr>
          <a:xfrm>
            <a:off x="431387" y="925360"/>
            <a:ext cx="8217725" cy="5516016"/>
          </a:xfrm>
          <a:prstGeom prst="rect">
            <a:avLst/>
          </a:prstGeom>
        </p:spPr>
      </p:pic>
    </p:spTree>
    <p:extLst>
      <p:ext uri="{BB962C8B-B14F-4D97-AF65-F5344CB8AC3E}">
        <p14:creationId xmlns:p14="http://schemas.microsoft.com/office/powerpoint/2010/main" val="35572758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6 </a:t>
            </a:r>
            <a:r>
              <a:rPr lang="en-US" dirty="0"/>
              <a:t>Summary</a:t>
            </a:r>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redundancy protocol provides the mechanism for determining which </a:t>
            </a:r>
            <a:r>
              <a:rPr lang="en-US" dirty="0" smtClean="0"/>
              <a:t>router should </a:t>
            </a:r>
            <a:r>
              <a:rPr lang="en-US" dirty="0"/>
              <a:t>take the active role in forwarding traffic and determining when that </a:t>
            </a:r>
            <a:r>
              <a:rPr lang="en-US" dirty="0" smtClean="0"/>
              <a:t>role must </a:t>
            </a:r>
            <a:r>
              <a:rPr lang="en-US" dirty="0"/>
              <a:t>be taken over by a standby router .</a:t>
            </a:r>
          </a:p>
          <a:p>
            <a:r>
              <a:rPr lang="en-US" dirty="0" smtClean="0"/>
              <a:t>HSRP </a:t>
            </a:r>
            <a:r>
              <a:rPr lang="en-US" dirty="0"/>
              <a:t>is a Cisco proprietary protocol, whereas VRRP is an industry standard for </a:t>
            </a:r>
            <a:r>
              <a:rPr lang="en-US" dirty="0" smtClean="0"/>
              <a:t>virtual </a:t>
            </a:r>
            <a:r>
              <a:rPr lang="pt-PT" dirty="0" err="1" smtClean="0"/>
              <a:t>routing</a:t>
            </a:r>
            <a:r>
              <a:rPr lang="pt-PT" dirty="0" smtClean="0"/>
              <a:t> </a:t>
            </a:r>
            <a:r>
              <a:rPr lang="pt-PT" dirty="0" err="1"/>
              <a:t>gateways</a:t>
            </a:r>
            <a:r>
              <a:rPr lang="pt-PT" dirty="0"/>
              <a:t>.</a:t>
            </a:r>
          </a:p>
          <a:p>
            <a:r>
              <a:rPr lang="en-US" dirty="0" smtClean="0"/>
              <a:t>HSRP </a:t>
            </a:r>
            <a:r>
              <a:rPr lang="en-US" dirty="0"/>
              <a:t>Version 1 and Version 2 active and standby routers send hello messages </a:t>
            </a:r>
            <a:r>
              <a:rPr lang="en-US" dirty="0" smtClean="0"/>
              <a:t>to multicast </a:t>
            </a:r>
            <a:r>
              <a:rPr lang="en-US" dirty="0"/>
              <a:t>address 224.0.0.2 for Version 1 and 224.0.0.102 for Version 2 on </a:t>
            </a:r>
            <a:r>
              <a:rPr lang="en-US" dirty="0" smtClean="0"/>
              <a:t>UDP </a:t>
            </a:r>
            <a:r>
              <a:rPr lang="pt-PT" dirty="0" err="1" smtClean="0"/>
              <a:t>port</a:t>
            </a:r>
            <a:r>
              <a:rPr lang="pt-PT" dirty="0" smtClean="0"/>
              <a:t> </a:t>
            </a:r>
            <a:r>
              <a:rPr lang="pt-PT" dirty="0"/>
              <a:t>1985.</a:t>
            </a:r>
          </a:p>
          <a:p>
            <a:r>
              <a:rPr lang="en-US" dirty="0" smtClean="0"/>
              <a:t>It </a:t>
            </a:r>
            <a:r>
              <a:rPr lang="en-US" dirty="0"/>
              <a:t>is important that the configured active router should be the same as the STP </a:t>
            </a:r>
            <a:r>
              <a:rPr lang="en-US" dirty="0" smtClean="0"/>
              <a:t>root </a:t>
            </a:r>
            <a:r>
              <a:rPr lang="pt-PT" dirty="0" smtClean="0"/>
              <a:t>bridge</a:t>
            </a:r>
            <a:r>
              <a:rPr lang="pt-PT" dirty="0"/>
              <a:t>.</a:t>
            </a:r>
          </a:p>
          <a:p>
            <a:r>
              <a:rPr lang="en-US" dirty="0" smtClean="0"/>
              <a:t>HSRP </a:t>
            </a:r>
            <a:r>
              <a:rPr lang="en-US" dirty="0"/>
              <a:t>and VRRP use the VLAN load-balancing mechanism for load balancing.</a:t>
            </a:r>
          </a:p>
          <a:p>
            <a:r>
              <a:rPr lang="en-US" dirty="0" smtClean="0"/>
              <a:t>With </a:t>
            </a:r>
            <a:r>
              <a:rPr lang="en-US" dirty="0"/>
              <a:t>the new RFC, only the Cisco implementation of VRRP supports </a:t>
            </a:r>
            <a:r>
              <a:rPr lang="en-US" dirty="0" smtClean="0"/>
              <a:t>VRRP </a:t>
            </a:r>
            <a:r>
              <a:rPr lang="pt-PT" dirty="0" err="1" smtClean="0"/>
              <a:t>authentication</a:t>
            </a:r>
            <a:r>
              <a:rPr lang="pt-PT" dirty="0"/>
              <a:t>.</a:t>
            </a:r>
          </a:p>
          <a:p>
            <a:r>
              <a:rPr lang="en-US" dirty="0" smtClean="0"/>
              <a:t>GLBP</a:t>
            </a:r>
            <a:r>
              <a:rPr lang="en-US" dirty="0"/>
              <a:t>, by default, provides the virtual gateway and load balancing via multiple </a:t>
            </a:r>
            <a:r>
              <a:rPr lang="en-US" dirty="0" smtClean="0"/>
              <a:t>virtual </a:t>
            </a:r>
            <a:r>
              <a:rPr lang="pt-PT" dirty="0" smtClean="0"/>
              <a:t>MAC </a:t>
            </a:r>
            <a:r>
              <a:rPr lang="pt-PT" dirty="0" err="1"/>
              <a:t>addresses</a:t>
            </a:r>
            <a:r>
              <a:rPr lang="pt-PT" dirty="0"/>
              <a:t>.</a:t>
            </a:r>
          </a:p>
          <a:p>
            <a:r>
              <a:rPr lang="en-US" dirty="0" smtClean="0"/>
              <a:t>Review </a:t>
            </a:r>
            <a:r>
              <a:rPr lang="en-US" dirty="0"/>
              <a:t>all the configuration examples and troubleshooting steps for better </a:t>
            </a:r>
            <a:r>
              <a:rPr lang="en-US" dirty="0" smtClean="0"/>
              <a:t>understanding </a:t>
            </a:r>
            <a:r>
              <a:rPr lang="pt-PT" dirty="0" err="1" smtClean="0"/>
              <a:t>and</a:t>
            </a:r>
            <a:r>
              <a:rPr lang="pt-PT" dirty="0" smtClean="0"/>
              <a:t> </a:t>
            </a:r>
            <a:r>
              <a:rPr lang="pt-PT" dirty="0"/>
              <a:t>for exam </a:t>
            </a:r>
            <a:r>
              <a:rPr lang="pt-PT" dirty="0" err="1"/>
              <a:t>preparation</a:t>
            </a:r>
            <a:r>
              <a:rPr lang="pt-PT" dirty="0"/>
              <a:t>.</a:t>
            </a:r>
            <a:endParaRPr lang="en-US" dirty="0"/>
          </a:p>
        </p:txBody>
      </p:sp>
    </p:spTree>
    <p:extLst>
      <p:ext uri="{BB962C8B-B14F-4D97-AF65-F5344CB8AC3E}">
        <p14:creationId xmlns:p14="http://schemas.microsoft.com/office/powerpoint/2010/main" val="15570400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dirty="0" smtClean="0">
                <a:ea typeface="Times New Roman"/>
                <a:cs typeface="Arial"/>
              </a:rPr>
              <a:t>CCNPv7.1 SWITCH Lab6.1 FHRP HSRP VRRP</a:t>
            </a:r>
          </a:p>
          <a:p>
            <a:r>
              <a:rPr lang="en-US" b="1" dirty="0" smtClean="0"/>
              <a:t>CCNPv7.1 SWITCH Lab6.2 HSRPv6</a:t>
            </a:r>
          </a:p>
          <a:p>
            <a:r>
              <a:rPr lang="en-US" b="1" dirty="0" smtClean="0"/>
              <a:t>CCNPv7.1 SWITCH Lab6.3 GLBP</a:t>
            </a:r>
            <a:endParaRPr lang="en-US" b="1" dirty="0"/>
          </a:p>
        </p:txBody>
      </p:sp>
      <p:sp>
        <p:nvSpPr>
          <p:cNvPr id="5" name="Title 4"/>
          <p:cNvSpPr>
            <a:spLocks noGrp="1"/>
          </p:cNvSpPr>
          <p:nvPr>
            <p:ph type="title"/>
          </p:nvPr>
        </p:nvSpPr>
        <p:spPr/>
        <p:txBody>
          <a:bodyPr/>
          <a:lstStyle/>
          <a:p>
            <a:r>
              <a:rPr lang="en-US" dirty="0" smtClean="0"/>
              <a:t>Chapter 6 Labs</a:t>
            </a:r>
            <a:endParaRPr lang="en-US" dirty="0"/>
          </a:p>
        </p:txBody>
      </p:sp>
    </p:spTree>
    <p:extLst>
      <p:ext uri="{BB962C8B-B14F-4D97-AF65-F5344CB8AC3E}">
        <p14:creationId xmlns:p14="http://schemas.microsoft.com/office/powerpoint/2010/main" val="14083181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i="1" dirty="0" smtClean="0">
                <a:latin typeface="Arial" panose="020B0604020202020204" pitchFamily="34" charset="0"/>
              </a:rPr>
              <a:t>Some of the images and texts </a:t>
            </a:r>
            <a:r>
              <a:rPr lang="en-US" altLang="zh-CN" sz="1800" i="1" smtClean="0">
                <a:latin typeface="Arial" panose="020B0604020202020204" pitchFamily="34" charset="0"/>
              </a:rPr>
              <a:t>are from Implementing </a:t>
            </a:r>
            <a:r>
              <a:rPr lang="en-US" altLang="zh-CN" sz="1800" i="1" dirty="0">
                <a:latin typeface="Arial" panose="020B0604020202020204" pitchFamily="34" charset="0"/>
              </a:rPr>
              <a:t>Cisco IP Switched Networks (SWITCH) Foundation Learning Guide: (CCNP SWITCH 300-115)</a:t>
            </a:r>
            <a:r>
              <a:rPr lang="en-US" altLang="zh-CN" sz="1800" dirty="0">
                <a:latin typeface="Arial" panose="020B0604020202020204" pitchFamily="34" charset="0"/>
              </a:rPr>
              <a:t> by Richard Froom and </a:t>
            </a:r>
            <a:r>
              <a:rPr lang="en-US" altLang="zh-CN" sz="1800" dirty="0" err="1">
                <a:latin typeface="Arial" panose="020B0604020202020204" pitchFamily="34" charset="0"/>
              </a:rPr>
              <a:t>Erum</a:t>
            </a:r>
            <a:r>
              <a:rPr lang="en-US" altLang="zh-CN" sz="1800" dirty="0">
                <a:latin typeface="Arial" panose="020B0604020202020204" pitchFamily="34" charset="0"/>
              </a:rPr>
              <a:t> </a:t>
            </a:r>
            <a:r>
              <a:rPr lang="en-US" altLang="zh-CN" sz="1800" dirty="0" err="1">
                <a:latin typeface="Arial" panose="020B0604020202020204" pitchFamily="34" charset="0"/>
              </a:rPr>
              <a:t>Frahim</a:t>
            </a:r>
            <a:r>
              <a:rPr lang="en-US" altLang="zh-CN" sz="1800" dirty="0">
                <a:latin typeface="Arial" panose="020B0604020202020204" pitchFamily="34" charset="0"/>
              </a:rPr>
              <a:t> (1587206641) </a:t>
            </a:r>
            <a:endParaRPr lang="en-US" altLang="zh-CN" sz="1800" dirty="0" smtClean="0">
              <a:latin typeface="Arial" panose="020B0604020202020204" pitchFamily="34" charset="0"/>
            </a:endParaRPr>
          </a:p>
          <a:p>
            <a:pPr marL="285750" indent="-285750">
              <a:buFont typeface="Arial" panose="020B0604020202020204" pitchFamily="34" charset="0"/>
              <a:buChar char="•"/>
            </a:pPr>
            <a:r>
              <a:rPr lang="en-US" altLang="zh-CN" sz="1800" dirty="0" smtClean="0"/>
              <a:t>Copyright </a:t>
            </a:r>
            <a:r>
              <a:rPr lang="en-US" altLang="zh-CN" sz="1800" dirty="0"/>
              <a:t>© 2015 </a:t>
            </a:r>
            <a:r>
              <a:rPr lang="en-US" altLang="zh-CN" sz="1800" dirty="0" smtClean="0"/>
              <a:t>– 2016 Cisco </a:t>
            </a:r>
            <a:r>
              <a:rPr lang="en-US" altLang="zh-CN" sz="1800" dirty="0"/>
              <a:t>Systems, Inc.</a:t>
            </a:r>
            <a:endParaRPr lang="en-US" altLang="en-US" sz="1800" dirty="0"/>
          </a:p>
          <a:p>
            <a:pPr marL="285750" indent="-285750">
              <a:buFont typeface="Arial" panose="020B0604020202020204" pitchFamily="34" charset="0"/>
              <a:buChar char="•"/>
            </a:pPr>
            <a:r>
              <a:rPr lang="en-US" altLang="en-US" sz="1800" dirty="0"/>
              <a:t>Special Thanks </a:t>
            </a:r>
            <a:r>
              <a:rPr lang="en-US" altLang="en-US" sz="1800" dirty="0" smtClean="0"/>
              <a:t>to </a:t>
            </a:r>
            <a:r>
              <a:rPr lang="en-US" altLang="en-US" sz="1800" i="1" dirty="0" smtClean="0"/>
              <a:t>Bruno </a:t>
            </a:r>
            <a:r>
              <a:rPr lang="en-US" altLang="en-US" sz="1800" i="1" dirty="0"/>
              <a:t>Silva</a:t>
            </a:r>
            <a:endParaRPr lang="en-US" altLang="en-US" sz="1400" i="1" dirty="0"/>
          </a:p>
        </p:txBody>
      </p:sp>
    </p:spTree>
    <p:extLst>
      <p:ext uri="{BB962C8B-B14F-4D97-AF65-F5344CB8AC3E}">
        <p14:creationId xmlns:p14="http://schemas.microsoft.com/office/powerpoint/2010/main" val="287914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HSRP </a:t>
            </a:r>
            <a:r>
              <a:rPr lang="pt-PT" dirty="0" err="1"/>
              <a:t>Overview</a:t>
            </a:r>
            <a:endParaRPr lang="pt-PT" dirty="0"/>
          </a:p>
        </p:txBody>
      </p:sp>
      <p:sp>
        <p:nvSpPr>
          <p:cNvPr id="3" name="Content Placeholder 2"/>
          <p:cNvSpPr>
            <a:spLocks noGrp="1"/>
          </p:cNvSpPr>
          <p:nvPr>
            <p:ph idx="1"/>
          </p:nvPr>
        </p:nvSpPr>
        <p:spPr/>
        <p:txBody>
          <a:bodyPr>
            <a:normAutofit/>
          </a:bodyPr>
          <a:lstStyle/>
          <a:p>
            <a:r>
              <a:rPr lang="en-US" dirty="0"/>
              <a:t>HSRP active and standby routers send hello messages to multicast address </a:t>
            </a:r>
            <a:r>
              <a:rPr lang="en-US" dirty="0" smtClean="0"/>
              <a:t>224.0.0.2 (all </a:t>
            </a:r>
            <a:r>
              <a:rPr lang="en-US" dirty="0"/>
              <a:t>routers) for Version 1, or 224.0.0.102 for Version 2, using User Datagram </a:t>
            </a:r>
            <a:r>
              <a:rPr lang="en-US" dirty="0" smtClean="0"/>
              <a:t>Protocol </a:t>
            </a:r>
            <a:r>
              <a:rPr lang="pt-PT" dirty="0" smtClean="0"/>
              <a:t>(UDP</a:t>
            </a:r>
            <a:r>
              <a:rPr lang="pt-PT" dirty="0"/>
              <a:t>) </a:t>
            </a:r>
            <a:r>
              <a:rPr lang="pt-PT" dirty="0" err="1"/>
              <a:t>port</a:t>
            </a:r>
            <a:r>
              <a:rPr lang="pt-PT" dirty="0"/>
              <a:t> 1985</a:t>
            </a:r>
            <a:r>
              <a:rPr lang="pt-PT" dirty="0" smtClean="0"/>
              <a:t>.</a:t>
            </a:r>
          </a:p>
          <a:p>
            <a:r>
              <a:rPr lang="en-US" dirty="0"/>
              <a:t>Hello messages are used to communicate between routers in the </a:t>
            </a:r>
            <a:r>
              <a:rPr lang="en-US" dirty="0" smtClean="0"/>
              <a:t>HSRP group</a:t>
            </a:r>
            <a:r>
              <a:rPr lang="en-US" dirty="0"/>
              <a:t>. </a:t>
            </a:r>
            <a:endParaRPr lang="en-US" dirty="0" smtClean="0"/>
          </a:p>
          <a:p>
            <a:r>
              <a:rPr lang="en-US" dirty="0" smtClean="0"/>
              <a:t>All </a:t>
            </a:r>
            <a:r>
              <a:rPr lang="en-US" dirty="0"/>
              <a:t>the routers in the HSRP group need to be L2 adjacent so that hello </a:t>
            </a:r>
            <a:r>
              <a:rPr lang="en-US" dirty="0" smtClean="0"/>
              <a:t>packets </a:t>
            </a:r>
            <a:r>
              <a:rPr lang="pt-PT" dirty="0" smtClean="0"/>
              <a:t>can </a:t>
            </a:r>
            <a:r>
              <a:rPr lang="pt-PT" dirty="0" err="1"/>
              <a:t>be</a:t>
            </a:r>
            <a:r>
              <a:rPr lang="pt-PT" dirty="0"/>
              <a:t> </a:t>
            </a:r>
            <a:r>
              <a:rPr lang="pt-PT" dirty="0" err="1"/>
              <a:t>exchanged</a:t>
            </a:r>
            <a:r>
              <a:rPr lang="pt-PT" dirty="0" smtClean="0"/>
              <a:t>.</a:t>
            </a:r>
          </a:p>
        </p:txBody>
      </p:sp>
    </p:spTree>
    <p:extLst>
      <p:ext uri="{BB962C8B-B14F-4D97-AF65-F5344CB8AC3E}">
        <p14:creationId xmlns:p14="http://schemas.microsoft.com/office/powerpoint/2010/main" val="690488522"/>
      </p:ext>
    </p:extLst>
  </p:cSld>
  <p:clrMapOvr>
    <a:masterClrMapping/>
  </p:clrMapOvr>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11566</TotalTime>
  <Pages>28</Pages>
  <Words>5533</Words>
  <Application>Microsoft Office PowerPoint</Application>
  <PresentationFormat>On-screen Show (4:3)</PresentationFormat>
  <Paragraphs>441</Paragraphs>
  <Slides>88</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Consolas</vt:lpstr>
      <vt:lpstr>Courier New</vt:lpstr>
      <vt:lpstr>Times New Roman</vt:lpstr>
      <vt:lpstr>Wingdings</vt:lpstr>
      <vt:lpstr>CCNP Instructor PPT</vt:lpstr>
      <vt:lpstr>Chapter 6:  First-Hop Redundancy</vt:lpstr>
      <vt:lpstr>Chapter 6 Objectives</vt:lpstr>
      <vt:lpstr>Overview of FHRP and HSRP</vt:lpstr>
      <vt:lpstr>Overview of FHRP and HSRP</vt:lpstr>
      <vt:lpstr>The Need for First-Hop Redundancy</vt:lpstr>
      <vt:lpstr>The Need for First-Hop Redundancy</vt:lpstr>
      <vt:lpstr>HSRP Overview</vt:lpstr>
      <vt:lpstr>HSRP Overview</vt:lpstr>
      <vt:lpstr>HSRP Overview</vt:lpstr>
      <vt:lpstr>HSRP Router Roles</vt:lpstr>
      <vt:lpstr>HSRP Router Roles</vt:lpstr>
      <vt:lpstr>HSRP Active Router Operation</vt:lpstr>
      <vt:lpstr>HSRP State Transition</vt:lpstr>
      <vt:lpstr>HSRP State Transition</vt:lpstr>
      <vt:lpstr>HSRP State Transition</vt:lpstr>
      <vt:lpstr>Aligning HSRP with STP Topology</vt:lpstr>
      <vt:lpstr>Configuring and Tuning HSRP</vt:lpstr>
      <vt:lpstr>Configuring and Tuning HSRP</vt:lpstr>
      <vt:lpstr>Verify the ARP table</vt:lpstr>
      <vt:lpstr>Forwarding Through the Active Router</vt:lpstr>
      <vt:lpstr>Make R2 the Active Router</vt:lpstr>
      <vt:lpstr>Make R2 the Active Router</vt:lpstr>
      <vt:lpstr>Router R2 Failure Scenario</vt:lpstr>
      <vt:lpstr>HSRP States After R2 Recover</vt:lpstr>
      <vt:lpstr>Load Sharing with HSRP</vt:lpstr>
      <vt:lpstr>Multigroup HSRP (MHSRP)</vt:lpstr>
      <vt:lpstr>Multigroup HSRP (MHSRP)</vt:lpstr>
      <vt:lpstr>The Need for Interface Tracking with HSRP</vt:lpstr>
      <vt:lpstr>HSRP Interface Tracking</vt:lpstr>
      <vt:lpstr>HSRP with Interface Tracking On</vt:lpstr>
      <vt:lpstr>HSRP Tracking Configuration</vt:lpstr>
      <vt:lpstr>HSRP Tracking Configuration Arguments</vt:lpstr>
      <vt:lpstr>HSRP and Object Tracking</vt:lpstr>
      <vt:lpstr>HSRP With Object Tracking</vt:lpstr>
      <vt:lpstr>HSRP and Object Tracking Configuration</vt:lpstr>
      <vt:lpstr>Tracked objects</vt:lpstr>
      <vt:lpstr>Tracked objects</vt:lpstr>
      <vt:lpstr>Tracked objects (continue)</vt:lpstr>
      <vt:lpstr>Configuring HSRP Authentication</vt:lpstr>
      <vt:lpstr>Configuring HSRP Authentication</vt:lpstr>
      <vt:lpstr>Tuning HSRP Timers</vt:lpstr>
      <vt:lpstr>Preemption Delay</vt:lpstr>
      <vt:lpstr>Configuring HSRP Preemption Delay Timers</vt:lpstr>
      <vt:lpstr>HSRP Versions</vt:lpstr>
      <vt:lpstr>HSRP Versions</vt:lpstr>
      <vt:lpstr>PowerPoint Presentation</vt:lpstr>
      <vt:lpstr>Configuring Layer 3 Redundancy with VRRP</vt:lpstr>
      <vt:lpstr>About VRRP</vt:lpstr>
      <vt:lpstr>About VRRP</vt:lpstr>
      <vt:lpstr>About VRRP</vt:lpstr>
      <vt:lpstr>HSRP and VRRP Differences</vt:lpstr>
      <vt:lpstr>Configuring VRRP and Spotting the Differences from HSRP</vt:lpstr>
      <vt:lpstr>IP Addressing for the VRRP Configuration</vt:lpstr>
      <vt:lpstr>Configuring VRRP</vt:lpstr>
      <vt:lpstr>Verify the VRRP Status</vt:lpstr>
      <vt:lpstr>VRRP and Authentication</vt:lpstr>
      <vt:lpstr>Tracking and VRRP</vt:lpstr>
      <vt:lpstr>Tracking and VRRP Configuration</vt:lpstr>
      <vt:lpstr>PowerPoint Presentation</vt:lpstr>
      <vt:lpstr>Configuring Layer 3 Redundancy with GLBP</vt:lpstr>
      <vt:lpstr>Introducing GLBP</vt:lpstr>
      <vt:lpstr>GLBP Roles</vt:lpstr>
      <vt:lpstr>Comparing GLPB to HSRP</vt:lpstr>
      <vt:lpstr>GLBP States</vt:lpstr>
      <vt:lpstr>GLBP States (Gateway)</vt:lpstr>
      <vt:lpstr>GLBP States (Forwarder)</vt:lpstr>
      <vt:lpstr>Configuring and Verifying GLBP</vt:lpstr>
      <vt:lpstr>IP Addresses Used in GLBP Configuration</vt:lpstr>
      <vt:lpstr>GLBP Configuration</vt:lpstr>
      <vt:lpstr>GLBP Configuration</vt:lpstr>
      <vt:lpstr>The virtual MAC addresses of GLBP</vt:lpstr>
      <vt:lpstr>GLBP Final Configuration</vt:lpstr>
      <vt:lpstr>GLBP Operation (ARP Request)</vt:lpstr>
      <vt:lpstr>GLBP Operation (ARP Reply)</vt:lpstr>
      <vt:lpstr>GLBP Operation (Traffic Flow)</vt:lpstr>
      <vt:lpstr>GLBP Operations: Failed R1 New Data Path</vt:lpstr>
      <vt:lpstr>GLBP Load-Balancing Options</vt:lpstr>
      <vt:lpstr>GLBP Authentication</vt:lpstr>
      <vt:lpstr>GLBP and STP</vt:lpstr>
      <vt:lpstr>Tracking and GLBP</vt:lpstr>
      <vt:lpstr>GLBP Weight</vt:lpstr>
      <vt:lpstr>GLBP Tracking Detects Interface Failure</vt:lpstr>
      <vt:lpstr>GLBP Weighing Option Under Failures</vt:lpstr>
      <vt:lpstr>GLBP Object Tracking Sample Configuration</vt:lpstr>
      <vt:lpstr>Chapter 6 Summary</vt:lpstr>
      <vt:lpstr>Chapter 6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Kang Liu -T (kanliu - ZHONG GUO GUO JI  JI SHU ZHI LI HE ZUO GONG SI at Cisco)</cp:lastModifiedBy>
  <cp:revision>548</cp:revision>
  <cp:lastPrinted>1999-01-27T00:54:54Z</cp:lastPrinted>
  <dcterms:created xsi:type="dcterms:W3CDTF">2010-07-05T20:10:47Z</dcterms:created>
  <dcterms:modified xsi:type="dcterms:W3CDTF">2016-04-13T04:17:12Z</dcterms:modified>
</cp:coreProperties>
</file>