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960" r:id="rId1"/>
  </p:sldMasterIdLst>
  <p:notesMasterIdLst>
    <p:notesMasterId r:id="rId58"/>
  </p:notesMasterIdLst>
  <p:handoutMasterIdLst>
    <p:handoutMasterId r:id="rId59"/>
  </p:handoutMasterIdLst>
  <p:sldIdLst>
    <p:sldId id="500" r:id="rId2"/>
    <p:sldId id="541" r:id="rId3"/>
    <p:sldId id="813" r:id="rId4"/>
    <p:sldId id="1026" r:id="rId5"/>
    <p:sldId id="1030" r:id="rId6"/>
    <p:sldId id="1031" r:id="rId7"/>
    <p:sldId id="1032" r:id="rId8"/>
    <p:sldId id="1033" r:id="rId9"/>
    <p:sldId id="1034" r:id="rId10"/>
    <p:sldId id="1035" r:id="rId11"/>
    <p:sldId id="1036" r:id="rId12"/>
    <p:sldId id="1037" r:id="rId13"/>
    <p:sldId id="1038" r:id="rId14"/>
    <p:sldId id="1039" r:id="rId15"/>
    <p:sldId id="1040" r:id="rId16"/>
    <p:sldId id="1041" r:id="rId17"/>
    <p:sldId id="814" r:id="rId18"/>
    <p:sldId id="1027" r:id="rId19"/>
    <p:sldId id="1042" r:id="rId20"/>
    <p:sldId id="1043" r:id="rId21"/>
    <p:sldId id="1044" r:id="rId22"/>
    <p:sldId id="1045" r:id="rId23"/>
    <p:sldId id="815" r:id="rId24"/>
    <p:sldId id="1028" r:id="rId25"/>
    <p:sldId id="1046" r:id="rId26"/>
    <p:sldId id="1047" r:id="rId27"/>
    <p:sldId id="1048" r:id="rId28"/>
    <p:sldId id="1049" r:id="rId29"/>
    <p:sldId id="1050" r:id="rId30"/>
    <p:sldId id="1051" r:id="rId31"/>
    <p:sldId id="1052" r:id="rId32"/>
    <p:sldId id="1053" r:id="rId33"/>
    <p:sldId id="1054" r:id="rId34"/>
    <p:sldId id="1055" r:id="rId35"/>
    <p:sldId id="1056" r:id="rId36"/>
    <p:sldId id="1057" r:id="rId37"/>
    <p:sldId id="1058" r:id="rId38"/>
    <p:sldId id="1059" r:id="rId39"/>
    <p:sldId id="1060" r:id="rId40"/>
    <p:sldId id="1061" r:id="rId41"/>
    <p:sldId id="1062" r:id="rId42"/>
    <p:sldId id="1063" r:id="rId43"/>
    <p:sldId id="951" r:id="rId44"/>
    <p:sldId id="1029" r:id="rId45"/>
    <p:sldId id="1064" r:id="rId46"/>
    <p:sldId id="1065" r:id="rId47"/>
    <p:sldId id="1067" r:id="rId48"/>
    <p:sldId id="1068" r:id="rId49"/>
    <p:sldId id="1069" r:id="rId50"/>
    <p:sldId id="1066" r:id="rId51"/>
    <p:sldId id="1070" r:id="rId52"/>
    <p:sldId id="1071" r:id="rId53"/>
    <p:sldId id="1024" r:id="rId54"/>
    <p:sldId id="817" r:id="rId55"/>
    <p:sldId id="681" r:id="rId56"/>
    <p:sldId id="1072" r:id="rId57"/>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9">
          <p15:clr>
            <a:srgbClr val="A4A3A4"/>
          </p15:clr>
        </p15:guide>
        <p15:guide id="2" pos="17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566"/>
    <a:srgbClr val="9EC5E6"/>
    <a:srgbClr val="678DC5"/>
    <a:srgbClr val="FFFF99"/>
    <a:srgbClr val="C0C0C4"/>
    <a:srgbClr val="3E67A4"/>
    <a:srgbClr val="3E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53" autoAdjust="0"/>
    <p:restoredTop sz="84234" autoAdjust="0"/>
  </p:normalViewPr>
  <p:slideViewPr>
    <p:cSldViewPr snapToGrid="0" showGuides="1">
      <p:cViewPr varScale="1">
        <p:scale>
          <a:sx n="65" d="100"/>
          <a:sy n="65" d="100"/>
        </p:scale>
        <p:origin x="1932" y="39"/>
      </p:cViewPr>
      <p:guideLst>
        <p:guide orient="horz" pos="2169"/>
        <p:guide pos="176"/>
      </p:guideLst>
    </p:cSldViewPr>
  </p:slideViewPr>
  <p:notesTextViewPr>
    <p:cViewPr>
      <p:scale>
        <a:sx n="100" d="100"/>
        <a:sy n="100" d="100"/>
      </p:scale>
      <p:origin x="0" y="0"/>
    </p:cViewPr>
  </p:notesTextViewPr>
  <p:sorterViewPr>
    <p:cViewPr>
      <p:scale>
        <a:sx n="66" d="100"/>
        <a:sy n="66" d="100"/>
      </p:scale>
      <p:origin x="0" y="5190"/>
    </p:cViewPr>
  </p:sorterViewPr>
  <p:notesViewPr>
    <p:cSldViewPr snapToGrid="0" showGuides="1">
      <p:cViewPr>
        <p:scale>
          <a:sx n="100" d="100"/>
          <a:sy n="100" d="100"/>
        </p:scale>
        <p:origin x="2544" y="-87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3084" name="Rectangle 12"/>
          <p:cNvSpPr>
            <a:spLocks noChangeArrowheads="1"/>
          </p:cNvSpPr>
          <p:nvPr/>
        </p:nvSpPr>
        <p:spPr bwMode="auto">
          <a:xfrm>
            <a:off x="57150" y="8785225"/>
            <a:ext cx="2619375" cy="347663"/>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a:t>
            </a:r>
            <a:r>
              <a:rPr lang="en-US" sz="800" dirty="0" smtClean="0"/>
              <a:t>2010, </a:t>
            </a:r>
            <a:r>
              <a:rPr lang="en-US" sz="800" dirty="0"/>
              <a:t>Cisco Systems, Inc. All rights reserved.</a:t>
            </a:r>
          </a:p>
          <a:p>
            <a:pPr algn="l" defTabSz="611188">
              <a:lnSpc>
                <a:spcPct val="100000"/>
              </a:lnSpc>
              <a:tabLst>
                <a:tab pos="2387600" algn="l"/>
                <a:tab pos="4830763" algn="l"/>
              </a:tabLst>
              <a:defRPr/>
            </a:pPr>
            <a:r>
              <a:rPr lang="en-US" sz="800" dirty="0"/>
              <a:t>Presentation_ID.scr</a:t>
            </a:r>
          </a:p>
        </p:txBody>
      </p:sp>
      <p:sp>
        <p:nvSpPr>
          <p:cNvPr id="3085"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3086" name="Rectangle 14"/>
          <p:cNvSpPr>
            <a:spLocks noChangeArrowheads="1"/>
          </p:cNvSpPr>
          <p:nvPr/>
        </p:nvSpPr>
        <p:spPr bwMode="auto">
          <a:xfrm>
            <a:off x="5929313" y="8680450"/>
            <a:ext cx="812800" cy="287338"/>
          </a:xfrm>
          <a:prstGeom prst="rect">
            <a:avLst/>
          </a:prstGeom>
          <a:noFill/>
          <a:ln w="9525">
            <a:noFill/>
            <a:miter lim="800000"/>
            <a:headEnd/>
            <a:tailEnd/>
          </a:ln>
          <a:effectLst/>
        </p:spPr>
        <p:txBody>
          <a:bodyPr lIns="18819" tIns="0" rIns="18819" bIns="0" anchor="b"/>
          <a:lstStyle/>
          <a:p>
            <a:pPr algn="r" defTabSz="903288">
              <a:lnSpc>
                <a:spcPct val="100000"/>
              </a:lnSpc>
              <a:defRPr/>
            </a:pPr>
            <a:fld id="{AEAAA42D-7350-4E1A-927F-F0F0D6BE9213}"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3243420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183305" name="Rectangle 9"/>
          <p:cNvSpPr>
            <a:spLocks noChangeArrowheads="1"/>
          </p:cNvSpPr>
          <p:nvPr/>
        </p:nvSpPr>
        <p:spPr bwMode="auto">
          <a:xfrm>
            <a:off x="57150" y="8785225"/>
            <a:ext cx="2619375" cy="224461"/>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a:t>
            </a:r>
            <a:r>
              <a:rPr lang="en-US" sz="800"/>
              <a:t>reserved</a:t>
            </a:r>
            <a:r>
              <a:rPr lang="en-US" sz="800" smtClean="0"/>
              <a:t>.</a:t>
            </a:r>
            <a:endParaRPr lang="en-US" sz="800" dirty="0"/>
          </a:p>
        </p:txBody>
      </p:sp>
      <p:sp>
        <p:nvSpPr>
          <p:cNvPr id="183306"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48A860EF-3C9C-408F-AA5B-BAB3242BE1D0}" type="slidenum">
              <a:rPr lang="en-US"/>
              <a:pPr>
                <a:defRPr/>
              </a:pPr>
              <a:t>‹#›</a:t>
            </a:fld>
            <a:endParaRPr lang="en-US" dirty="0"/>
          </a:p>
        </p:txBody>
      </p:sp>
      <p:sp>
        <p:nvSpPr>
          <p:cNvPr id="1843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836196363"/>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a:spLocks noGrp="1" noChangeArrowheads="1"/>
          </p:cNvSpPr>
          <p:nvPr>
            <p:ph type="sldNum" sz="quarter" idx="5"/>
          </p:nvPr>
        </p:nvSpPr>
        <p:spPr>
          <a:noFill/>
        </p:spPr>
        <p:txBody>
          <a:bodyPr/>
          <a:lstStyle/>
          <a:p>
            <a:fld id="{2B30C949-4E15-4DB4-8A39-A23EF57DFAE1}" type="slidenum">
              <a:rPr lang="en-US" smtClean="0"/>
              <a:pPr/>
              <a:t>1</a:t>
            </a:fld>
            <a:endParaRPr lang="en-US" dirty="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t>
            </a:r>
            <a:r>
              <a:rPr lang="en-US" b="1" smtClean="0"/>
              <a:t>Academy Program</a:t>
            </a:r>
            <a:endParaRPr lang="en-US" b="1" dirty="0" smtClean="0"/>
          </a:p>
          <a:p>
            <a:pPr>
              <a:buFontTx/>
              <a:buNone/>
            </a:pPr>
            <a:r>
              <a:rPr lang="en-US" b="1" dirty="0" smtClean="0"/>
              <a:t>CCNP</a:t>
            </a:r>
            <a:r>
              <a:rPr lang="en-US" b="1" baseline="0" dirty="0" smtClean="0"/>
              <a:t> ROUTE: Implementing IP Routing</a:t>
            </a:r>
            <a:endParaRPr lang="en-US" b="1" dirty="0" smtClean="0"/>
          </a:p>
          <a:p>
            <a:pPr>
              <a:buFontTx/>
              <a:buNone/>
            </a:pPr>
            <a:r>
              <a:rPr lang="en-US" sz="1300" b="1" dirty="0" smtClean="0"/>
              <a:t>Chapter 1: Routing Services</a:t>
            </a:r>
            <a:r>
              <a:rPr lang="en-US" b="1" dirty="0" smtClean="0"/>
              <a:t/>
            </a:r>
            <a:br>
              <a:rPr lang="en-US" b="1" dirty="0" smtClean="0"/>
            </a:br>
            <a:endParaRPr lang="en-GB" b="1" dirty="0" smtClean="0"/>
          </a:p>
        </p:txBody>
      </p:sp>
    </p:spTree>
    <p:extLst>
      <p:ext uri="{BB962C8B-B14F-4D97-AF65-F5344CB8AC3E}">
        <p14:creationId xmlns:p14="http://schemas.microsoft.com/office/powerpoint/2010/main" val="881838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17</a:t>
            </a:fld>
            <a:endParaRPr lang="en-US" dirty="0"/>
          </a:p>
        </p:txBody>
      </p:sp>
    </p:spTree>
    <p:extLst>
      <p:ext uri="{BB962C8B-B14F-4D97-AF65-F5344CB8AC3E}">
        <p14:creationId xmlns:p14="http://schemas.microsoft.com/office/powerpoint/2010/main" val="3661867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dirty="0" smtClean="0"/>
              <a:t>From a switch perspective, identity-based networking allows you to verify users once they connect to a switch port. Identity-based networking authenticates users and places them in a specific VLAN based on their identity. Should any users fail to pass the authentication process, that user’s access can be rejected, or he might simply be put in a </a:t>
            </a:r>
            <a:r>
              <a:rPr lang="pt-PT" dirty="0" err="1" smtClean="0"/>
              <a:t>guest</a:t>
            </a:r>
            <a:r>
              <a:rPr lang="pt-PT" dirty="0" smtClean="0"/>
              <a:t> VLAN.</a:t>
            </a:r>
          </a:p>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18</a:t>
            </a:fld>
            <a:endParaRPr lang="en-US" dirty="0"/>
          </a:p>
        </p:txBody>
      </p:sp>
    </p:spTree>
    <p:extLst>
      <p:ext uri="{BB962C8B-B14F-4D97-AF65-F5344CB8AC3E}">
        <p14:creationId xmlns:p14="http://schemas.microsoft.com/office/powerpoint/2010/main" val="2257787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23</a:t>
            </a:fld>
            <a:endParaRPr lang="en-US" dirty="0"/>
          </a:p>
        </p:txBody>
      </p:sp>
    </p:spTree>
    <p:extLst>
      <p:ext uri="{BB962C8B-B14F-4D97-AF65-F5344CB8AC3E}">
        <p14:creationId xmlns:p14="http://schemas.microsoft.com/office/powerpoint/2010/main" val="2327787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Sample NTP setup where the NTP is sourcing time from an atomic clock, Global Positioning System (GPS), or other accurate time source and sending NTP info out on the network to synchronize devices.</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28</a:t>
            </a:fld>
            <a:endParaRPr lang="en-US" dirty="0"/>
          </a:p>
        </p:txBody>
      </p:sp>
    </p:spTree>
    <p:extLst>
      <p:ext uri="{BB962C8B-B14F-4D97-AF65-F5344CB8AC3E}">
        <p14:creationId xmlns:p14="http://schemas.microsoft.com/office/powerpoint/2010/main" val="2633181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With a flat structure, all routers are configured to peer to each other as NTP peers. Each router will act both as a client and server with every other router. Two or three routers should be configured to synchronize their time with external time servers as a best practice to ensure redundancy to external time servers.</a:t>
            </a:r>
          </a:p>
          <a:p>
            <a:r>
              <a:rPr lang="en-US" sz="1200" b="0" i="0" u="none" strike="noStrike" kern="1200" baseline="0" dirty="0" smtClean="0">
                <a:solidFill>
                  <a:schemeClr val="tx1"/>
                </a:solidFill>
                <a:latin typeface="Arial" charset="0"/>
                <a:ea typeface="+mn-ea"/>
                <a:cs typeface="+mn-cs"/>
              </a:rPr>
              <a:t>This model is very stable because each device synchronizes with every other device in the network. The disadvantages are difficulty of administration, slow convergence times, and poor scalability. If you add a device to the network, it can take you a good amount of time to identify all other devices and peer them with the new device. Because all devices in a peer-to-peer relationship have a say in selecting the best time, it can take some time for the routers to converge on an accurate time.</a:t>
            </a:r>
          </a:p>
          <a:p>
            <a:r>
              <a:rPr lang="en-US" sz="1200" b="0" i="0" u="none" strike="noStrike" kern="1200" baseline="0" dirty="0" smtClean="0">
                <a:solidFill>
                  <a:schemeClr val="tx1"/>
                </a:solidFill>
                <a:latin typeface="Arial" charset="0"/>
                <a:ea typeface="+mn-ea"/>
                <a:cs typeface="+mn-cs"/>
              </a:rPr>
              <a:t>As a result, a flat NTP structure is not recommended for large networks. For large networks, it is a best practice to implement NTP in a hierarchical manner.</a:t>
            </a:r>
          </a:p>
          <a:p>
            <a:r>
              <a:rPr lang="en-US" sz="1200" b="0" i="0" u="none" strike="noStrike" kern="1200" baseline="0" dirty="0" smtClean="0">
                <a:solidFill>
                  <a:schemeClr val="tx1"/>
                </a:solidFill>
                <a:latin typeface="Arial" charset="0"/>
                <a:ea typeface="+mn-ea"/>
                <a:cs typeface="+mn-cs"/>
              </a:rPr>
              <a:t>Internet service providers (ISPs) use this kind of hierarchical model to scale time synchronization.</a:t>
            </a:r>
          </a:p>
          <a:p>
            <a:r>
              <a:rPr lang="en-US" sz="1200" b="0" i="0" u="none" strike="noStrike" kern="1200" baseline="0" dirty="0" smtClean="0">
                <a:solidFill>
                  <a:schemeClr val="tx1"/>
                </a:solidFill>
                <a:latin typeface="Arial" charset="0"/>
                <a:ea typeface="+mn-ea"/>
                <a:cs typeface="+mn-cs"/>
              </a:rPr>
              <a:t>Each ISP has multiple stratum 1 servers that synchronize to other ISP devices, and the ISP ultimately provides time synchronization services to customers’ devices on the edge of the network. The edge customer device then provides time synchronization to the rest of the internal customer network.</a:t>
            </a:r>
          </a:p>
          <a:p>
            <a:r>
              <a:rPr lang="en-US" sz="1200" b="0" i="0" u="none" strike="noStrike" kern="1200" baseline="0" dirty="0" smtClean="0">
                <a:solidFill>
                  <a:schemeClr val="tx1"/>
                </a:solidFill>
                <a:latin typeface="Arial" charset="0"/>
                <a:ea typeface="+mn-ea"/>
                <a:cs typeface="+mn-cs"/>
              </a:rPr>
              <a:t>As a result, this tiered model consumes less administrative overhead and time convergence is minimized because every customer edge router is not associated with every other customer edge router. For large enterprise networks, it makes sense to implement a similar hierarchy of NTP synchronization.</a:t>
            </a:r>
          </a:p>
          <a:p>
            <a:r>
              <a:rPr lang="en-US" sz="1200" b="0" i="0" u="none" strike="noStrike" kern="1200" baseline="0" dirty="0" smtClean="0">
                <a:solidFill>
                  <a:schemeClr val="tx1"/>
                </a:solidFill>
                <a:latin typeface="Arial" charset="0"/>
                <a:ea typeface="+mn-ea"/>
                <a:cs typeface="+mn-cs"/>
              </a:rPr>
              <a:t>A hybrid design of flat and hierarchical is referred to as a </a:t>
            </a:r>
            <a:r>
              <a:rPr lang="en-US" sz="1200" b="0" i="1" u="none" strike="noStrike" kern="1200" baseline="0" dirty="0" smtClean="0">
                <a:solidFill>
                  <a:schemeClr val="tx1"/>
                </a:solidFill>
                <a:latin typeface="Arial" charset="0"/>
                <a:ea typeface="+mn-ea"/>
                <a:cs typeface="+mn-cs"/>
              </a:rPr>
              <a:t>star </a:t>
            </a:r>
            <a:r>
              <a:rPr lang="en-US" sz="1200" b="0" i="0" u="none" strike="noStrike" kern="1200" baseline="0" dirty="0" smtClean="0">
                <a:solidFill>
                  <a:schemeClr val="tx1"/>
                </a:solidFill>
                <a:latin typeface="Arial" charset="0"/>
                <a:ea typeface="+mn-ea"/>
                <a:cs typeface="+mn-cs"/>
              </a:rPr>
              <a:t>structure, where all devices in a network have a relationship with a few time servers in the core. Figure 7-10 shows an example of a star design.</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36</a:t>
            </a:fld>
            <a:endParaRPr lang="en-US" dirty="0"/>
          </a:p>
        </p:txBody>
      </p:sp>
    </p:spTree>
    <p:extLst>
      <p:ext uri="{BB962C8B-B14F-4D97-AF65-F5344CB8AC3E}">
        <p14:creationId xmlns:p14="http://schemas.microsoft.com/office/powerpoint/2010/main" val="3038989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Note that Cisco devices support only message digest 5 (MD5) algorithm authentication </a:t>
            </a:r>
            <a:r>
              <a:rPr lang="pt-PT" sz="1200" b="0" i="0" u="none" strike="noStrike" kern="1200" baseline="0" dirty="0" smtClean="0">
                <a:solidFill>
                  <a:schemeClr val="tx1"/>
                </a:solidFill>
                <a:latin typeface="Arial" charset="0"/>
                <a:ea typeface="+mn-ea"/>
                <a:cs typeface="+mn-cs"/>
              </a:rPr>
              <a:t>for NTP.</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37</a:t>
            </a:fld>
            <a:endParaRPr lang="en-US" dirty="0"/>
          </a:p>
        </p:txBody>
      </p:sp>
    </p:spTree>
    <p:extLst>
      <p:ext uri="{BB962C8B-B14F-4D97-AF65-F5344CB8AC3E}">
        <p14:creationId xmlns:p14="http://schemas.microsoft.com/office/powerpoint/2010/main" val="2702521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As mentioned previously, once a Cisco router or switch has been synchronized to an NTP source, the Cisco router or switch will act as an NTP server to any device that </a:t>
            </a:r>
            <a:r>
              <a:rPr lang="pt-PT" sz="1200" b="0" i="0" u="none" strike="noStrike" kern="1200" baseline="0" dirty="0" err="1" smtClean="0">
                <a:solidFill>
                  <a:schemeClr val="tx1"/>
                </a:solidFill>
                <a:latin typeface="Arial" charset="0"/>
                <a:ea typeface="+mn-ea"/>
                <a:cs typeface="+mn-cs"/>
              </a:rPr>
              <a:t>requests</a:t>
            </a:r>
            <a:r>
              <a:rPr lang="pt-PT" sz="1200" b="0" i="0" u="none" strike="noStrike" kern="1200" baseline="0" dirty="0" smtClean="0">
                <a:solidFill>
                  <a:schemeClr val="tx1"/>
                </a:solidFill>
                <a:latin typeface="Arial" charset="0"/>
                <a:ea typeface="+mn-ea"/>
                <a:cs typeface="+mn-cs"/>
              </a:rPr>
              <a:t> NTP </a:t>
            </a:r>
            <a:r>
              <a:rPr lang="pt-PT" sz="1200" b="0" i="0" u="none" strike="noStrike" kern="1200" baseline="0" dirty="0" err="1" smtClean="0">
                <a:solidFill>
                  <a:schemeClr val="tx1"/>
                </a:solidFill>
                <a:latin typeface="Arial" charset="0"/>
                <a:ea typeface="+mn-ea"/>
                <a:cs typeface="+mn-cs"/>
              </a:rPr>
              <a:t>synchronization</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39</a:t>
            </a:fld>
            <a:endParaRPr lang="en-US" dirty="0"/>
          </a:p>
        </p:txBody>
      </p:sp>
    </p:spTree>
    <p:extLst>
      <p:ext uri="{BB962C8B-B14F-4D97-AF65-F5344CB8AC3E}">
        <p14:creationId xmlns:p14="http://schemas.microsoft.com/office/powerpoint/2010/main" val="214761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smtClean="0"/>
          </a:p>
          <a:p>
            <a:r>
              <a:rPr lang="pt-PT" dirty="0" smtClean="0"/>
              <a:t>SW-ACAD-ROOT(</a:t>
            </a:r>
            <a:r>
              <a:rPr lang="pt-PT" dirty="0" err="1" smtClean="0"/>
              <a:t>config</a:t>
            </a:r>
            <a:r>
              <a:rPr lang="pt-PT" dirty="0" smtClean="0"/>
              <a:t>)#</a:t>
            </a:r>
            <a:r>
              <a:rPr lang="pt-PT" dirty="0" err="1" smtClean="0"/>
              <a:t>ntp</a:t>
            </a:r>
            <a:r>
              <a:rPr lang="pt-PT" dirty="0" smtClean="0"/>
              <a:t> </a:t>
            </a:r>
            <a:r>
              <a:rPr lang="pt-PT" dirty="0" err="1" smtClean="0"/>
              <a:t>source</a:t>
            </a:r>
            <a:r>
              <a:rPr lang="pt-PT" dirty="0" smtClean="0"/>
              <a:t> interface-</a:t>
            </a:r>
            <a:r>
              <a:rPr lang="pt-PT" dirty="0" err="1" smtClean="0"/>
              <a:t>type</a:t>
            </a:r>
            <a:r>
              <a:rPr lang="pt-PT" baseline="0" dirty="0" smtClean="0"/>
              <a:t> interface-</a:t>
            </a:r>
            <a:r>
              <a:rPr lang="pt-PT" baseline="0" dirty="0" err="1" smtClean="0"/>
              <a:t>number</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41</a:t>
            </a:fld>
            <a:endParaRPr lang="en-US" dirty="0"/>
          </a:p>
        </p:txBody>
      </p:sp>
    </p:spTree>
    <p:extLst>
      <p:ext uri="{BB962C8B-B14F-4D97-AF65-F5344CB8AC3E}">
        <p14:creationId xmlns:p14="http://schemas.microsoft.com/office/powerpoint/2010/main" val="4209066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baseline="0" dirty="0" smtClean="0">
                <a:solidFill>
                  <a:schemeClr val="tx1"/>
                </a:solidFill>
                <a:latin typeface="Arial" charset="0"/>
                <a:ea typeface="+mn-ea"/>
                <a:cs typeface="+mn-cs"/>
              </a:rPr>
              <a:t>Switch(</a:t>
            </a:r>
            <a:r>
              <a:rPr lang="en-US" sz="1200" b="0" i="0" u="none" strike="noStrike" kern="1200" baseline="0" dirty="0" err="1" smtClean="0">
                <a:solidFill>
                  <a:schemeClr val="tx1"/>
                </a:solidFill>
                <a:latin typeface="Arial" charset="0"/>
                <a:ea typeface="+mn-ea"/>
                <a:cs typeface="+mn-cs"/>
              </a:rPr>
              <a:t>config</a:t>
            </a:r>
            <a:r>
              <a:rPr lang="en-US" sz="1200" b="0" i="0" u="none" strike="noStrike" kern="1200" baseline="0" dirty="0" smtClean="0">
                <a:solidFill>
                  <a:schemeClr val="tx1"/>
                </a:solidFill>
                <a:latin typeface="Arial" charset="0"/>
                <a:ea typeface="+mn-ea"/>
                <a:cs typeface="+mn-cs"/>
              </a:rPr>
              <a:t>)# </a:t>
            </a:r>
            <a:r>
              <a:rPr lang="en-US" sz="1200" b="1" i="0" u="none" strike="noStrike" kern="1200" baseline="0" dirty="0" err="1" smtClean="0">
                <a:solidFill>
                  <a:schemeClr val="tx1"/>
                </a:solidFill>
                <a:latin typeface="Arial" charset="0"/>
                <a:ea typeface="+mn-ea"/>
                <a:cs typeface="+mn-cs"/>
              </a:rPr>
              <a:t>ntp</a:t>
            </a:r>
            <a:r>
              <a:rPr lang="en-US" sz="1200" b="1" i="0" u="none" strike="noStrike" kern="1200" baseline="0" dirty="0" smtClean="0">
                <a:solidFill>
                  <a:schemeClr val="tx1"/>
                </a:solidFill>
                <a:latin typeface="Arial" charset="0"/>
                <a:ea typeface="+mn-ea"/>
                <a:cs typeface="+mn-cs"/>
              </a:rPr>
              <a:t> server 2001:DB8:0:0:8:800:200C:417A version 4</a:t>
            </a:r>
          </a:p>
          <a:p>
            <a:pPr marL="0" indent="0">
              <a:buNone/>
            </a:pPr>
            <a:endParaRPr lang="en-US" dirty="0" smtClean="0"/>
          </a:p>
          <a:p>
            <a:pPr marL="0" indent="0">
              <a:buNone/>
            </a:pPr>
            <a:r>
              <a:rPr lang="en-US" dirty="0" smtClean="0"/>
              <a:t>NTPv4 provides the following capabilities:</a:t>
            </a:r>
          </a:p>
          <a:p>
            <a:r>
              <a:rPr lang="en-US" dirty="0" smtClean="0"/>
              <a:t>NTPv4 supports IPv6, making NTP time synchronization possible over IPv6.</a:t>
            </a:r>
          </a:p>
          <a:p>
            <a:r>
              <a:rPr lang="en-US" dirty="0" smtClean="0"/>
              <a:t>Security is improved over NTPv3. The NTPv4 protocol provides a whole security framework based on public key cryptography and standard X509 certificates.</a:t>
            </a:r>
          </a:p>
          <a:p>
            <a:r>
              <a:rPr lang="en-US" dirty="0" smtClean="0"/>
              <a:t>Using specific multicast groups, NTPv4 can automatically calculate its </a:t>
            </a:r>
            <a:r>
              <a:rPr lang="en-US" dirty="0" err="1" smtClean="0"/>
              <a:t>timedistribution</a:t>
            </a:r>
            <a:r>
              <a:rPr lang="en-US" dirty="0" smtClean="0"/>
              <a:t> hierarchy through an entire network. NTPv4 automatically configures the hierarchy of the servers to achieve the best time accuracy for the lowest bandwidth cost. This feature leverages site-local IPv6 multicast addresses.</a:t>
            </a:r>
            <a:endParaRPr lang="pt-PT" dirty="0" smtClean="0"/>
          </a:p>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42</a:t>
            </a:fld>
            <a:endParaRPr lang="en-US" dirty="0"/>
          </a:p>
        </p:txBody>
      </p:sp>
    </p:spTree>
    <p:extLst>
      <p:ext uri="{BB962C8B-B14F-4D97-AF65-F5344CB8AC3E}">
        <p14:creationId xmlns:p14="http://schemas.microsoft.com/office/powerpoint/2010/main" val="1230977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43</a:t>
            </a:fld>
            <a:endParaRPr lang="en-US" dirty="0"/>
          </a:p>
        </p:txBody>
      </p:sp>
    </p:spTree>
    <p:extLst>
      <p:ext uri="{BB962C8B-B14F-4D97-AF65-F5344CB8AC3E}">
        <p14:creationId xmlns:p14="http://schemas.microsoft.com/office/powerpoint/2010/main" val="1025900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Grp="1" noChangeArrowheads="1"/>
          </p:cNvSpPr>
          <p:nvPr>
            <p:ph type="sldNum" sz="quarter" idx="5"/>
          </p:nvPr>
        </p:nvSpPr>
        <p:spPr>
          <a:noFill/>
        </p:spPr>
        <p:txBody>
          <a:bodyPr/>
          <a:lstStyle/>
          <a:p>
            <a:fld id="{13B72244-6AB2-4E00-BFE3-D584A305B2C8}" type="slidenum">
              <a:rPr lang="en-US" smtClean="0"/>
              <a:pPr/>
              <a:t>2</a:t>
            </a:fld>
            <a:endParaRPr lang="en-US" dirty="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a:buFontTx/>
              <a:buNone/>
            </a:pPr>
            <a:r>
              <a:rPr lang="en-US" b="1" dirty="0" smtClean="0"/>
              <a:t>Chapter 1 Objectives</a:t>
            </a:r>
          </a:p>
        </p:txBody>
      </p:sp>
    </p:spTree>
    <p:extLst>
      <p:ext uri="{BB962C8B-B14F-4D97-AF65-F5344CB8AC3E}">
        <p14:creationId xmlns:p14="http://schemas.microsoft.com/office/powerpoint/2010/main" val="2066330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SNMP has become the standard for network management. SNMP is a simple, easy-</a:t>
            </a:r>
            <a:r>
              <a:rPr lang="en-US" sz="1200" b="0" i="0" u="none" strike="noStrike" kern="1200" baseline="0" dirty="0" err="1" smtClean="0">
                <a:solidFill>
                  <a:schemeClr val="tx1"/>
                </a:solidFill>
                <a:latin typeface="Arial" charset="0"/>
                <a:ea typeface="+mn-ea"/>
                <a:cs typeface="+mn-cs"/>
              </a:rPr>
              <a:t>toimplement</a:t>
            </a:r>
            <a:r>
              <a:rPr lang="en-US" sz="1200" b="0" i="0" u="none" strike="noStrike" kern="1200" baseline="0" dirty="0" smtClean="0">
                <a:solidFill>
                  <a:schemeClr val="tx1"/>
                </a:solidFill>
                <a:latin typeface="Arial" charset="0"/>
                <a:ea typeface="+mn-ea"/>
                <a:cs typeface="+mn-cs"/>
              </a:rPr>
              <a:t> protocol and is thus supported by nearly all vendors.</a:t>
            </a:r>
          </a:p>
          <a:p>
            <a:r>
              <a:rPr lang="en-US" sz="1200" b="0" i="0" u="none" strike="noStrike" kern="1200" baseline="0" dirty="0" smtClean="0">
                <a:solidFill>
                  <a:schemeClr val="tx1"/>
                </a:solidFill>
                <a:latin typeface="Arial" charset="0"/>
                <a:ea typeface="+mn-ea"/>
                <a:cs typeface="+mn-cs"/>
              </a:rPr>
              <a:t>SNMP defines how management information is exchanged between SNMP managers and SNMP agents. SNMP uses the UDP transport mechanism to retrieve and send management </a:t>
            </a:r>
            <a:r>
              <a:rPr lang="pt-PT" sz="1200" b="0" i="0" u="none" strike="noStrike" kern="1200" baseline="0" dirty="0" err="1" smtClean="0">
                <a:solidFill>
                  <a:schemeClr val="tx1"/>
                </a:solidFill>
                <a:latin typeface="Arial" charset="0"/>
                <a:ea typeface="+mn-ea"/>
                <a:cs typeface="+mn-cs"/>
              </a:rPr>
              <a:t>information</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such</a:t>
            </a:r>
            <a:r>
              <a:rPr lang="pt-PT" sz="1200" b="0" i="0" u="none" strike="noStrike" kern="1200" baseline="0" dirty="0" smtClean="0">
                <a:solidFill>
                  <a:schemeClr val="tx1"/>
                </a:solidFill>
                <a:latin typeface="Arial" charset="0"/>
                <a:ea typeface="+mn-ea"/>
                <a:cs typeface="+mn-cs"/>
              </a:rPr>
              <a:t> as Management </a:t>
            </a:r>
            <a:r>
              <a:rPr lang="pt-PT" sz="1200" b="0" i="0" u="none" strike="noStrike" kern="1200" baseline="0" dirty="0" err="1" smtClean="0">
                <a:solidFill>
                  <a:schemeClr val="tx1"/>
                </a:solidFill>
                <a:latin typeface="Arial" charset="0"/>
                <a:ea typeface="+mn-ea"/>
                <a:cs typeface="+mn-cs"/>
              </a:rPr>
              <a:t>Information</a:t>
            </a:r>
            <a:r>
              <a:rPr lang="pt-PT" sz="1200" b="0" i="0" u="none" strike="noStrike" kern="1200" baseline="0" dirty="0" smtClean="0">
                <a:solidFill>
                  <a:schemeClr val="tx1"/>
                </a:solidFill>
                <a:latin typeface="Arial" charset="0"/>
                <a:ea typeface="+mn-ea"/>
                <a:cs typeface="+mn-cs"/>
              </a:rPr>
              <a:t> Base (MIB) </a:t>
            </a:r>
            <a:r>
              <a:rPr lang="pt-PT" sz="1200" b="0" i="0" u="none" strike="noStrike" kern="1200" baseline="0" dirty="0" err="1" smtClean="0">
                <a:solidFill>
                  <a:schemeClr val="tx1"/>
                </a:solidFill>
                <a:latin typeface="Arial" charset="0"/>
                <a:ea typeface="+mn-ea"/>
                <a:cs typeface="+mn-cs"/>
              </a:rPr>
              <a:t>variables</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that</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contain</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information</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about</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the</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platform</a:t>
            </a:r>
            <a:r>
              <a:rPr lang="pt-PT" sz="1200" b="0" i="0" u="none" strike="noStrike" kern="1200" baseline="0" dirty="0" smtClean="0">
                <a:solidFill>
                  <a:schemeClr val="tx1"/>
                </a:solidFill>
                <a:latin typeface="Arial" charset="0"/>
                <a:ea typeface="+mn-ea"/>
                <a:cs typeface="+mn-cs"/>
              </a:rPr>
              <a:t>.</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45</a:t>
            </a:fld>
            <a:endParaRPr lang="en-US" dirty="0"/>
          </a:p>
        </p:txBody>
      </p:sp>
    </p:spTree>
    <p:extLst>
      <p:ext uri="{BB962C8B-B14F-4D97-AF65-F5344CB8AC3E}">
        <p14:creationId xmlns:p14="http://schemas.microsoft.com/office/powerpoint/2010/main" val="624863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Therefore, SNMP polling is typically used to gather environment and performance data such as device CPU usage, memory usage, interface traffic, interface error rate, and so on. Free and enterprise-level NMS software bundles provide data collection, storage, manipulation, and presentation. An NMS offers a look into historical data, in addition to anticipated trends. </a:t>
            </a:r>
          </a:p>
          <a:p>
            <a:r>
              <a:rPr lang="en-US" sz="1200" b="0" i="0" u="none" strike="noStrike" kern="1200" baseline="0" dirty="0" smtClean="0">
                <a:solidFill>
                  <a:schemeClr val="tx1"/>
                </a:solidFill>
                <a:latin typeface="Arial" charset="0"/>
                <a:ea typeface="+mn-ea"/>
                <a:cs typeface="+mn-cs"/>
              </a:rPr>
              <a:t>An NMS often supports a central view that provides an overview of the entire network to easily identify irregular events, such as increased traffic and devices unavailability due to </a:t>
            </a:r>
            <a:r>
              <a:rPr lang="en-US" sz="1200" b="0" i="0" u="none" strike="noStrike" kern="1200" baseline="0" dirty="0" err="1" smtClean="0">
                <a:solidFill>
                  <a:schemeClr val="tx1"/>
                </a:solidFill>
                <a:latin typeface="Arial" charset="0"/>
                <a:ea typeface="+mn-ea"/>
                <a:cs typeface="+mn-cs"/>
              </a:rPr>
              <a:t>DoS</a:t>
            </a:r>
            <a:r>
              <a:rPr lang="en-US" sz="1200" b="0" i="0" u="none" strike="noStrike" kern="1200" baseline="0" dirty="0" smtClean="0">
                <a:solidFill>
                  <a:schemeClr val="tx1"/>
                </a:solidFill>
                <a:latin typeface="Arial" charset="0"/>
                <a:ea typeface="+mn-ea"/>
                <a:cs typeface="+mn-cs"/>
              </a:rPr>
              <a:t> attacks. </a:t>
            </a:r>
          </a:p>
          <a:p>
            <a:r>
              <a:rPr lang="en-US" sz="1200" b="0" i="0" u="none" strike="noStrike" kern="1200" baseline="0" dirty="0" smtClean="0">
                <a:solidFill>
                  <a:schemeClr val="tx1"/>
                </a:solidFill>
                <a:latin typeface="Arial" charset="0"/>
                <a:ea typeface="+mn-ea"/>
                <a:cs typeface="+mn-cs"/>
              </a:rPr>
              <a:t>These notifications are crucial to responding to attacks quickly.</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46</a:t>
            </a:fld>
            <a:endParaRPr lang="en-US" dirty="0"/>
          </a:p>
        </p:txBody>
      </p:sp>
    </p:spTree>
    <p:extLst>
      <p:ext uri="{BB962C8B-B14F-4D97-AF65-F5344CB8AC3E}">
        <p14:creationId xmlns:p14="http://schemas.microsoft.com/office/powerpoint/2010/main" val="304020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The next step is to configure the restrictions to the MIBs. In Example 7-21 , a text label of OPS was configured for both the read and write view for the group </a:t>
            </a:r>
            <a:r>
              <a:rPr lang="en-US" sz="1200" b="0" i="0" u="none" strike="noStrike" kern="1200" baseline="0" dirty="0" err="1" smtClean="0">
                <a:solidFill>
                  <a:schemeClr val="tx1"/>
                </a:solidFill>
                <a:latin typeface="Arial" charset="0"/>
                <a:ea typeface="+mn-ea"/>
                <a:cs typeface="+mn-cs"/>
              </a:rPr>
              <a:t>groupZ</a:t>
            </a:r>
            <a:r>
              <a:rPr lang="en-US" sz="1200" b="0" i="0" u="none" strike="noStrike" kern="1200" baseline="0" dirty="0" smtClean="0">
                <a:solidFill>
                  <a:schemeClr val="tx1"/>
                </a:solidFill>
                <a:latin typeface="Arial" charset="0"/>
                <a:ea typeface="+mn-ea"/>
                <a:cs typeface="+mn-cs"/>
              </a:rPr>
              <a:t>. As in the example, only specific object identifiers (OIDs) are allowed in the view. For the example, the permitted OIDs system uptime, interface status, and descriptions were added.</a:t>
            </a:r>
          </a:p>
          <a:p>
            <a:r>
              <a:rPr lang="en-US" sz="1200" b="0" i="0" u="none" strike="noStrike" kern="1200" baseline="0" dirty="0" smtClean="0">
                <a:solidFill>
                  <a:schemeClr val="tx1"/>
                </a:solidFill>
                <a:latin typeface="Arial" charset="0"/>
                <a:ea typeface="+mn-ea"/>
                <a:cs typeface="+mn-cs"/>
              </a:rPr>
              <a:t>The SNMPv3 group is configured with the </a:t>
            </a:r>
            <a:r>
              <a:rPr lang="en-US" sz="1200" b="0" i="0" u="none" strike="noStrike" kern="1200" baseline="0" dirty="0" err="1" smtClean="0">
                <a:solidFill>
                  <a:schemeClr val="tx1"/>
                </a:solidFill>
                <a:latin typeface="Arial" charset="0"/>
                <a:ea typeface="+mn-ea"/>
                <a:cs typeface="+mn-cs"/>
              </a:rPr>
              <a:t>authPriv</a:t>
            </a:r>
            <a:r>
              <a:rPr lang="en-US" sz="1200" b="0" i="0" u="none" strike="noStrike" kern="1200" baseline="0" dirty="0" smtClean="0">
                <a:solidFill>
                  <a:schemeClr val="tx1"/>
                </a:solidFill>
                <a:latin typeface="Arial" charset="0"/>
                <a:ea typeface="+mn-ea"/>
                <a:cs typeface="+mn-cs"/>
              </a:rPr>
              <a:t> security level ( </a:t>
            </a:r>
            <a:r>
              <a:rPr lang="en-US" sz="1200" b="1" i="0" u="none" strike="noStrike" kern="1200" baseline="0" dirty="0" err="1" smtClean="0">
                <a:solidFill>
                  <a:schemeClr val="tx1"/>
                </a:solidFill>
                <a:latin typeface="Arial" charset="0"/>
                <a:ea typeface="+mn-ea"/>
                <a:cs typeface="+mn-cs"/>
              </a:rPr>
              <a:t>snmp</a:t>
            </a:r>
            <a:r>
              <a:rPr lang="en-US" sz="1200" b="1" i="0" u="none" strike="noStrike" kern="1200" baseline="0" dirty="0" smtClean="0">
                <a:solidFill>
                  <a:schemeClr val="tx1"/>
                </a:solidFill>
                <a:latin typeface="Arial" charset="0"/>
                <a:ea typeface="+mn-ea"/>
                <a:cs typeface="+mn-cs"/>
              </a:rPr>
              <a:t>-server group </a:t>
            </a:r>
            <a:r>
              <a:rPr lang="en-US" sz="1200" b="1" i="0" u="none" strike="noStrike" kern="1200" baseline="0" dirty="0" err="1" smtClean="0">
                <a:solidFill>
                  <a:schemeClr val="tx1"/>
                </a:solidFill>
                <a:latin typeface="Arial" charset="0"/>
                <a:ea typeface="+mn-ea"/>
                <a:cs typeface="+mn-cs"/>
              </a:rPr>
              <a:t>groupZ</a:t>
            </a:r>
            <a:r>
              <a:rPr lang="en-US" sz="1200" b="1" i="0" u="none" strike="noStrike" kern="1200" baseline="0" dirty="0" smtClean="0">
                <a:solidFill>
                  <a:schemeClr val="tx1"/>
                </a:solidFill>
                <a:latin typeface="Arial" charset="0"/>
                <a:ea typeface="+mn-ea"/>
                <a:cs typeface="+mn-cs"/>
              </a:rPr>
              <a:t> v3 </a:t>
            </a:r>
            <a:r>
              <a:rPr lang="en-US" sz="1200" b="1" i="0" u="none" strike="noStrike" kern="1200" baseline="0" dirty="0" err="1" smtClean="0">
                <a:solidFill>
                  <a:schemeClr val="tx1"/>
                </a:solidFill>
                <a:latin typeface="Arial" charset="0"/>
                <a:ea typeface="+mn-ea"/>
                <a:cs typeface="+mn-cs"/>
              </a:rPr>
              <a:t>priv</a:t>
            </a:r>
            <a:r>
              <a:rPr lang="en-US" sz="1200" b="1" i="0" u="none" strike="noStrike" kern="1200" baseline="0" dirty="0" smtClean="0">
                <a:solidFill>
                  <a:schemeClr val="tx1"/>
                </a:solidFill>
                <a:latin typeface="Arial" charset="0"/>
                <a:ea typeface="+mn-ea"/>
                <a:cs typeface="+mn-cs"/>
              </a:rPr>
              <a:t> </a:t>
            </a:r>
            <a:r>
              <a:rPr lang="en-US" sz="1200" b="0" i="0" u="none" strike="noStrike" kern="1200" baseline="0" dirty="0" smtClean="0">
                <a:solidFill>
                  <a:schemeClr val="tx1"/>
                </a:solidFill>
                <a:latin typeface="Arial" charset="0"/>
                <a:ea typeface="+mn-ea"/>
                <a:cs typeface="+mn-cs"/>
              </a:rPr>
              <a:t>), and the user for that group ( </a:t>
            </a:r>
            <a:r>
              <a:rPr lang="en-US" sz="1200" b="1" i="0" u="none" strike="noStrike" kern="1200" baseline="0" dirty="0" err="1" smtClean="0">
                <a:solidFill>
                  <a:schemeClr val="tx1"/>
                </a:solidFill>
                <a:latin typeface="Arial" charset="0"/>
                <a:ea typeface="+mn-ea"/>
                <a:cs typeface="+mn-cs"/>
              </a:rPr>
              <a:t>snmp</a:t>
            </a:r>
            <a:r>
              <a:rPr lang="en-US" sz="1200" b="1" i="0" u="none" strike="noStrike" kern="1200" baseline="0" dirty="0" smtClean="0">
                <a:solidFill>
                  <a:schemeClr val="tx1"/>
                </a:solidFill>
                <a:latin typeface="Arial" charset="0"/>
                <a:ea typeface="+mn-ea"/>
                <a:cs typeface="+mn-cs"/>
              </a:rPr>
              <a:t>-server </a:t>
            </a:r>
            <a:r>
              <a:rPr lang="en-US" sz="1200" b="1" i="0" u="none" strike="noStrike" kern="1200" baseline="0" dirty="0" err="1" smtClean="0">
                <a:solidFill>
                  <a:schemeClr val="tx1"/>
                </a:solidFill>
                <a:latin typeface="Arial" charset="0"/>
                <a:ea typeface="+mn-ea"/>
                <a:cs typeface="+mn-cs"/>
              </a:rPr>
              <a:t>userZ</a:t>
            </a:r>
            <a:r>
              <a:rPr lang="en-US" sz="1200" b="1" i="0" u="none" strike="noStrike" kern="1200" baseline="0" dirty="0" smtClean="0">
                <a:solidFill>
                  <a:schemeClr val="tx1"/>
                </a:solidFill>
                <a:latin typeface="Arial" charset="0"/>
                <a:ea typeface="+mn-ea"/>
                <a:cs typeface="+mn-cs"/>
              </a:rPr>
              <a:t> </a:t>
            </a:r>
            <a:r>
              <a:rPr lang="en-US" sz="1200" b="1" i="0" u="none" strike="noStrike" kern="1200" baseline="0" dirty="0" err="1" smtClean="0">
                <a:solidFill>
                  <a:schemeClr val="tx1"/>
                </a:solidFill>
                <a:latin typeface="Arial" charset="0"/>
                <a:ea typeface="+mn-ea"/>
                <a:cs typeface="+mn-cs"/>
              </a:rPr>
              <a:t>groupZ</a:t>
            </a:r>
            <a:r>
              <a:rPr lang="en-US" sz="1200" b="1" i="0" u="none" strike="noStrike" kern="1200" baseline="0" dirty="0" smtClean="0">
                <a:solidFill>
                  <a:schemeClr val="tx1"/>
                </a:solidFill>
                <a:latin typeface="Arial" charset="0"/>
                <a:ea typeface="+mn-ea"/>
                <a:cs typeface="+mn-cs"/>
              </a:rPr>
              <a:t> </a:t>
            </a:r>
            <a:r>
              <a:rPr lang="en-US" sz="1200" b="0" i="0" u="none" strike="noStrike" kern="1200" baseline="0" dirty="0" smtClean="0">
                <a:solidFill>
                  <a:schemeClr val="tx1"/>
                </a:solidFill>
                <a:latin typeface="Arial" charset="0"/>
                <a:ea typeface="+mn-ea"/>
                <a:cs typeface="+mn-cs"/>
              </a:rPr>
              <a:t>) with passwords for both authentication ( </a:t>
            </a:r>
            <a:r>
              <a:rPr lang="en-US" sz="1200" b="1" i="0" u="none" strike="noStrike" kern="1200" baseline="0" dirty="0" err="1" smtClean="0">
                <a:solidFill>
                  <a:schemeClr val="tx1"/>
                </a:solidFill>
                <a:latin typeface="Arial" charset="0"/>
                <a:ea typeface="+mn-ea"/>
                <a:cs typeface="+mn-cs"/>
              </a:rPr>
              <a:t>auth</a:t>
            </a:r>
            <a:r>
              <a:rPr lang="en-US" sz="1200" b="1" i="0" u="none" strike="noStrike" kern="1200" baseline="0" dirty="0" smtClean="0">
                <a:solidFill>
                  <a:schemeClr val="tx1"/>
                </a:solidFill>
                <a:latin typeface="Arial" charset="0"/>
                <a:ea typeface="+mn-ea"/>
                <a:cs typeface="+mn-cs"/>
              </a:rPr>
              <a:t> </a:t>
            </a:r>
            <a:r>
              <a:rPr lang="en-US" sz="1200" b="1" i="0" u="none" strike="noStrike" kern="1200" baseline="0" dirty="0" err="1" smtClean="0">
                <a:solidFill>
                  <a:schemeClr val="tx1"/>
                </a:solidFill>
                <a:latin typeface="Arial" charset="0"/>
                <a:ea typeface="+mn-ea"/>
                <a:cs typeface="+mn-cs"/>
              </a:rPr>
              <a:t>sha</a:t>
            </a:r>
            <a:r>
              <a:rPr lang="en-US" sz="1200" b="1" i="0" u="none" strike="noStrike" kern="1200" baseline="0" dirty="0" smtClean="0">
                <a:solidFill>
                  <a:schemeClr val="tx1"/>
                </a:solidFill>
                <a:latin typeface="Arial" charset="0"/>
                <a:ea typeface="+mn-ea"/>
                <a:cs typeface="+mn-cs"/>
              </a:rPr>
              <a:t> </a:t>
            </a:r>
            <a:r>
              <a:rPr lang="en-US" sz="1200" b="1" i="0" u="none" strike="noStrike" kern="1200" baseline="0" dirty="0" err="1" smtClean="0">
                <a:solidFill>
                  <a:schemeClr val="tx1"/>
                </a:solidFill>
                <a:latin typeface="Arial" charset="0"/>
                <a:ea typeface="+mn-ea"/>
                <a:cs typeface="+mn-cs"/>
              </a:rPr>
              <a:t>itsasecret</a:t>
            </a:r>
            <a:r>
              <a:rPr lang="en-US" sz="1200" b="1" i="0" u="none" strike="noStrike" kern="1200" baseline="0" dirty="0" smtClean="0">
                <a:solidFill>
                  <a:schemeClr val="tx1"/>
                </a:solidFill>
                <a:latin typeface="Arial" charset="0"/>
                <a:ea typeface="+mn-ea"/>
                <a:cs typeface="+mn-cs"/>
              </a:rPr>
              <a:t> </a:t>
            </a:r>
            <a:r>
              <a:rPr lang="en-US" sz="1200" b="0" i="0" u="none" strike="noStrike" kern="1200" baseline="0" dirty="0" smtClean="0">
                <a:solidFill>
                  <a:schemeClr val="tx1"/>
                </a:solidFill>
                <a:latin typeface="Arial" charset="0"/>
                <a:ea typeface="+mn-ea"/>
                <a:cs typeface="+mn-cs"/>
              </a:rPr>
              <a:t>) and encryption ( </a:t>
            </a:r>
            <a:r>
              <a:rPr lang="en-US" sz="1200" b="1" i="0" u="none" strike="noStrike" kern="1200" baseline="0" dirty="0" err="1" smtClean="0">
                <a:solidFill>
                  <a:schemeClr val="tx1"/>
                </a:solidFill>
                <a:latin typeface="Arial" charset="0"/>
                <a:ea typeface="+mn-ea"/>
                <a:cs typeface="+mn-cs"/>
              </a:rPr>
              <a:t>priv</a:t>
            </a:r>
            <a:r>
              <a:rPr lang="en-US" sz="1200" b="1" i="0" u="none" strike="noStrike" kern="1200" baseline="0" dirty="0" smtClean="0">
                <a:solidFill>
                  <a:schemeClr val="tx1"/>
                </a:solidFill>
                <a:latin typeface="Arial" charset="0"/>
                <a:ea typeface="+mn-ea"/>
                <a:cs typeface="+mn-cs"/>
              </a:rPr>
              <a:t> </a:t>
            </a:r>
            <a:r>
              <a:rPr lang="en-US" sz="1200" b="1" i="0" u="none" strike="noStrike" kern="1200" baseline="0" dirty="0" err="1" smtClean="0">
                <a:solidFill>
                  <a:schemeClr val="tx1"/>
                </a:solidFill>
                <a:latin typeface="Arial" charset="0"/>
                <a:ea typeface="+mn-ea"/>
                <a:cs typeface="+mn-cs"/>
              </a:rPr>
              <a:t>aes</a:t>
            </a:r>
            <a:r>
              <a:rPr lang="en-US" sz="1200" b="1" i="0" u="none" strike="noStrike" kern="1200" baseline="0" dirty="0" smtClean="0">
                <a:solidFill>
                  <a:schemeClr val="tx1"/>
                </a:solidFill>
                <a:latin typeface="Arial" charset="0"/>
                <a:ea typeface="+mn-ea"/>
                <a:cs typeface="+mn-cs"/>
              </a:rPr>
              <a:t> 256 </a:t>
            </a:r>
            <a:r>
              <a:rPr lang="pt-PT" sz="1200" b="1" i="0" u="none" strike="noStrike" kern="1200" baseline="0" dirty="0" err="1" smtClean="0">
                <a:solidFill>
                  <a:schemeClr val="tx1"/>
                </a:solidFill>
                <a:latin typeface="Arial" charset="0"/>
                <a:ea typeface="+mn-ea"/>
                <a:cs typeface="+mn-cs"/>
              </a:rPr>
              <a:t>anothersecret</a:t>
            </a:r>
            <a:r>
              <a:rPr lang="pt-PT" sz="1200" b="1" i="0" u="none" strike="noStrike" kern="1200" baseline="0" dirty="0" smtClean="0">
                <a:solidFill>
                  <a:schemeClr val="tx1"/>
                </a:solidFill>
                <a:latin typeface="Arial" charset="0"/>
                <a:ea typeface="+mn-ea"/>
                <a:cs typeface="+mn-cs"/>
              </a:rPr>
              <a:t> </a:t>
            </a:r>
            <a:r>
              <a:rPr lang="pt-PT" sz="1200" b="0" i="0" u="none" strike="noStrike" kern="1200" baseline="0" dirty="0" smtClean="0">
                <a:solidFill>
                  <a:schemeClr val="tx1"/>
                </a:solidFill>
                <a:latin typeface="Arial" charset="0"/>
                <a:ea typeface="+mn-ea"/>
                <a:cs typeface="+mn-cs"/>
              </a:rPr>
              <a:t>).</a:t>
            </a:r>
          </a:p>
          <a:p>
            <a:r>
              <a:rPr lang="en-US" sz="1200" b="0" i="0" u="none" strike="noStrike" kern="1200" baseline="0" dirty="0" smtClean="0">
                <a:solidFill>
                  <a:schemeClr val="tx1"/>
                </a:solidFill>
                <a:latin typeface="Arial" charset="0"/>
                <a:ea typeface="+mn-ea"/>
                <a:cs typeface="+mn-cs"/>
              </a:rPr>
              <a:t>The configuration example then enables SNMP traps with the </a:t>
            </a:r>
            <a:r>
              <a:rPr lang="en-US" sz="1200" b="1" i="0" u="none" strike="noStrike" kern="1200" baseline="0" dirty="0" err="1" smtClean="0">
                <a:solidFill>
                  <a:schemeClr val="tx1"/>
                </a:solidFill>
                <a:latin typeface="Arial" charset="0"/>
                <a:ea typeface="+mn-ea"/>
                <a:cs typeface="+mn-cs"/>
              </a:rPr>
              <a:t>snmp</a:t>
            </a:r>
            <a:r>
              <a:rPr lang="en-US" sz="1200" b="1" i="0" u="none" strike="noStrike" kern="1200" baseline="0" dirty="0" smtClean="0">
                <a:solidFill>
                  <a:schemeClr val="tx1"/>
                </a:solidFill>
                <a:latin typeface="Arial" charset="0"/>
                <a:ea typeface="+mn-ea"/>
                <a:cs typeface="+mn-cs"/>
              </a:rPr>
              <a:t>-server enable traps </a:t>
            </a:r>
            <a:r>
              <a:rPr lang="en-US" sz="1200" b="0" i="0" u="none" strike="noStrike" kern="1200" baseline="0" dirty="0" smtClean="0">
                <a:solidFill>
                  <a:schemeClr val="tx1"/>
                </a:solidFill>
                <a:latin typeface="Arial" charset="0"/>
                <a:ea typeface="+mn-ea"/>
                <a:cs typeface="+mn-cs"/>
              </a:rPr>
              <a:t>command. Traps are sent to an NMS or equivalent server; therefore, the receiving SNMP manager has to be configured. From the example, SNMPv3 traps will be sent to address 10.1.1.50 ( </a:t>
            </a:r>
            <a:r>
              <a:rPr lang="en-US" sz="1200" b="1" i="0" u="none" strike="noStrike" kern="1200" baseline="0" dirty="0" err="1" smtClean="0">
                <a:solidFill>
                  <a:schemeClr val="tx1"/>
                </a:solidFill>
                <a:latin typeface="Arial" charset="0"/>
                <a:ea typeface="+mn-ea"/>
                <a:cs typeface="+mn-cs"/>
              </a:rPr>
              <a:t>snmp</a:t>
            </a:r>
            <a:r>
              <a:rPr lang="en-US" sz="1200" b="1" i="0" u="none" strike="noStrike" kern="1200" baseline="0" dirty="0" smtClean="0">
                <a:solidFill>
                  <a:schemeClr val="tx1"/>
                </a:solidFill>
                <a:latin typeface="Arial" charset="0"/>
                <a:ea typeface="+mn-ea"/>
                <a:cs typeface="+mn-cs"/>
              </a:rPr>
              <a:t>-server host 10.1.1.50 traps </a:t>
            </a:r>
            <a:r>
              <a:rPr lang="en-US" sz="1200" b="0" i="0" u="none" strike="noStrike" kern="1200" baseline="0" dirty="0" smtClean="0">
                <a:solidFill>
                  <a:schemeClr val="tx1"/>
                </a:solidFill>
                <a:latin typeface="Arial" charset="0"/>
                <a:ea typeface="+mn-ea"/>
                <a:cs typeface="+mn-cs"/>
              </a:rPr>
              <a:t>) using the user with the </a:t>
            </a:r>
            <a:r>
              <a:rPr lang="en-US" sz="1200" b="0" i="0" u="none" strike="noStrike" kern="1200" baseline="0" dirty="0" err="1" smtClean="0">
                <a:solidFill>
                  <a:schemeClr val="tx1"/>
                </a:solidFill>
                <a:latin typeface="Arial" charset="0"/>
                <a:ea typeface="+mn-ea"/>
                <a:cs typeface="+mn-cs"/>
              </a:rPr>
              <a:t>authPriv</a:t>
            </a:r>
            <a:r>
              <a:rPr lang="en-US" sz="1200" b="0" i="0" u="none" strike="noStrike" kern="1200" baseline="0" dirty="0" smtClean="0">
                <a:solidFill>
                  <a:schemeClr val="tx1"/>
                </a:solidFill>
                <a:latin typeface="Arial" charset="0"/>
                <a:ea typeface="+mn-ea"/>
                <a:cs typeface="+mn-cs"/>
              </a:rPr>
              <a:t> security level ( </a:t>
            </a:r>
            <a:r>
              <a:rPr lang="en-US" sz="1200" b="1" i="0" u="none" strike="noStrike" kern="1200" baseline="0" dirty="0" err="1" smtClean="0">
                <a:solidFill>
                  <a:schemeClr val="tx1"/>
                </a:solidFill>
                <a:latin typeface="Arial" charset="0"/>
                <a:ea typeface="+mn-ea"/>
                <a:cs typeface="+mn-cs"/>
              </a:rPr>
              <a:t>priv</a:t>
            </a:r>
            <a:r>
              <a:rPr lang="en-US" sz="1200" b="1" i="0" u="none" strike="noStrike" kern="1200" baseline="0" dirty="0" smtClean="0">
                <a:solidFill>
                  <a:schemeClr val="tx1"/>
                </a:solidFill>
                <a:latin typeface="Arial" charset="0"/>
                <a:ea typeface="+mn-ea"/>
                <a:cs typeface="+mn-cs"/>
              </a:rPr>
              <a:t> </a:t>
            </a:r>
            <a:r>
              <a:rPr lang="en-US" sz="1200" b="0" i="0" u="none" strike="noStrike" kern="1200" baseline="0" dirty="0" smtClean="0">
                <a:solidFill>
                  <a:schemeClr val="tx1"/>
                </a:solidFill>
                <a:latin typeface="Arial" charset="0"/>
                <a:ea typeface="+mn-ea"/>
                <a:cs typeface="+mn-cs"/>
              </a:rPr>
              <a:t>). You can also limit events for which traps are sent. In the example, the traps are limited to CPU and port security-related events ( </a:t>
            </a:r>
            <a:r>
              <a:rPr lang="en-US" sz="1200" b="1" i="0" u="none" strike="noStrike" kern="1200" baseline="0" dirty="0" err="1" smtClean="0">
                <a:solidFill>
                  <a:schemeClr val="tx1"/>
                </a:solidFill>
                <a:latin typeface="Arial" charset="0"/>
                <a:ea typeface="+mn-ea"/>
                <a:cs typeface="+mn-cs"/>
              </a:rPr>
              <a:t>cpu</a:t>
            </a:r>
            <a:r>
              <a:rPr lang="en-US" sz="1200" b="1" i="0" u="none" strike="noStrike" kern="1200" baseline="0" dirty="0" smtClean="0">
                <a:solidFill>
                  <a:schemeClr val="tx1"/>
                </a:solidFill>
                <a:latin typeface="Arial" charset="0"/>
                <a:ea typeface="+mn-ea"/>
                <a:cs typeface="+mn-cs"/>
              </a:rPr>
              <a:t> port-security </a:t>
            </a:r>
            <a:r>
              <a:rPr lang="en-US" sz="1200" b="0" i="0" u="none" strike="noStrike" kern="1200" baseline="0" dirty="0" smtClean="0">
                <a:solidFill>
                  <a:schemeClr val="tx1"/>
                </a:solidFill>
                <a:latin typeface="Arial" charset="0"/>
                <a:ea typeface="+mn-ea"/>
                <a:cs typeface="+mn-cs"/>
              </a:rPr>
              <a:t>).</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51</a:t>
            </a:fld>
            <a:endParaRPr lang="en-US" dirty="0"/>
          </a:p>
        </p:txBody>
      </p:sp>
    </p:spTree>
    <p:extLst>
      <p:ext uri="{BB962C8B-B14F-4D97-AF65-F5344CB8AC3E}">
        <p14:creationId xmlns:p14="http://schemas.microsoft.com/office/powerpoint/2010/main" val="1275675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a:buFontTx/>
              <a:buNone/>
            </a:pPr>
            <a:endParaRPr lang="en-US" dirty="0" smtClean="0"/>
          </a:p>
        </p:txBody>
      </p:sp>
      <p:sp>
        <p:nvSpPr>
          <p:cNvPr id="24580" name="Slide Number Placeholder 3"/>
          <p:cNvSpPr>
            <a:spLocks noGrp="1"/>
          </p:cNvSpPr>
          <p:nvPr>
            <p:ph type="sldNum" sz="quarter" idx="5"/>
          </p:nvPr>
        </p:nvSpPr>
        <p:spPr>
          <a:noFill/>
        </p:spPr>
        <p:txBody>
          <a:bodyPr/>
          <a:lstStyle/>
          <a:p>
            <a:fld id="{7757FC66-78E3-4B4F-8568-92AC8FAA902C}" type="slidenum">
              <a:rPr lang="en-US" smtClean="0"/>
              <a:pPr/>
              <a:t>55</a:t>
            </a:fld>
            <a:endParaRPr lang="en-US" dirty="0" smtClean="0"/>
          </a:p>
        </p:txBody>
      </p:sp>
    </p:spTree>
    <p:extLst>
      <p:ext uri="{BB962C8B-B14F-4D97-AF65-F5344CB8AC3E}">
        <p14:creationId xmlns:p14="http://schemas.microsoft.com/office/powerpoint/2010/main" val="1855270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implements</a:t>
            </a:r>
            <a:r>
              <a:rPr lang="en-US" baseline="0" dirty="0" smtClean="0"/>
              <a:t> </a:t>
            </a:r>
            <a:r>
              <a:rPr lang="en-US" dirty="0" smtClean="0"/>
              <a:t>the AAA server functionality in the Cisco Secure Access Control Server (ACS) and</a:t>
            </a:r>
            <a:r>
              <a:rPr lang="en-US" baseline="0" dirty="0" smtClean="0"/>
              <a:t> </a:t>
            </a:r>
            <a:r>
              <a:rPr lang="en-US" dirty="0" smtClean="0"/>
              <a:t>Identity Services Engine (ISE), for example.</a:t>
            </a:r>
            <a:endParaRPr lang="pt-PT" dirty="0" smtClean="0"/>
          </a:p>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a:t>
            </a:fld>
            <a:endParaRPr lang="en-US" dirty="0"/>
          </a:p>
        </p:txBody>
      </p:sp>
    </p:spTree>
    <p:extLst>
      <p:ext uri="{BB962C8B-B14F-4D97-AF65-F5344CB8AC3E}">
        <p14:creationId xmlns:p14="http://schemas.microsoft.com/office/powerpoint/2010/main" val="2350304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1 - RADIUS authentication process between the NAS and RADIUS server starts when a client sends a login request in the form of an Access- Request packet. This packet contains a username, encrypted password, the NAS IP address, and the NAS port number.</a:t>
            </a:r>
          </a:p>
          <a:p>
            <a:r>
              <a:rPr lang="en-US" sz="1200" b="0" i="0" u="none" strike="noStrike" kern="1200" baseline="0" dirty="0" smtClean="0">
                <a:solidFill>
                  <a:schemeClr val="tx1"/>
                </a:solidFill>
                <a:latin typeface="Arial" charset="0"/>
                <a:ea typeface="+mn-ea"/>
                <a:cs typeface="+mn-cs"/>
              </a:rPr>
              <a:t>2 - When the RADIUS server receives the query, it first compares the shared secret key sent in the request packet with the value configured on the server. When shared secrets are not identical, the server silently drops the packet. This ensures that only authorized clients can communicate with the server. If shared secrets are identical, the packet is further processed, comparing the username and password inside the packet with those </a:t>
            </a:r>
            <a:r>
              <a:rPr lang="pt-PT" sz="1200" b="0" i="0" u="none" strike="noStrike" kern="1200" baseline="0" dirty="0" err="1" smtClean="0">
                <a:solidFill>
                  <a:schemeClr val="tx1"/>
                </a:solidFill>
                <a:latin typeface="Arial" charset="0"/>
                <a:ea typeface="+mn-ea"/>
                <a:cs typeface="+mn-cs"/>
              </a:rPr>
              <a:t>found</a:t>
            </a:r>
            <a:r>
              <a:rPr lang="pt-PT" sz="1200" b="0" i="0" u="none" strike="noStrike" kern="1200" baseline="0" dirty="0" smtClean="0">
                <a:solidFill>
                  <a:schemeClr val="tx1"/>
                </a:solidFill>
                <a:latin typeface="Arial" charset="0"/>
                <a:ea typeface="+mn-ea"/>
                <a:cs typeface="+mn-cs"/>
              </a:rPr>
              <a:t> in </a:t>
            </a:r>
            <a:r>
              <a:rPr lang="pt-PT" sz="1200" b="0" i="0" u="none" strike="noStrike" kern="1200" baseline="0" dirty="0" err="1" smtClean="0">
                <a:solidFill>
                  <a:schemeClr val="tx1"/>
                </a:solidFill>
                <a:latin typeface="Arial" charset="0"/>
                <a:ea typeface="+mn-ea"/>
                <a:cs typeface="+mn-cs"/>
              </a:rPr>
              <a:t>the</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database</a:t>
            </a:r>
            <a:r>
              <a:rPr lang="pt-PT" sz="1200" b="0" i="0" u="none" strike="noStrike" kern="1200" baseline="0" dirty="0" smtClean="0">
                <a:solidFill>
                  <a:schemeClr val="tx1"/>
                </a:solidFill>
                <a:latin typeface="Arial" charset="0"/>
                <a:ea typeface="+mn-ea"/>
                <a:cs typeface="+mn-cs"/>
              </a:rPr>
              <a:t>.</a:t>
            </a:r>
          </a:p>
          <a:p>
            <a:r>
              <a:rPr lang="en-US" sz="1200" b="0" i="0" u="none" strike="noStrike" kern="1200" baseline="0" dirty="0" smtClean="0">
                <a:solidFill>
                  <a:schemeClr val="tx1"/>
                </a:solidFill>
                <a:latin typeface="Arial" charset="0"/>
                <a:ea typeface="+mn-ea"/>
                <a:cs typeface="+mn-cs"/>
              </a:rPr>
              <a:t>If a match is found, the server returns an Access-Accept packet with a list of attributes to be used with this session in the form of AV pairs (IP address, access control list [ACL] for NAS). If a match is not found, however, the RADIUS server returns an Access-Reject packet. It is important to notice that authentication and authorization phases are combined in a single Access-Request packet, unlike TACACS+.</a:t>
            </a:r>
          </a:p>
          <a:p>
            <a:r>
              <a:rPr lang="en-US" sz="1200" b="0" i="0" u="none" strike="noStrike" kern="1200" baseline="0" dirty="0" smtClean="0">
                <a:solidFill>
                  <a:schemeClr val="tx1"/>
                </a:solidFill>
                <a:latin typeface="Arial" charset="0"/>
                <a:ea typeface="+mn-ea"/>
                <a:cs typeface="+mn-cs"/>
              </a:rPr>
              <a:t>During the authentication and authorization phase, an optional Access-Challenge message may be requested by the RADIUS server with the purpose of collecting additional data (PIN, token card, and so on), further verifying the client’s identity.</a:t>
            </a:r>
          </a:p>
          <a:p>
            <a:r>
              <a:rPr lang="en-US" sz="1200" b="0" i="0" u="none" strike="noStrike" kern="1200" baseline="0" dirty="0" smtClean="0">
                <a:solidFill>
                  <a:schemeClr val="tx1"/>
                </a:solidFill>
                <a:latin typeface="Arial" charset="0"/>
                <a:ea typeface="+mn-ea"/>
                <a:cs typeface="+mn-cs"/>
              </a:rPr>
              <a:t>Moreover, the accounting phase is realized separately after the authentication and authorization phases, using Accounting-Request and Accounting-Response messages.</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a:t>
            </a:fld>
            <a:endParaRPr lang="en-US" dirty="0"/>
          </a:p>
        </p:txBody>
      </p:sp>
    </p:spTree>
    <p:extLst>
      <p:ext uri="{BB962C8B-B14F-4D97-AF65-F5344CB8AC3E}">
        <p14:creationId xmlns:p14="http://schemas.microsoft.com/office/powerpoint/2010/main" val="3028758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TACACS+ communication between the NAS and the TACACS+ server starts with a TCP communication, unlike RADIUS (which uses UDP). </a:t>
            </a:r>
          </a:p>
          <a:p>
            <a:r>
              <a:rPr lang="en-US" sz="1200" b="0" i="0" u="none" strike="noStrike" kern="1200" baseline="0" dirty="0" smtClean="0">
                <a:solidFill>
                  <a:schemeClr val="tx1"/>
                </a:solidFill>
                <a:latin typeface="Arial" charset="0"/>
                <a:ea typeface="+mn-ea"/>
                <a:cs typeface="+mn-cs"/>
              </a:rPr>
              <a:t>Next, the NAS contacts the TACACS+ server to obtain a username prompt, which is then displayed to the user. The username entered by the user is forwarded to the server. </a:t>
            </a:r>
          </a:p>
          <a:p>
            <a:r>
              <a:rPr lang="en-US" sz="1200" b="0" i="0" u="none" strike="noStrike" kern="1200" baseline="0" dirty="0" smtClean="0">
                <a:solidFill>
                  <a:schemeClr val="tx1"/>
                </a:solidFill>
                <a:latin typeface="Arial" charset="0"/>
                <a:ea typeface="+mn-ea"/>
                <a:cs typeface="+mn-cs"/>
              </a:rPr>
              <a:t>The server prompts the user again, this time for a password. The password is then sent to the server, where it is validated against the database (local or remote).</a:t>
            </a:r>
          </a:p>
          <a:p>
            <a:r>
              <a:rPr lang="en-US" sz="1200" b="0" i="0" u="none" strike="noStrike" kern="1200" baseline="0" dirty="0" smtClean="0">
                <a:solidFill>
                  <a:schemeClr val="tx1"/>
                </a:solidFill>
                <a:latin typeface="Arial" charset="0"/>
                <a:ea typeface="+mn-ea"/>
                <a:cs typeface="+mn-cs"/>
              </a:rPr>
              <a:t>If a match is found, the TACACS+ server sends an ACCEPT message to the client, and the authorization phase may begin (if configured on the NAS). If a match is not found, however, the server responds with a REJECT message, and any further access is denied.</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a:t>
            </a:fld>
            <a:endParaRPr lang="en-US" dirty="0"/>
          </a:p>
        </p:txBody>
      </p:sp>
    </p:spTree>
    <p:extLst>
      <p:ext uri="{BB962C8B-B14F-4D97-AF65-F5344CB8AC3E}">
        <p14:creationId xmlns:p14="http://schemas.microsoft.com/office/powerpoint/2010/main" val="4136375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smtClean="0">
                <a:solidFill>
                  <a:schemeClr val="tx1"/>
                </a:solidFill>
                <a:latin typeface="Arial" charset="0"/>
                <a:ea typeface="+mn-ea"/>
                <a:cs typeface="+mn-cs"/>
              </a:rPr>
              <a:t>Configuration-name </a:t>
            </a:r>
            <a:r>
              <a:rPr lang="en-US" sz="1200" b="0" i="0" u="none" strike="noStrike" kern="1200" baseline="0" dirty="0" smtClean="0">
                <a:solidFill>
                  <a:schemeClr val="tx1"/>
                </a:solidFill>
                <a:latin typeface="Arial" charset="0"/>
                <a:ea typeface="+mn-ea"/>
                <a:cs typeface="+mn-cs"/>
              </a:rPr>
              <a:t>is just a text identifier for the server in question. In the </a:t>
            </a:r>
            <a:r>
              <a:rPr lang="en-US" sz="1200" b="0" i="0" u="none" strike="noStrike" kern="1200" baseline="0" dirty="0" err="1" smtClean="0">
                <a:solidFill>
                  <a:schemeClr val="tx1"/>
                </a:solidFill>
                <a:latin typeface="Arial" charset="0"/>
                <a:ea typeface="+mn-ea"/>
                <a:cs typeface="+mn-cs"/>
              </a:rPr>
              <a:t>subconfiguration</a:t>
            </a:r>
            <a:r>
              <a:rPr lang="en-US" sz="1200" b="0" i="0" u="none" strike="noStrike" kern="1200" baseline="0" dirty="0" smtClean="0">
                <a:solidFill>
                  <a:schemeClr val="tx1"/>
                </a:solidFill>
                <a:latin typeface="Arial" charset="0"/>
                <a:ea typeface="+mn-ea"/>
                <a:cs typeface="+mn-cs"/>
              </a:rPr>
              <a:t>, the DNS hostname or the IP address is specified. </a:t>
            </a:r>
          </a:p>
          <a:p>
            <a:r>
              <a:rPr lang="en-US" sz="1200" b="0" i="0" u="none" strike="noStrike" kern="1200" baseline="0" dirty="0" smtClean="0">
                <a:solidFill>
                  <a:schemeClr val="tx1"/>
                </a:solidFill>
                <a:latin typeface="Arial" charset="0"/>
                <a:ea typeface="+mn-ea"/>
                <a:cs typeface="+mn-cs"/>
              </a:rPr>
              <a:t>Specification of a custom port number for the UDP communication is optional and rarely used for the case of leveraging </a:t>
            </a:r>
            <a:r>
              <a:rPr lang="en-US" sz="1200" b="0" i="0" u="none" strike="noStrike" kern="1200" baseline="0" dirty="0" err="1" smtClean="0">
                <a:solidFill>
                  <a:schemeClr val="tx1"/>
                </a:solidFill>
                <a:latin typeface="Arial" charset="0"/>
                <a:ea typeface="+mn-ea"/>
                <a:cs typeface="+mn-cs"/>
              </a:rPr>
              <a:t>nondefault</a:t>
            </a:r>
            <a:r>
              <a:rPr lang="en-US" sz="1200" b="0" i="0" u="none" strike="noStrike" kern="1200" baseline="0" dirty="0" smtClean="0">
                <a:solidFill>
                  <a:schemeClr val="tx1"/>
                </a:solidFill>
                <a:latin typeface="Arial" charset="0"/>
                <a:ea typeface="+mn-ea"/>
                <a:cs typeface="+mn-cs"/>
              </a:rPr>
              <a:t> ports. </a:t>
            </a:r>
          </a:p>
          <a:p>
            <a:r>
              <a:rPr lang="en-US" sz="1200" b="0" i="0" u="none" strike="noStrike" kern="1200" baseline="0" dirty="0" smtClean="0">
                <a:solidFill>
                  <a:schemeClr val="tx1"/>
                </a:solidFill>
                <a:latin typeface="Arial" charset="0"/>
                <a:ea typeface="+mn-ea"/>
                <a:cs typeface="+mn-cs"/>
              </a:rPr>
              <a:t>The </a:t>
            </a:r>
            <a:r>
              <a:rPr lang="en-US" sz="1200" b="1" i="0" u="none" strike="noStrike" kern="1200" baseline="0" dirty="0" smtClean="0">
                <a:solidFill>
                  <a:schemeClr val="tx1"/>
                </a:solidFill>
                <a:latin typeface="Arial" charset="0"/>
                <a:ea typeface="+mn-ea"/>
                <a:cs typeface="+mn-cs"/>
              </a:rPr>
              <a:t>key </a:t>
            </a:r>
            <a:r>
              <a:rPr lang="en-US" sz="1200" b="0" i="0" u="none" strike="noStrike" kern="1200" baseline="0" dirty="0" smtClean="0">
                <a:solidFill>
                  <a:schemeClr val="tx1"/>
                </a:solidFill>
                <a:latin typeface="Arial" charset="0"/>
                <a:ea typeface="+mn-ea"/>
                <a:cs typeface="+mn-cs"/>
              </a:rPr>
              <a:t>string specifies the authentication and encryption key used between the access device and RADIUS server. </a:t>
            </a:r>
          </a:p>
          <a:p>
            <a:r>
              <a:rPr lang="en-US" sz="1200" b="0" i="0" u="none" strike="noStrike" kern="1200" baseline="0" dirty="0" smtClean="0">
                <a:solidFill>
                  <a:schemeClr val="tx1"/>
                </a:solidFill>
                <a:latin typeface="Arial" charset="0"/>
                <a:ea typeface="+mn-ea"/>
                <a:cs typeface="+mn-cs"/>
              </a:rPr>
              <a:t>The next step is to add the RADIUS server to a server group. You can add multiple RADIUS servers to a group, as long as they were previously defined using the </a:t>
            </a:r>
            <a:r>
              <a:rPr lang="en-US" sz="1200" b="1" i="0" u="none" strike="noStrike" kern="1200" baseline="0" dirty="0" smtClean="0">
                <a:solidFill>
                  <a:schemeClr val="tx1"/>
                </a:solidFill>
                <a:latin typeface="Arial" charset="0"/>
                <a:ea typeface="+mn-ea"/>
                <a:cs typeface="+mn-cs"/>
              </a:rPr>
              <a:t>radius </a:t>
            </a:r>
            <a:r>
              <a:rPr lang="pt-PT" sz="1200" b="1" i="0" u="none" strike="noStrike" kern="1200" baseline="0" dirty="0" smtClean="0">
                <a:solidFill>
                  <a:schemeClr val="tx1"/>
                </a:solidFill>
                <a:latin typeface="Arial" charset="0"/>
                <a:ea typeface="+mn-ea"/>
                <a:cs typeface="+mn-cs"/>
              </a:rPr>
              <a:t>server </a:t>
            </a:r>
            <a:r>
              <a:rPr lang="pt-PT" sz="1200" b="0" i="0" u="none" strike="noStrike" kern="1200" baseline="0" dirty="0" err="1" smtClean="0">
                <a:solidFill>
                  <a:schemeClr val="tx1"/>
                </a:solidFill>
                <a:latin typeface="Arial" charset="0"/>
                <a:ea typeface="+mn-ea"/>
                <a:cs typeface="+mn-cs"/>
              </a:rPr>
              <a:t>command</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11</a:t>
            </a:fld>
            <a:endParaRPr lang="en-US" dirty="0"/>
          </a:p>
        </p:txBody>
      </p:sp>
    </p:spTree>
    <p:extLst>
      <p:ext uri="{BB962C8B-B14F-4D97-AF65-F5344CB8AC3E}">
        <p14:creationId xmlns:p14="http://schemas.microsoft.com/office/powerpoint/2010/main" val="3313641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The </a:t>
            </a:r>
            <a:r>
              <a:rPr lang="en-US" sz="1200" b="0" i="1" u="none" strike="noStrike" kern="1200" baseline="0" dirty="0" smtClean="0">
                <a:solidFill>
                  <a:schemeClr val="tx1"/>
                </a:solidFill>
                <a:latin typeface="Arial" charset="0"/>
                <a:ea typeface="+mn-ea"/>
                <a:cs typeface="+mn-cs"/>
              </a:rPr>
              <a:t>configuration-name </a:t>
            </a:r>
            <a:r>
              <a:rPr lang="en-US" sz="1200" b="0" i="0" u="none" strike="noStrike" kern="1200" baseline="0" dirty="0" smtClean="0">
                <a:solidFill>
                  <a:schemeClr val="tx1"/>
                </a:solidFill>
                <a:latin typeface="Arial" charset="0"/>
                <a:ea typeface="+mn-ea"/>
                <a:cs typeface="+mn-cs"/>
              </a:rPr>
              <a:t>is just a text identifier for the server in question. In the </a:t>
            </a:r>
            <a:r>
              <a:rPr lang="en-US" sz="1200" b="0" i="0" u="none" strike="noStrike" kern="1200" baseline="0" dirty="0" err="1" smtClean="0">
                <a:solidFill>
                  <a:schemeClr val="tx1"/>
                </a:solidFill>
                <a:latin typeface="Arial" charset="0"/>
                <a:ea typeface="+mn-ea"/>
                <a:cs typeface="+mn-cs"/>
              </a:rPr>
              <a:t>subconfiguration</a:t>
            </a:r>
            <a:r>
              <a:rPr lang="en-US" sz="1200" b="0" i="0" u="none" strike="noStrike" kern="1200" baseline="0" dirty="0" smtClean="0">
                <a:solidFill>
                  <a:schemeClr val="tx1"/>
                </a:solidFill>
                <a:latin typeface="Arial" charset="0"/>
                <a:ea typeface="+mn-ea"/>
                <a:cs typeface="+mn-cs"/>
              </a:rPr>
              <a:t>, the DNS hostname or the IP address of the server is specified. </a:t>
            </a:r>
          </a:p>
          <a:p>
            <a:r>
              <a:rPr lang="en-US" sz="1200" b="0" i="0" u="none" strike="noStrike" kern="1200" baseline="0" dirty="0" smtClean="0">
                <a:solidFill>
                  <a:schemeClr val="tx1"/>
                </a:solidFill>
                <a:latin typeface="Arial" charset="0"/>
                <a:ea typeface="+mn-ea"/>
                <a:cs typeface="+mn-cs"/>
              </a:rPr>
              <a:t>Specification of a custom port number for the TCP communication is optional and used in the case of leveraging </a:t>
            </a:r>
            <a:r>
              <a:rPr lang="en-US" sz="1200" b="0" i="0" u="none" strike="noStrike" kern="1200" baseline="0" dirty="0" err="1" smtClean="0">
                <a:solidFill>
                  <a:schemeClr val="tx1"/>
                </a:solidFill>
                <a:latin typeface="Arial" charset="0"/>
                <a:ea typeface="+mn-ea"/>
                <a:cs typeface="+mn-cs"/>
              </a:rPr>
              <a:t>nondefault</a:t>
            </a:r>
            <a:r>
              <a:rPr lang="en-US" sz="1200" b="0" i="0" u="none" strike="noStrike" kern="1200" baseline="0" dirty="0" smtClean="0">
                <a:solidFill>
                  <a:schemeClr val="tx1"/>
                </a:solidFill>
                <a:latin typeface="Arial" charset="0"/>
                <a:ea typeface="+mn-ea"/>
                <a:cs typeface="+mn-cs"/>
              </a:rPr>
              <a:t> ports. </a:t>
            </a:r>
          </a:p>
          <a:p>
            <a:r>
              <a:rPr lang="en-US" sz="1200" b="0" i="0" u="none" strike="noStrike" kern="1200" baseline="0" dirty="0" smtClean="0">
                <a:solidFill>
                  <a:schemeClr val="tx1"/>
                </a:solidFill>
                <a:latin typeface="Arial" charset="0"/>
                <a:ea typeface="+mn-ea"/>
                <a:cs typeface="+mn-cs"/>
              </a:rPr>
              <a:t>The </a:t>
            </a:r>
            <a:r>
              <a:rPr lang="en-US" sz="1200" b="1" i="0" u="none" strike="noStrike" kern="1200" baseline="0" dirty="0" smtClean="0">
                <a:solidFill>
                  <a:schemeClr val="tx1"/>
                </a:solidFill>
                <a:latin typeface="Arial" charset="0"/>
                <a:ea typeface="+mn-ea"/>
                <a:cs typeface="+mn-cs"/>
              </a:rPr>
              <a:t>key </a:t>
            </a:r>
            <a:r>
              <a:rPr lang="en-US" sz="1200" b="0" i="0" u="none" strike="noStrike" kern="1200" baseline="0" dirty="0" smtClean="0">
                <a:solidFill>
                  <a:schemeClr val="tx1"/>
                </a:solidFill>
                <a:latin typeface="Arial" charset="0"/>
                <a:ea typeface="+mn-ea"/>
                <a:cs typeface="+mn-cs"/>
              </a:rPr>
              <a:t>string specifies the authentication and encryption key used between the access device and TACACS+ server. </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13</a:t>
            </a:fld>
            <a:endParaRPr lang="en-US" dirty="0"/>
          </a:p>
        </p:txBody>
      </p:sp>
    </p:spTree>
    <p:extLst>
      <p:ext uri="{BB962C8B-B14F-4D97-AF65-F5344CB8AC3E}">
        <p14:creationId xmlns:p14="http://schemas.microsoft.com/office/powerpoint/2010/main" val="4062986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arap</a:t>
            </a:r>
            <a:r>
              <a:rPr lang="en-US" dirty="0" smtClean="0"/>
              <a:t>            	For </a:t>
            </a:r>
            <a:r>
              <a:rPr lang="en-US" dirty="0" err="1" smtClean="0"/>
              <a:t>Appletalk</a:t>
            </a:r>
            <a:r>
              <a:rPr lang="en-US" dirty="0" smtClean="0"/>
              <a:t> Remote Access Protocol</a:t>
            </a:r>
          </a:p>
          <a:p>
            <a:r>
              <a:rPr lang="en-US" dirty="0" smtClean="0"/>
              <a:t> commands 	For exec (shell) commands</a:t>
            </a:r>
          </a:p>
          <a:p>
            <a:r>
              <a:rPr lang="en-US" dirty="0" smtClean="0"/>
              <a:t> exec            	For starting an exec (shell)</a:t>
            </a:r>
          </a:p>
          <a:p>
            <a:r>
              <a:rPr lang="en-US" dirty="0" smtClean="0"/>
              <a:t> reverse-access  For reverse telnet connections</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14</a:t>
            </a:fld>
            <a:endParaRPr lang="en-US" dirty="0"/>
          </a:p>
        </p:txBody>
      </p:sp>
    </p:spTree>
    <p:extLst>
      <p:ext uri="{BB962C8B-B14F-4D97-AF65-F5344CB8AC3E}">
        <p14:creationId xmlns:p14="http://schemas.microsoft.com/office/powerpoint/2010/main" val="196535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Device-to-device situations</a:t>
            </a:r>
          </a:p>
          <a:p>
            <a:pPr lvl="1"/>
            <a:r>
              <a:rPr lang="en-US" dirty="0" smtClean="0"/>
              <a:t>RADIUS does not offer two-way authentication. It works strictly in a client/server mode, where authentication may be started only from the client side and where the server always authenticates the client. If you have two devices that need to mutually authenticate each other, RADIUS is not an appropriate </a:t>
            </a:r>
            <a:r>
              <a:rPr lang="pt-PT" dirty="0" err="1" smtClean="0"/>
              <a:t>solution</a:t>
            </a:r>
            <a:r>
              <a:rPr lang="pt-PT" dirty="0" smtClean="0"/>
              <a:t>.</a:t>
            </a:r>
          </a:p>
          <a:p>
            <a:r>
              <a:rPr lang="en-US" b="1" dirty="0" smtClean="0"/>
              <a:t>Networks using multiple service</a:t>
            </a:r>
          </a:p>
          <a:p>
            <a:pPr lvl="1"/>
            <a:r>
              <a:rPr lang="en-US" dirty="0" smtClean="0"/>
              <a:t>RADIUS generally binds a user to a single service model. An Access-Request RADIUS packet contains information about a type of session you want to use. Two session types may be initiated: character mode (used for the Telnet service) and PPP mode (used for PPP). In character mode, your session will typically terminate on a device for the administrative purposes (for example, to access the CLI). In PPP mode, your session will terminate on a NAS, but your goal is to access network resources behind the NAS. A single RADIUS server cannot bind a user simultaneously to character and PPP mode.</a:t>
            </a:r>
          </a:p>
          <a:p>
            <a:r>
              <a:rPr lang="pt-PT" b="1" dirty="0" err="1" smtClean="0"/>
              <a:t>Multivendor</a:t>
            </a:r>
            <a:r>
              <a:rPr lang="pt-PT" b="1" dirty="0" smtClean="0"/>
              <a:t> </a:t>
            </a:r>
            <a:r>
              <a:rPr lang="pt-PT" b="1" dirty="0" err="1" smtClean="0"/>
              <a:t>environment</a:t>
            </a:r>
            <a:endParaRPr lang="pt-PT" b="1" dirty="0" smtClean="0"/>
          </a:p>
          <a:p>
            <a:pPr lvl="1"/>
            <a:r>
              <a:rPr lang="pt-PT" dirty="0" smtClean="0"/>
              <a:t>TACACS+ </a:t>
            </a:r>
            <a:r>
              <a:rPr lang="pt-PT" dirty="0" err="1" smtClean="0"/>
              <a:t>is</a:t>
            </a:r>
            <a:r>
              <a:rPr lang="pt-PT" dirty="0" smtClean="0"/>
              <a:t> a Cisco </a:t>
            </a:r>
            <a:r>
              <a:rPr lang="pt-PT" dirty="0" err="1" smtClean="0"/>
              <a:t>proprietary</a:t>
            </a:r>
            <a:r>
              <a:rPr lang="pt-PT" dirty="0" smtClean="0"/>
              <a:t> </a:t>
            </a:r>
            <a:r>
              <a:rPr lang="pt-PT" dirty="0" err="1" smtClean="0"/>
              <a:t>protocol</a:t>
            </a:r>
            <a:r>
              <a:rPr lang="pt-PT" dirty="0" smtClean="0"/>
              <a:t> </a:t>
            </a:r>
            <a:r>
              <a:rPr lang="pt-PT" dirty="0" err="1" smtClean="0"/>
              <a:t>developed</a:t>
            </a:r>
            <a:r>
              <a:rPr lang="pt-PT" dirty="0" smtClean="0"/>
              <a:t> as </a:t>
            </a:r>
            <a:r>
              <a:rPr lang="en-US" dirty="0" smtClean="0"/>
              <a:t>a completely new version of the older TACACS protocol. Some vendors may not support it even though Cisco has published TACACS+ specification in a form of a </a:t>
            </a:r>
            <a:r>
              <a:rPr lang="pt-PT" dirty="0" err="1" smtClean="0"/>
              <a:t>draft</a:t>
            </a:r>
            <a:r>
              <a:rPr lang="pt-PT" dirty="0" smtClean="0"/>
              <a:t> RFC.</a:t>
            </a:r>
          </a:p>
          <a:p>
            <a:r>
              <a:rPr lang="en-US" b="1" dirty="0" smtClean="0"/>
              <a:t>When speed of response from the AAA services is of concern</a:t>
            </a:r>
          </a:p>
          <a:p>
            <a:pPr lvl="1"/>
            <a:r>
              <a:rPr lang="en-US" dirty="0" smtClean="0"/>
              <a:t>TACACS+ uses TCP as a transport protocol mechanism. TCP is a connection-oriented protocol, which means that a connection between two endpoints has to be established before the data can start to flow. On legacy devices, this mechanism may have higher latency, and TACACS+ might not be the best option if you need fast response from the AAA services. When using current-generation network devices and AAA servers, this is not an issue.</a:t>
            </a:r>
          </a:p>
          <a:p>
            <a:pPr lvl="0"/>
            <a:endParaRPr lang="pt-PT" dirty="0" smtClean="0"/>
          </a:p>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16</a:t>
            </a:fld>
            <a:endParaRPr lang="en-US" dirty="0"/>
          </a:p>
        </p:txBody>
      </p:sp>
    </p:spTree>
    <p:extLst>
      <p:ext uri="{BB962C8B-B14F-4D97-AF65-F5344CB8AC3E}">
        <p14:creationId xmlns:p14="http://schemas.microsoft.com/office/powerpoint/2010/main" val="11919977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a:t>
            </a:r>
            <a:r>
              <a:rPr lang="en-US" sz="700" dirty="0" smtClean="0">
                <a:solidFill>
                  <a:srgbClr val="C0C0C4"/>
                </a:solidFill>
              </a:rPr>
              <a:t>2007 – 2016, </a:t>
            </a:r>
            <a:r>
              <a:rPr lang="en-US" sz="700" dirty="0">
                <a:solidFill>
                  <a:srgbClr val="C0C0C4"/>
                </a:solidFill>
              </a:rPr>
              <a:t>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dirty="0" smtClean="0">
                <a:solidFill>
                  <a:schemeClr val="tx1"/>
                </a:solidFill>
              </a:rPr>
              <a:t>SWITCH v7.1 Chapter 7</a:t>
            </a:r>
            <a:endParaRPr lang="en-US" sz="700" dirty="0">
              <a:solidFill>
                <a:schemeClr val="tx1"/>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tx1"/>
                </a:solidFill>
              </a:rPr>
              <a:pPr algn="r" defTabSz="814388">
                <a:lnSpc>
                  <a:spcPct val="100000"/>
                </a:lnSpc>
                <a:defRPr/>
              </a:pPr>
              <a:t>‹#›</a:t>
            </a:fld>
            <a:endParaRPr lang="en-US" sz="1000">
              <a:solidFill>
                <a:schemeClr val="tx1"/>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316913" cy="3320143"/>
          </a:xfrm>
        </p:spPr>
        <p:txBody>
          <a:body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206653"/>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66968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897849"/>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1076325"/>
            <a:ext cx="8531225" cy="2732088"/>
          </a:xfrm>
        </p:spPr>
        <p:txBody>
          <a:bodyPr>
            <a:normAutofit/>
          </a:bodyPr>
          <a:lstStyle>
            <a:lvl1pPr>
              <a:buNone/>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1174380"/>
            <a:ext cx="8520354" cy="21604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443288"/>
            <a:ext cx="8520113" cy="3097212"/>
          </a:xfrm>
        </p:spPr>
        <p:txBody>
          <a:bodyPr>
            <a:normAutofit/>
          </a:bodyPr>
          <a:lstStyle>
            <a:lvl1pPr>
              <a:buNone/>
              <a:defRPr/>
            </a:lvl1pPr>
            <a:lvl2pPr>
              <a:buNone/>
              <a:defRPr/>
            </a:lvl2pPr>
            <a:lvl3pPr>
              <a:buNone/>
              <a:defRPr/>
            </a:lvl3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174379"/>
            <a:ext cx="8520354" cy="2496283"/>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rm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183340"/>
            <a:ext cx="8531114" cy="5217459"/>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lstStyle>
            <a:lvl1pPr marL="0" indent="0">
              <a:lnSpc>
                <a:spcPct val="100000"/>
              </a:lnSpc>
              <a:spcBef>
                <a:spcPts val="0"/>
              </a:spcBef>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1215615"/>
            <a:ext cx="8520113" cy="687798"/>
          </a:xfrm>
        </p:spPr>
        <p:txBody>
          <a:bodyPr>
            <a:normAutofit/>
          </a:bodyPr>
          <a:lstStyle>
            <a:lvl1pPr marL="11113" indent="-11113">
              <a:buNone/>
              <a:defRPr sz="2000" b="0"/>
            </a:lvl1pPr>
          </a:lstStyle>
          <a:p>
            <a:pPr lvl="0"/>
            <a:r>
              <a:rPr lang="en-US" smtClean="0"/>
              <a:t>Brief explanation of the command.</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0797" y="695512"/>
            <a:ext cx="7772400" cy="1362075"/>
          </a:xfrm>
          <a:prstGeom prst="rect">
            <a:avLst/>
          </a:prstGeom>
        </p:spPr>
        <p:txBody>
          <a:bodyPr anchor="t"/>
          <a:lstStyle>
            <a:lvl1pPr algn="l">
              <a:defRPr sz="4000" b="1" cap="all"/>
            </a:lvl1pPr>
          </a:lstStyle>
          <a:p>
            <a:r>
              <a:rPr lang="en-US" smtClean="0"/>
              <a:t>Click to edit Master 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740664"/>
          </a:xfrm>
          <a:prstGeom prst="rect">
            <a:avLst/>
          </a:prstGeom>
        </p:spPr>
        <p:txBody>
          <a:bodyPr>
            <a:normAutofit/>
          </a:bodyPr>
          <a:lstStyle>
            <a:lvl1pPr>
              <a:defRPr/>
            </a:lvl1pPr>
          </a:lstStyle>
          <a:p>
            <a:r>
              <a:rPr lang="en-US" smtClean="0"/>
              <a:t>Title Only</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8"/>
            <a:ext cx="8521700" cy="742659"/>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183340"/>
            <a:ext cx="8520354" cy="513139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sub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0"/>
            <a:ext cx="8522208" cy="740664"/>
          </a:xfrm>
          <a:prstGeom prst="rect">
            <a:avLst/>
          </a:prstGeom>
        </p:spPr>
        <p:txBody>
          <a:bodyPr>
            <a:normAutofit/>
          </a:bodyPr>
          <a:lstStyle>
            <a:lvl1pPr>
              <a:defRPr/>
            </a:lvl1pPr>
          </a:lstStyle>
          <a:p>
            <a:r>
              <a:rPr lang="en-US" smtClean="0"/>
              <a:t>Title with Subtext</a:t>
            </a:r>
            <a:endParaRPr lang="en-US"/>
          </a:p>
        </p:txBody>
      </p:sp>
      <p:sp>
        <p:nvSpPr>
          <p:cNvPr id="4" name="Content Placeholder 3"/>
          <p:cNvSpPr>
            <a:spLocks noGrp="1"/>
          </p:cNvSpPr>
          <p:nvPr>
            <p:ph sz="quarter" idx="10" hasCustomPrompt="1"/>
          </p:nvPr>
        </p:nvSpPr>
        <p:spPr>
          <a:xfrm>
            <a:off x="279400" y="1161826"/>
            <a:ext cx="8423275" cy="774924"/>
          </a:xfrm>
        </p:spPr>
        <p:txBody>
          <a:bodyPr>
            <a:normAutofit/>
          </a:bodyPr>
          <a:lstStyle>
            <a:lvl1pPr marL="11113" indent="-11113">
              <a:buNone/>
              <a:defRPr sz="2000" b="0" baseline="0"/>
            </a:lvl1pPr>
          </a:lstStyle>
          <a:p>
            <a:pPr lvl="0"/>
            <a:r>
              <a:rPr lang="en-US" smtClean="0"/>
              <a:t>Subtext here to describe graphic below</a:t>
            </a:r>
          </a:p>
        </p:txBody>
      </p:sp>
      <p:sp>
        <p:nvSpPr>
          <p:cNvPr id="7" name="Content Placeholder 6"/>
          <p:cNvSpPr>
            <a:spLocks noGrp="1"/>
          </p:cNvSpPr>
          <p:nvPr>
            <p:ph sz="quarter" idx="11"/>
          </p:nvPr>
        </p:nvSpPr>
        <p:spPr>
          <a:xfrm>
            <a:off x="279400" y="2033588"/>
            <a:ext cx="8445500" cy="4495800"/>
          </a:xfrm>
        </p:spPr>
        <p:txBody>
          <a:bodyPr>
            <a:normAutofit/>
          </a:body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226372"/>
            <a:ext cx="8509000" cy="5314128"/>
          </a:xfrm>
        </p:spPr>
        <p:txBody>
          <a:bodyPr>
            <a:normAutofit/>
          </a:bodyPr>
          <a:lstStyle>
            <a:lvl1pPr>
              <a:buNone/>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592592"/>
            <a:ext cx="8488082" cy="3711389"/>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516063"/>
            <a:ext cx="8499475" cy="1001712"/>
          </a:xfrm>
          <a:ln w="19050">
            <a:solidFill>
              <a:schemeClr val="tx1"/>
            </a:solidFill>
          </a:ln>
        </p:spPr>
        <p:txBody>
          <a:bodyPr>
            <a:noAutofit/>
          </a:bodyPr>
          <a:lstStyle>
            <a:lvl1pPr marL="0" indent="0">
              <a:lnSpc>
                <a:spcPct val="100000"/>
              </a:lnSpc>
              <a:spcBef>
                <a:spcPts val="0"/>
              </a:spcBef>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11303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204856"/>
            <a:ext cx="8316913" cy="5099125"/>
          </a:xfrm>
        </p:spPr>
        <p:txBody>
          <a:bodyPr/>
          <a:lstStyle/>
          <a:p>
            <a:pPr lvl="0"/>
            <a:r>
              <a:rPr lang="en-US" noProof="0" smtClean="0"/>
              <a:t>Click icon to add table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dirty="0" smtClean="0">
                <a:solidFill>
                  <a:schemeClr val="tx1"/>
                </a:solidFill>
              </a:rPr>
              <a:t>Chapter 7</a:t>
            </a:r>
            <a:endParaRPr lang="en-US" sz="700" dirty="0">
              <a:solidFill>
                <a:schemeClr val="tx1"/>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chemeClr val="tx1"/>
                </a:solidFill>
              </a:rPr>
              <a:pPr algn="r" defTabSz="814388">
                <a:lnSpc>
                  <a:spcPct val="100000"/>
                </a:lnSpc>
                <a:defRPr/>
              </a:pPr>
              <a:t>‹#›</a:t>
            </a:fld>
            <a:endParaRPr lang="en-US" sz="1000">
              <a:solidFill>
                <a:schemeClr val="tx1"/>
              </a:solidFill>
            </a:endParaRPr>
          </a:p>
        </p:txBody>
      </p:sp>
      <p:sp>
        <p:nvSpPr>
          <p:cNvPr id="1029" name="Rectangle 6"/>
          <p:cNvSpPr>
            <a:spLocks noGrp="1" noChangeArrowheads="1"/>
          </p:cNvSpPr>
          <p:nvPr>
            <p:ph type="body" idx="1"/>
          </p:nvPr>
        </p:nvSpPr>
        <p:spPr bwMode="auto">
          <a:xfrm>
            <a:off x="279400" y="1106906"/>
            <a:ext cx="8316914" cy="520817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a:t>
            </a:r>
            <a:r>
              <a:rPr lang="en-US" sz="700" dirty="0" smtClean="0">
                <a:solidFill>
                  <a:srgbClr val="D3D3D3"/>
                </a:solidFill>
              </a:rPr>
              <a:t>2007 – 2016, </a:t>
            </a:r>
            <a:r>
              <a:rPr lang="en-US" sz="700" dirty="0">
                <a:solidFill>
                  <a:srgbClr val="D3D3D3"/>
                </a:solidFill>
              </a:rPr>
              <a:t>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5"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 id="2147483978" r:id="rId18"/>
    <p:sldLayoutId id="2147483958" r:id="rId19"/>
    <p:sldLayoutId id="2147483959" r:id="rId20"/>
    <p:sldLayoutId id="2147483879" r:id="rId21"/>
    <p:sldLayoutId id="2147483886" r:id="rId22"/>
    <p:sldLayoutId id="2147483888" r:id="rId23"/>
  </p:sldLayoutIdLst>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4.xml"/><Relationship Id="rId4" Type="http://schemas.openxmlformats.org/officeDocument/2006/relationships/image" Target="../media/image2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sz="2800" dirty="0" smtClean="0"/>
              <a:t>Chapter </a:t>
            </a:r>
            <a:r>
              <a:rPr lang="en-US" sz="2800" dirty="0"/>
              <a:t>7</a:t>
            </a:r>
            <a:r>
              <a:rPr lang="en-US" sz="2800" dirty="0" smtClean="0"/>
              <a:t>: </a:t>
            </a:r>
            <a:br>
              <a:rPr lang="en-US" sz="2800" dirty="0" smtClean="0"/>
            </a:br>
            <a:r>
              <a:rPr lang="pt-PT" dirty="0"/>
              <a:t>Network Management</a:t>
            </a:r>
            <a:endParaRPr lang="en-US" sz="2800" dirty="0" smtClean="0">
              <a:solidFill>
                <a:schemeClr val="folHlink"/>
              </a:solidFill>
            </a:endParaRPr>
          </a:p>
        </p:txBody>
      </p:sp>
      <p:sp>
        <p:nvSpPr>
          <p:cNvPr id="6147" name="Rectangle 3"/>
          <p:cNvSpPr>
            <a:spLocks noGrp="1" noChangeArrowheads="1"/>
          </p:cNvSpPr>
          <p:nvPr>
            <p:ph type="subTitle" idx="1"/>
          </p:nvPr>
        </p:nvSpPr>
        <p:spPr>
          <a:xfrm>
            <a:off x="311149" y="4672013"/>
            <a:ext cx="8519699" cy="658812"/>
          </a:xfrm>
        </p:spPr>
        <p:txBody>
          <a:bodyPr>
            <a:normAutofit fontScale="92500"/>
          </a:bodyPr>
          <a:lstStyle/>
          <a:p>
            <a:r>
              <a:rPr lang="en-US" sz="2400" dirty="0"/>
              <a:t>CCNP  SWITCH: Implementing Cisco IP Switched Networks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Configuring</a:t>
            </a:r>
            <a:r>
              <a:rPr lang="pt-PT" dirty="0"/>
              <a:t> AAA</a:t>
            </a:r>
          </a:p>
        </p:txBody>
      </p:sp>
      <p:sp>
        <p:nvSpPr>
          <p:cNvPr id="3" name="Content Placeholder 2"/>
          <p:cNvSpPr>
            <a:spLocks noGrp="1"/>
          </p:cNvSpPr>
          <p:nvPr>
            <p:ph idx="1"/>
          </p:nvPr>
        </p:nvSpPr>
        <p:spPr/>
        <p:txBody>
          <a:bodyPr>
            <a:normAutofit/>
          </a:bodyPr>
          <a:lstStyle/>
          <a:p>
            <a:r>
              <a:rPr lang="en-US" dirty="0"/>
              <a:t>To enable AAA, the first step is to configure the </a:t>
            </a:r>
            <a:r>
              <a:rPr lang="en-US" sz="2000" b="1" dirty="0" err="1">
                <a:latin typeface="Consolas" panose="020B0609020204030204" pitchFamily="49" charset="0"/>
              </a:rPr>
              <a:t>aaa</a:t>
            </a:r>
            <a:r>
              <a:rPr lang="en-US" sz="2000" b="1" dirty="0">
                <a:latin typeface="Consolas" panose="020B0609020204030204" pitchFamily="49" charset="0"/>
              </a:rPr>
              <a:t> new-model</a:t>
            </a:r>
            <a:r>
              <a:rPr lang="en-US" b="1" dirty="0"/>
              <a:t> </a:t>
            </a:r>
            <a:r>
              <a:rPr lang="en-US" dirty="0"/>
              <a:t>command in </a:t>
            </a:r>
            <a:r>
              <a:rPr lang="en-US" dirty="0" smtClean="0"/>
              <a:t>global configuration </a:t>
            </a:r>
            <a:r>
              <a:rPr lang="en-US" dirty="0"/>
              <a:t>mode. </a:t>
            </a:r>
            <a:endParaRPr lang="en-US" dirty="0" smtClean="0"/>
          </a:p>
          <a:p>
            <a:r>
              <a:rPr lang="en-US" dirty="0" smtClean="0"/>
              <a:t>This </a:t>
            </a:r>
            <a:r>
              <a:rPr lang="en-US" dirty="0"/>
              <a:t>step essentially enables AAA capability. </a:t>
            </a:r>
            <a:endParaRPr lang="en-US" dirty="0" smtClean="0"/>
          </a:p>
          <a:p>
            <a:r>
              <a:rPr lang="en-US" dirty="0" smtClean="0"/>
              <a:t>In </a:t>
            </a:r>
            <a:r>
              <a:rPr lang="en-US" dirty="0"/>
              <a:t>addition, until </a:t>
            </a:r>
            <a:r>
              <a:rPr lang="en-US" dirty="0" smtClean="0"/>
              <a:t>this command </a:t>
            </a:r>
            <a:r>
              <a:rPr lang="en-US" dirty="0"/>
              <a:t>is enabled, all other AAA commands are hidden</a:t>
            </a:r>
            <a:r>
              <a:rPr lang="en-US" dirty="0" smtClean="0"/>
              <a:t>.</a:t>
            </a:r>
            <a:endParaRPr lang="en-US" dirty="0"/>
          </a:p>
          <a:p>
            <a:endParaRPr lang="en-US" dirty="0" smtClean="0"/>
          </a:p>
          <a:p>
            <a:r>
              <a:rPr lang="en-US" sz="2000" dirty="0" smtClean="0"/>
              <a:t>The </a:t>
            </a:r>
            <a:r>
              <a:rPr lang="en-US" sz="2000" b="1" dirty="0" err="1"/>
              <a:t>aaa</a:t>
            </a:r>
            <a:r>
              <a:rPr lang="en-US" sz="2000" b="1" dirty="0"/>
              <a:t> new-model </a:t>
            </a:r>
            <a:r>
              <a:rPr lang="en-US" sz="2000" dirty="0"/>
              <a:t>command immediately applies local authentication </a:t>
            </a:r>
            <a:r>
              <a:rPr lang="en-US" sz="2000" dirty="0" smtClean="0"/>
              <a:t>to all </a:t>
            </a:r>
            <a:r>
              <a:rPr lang="en-US" sz="2000" dirty="0"/>
              <a:t>lines and interfaces (except console line con 0). </a:t>
            </a:r>
            <a:endParaRPr lang="en-US" sz="2000" dirty="0" smtClean="0"/>
          </a:p>
          <a:p>
            <a:r>
              <a:rPr lang="en-US" sz="2000" dirty="0" smtClean="0"/>
              <a:t>To </a:t>
            </a:r>
            <a:r>
              <a:rPr lang="en-US" sz="2000" dirty="0"/>
              <a:t>avoid being locked out of </a:t>
            </a:r>
            <a:r>
              <a:rPr lang="en-US" sz="2000" dirty="0" smtClean="0"/>
              <a:t>the router</a:t>
            </a:r>
            <a:r>
              <a:rPr lang="en-US" sz="2000" dirty="0"/>
              <a:t>, it is a best practice to define a local username </a:t>
            </a:r>
            <a:r>
              <a:rPr lang="en-US" sz="2000" dirty="0" smtClean="0"/>
              <a:t>and password </a:t>
            </a:r>
            <a:r>
              <a:rPr lang="en-US" sz="2000" dirty="0"/>
              <a:t>before starting </a:t>
            </a:r>
            <a:r>
              <a:rPr lang="en-US" sz="2000" dirty="0" smtClean="0"/>
              <a:t>the </a:t>
            </a:r>
            <a:r>
              <a:rPr lang="pt-PT" sz="2000" dirty="0" smtClean="0"/>
              <a:t>AAA </a:t>
            </a:r>
            <a:r>
              <a:rPr lang="pt-PT" sz="2000" dirty="0" err="1"/>
              <a:t>configuration</a:t>
            </a:r>
            <a:r>
              <a:rPr lang="pt-PT" sz="2000" dirty="0"/>
              <a:t>.</a:t>
            </a:r>
          </a:p>
        </p:txBody>
      </p:sp>
      <p:pic>
        <p:nvPicPr>
          <p:cNvPr id="4" name="Picture 3"/>
          <p:cNvPicPr>
            <a:picLocks noChangeAspect="1"/>
          </p:cNvPicPr>
          <p:nvPr/>
        </p:nvPicPr>
        <p:blipFill>
          <a:blip r:embed="rId2"/>
          <a:stretch>
            <a:fillRect/>
          </a:stretch>
        </p:blipFill>
        <p:spPr>
          <a:xfrm>
            <a:off x="355642" y="5285984"/>
            <a:ext cx="8444113" cy="618743"/>
          </a:xfrm>
          <a:prstGeom prst="rect">
            <a:avLst/>
          </a:prstGeom>
        </p:spPr>
      </p:pic>
    </p:spTree>
    <p:extLst>
      <p:ext uri="{BB962C8B-B14F-4D97-AF65-F5344CB8AC3E}">
        <p14:creationId xmlns:p14="http://schemas.microsoft.com/office/powerpoint/2010/main" val="1009511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Configuring RADIUS </a:t>
            </a:r>
            <a:r>
              <a:rPr lang="en-US" dirty="0" smtClean="0"/>
              <a:t>Access</a:t>
            </a:r>
            <a:endParaRPr lang="pt-PT" dirty="0"/>
          </a:p>
        </p:txBody>
      </p:sp>
      <p:sp>
        <p:nvSpPr>
          <p:cNvPr id="3" name="Content Placeholder 2"/>
          <p:cNvSpPr>
            <a:spLocks noGrp="1"/>
          </p:cNvSpPr>
          <p:nvPr>
            <p:ph idx="1"/>
          </p:nvPr>
        </p:nvSpPr>
        <p:spPr>
          <a:xfrm>
            <a:off x="279401" y="1565753"/>
            <a:ext cx="8520354" cy="4748986"/>
          </a:xfrm>
        </p:spPr>
        <p:txBody>
          <a:bodyPr>
            <a:normAutofit/>
          </a:bodyPr>
          <a:lstStyle/>
          <a:p>
            <a:r>
              <a:rPr lang="pt-PT" sz="2000" dirty="0" err="1">
                <a:latin typeface="Consolas" panose="020B0609020204030204" pitchFamily="49" charset="0"/>
              </a:rPr>
              <a:t>Switch</a:t>
            </a:r>
            <a:r>
              <a:rPr lang="pt-PT" sz="2000" dirty="0">
                <a:latin typeface="Consolas" panose="020B0609020204030204" pitchFamily="49" charset="0"/>
              </a:rPr>
              <a:t>(</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err="1">
                <a:latin typeface="Consolas" panose="020B0609020204030204" pitchFamily="49" charset="0"/>
              </a:rPr>
              <a:t>radius</a:t>
            </a:r>
            <a:r>
              <a:rPr lang="pt-PT" sz="2000" b="1" dirty="0">
                <a:latin typeface="Consolas" panose="020B0609020204030204" pitchFamily="49" charset="0"/>
              </a:rPr>
              <a:t> server </a:t>
            </a:r>
            <a:r>
              <a:rPr lang="pt-PT" sz="2000" i="1" dirty="0" err="1">
                <a:latin typeface="Consolas" panose="020B0609020204030204" pitchFamily="49" charset="0"/>
              </a:rPr>
              <a:t>configuration-name</a:t>
            </a:r>
            <a:endParaRPr lang="pt-PT" sz="2000" i="1" dirty="0">
              <a:latin typeface="Consolas" panose="020B0609020204030204" pitchFamily="49" charset="0"/>
            </a:endParaRPr>
          </a:p>
          <a:p>
            <a:r>
              <a:rPr lang="en-US" sz="2000" dirty="0">
                <a:latin typeface="Consolas" panose="020B0609020204030204" pitchFamily="49" charset="0"/>
              </a:rPr>
              <a:t>Switch(</a:t>
            </a:r>
            <a:r>
              <a:rPr lang="en-US" sz="2000" dirty="0" err="1">
                <a:latin typeface="Consolas" panose="020B0609020204030204" pitchFamily="49" charset="0"/>
              </a:rPr>
              <a:t>config</a:t>
            </a:r>
            <a:r>
              <a:rPr lang="en-US" sz="2000" dirty="0">
                <a:latin typeface="Consolas" panose="020B0609020204030204" pitchFamily="49" charset="0"/>
              </a:rPr>
              <a:t>-radius-server)# </a:t>
            </a:r>
            <a:r>
              <a:rPr lang="en-US" sz="2000" b="1" dirty="0">
                <a:latin typeface="Consolas" panose="020B0609020204030204" pitchFamily="49" charset="0"/>
              </a:rPr>
              <a:t>address ipv4 </a:t>
            </a:r>
            <a:r>
              <a:rPr lang="en-US" sz="2000" i="1" dirty="0">
                <a:latin typeface="Consolas" panose="020B0609020204030204" pitchFamily="49" charset="0"/>
              </a:rPr>
              <a:t>hostname </a:t>
            </a:r>
            <a:r>
              <a:rPr lang="en-US" sz="2000" dirty="0" smtClean="0">
                <a:latin typeface="Consolas" panose="020B0609020204030204" pitchFamily="49" charset="0"/>
              </a:rPr>
              <a:t>[</a:t>
            </a:r>
            <a:r>
              <a:rPr lang="en-US" sz="2000" b="1" dirty="0" err="1" smtClean="0">
                <a:latin typeface="Consolas" panose="020B0609020204030204" pitchFamily="49" charset="0"/>
              </a:rPr>
              <a:t>auth</a:t>
            </a:r>
            <a:r>
              <a:rPr lang="en-US" sz="2000" b="1" dirty="0" smtClean="0">
                <a:latin typeface="Consolas" panose="020B0609020204030204" pitchFamily="49" charset="0"/>
              </a:rPr>
              <a:t>-port </a:t>
            </a:r>
            <a:r>
              <a:rPr lang="en-US" sz="2000" i="1" dirty="0">
                <a:latin typeface="Consolas" panose="020B0609020204030204" pitchFamily="49" charset="0"/>
              </a:rPr>
              <a:t>integer </a:t>
            </a:r>
            <a:r>
              <a:rPr lang="en-US" sz="2000" dirty="0">
                <a:latin typeface="Consolas" panose="020B0609020204030204" pitchFamily="49" charset="0"/>
              </a:rPr>
              <a:t>] [ </a:t>
            </a:r>
            <a:r>
              <a:rPr lang="en-US" sz="2000" b="1" dirty="0" smtClean="0">
                <a:latin typeface="Consolas" panose="020B0609020204030204" pitchFamily="49" charset="0"/>
              </a:rPr>
              <a:t>acct-port </a:t>
            </a:r>
            <a:r>
              <a:rPr lang="pt-PT" sz="2000" i="1" dirty="0" err="1" smtClean="0">
                <a:latin typeface="Consolas" panose="020B0609020204030204" pitchFamily="49" charset="0"/>
              </a:rPr>
              <a:t>integer</a:t>
            </a:r>
            <a:r>
              <a:rPr lang="pt-PT" sz="2000" i="1" dirty="0">
                <a:latin typeface="Consolas" panose="020B0609020204030204" pitchFamily="49" charset="0"/>
              </a:rPr>
              <a:t>]</a:t>
            </a:r>
          </a:p>
          <a:p>
            <a:r>
              <a:rPr lang="pt-PT" sz="2000" dirty="0" err="1" smtClean="0">
                <a:latin typeface="Consolas" panose="020B0609020204030204" pitchFamily="49" charset="0"/>
              </a:rPr>
              <a:t>Switch</a:t>
            </a:r>
            <a:r>
              <a:rPr lang="pt-PT" sz="2000" dirty="0" smtClean="0">
                <a:latin typeface="Consolas" panose="020B0609020204030204" pitchFamily="49" charset="0"/>
              </a:rPr>
              <a:t>(</a:t>
            </a:r>
            <a:r>
              <a:rPr lang="pt-PT" sz="2000" dirty="0" err="1" smtClean="0">
                <a:latin typeface="Consolas" panose="020B0609020204030204" pitchFamily="49" charset="0"/>
              </a:rPr>
              <a:t>config</a:t>
            </a:r>
            <a:r>
              <a:rPr lang="pt-PT" sz="2000" dirty="0" smtClean="0">
                <a:latin typeface="Consolas" panose="020B0609020204030204" pitchFamily="49" charset="0"/>
              </a:rPr>
              <a:t>-</a:t>
            </a:r>
            <a:r>
              <a:rPr lang="pt-PT" sz="2000" dirty="0" err="1" smtClean="0">
                <a:latin typeface="Consolas" panose="020B0609020204030204" pitchFamily="49" charset="0"/>
              </a:rPr>
              <a:t>radius</a:t>
            </a:r>
            <a:r>
              <a:rPr lang="pt-PT" sz="2000" dirty="0" smtClean="0">
                <a:latin typeface="Consolas" panose="020B0609020204030204" pitchFamily="49" charset="0"/>
              </a:rPr>
              <a:t>-server</a:t>
            </a:r>
            <a:r>
              <a:rPr lang="pt-PT" sz="2000" dirty="0">
                <a:latin typeface="Consolas" panose="020B0609020204030204" pitchFamily="49" charset="0"/>
              </a:rPr>
              <a:t>)# </a:t>
            </a:r>
            <a:r>
              <a:rPr lang="pt-PT" sz="2000" b="1" dirty="0" err="1">
                <a:latin typeface="Consolas" panose="020B0609020204030204" pitchFamily="49" charset="0"/>
              </a:rPr>
              <a:t>key</a:t>
            </a:r>
            <a:r>
              <a:rPr lang="pt-PT" sz="2000" b="1" dirty="0">
                <a:latin typeface="Consolas" panose="020B0609020204030204" pitchFamily="49" charset="0"/>
              </a:rPr>
              <a:t> </a:t>
            </a:r>
            <a:r>
              <a:rPr lang="pt-PT" sz="2000" i="1" dirty="0" err="1" smtClean="0">
                <a:latin typeface="Consolas" panose="020B0609020204030204" pitchFamily="49" charset="0"/>
              </a:rPr>
              <a:t>string</a:t>
            </a:r>
            <a:endParaRPr lang="pt-PT" sz="2000" i="1" dirty="0" smtClean="0">
              <a:latin typeface="Consolas" panose="020B0609020204030204" pitchFamily="49" charset="0"/>
            </a:endParaRPr>
          </a:p>
          <a:p>
            <a:r>
              <a:rPr lang="en-US" sz="2000" dirty="0">
                <a:latin typeface="Consolas" panose="020B0609020204030204" pitchFamily="49" charset="0"/>
              </a:rPr>
              <a:t>Switch(</a:t>
            </a:r>
            <a:r>
              <a:rPr lang="en-US" sz="2000" dirty="0" err="1">
                <a:latin typeface="Consolas" panose="020B0609020204030204" pitchFamily="49" charset="0"/>
              </a:rPr>
              <a:t>config</a:t>
            </a:r>
            <a:r>
              <a:rPr lang="en-US" sz="2000" dirty="0">
                <a:latin typeface="Consolas" panose="020B0609020204030204" pitchFamily="49" charset="0"/>
              </a:rPr>
              <a:t>)# </a:t>
            </a:r>
            <a:r>
              <a:rPr lang="en-US" sz="2000" b="1" dirty="0" err="1">
                <a:latin typeface="Consolas" panose="020B0609020204030204" pitchFamily="49" charset="0"/>
              </a:rPr>
              <a:t>aaa</a:t>
            </a:r>
            <a:r>
              <a:rPr lang="en-US" sz="2000" b="1" dirty="0">
                <a:latin typeface="Consolas" panose="020B0609020204030204" pitchFamily="49" charset="0"/>
              </a:rPr>
              <a:t> group server radius </a:t>
            </a:r>
            <a:r>
              <a:rPr lang="en-US" sz="2000" i="1" dirty="0">
                <a:latin typeface="Consolas" panose="020B0609020204030204" pitchFamily="49" charset="0"/>
              </a:rPr>
              <a:t>group-name</a:t>
            </a:r>
          </a:p>
          <a:p>
            <a:r>
              <a:rPr lang="pt-PT" sz="2000" dirty="0" err="1">
                <a:latin typeface="Consolas" panose="020B0609020204030204" pitchFamily="49" charset="0"/>
              </a:rPr>
              <a:t>Switch</a:t>
            </a:r>
            <a:r>
              <a:rPr lang="pt-PT" sz="2000" dirty="0">
                <a:latin typeface="Consolas" panose="020B0609020204030204" pitchFamily="49" charset="0"/>
              </a:rPr>
              <a:t>(</a:t>
            </a:r>
            <a:r>
              <a:rPr lang="pt-PT" sz="2000" dirty="0" err="1">
                <a:latin typeface="Consolas" panose="020B0609020204030204" pitchFamily="49" charset="0"/>
              </a:rPr>
              <a:t>config-sg-radius</a:t>
            </a:r>
            <a:r>
              <a:rPr lang="pt-PT" sz="2000" dirty="0">
                <a:latin typeface="Consolas" panose="020B0609020204030204" pitchFamily="49" charset="0"/>
              </a:rPr>
              <a:t>)# </a:t>
            </a:r>
            <a:r>
              <a:rPr lang="pt-PT" sz="2000" b="1" dirty="0">
                <a:latin typeface="Consolas" panose="020B0609020204030204" pitchFamily="49" charset="0"/>
              </a:rPr>
              <a:t>server </a:t>
            </a:r>
            <a:r>
              <a:rPr lang="pt-PT" sz="2000" b="1" dirty="0" err="1">
                <a:latin typeface="Consolas" panose="020B0609020204030204" pitchFamily="49" charset="0"/>
              </a:rPr>
              <a:t>name</a:t>
            </a:r>
            <a:r>
              <a:rPr lang="pt-PT" sz="2000" b="1" dirty="0">
                <a:latin typeface="Consolas" panose="020B0609020204030204" pitchFamily="49" charset="0"/>
              </a:rPr>
              <a:t> </a:t>
            </a:r>
            <a:r>
              <a:rPr lang="pt-PT" sz="2000" i="1" dirty="0" err="1">
                <a:latin typeface="Consolas" panose="020B0609020204030204" pitchFamily="49" charset="0"/>
              </a:rPr>
              <a:t>configuration-name</a:t>
            </a:r>
            <a:endParaRPr lang="pt-PT" sz="1800" dirty="0">
              <a:latin typeface="Consolas" panose="020B0609020204030204" pitchFamily="49" charset="0"/>
            </a:endParaRPr>
          </a:p>
        </p:txBody>
      </p:sp>
      <p:pic>
        <p:nvPicPr>
          <p:cNvPr id="4" name="Picture 3"/>
          <p:cNvPicPr>
            <a:picLocks noChangeAspect="1"/>
          </p:cNvPicPr>
          <p:nvPr/>
        </p:nvPicPr>
        <p:blipFill>
          <a:blip r:embed="rId3"/>
          <a:stretch>
            <a:fillRect/>
          </a:stretch>
        </p:blipFill>
        <p:spPr>
          <a:xfrm>
            <a:off x="357680" y="4158640"/>
            <a:ext cx="8442075" cy="1678488"/>
          </a:xfrm>
          <a:prstGeom prst="rect">
            <a:avLst/>
          </a:prstGeom>
        </p:spPr>
      </p:pic>
    </p:spTree>
    <p:extLst>
      <p:ext uri="{BB962C8B-B14F-4D97-AF65-F5344CB8AC3E}">
        <p14:creationId xmlns:p14="http://schemas.microsoft.com/office/powerpoint/2010/main" val="202923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RADIUS Method List to </a:t>
            </a:r>
            <a:r>
              <a:rPr lang="en-US" dirty="0" err="1"/>
              <a:t>vty</a:t>
            </a:r>
            <a:endParaRPr lang="pt-PT" dirty="0"/>
          </a:p>
        </p:txBody>
      </p:sp>
      <p:sp>
        <p:nvSpPr>
          <p:cNvPr id="3" name="Content Placeholder 2"/>
          <p:cNvSpPr>
            <a:spLocks noGrp="1"/>
          </p:cNvSpPr>
          <p:nvPr>
            <p:ph idx="1"/>
          </p:nvPr>
        </p:nvSpPr>
        <p:spPr/>
        <p:txBody>
          <a:bodyPr>
            <a:normAutofit/>
          </a:bodyPr>
          <a:lstStyle/>
          <a:p>
            <a:r>
              <a:rPr lang="en-US" sz="2000" dirty="0">
                <a:latin typeface="Consolas" panose="020B0609020204030204" pitchFamily="49" charset="0"/>
              </a:rPr>
              <a:t>Switch(</a:t>
            </a:r>
            <a:r>
              <a:rPr lang="en-US" sz="2000" dirty="0" err="1">
                <a:latin typeface="Consolas" panose="020B0609020204030204" pitchFamily="49" charset="0"/>
              </a:rPr>
              <a:t>config</a:t>
            </a:r>
            <a:r>
              <a:rPr lang="en-US" sz="2000" dirty="0">
                <a:latin typeface="Consolas" panose="020B0609020204030204" pitchFamily="49" charset="0"/>
              </a:rPr>
              <a:t>)# </a:t>
            </a:r>
            <a:r>
              <a:rPr lang="en-US" sz="2000" b="1" dirty="0" err="1">
                <a:latin typeface="Consolas" panose="020B0609020204030204" pitchFamily="49" charset="0"/>
              </a:rPr>
              <a:t>aaa</a:t>
            </a:r>
            <a:r>
              <a:rPr lang="en-US" sz="2000" b="1" dirty="0">
                <a:latin typeface="Consolas" panose="020B0609020204030204" pitchFamily="49" charset="0"/>
              </a:rPr>
              <a:t> authentication login </a:t>
            </a:r>
            <a:r>
              <a:rPr lang="en-US" sz="2000" b="1" dirty="0" err="1">
                <a:latin typeface="Consolas" panose="020B0609020204030204" pitchFamily="49" charset="0"/>
              </a:rPr>
              <a:t>radius_list</a:t>
            </a:r>
            <a:r>
              <a:rPr lang="en-US" sz="2000" b="1" dirty="0">
                <a:latin typeface="Consolas" panose="020B0609020204030204" pitchFamily="49" charset="0"/>
              </a:rPr>
              <a:t> group Mygroup2 </a:t>
            </a:r>
            <a:r>
              <a:rPr lang="en-US" sz="2000" b="1" dirty="0" smtClean="0">
                <a:latin typeface="Consolas" panose="020B0609020204030204" pitchFamily="49" charset="0"/>
              </a:rPr>
              <a:t>local</a:t>
            </a:r>
          </a:p>
          <a:p>
            <a:r>
              <a:rPr lang="pt-PT" sz="2000" dirty="0" err="1">
                <a:latin typeface="Consolas" panose="020B0609020204030204" pitchFamily="49" charset="0"/>
              </a:rPr>
              <a:t>Switch</a:t>
            </a:r>
            <a:r>
              <a:rPr lang="pt-PT" sz="2000" dirty="0">
                <a:latin typeface="Consolas" panose="020B0609020204030204" pitchFamily="49" charset="0"/>
              </a:rPr>
              <a:t>(</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err="1">
                <a:latin typeface="Consolas" panose="020B0609020204030204" pitchFamily="49" charset="0"/>
              </a:rPr>
              <a:t>line</a:t>
            </a:r>
            <a:r>
              <a:rPr lang="pt-PT" sz="2000" b="1" dirty="0">
                <a:latin typeface="Consolas" panose="020B0609020204030204" pitchFamily="49" charset="0"/>
              </a:rPr>
              <a:t> </a:t>
            </a:r>
            <a:r>
              <a:rPr lang="pt-PT" sz="2000" b="1" dirty="0" err="1">
                <a:latin typeface="Consolas" panose="020B0609020204030204" pitchFamily="49" charset="0"/>
              </a:rPr>
              <a:t>vty</a:t>
            </a:r>
            <a:r>
              <a:rPr lang="pt-PT" sz="2000" b="1" dirty="0">
                <a:latin typeface="Consolas" panose="020B0609020204030204" pitchFamily="49" charset="0"/>
              </a:rPr>
              <a:t> 0</a:t>
            </a:r>
          </a:p>
          <a:p>
            <a:r>
              <a:rPr lang="pt-PT" sz="2000" dirty="0" err="1">
                <a:latin typeface="Consolas" panose="020B0609020204030204" pitchFamily="49" charset="0"/>
              </a:rPr>
              <a:t>Switch</a:t>
            </a:r>
            <a:r>
              <a:rPr lang="pt-PT" sz="2000" dirty="0">
                <a:latin typeface="Consolas" panose="020B0609020204030204" pitchFamily="49" charset="0"/>
              </a:rPr>
              <a:t>(</a:t>
            </a:r>
            <a:r>
              <a:rPr lang="pt-PT" sz="2000" dirty="0" err="1">
                <a:latin typeface="Consolas" panose="020B0609020204030204" pitchFamily="49" charset="0"/>
              </a:rPr>
              <a:t>config-line</a:t>
            </a:r>
            <a:r>
              <a:rPr lang="pt-PT" sz="2000" dirty="0">
                <a:latin typeface="Consolas" panose="020B0609020204030204" pitchFamily="49" charset="0"/>
              </a:rPr>
              <a:t>)# </a:t>
            </a:r>
            <a:r>
              <a:rPr lang="pt-PT" sz="2000" b="1" dirty="0">
                <a:latin typeface="Consolas" panose="020B0609020204030204" pitchFamily="49" charset="0"/>
              </a:rPr>
              <a:t>login </a:t>
            </a:r>
            <a:r>
              <a:rPr lang="pt-PT" sz="2000" b="1" dirty="0" err="1">
                <a:latin typeface="Consolas" panose="020B0609020204030204" pitchFamily="49" charset="0"/>
              </a:rPr>
              <a:t>authentication</a:t>
            </a:r>
            <a:r>
              <a:rPr lang="pt-PT" sz="2000" b="1" dirty="0">
                <a:latin typeface="Consolas" panose="020B0609020204030204" pitchFamily="49" charset="0"/>
              </a:rPr>
              <a:t> </a:t>
            </a:r>
            <a:r>
              <a:rPr lang="pt-PT" sz="2000" b="1" dirty="0" err="1">
                <a:latin typeface="Consolas" panose="020B0609020204030204" pitchFamily="49" charset="0"/>
              </a:rPr>
              <a:t>radius_list</a:t>
            </a:r>
            <a:endParaRPr lang="pt-PT" sz="2000" dirty="0">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357680" y="3156558"/>
            <a:ext cx="8442075" cy="1678488"/>
          </a:xfrm>
          <a:prstGeom prst="rect">
            <a:avLst/>
          </a:prstGeom>
        </p:spPr>
      </p:pic>
      <p:pic>
        <p:nvPicPr>
          <p:cNvPr id="5" name="Picture 4"/>
          <p:cNvPicPr>
            <a:picLocks noChangeAspect="1"/>
          </p:cNvPicPr>
          <p:nvPr/>
        </p:nvPicPr>
        <p:blipFill>
          <a:blip r:embed="rId3"/>
          <a:stretch>
            <a:fillRect/>
          </a:stretch>
        </p:blipFill>
        <p:spPr>
          <a:xfrm>
            <a:off x="357680" y="4835046"/>
            <a:ext cx="8444113" cy="618743"/>
          </a:xfrm>
          <a:prstGeom prst="rect">
            <a:avLst/>
          </a:prstGeom>
        </p:spPr>
      </p:pic>
      <p:sp>
        <p:nvSpPr>
          <p:cNvPr id="6" name="Down Arrow 5"/>
          <p:cNvSpPr/>
          <p:nvPr/>
        </p:nvSpPr>
        <p:spPr bwMode="auto">
          <a:xfrm>
            <a:off x="926925" y="1841327"/>
            <a:ext cx="275573" cy="131523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pt-PT" sz="2400" b="0" i="0" u="none" strike="noStrike" cap="none" normalizeH="0" baseline="0" smtClean="0">
              <a:ln>
                <a:noFill/>
              </a:ln>
              <a:solidFill>
                <a:schemeClr val="tx1"/>
              </a:solidFill>
              <a:effectLst/>
              <a:latin typeface="Arial" charset="0"/>
            </a:endParaRPr>
          </a:p>
        </p:txBody>
      </p:sp>
      <p:sp>
        <p:nvSpPr>
          <p:cNvPr id="7" name="Down Arrow 6"/>
          <p:cNvSpPr/>
          <p:nvPr/>
        </p:nvSpPr>
        <p:spPr bwMode="auto">
          <a:xfrm>
            <a:off x="2006252" y="1841324"/>
            <a:ext cx="260960" cy="2993721"/>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pt-PT" sz="2400" b="0" i="0" u="none" strike="noStrike" cap="none" normalizeH="0" baseline="0" smtClean="0">
              <a:ln>
                <a:noFill/>
              </a:ln>
              <a:solidFill>
                <a:schemeClr val="tx1"/>
              </a:solidFill>
              <a:effectLst/>
              <a:latin typeface="Arial" charset="0"/>
            </a:endParaRPr>
          </a:p>
        </p:txBody>
      </p:sp>
      <p:sp>
        <p:nvSpPr>
          <p:cNvPr id="8" name="Down Arrow 7"/>
          <p:cNvSpPr/>
          <p:nvPr/>
        </p:nvSpPr>
        <p:spPr bwMode="auto">
          <a:xfrm>
            <a:off x="6776581" y="1590805"/>
            <a:ext cx="212942" cy="73903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pt-PT"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95285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2"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5"/>
                                        </p:tgtEl>
                                      </p:cBhvr>
                                    </p:animEffect>
                                    <p:set>
                                      <p:cBhvr>
                                        <p:cTn id="4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P spid="6" grpId="2" animBg="1"/>
      <p:bldP spid="7" grpId="0" animBg="1"/>
      <p:bldP spid="7" grpId="1" animBg="1"/>
      <p:bldP spid="8" grpId="0" animBg="1"/>
      <p:bldP spid="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900" dirty="0"/>
              <a:t>Configuring TACACS+ for Console and </a:t>
            </a:r>
            <a:r>
              <a:rPr lang="en-US" sz="2900" dirty="0" err="1"/>
              <a:t>vty</a:t>
            </a:r>
            <a:r>
              <a:rPr lang="en-US" sz="2900" dirty="0"/>
              <a:t> </a:t>
            </a:r>
            <a:r>
              <a:rPr lang="en-US" sz="2900" dirty="0" smtClean="0"/>
              <a:t>Access</a:t>
            </a:r>
            <a:endParaRPr lang="pt-PT" sz="2900" dirty="0"/>
          </a:p>
        </p:txBody>
      </p:sp>
      <p:sp>
        <p:nvSpPr>
          <p:cNvPr id="3" name="Content Placeholder 2"/>
          <p:cNvSpPr>
            <a:spLocks noGrp="1"/>
          </p:cNvSpPr>
          <p:nvPr>
            <p:ph idx="1"/>
          </p:nvPr>
        </p:nvSpPr>
        <p:spPr/>
        <p:txBody>
          <a:bodyPr>
            <a:normAutofit/>
          </a:bodyPr>
          <a:lstStyle/>
          <a:p>
            <a:r>
              <a:rPr lang="pt-PT" sz="2000" dirty="0" err="1">
                <a:latin typeface="Consolas" panose="020B0609020204030204" pitchFamily="49" charset="0"/>
              </a:rPr>
              <a:t>Switch</a:t>
            </a:r>
            <a:r>
              <a:rPr lang="pt-PT" sz="2000" dirty="0">
                <a:latin typeface="Consolas" panose="020B0609020204030204" pitchFamily="49" charset="0"/>
              </a:rPr>
              <a:t>(</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err="1">
                <a:latin typeface="Consolas" panose="020B0609020204030204" pitchFamily="49" charset="0"/>
              </a:rPr>
              <a:t>tacacs</a:t>
            </a:r>
            <a:r>
              <a:rPr lang="pt-PT" sz="2000" b="1" dirty="0">
                <a:latin typeface="Consolas" panose="020B0609020204030204" pitchFamily="49" charset="0"/>
              </a:rPr>
              <a:t> server </a:t>
            </a:r>
            <a:r>
              <a:rPr lang="pt-PT" sz="2000" i="1" dirty="0" err="1">
                <a:latin typeface="Consolas" panose="020B0609020204030204" pitchFamily="49" charset="0"/>
              </a:rPr>
              <a:t>configuration-name</a:t>
            </a:r>
            <a:endParaRPr lang="pt-PT" sz="2000" i="1" dirty="0">
              <a:latin typeface="Consolas" panose="020B0609020204030204" pitchFamily="49" charset="0"/>
            </a:endParaRPr>
          </a:p>
          <a:p>
            <a:r>
              <a:rPr lang="pt-PT" sz="2000" dirty="0" err="1">
                <a:latin typeface="Consolas" panose="020B0609020204030204" pitchFamily="49" charset="0"/>
              </a:rPr>
              <a:t>Switch</a:t>
            </a:r>
            <a:r>
              <a:rPr lang="pt-PT" sz="2000" dirty="0">
                <a:latin typeface="Consolas" panose="020B0609020204030204" pitchFamily="49" charset="0"/>
              </a:rPr>
              <a:t>(</a:t>
            </a:r>
            <a:r>
              <a:rPr lang="pt-PT" sz="2000" dirty="0" err="1">
                <a:latin typeface="Consolas" panose="020B0609020204030204" pitchFamily="49" charset="0"/>
              </a:rPr>
              <a:t>config</a:t>
            </a:r>
            <a:r>
              <a:rPr lang="pt-PT" sz="2000" dirty="0">
                <a:latin typeface="Consolas" panose="020B0609020204030204" pitchFamily="49" charset="0"/>
              </a:rPr>
              <a:t>-server-</a:t>
            </a:r>
            <a:r>
              <a:rPr lang="pt-PT" sz="2000" dirty="0" err="1">
                <a:latin typeface="Consolas" panose="020B0609020204030204" pitchFamily="49" charset="0"/>
              </a:rPr>
              <a:t>tacacs</a:t>
            </a:r>
            <a:r>
              <a:rPr lang="pt-PT" sz="2000" dirty="0">
                <a:latin typeface="Consolas" panose="020B0609020204030204" pitchFamily="49" charset="0"/>
              </a:rPr>
              <a:t>)# </a:t>
            </a:r>
            <a:r>
              <a:rPr lang="pt-PT" sz="2000" b="1" dirty="0" err="1">
                <a:latin typeface="Consolas" panose="020B0609020204030204" pitchFamily="49" charset="0"/>
              </a:rPr>
              <a:t>address</a:t>
            </a:r>
            <a:r>
              <a:rPr lang="pt-PT" sz="2000" b="1" dirty="0">
                <a:latin typeface="Consolas" panose="020B0609020204030204" pitchFamily="49" charset="0"/>
              </a:rPr>
              <a:t> ipv4 </a:t>
            </a:r>
            <a:r>
              <a:rPr lang="pt-PT" sz="2000" i="1" dirty="0" err="1">
                <a:latin typeface="Consolas" panose="020B0609020204030204" pitchFamily="49" charset="0"/>
              </a:rPr>
              <a:t>hostname</a:t>
            </a:r>
            <a:endParaRPr lang="pt-PT" sz="2000" i="1" dirty="0">
              <a:latin typeface="Consolas" panose="020B0609020204030204" pitchFamily="49" charset="0"/>
            </a:endParaRPr>
          </a:p>
          <a:p>
            <a:r>
              <a:rPr lang="pt-PT" sz="2000" dirty="0" err="1">
                <a:latin typeface="Consolas" panose="020B0609020204030204" pitchFamily="49" charset="0"/>
              </a:rPr>
              <a:t>Switch</a:t>
            </a:r>
            <a:r>
              <a:rPr lang="pt-PT" sz="2000" dirty="0">
                <a:latin typeface="Consolas" panose="020B0609020204030204" pitchFamily="49" charset="0"/>
              </a:rPr>
              <a:t>(</a:t>
            </a:r>
            <a:r>
              <a:rPr lang="pt-PT" sz="2000" dirty="0" err="1">
                <a:latin typeface="Consolas" panose="020B0609020204030204" pitchFamily="49" charset="0"/>
              </a:rPr>
              <a:t>config</a:t>
            </a:r>
            <a:r>
              <a:rPr lang="pt-PT" sz="2000" dirty="0">
                <a:latin typeface="Consolas" panose="020B0609020204030204" pitchFamily="49" charset="0"/>
              </a:rPr>
              <a:t>-server-</a:t>
            </a:r>
            <a:r>
              <a:rPr lang="pt-PT" sz="2000" dirty="0" err="1">
                <a:latin typeface="Consolas" panose="020B0609020204030204" pitchFamily="49" charset="0"/>
              </a:rPr>
              <a:t>tacacs</a:t>
            </a:r>
            <a:r>
              <a:rPr lang="pt-PT" sz="2000" dirty="0">
                <a:latin typeface="Consolas" panose="020B0609020204030204" pitchFamily="49" charset="0"/>
              </a:rPr>
              <a:t>)# </a:t>
            </a:r>
            <a:r>
              <a:rPr lang="pt-PT" sz="2000" b="1" dirty="0" err="1">
                <a:latin typeface="Consolas" panose="020B0609020204030204" pitchFamily="49" charset="0"/>
              </a:rPr>
              <a:t>port</a:t>
            </a:r>
            <a:r>
              <a:rPr lang="pt-PT" sz="2000" b="1" dirty="0">
                <a:latin typeface="Consolas" panose="020B0609020204030204" pitchFamily="49" charset="0"/>
              </a:rPr>
              <a:t> </a:t>
            </a:r>
            <a:r>
              <a:rPr lang="pt-PT" sz="2000" i="1" dirty="0" err="1">
                <a:latin typeface="Consolas" panose="020B0609020204030204" pitchFamily="49" charset="0"/>
              </a:rPr>
              <a:t>integer</a:t>
            </a:r>
            <a:endParaRPr lang="pt-PT" sz="2000" i="1" dirty="0">
              <a:latin typeface="Consolas" panose="020B0609020204030204" pitchFamily="49" charset="0"/>
            </a:endParaRPr>
          </a:p>
          <a:p>
            <a:r>
              <a:rPr lang="pt-PT" sz="2000" dirty="0" err="1">
                <a:latin typeface="Consolas" panose="020B0609020204030204" pitchFamily="49" charset="0"/>
              </a:rPr>
              <a:t>Switch</a:t>
            </a:r>
            <a:r>
              <a:rPr lang="pt-PT" sz="2000" dirty="0">
                <a:latin typeface="Consolas" panose="020B0609020204030204" pitchFamily="49" charset="0"/>
              </a:rPr>
              <a:t>(</a:t>
            </a:r>
            <a:r>
              <a:rPr lang="pt-PT" sz="2000" dirty="0" err="1">
                <a:latin typeface="Consolas" panose="020B0609020204030204" pitchFamily="49" charset="0"/>
              </a:rPr>
              <a:t>config</a:t>
            </a:r>
            <a:r>
              <a:rPr lang="pt-PT" sz="2000" dirty="0">
                <a:latin typeface="Consolas" panose="020B0609020204030204" pitchFamily="49" charset="0"/>
              </a:rPr>
              <a:t>-server-</a:t>
            </a:r>
            <a:r>
              <a:rPr lang="pt-PT" sz="2000" dirty="0" err="1">
                <a:latin typeface="Consolas" panose="020B0609020204030204" pitchFamily="49" charset="0"/>
              </a:rPr>
              <a:t>tacacs</a:t>
            </a:r>
            <a:r>
              <a:rPr lang="pt-PT" sz="2000" dirty="0">
                <a:latin typeface="Consolas" panose="020B0609020204030204" pitchFamily="49" charset="0"/>
              </a:rPr>
              <a:t>)# </a:t>
            </a:r>
            <a:r>
              <a:rPr lang="pt-PT" sz="2000" b="1" dirty="0" err="1">
                <a:latin typeface="Consolas" panose="020B0609020204030204" pitchFamily="49" charset="0"/>
              </a:rPr>
              <a:t>key</a:t>
            </a:r>
            <a:r>
              <a:rPr lang="pt-PT" sz="2000" b="1" dirty="0">
                <a:latin typeface="Consolas" panose="020B0609020204030204" pitchFamily="49" charset="0"/>
              </a:rPr>
              <a:t> </a:t>
            </a:r>
            <a:r>
              <a:rPr lang="pt-PT" sz="2000" i="1" dirty="0" err="1" smtClean="0">
                <a:latin typeface="Consolas" panose="020B0609020204030204" pitchFamily="49" charset="0"/>
              </a:rPr>
              <a:t>string</a:t>
            </a:r>
            <a:endParaRPr lang="pt-PT" sz="2000" i="1" dirty="0" smtClean="0">
              <a:latin typeface="Consolas" panose="020B0609020204030204" pitchFamily="49" charset="0"/>
            </a:endParaRPr>
          </a:p>
          <a:p>
            <a:r>
              <a:rPr lang="en-US" sz="2000" dirty="0">
                <a:latin typeface="Consolas" panose="020B0609020204030204" pitchFamily="49" charset="0"/>
              </a:rPr>
              <a:t>Switch(</a:t>
            </a:r>
            <a:r>
              <a:rPr lang="en-US" sz="2000" dirty="0" err="1">
                <a:latin typeface="Consolas" panose="020B0609020204030204" pitchFamily="49" charset="0"/>
              </a:rPr>
              <a:t>config</a:t>
            </a:r>
            <a:r>
              <a:rPr lang="en-US" sz="2000" dirty="0">
                <a:latin typeface="Consolas" panose="020B0609020204030204" pitchFamily="49" charset="0"/>
              </a:rPr>
              <a:t>)# </a:t>
            </a:r>
            <a:r>
              <a:rPr lang="en-US" sz="2000" b="1" dirty="0" err="1">
                <a:latin typeface="Consolas" panose="020B0609020204030204" pitchFamily="49" charset="0"/>
              </a:rPr>
              <a:t>aaa</a:t>
            </a:r>
            <a:r>
              <a:rPr lang="en-US" sz="2000" b="1" dirty="0">
                <a:latin typeface="Consolas" panose="020B0609020204030204" pitchFamily="49" charset="0"/>
              </a:rPr>
              <a:t> group server </a:t>
            </a:r>
            <a:r>
              <a:rPr lang="en-US" sz="2000" b="1" dirty="0" err="1">
                <a:latin typeface="Consolas" panose="020B0609020204030204" pitchFamily="49" charset="0"/>
              </a:rPr>
              <a:t>tacacs</a:t>
            </a:r>
            <a:r>
              <a:rPr lang="en-US" sz="2000" b="1" dirty="0">
                <a:latin typeface="Consolas" panose="020B0609020204030204" pitchFamily="49" charset="0"/>
              </a:rPr>
              <a:t>+ </a:t>
            </a:r>
            <a:r>
              <a:rPr lang="en-US" sz="2000" i="1" dirty="0">
                <a:latin typeface="Consolas" panose="020B0609020204030204" pitchFamily="49" charset="0"/>
              </a:rPr>
              <a:t>group-name</a:t>
            </a:r>
          </a:p>
          <a:p>
            <a:r>
              <a:rPr lang="pt-PT" sz="2000" dirty="0" err="1">
                <a:latin typeface="Consolas" panose="020B0609020204030204" pitchFamily="49" charset="0"/>
              </a:rPr>
              <a:t>Switch</a:t>
            </a:r>
            <a:r>
              <a:rPr lang="pt-PT" sz="2000" dirty="0">
                <a:latin typeface="Consolas" panose="020B0609020204030204" pitchFamily="49" charset="0"/>
              </a:rPr>
              <a:t>(</a:t>
            </a:r>
            <a:r>
              <a:rPr lang="pt-PT" sz="2000" dirty="0" err="1">
                <a:latin typeface="Consolas" panose="020B0609020204030204" pitchFamily="49" charset="0"/>
              </a:rPr>
              <a:t>config-sg-tacacs</a:t>
            </a:r>
            <a:r>
              <a:rPr lang="pt-PT" sz="2000" dirty="0">
                <a:latin typeface="Consolas" panose="020B0609020204030204" pitchFamily="49" charset="0"/>
              </a:rPr>
              <a:t>+)# </a:t>
            </a:r>
            <a:r>
              <a:rPr lang="pt-PT" sz="2000" b="1" dirty="0">
                <a:latin typeface="Consolas" panose="020B0609020204030204" pitchFamily="49" charset="0"/>
              </a:rPr>
              <a:t>server </a:t>
            </a:r>
            <a:r>
              <a:rPr lang="pt-PT" sz="2000" b="1" dirty="0" err="1">
                <a:latin typeface="Consolas" panose="020B0609020204030204" pitchFamily="49" charset="0"/>
              </a:rPr>
              <a:t>name</a:t>
            </a:r>
            <a:r>
              <a:rPr lang="pt-PT" sz="2000" b="1" dirty="0">
                <a:latin typeface="Consolas" panose="020B0609020204030204" pitchFamily="49" charset="0"/>
              </a:rPr>
              <a:t> </a:t>
            </a:r>
            <a:r>
              <a:rPr lang="pt-PT" sz="2000" i="1" dirty="0" err="1">
                <a:latin typeface="Consolas" panose="020B0609020204030204" pitchFamily="49" charset="0"/>
              </a:rPr>
              <a:t>configuration-name</a:t>
            </a:r>
            <a:endParaRPr lang="pt-PT" sz="2000" dirty="0">
              <a:latin typeface="Consolas" panose="020B0609020204030204" pitchFamily="49" charset="0"/>
            </a:endParaRPr>
          </a:p>
        </p:txBody>
      </p:sp>
      <p:pic>
        <p:nvPicPr>
          <p:cNvPr id="4" name="Picture 3"/>
          <p:cNvPicPr>
            <a:picLocks noChangeAspect="1"/>
          </p:cNvPicPr>
          <p:nvPr/>
        </p:nvPicPr>
        <p:blipFill>
          <a:blip r:embed="rId3"/>
          <a:stretch>
            <a:fillRect/>
          </a:stretch>
        </p:blipFill>
        <p:spPr>
          <a:xfrm>
            <a:off x="331087" y="3749039"/>
            <a:ext cx="8416981" cy="1634470"/>
          </a:xfrm>
          <a:prstGeom prst="rect">
            <a:avLst/>
          </a:prstGeom>
        </p:spPr>
      </p:pic>
      <p:pic>
        <p:nvPicPr>
          <p:cNvPr id="5" name="Picture 4"/>
          <p:cNvPicPr>
            <a:picLocks noChangeAspect="1"/>
          </p:cNvPicPr>
          <p:nvPr/>
        </p:nvPicPr>
        <p:blipFill>
          <a:blip r:embed="rId4"/>
          <a:stretch>
            <a:fillRect/>
          </a:stretch>
        </p:blipFill>
        <p:spPr>
          <a:xfrm>
            <a:off x="331087" y="5387813"/>
            <a:ext cx="8561077" cy="926926"/>
          </a:xfrm>
          <a:prstGeom prst="rect">
            <a:avLst/>
          </a:prstGeom>
        </p:spPr>
      </p:pic>
    </p:spTree>
    <p:extLst>
      <p:ext uri="{BB962C8B-B14F-4D97-AF65-F5344CB8AC3E}">
        <p14:creationId xmlns:p14="http://schemas.microsoft.com/office/powerpoint/2010/main" val="1905441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AAA </a:t>
            </a:r>
            <a:r>
              <a:rPr lang="pt-PT" dirty="0" err="1"/>
              <a:t>Authorization</a:t>
            </a:r>
            <a:endParaRPr lang="pt-PT" dirty="0"/>
          </a:p>
        </p:txBody>
      </p:sp>
      <p:sp>
        <p:nvSpPr>
          <p:cNvPr id="3" name="Content Placeholder 2"/>
          <p:cNvSpPr>
            <a:spLocks noGrp="1"/>
          </p:cNvSpPr>
          <p:nvPr>
            <p:ph idx="1"/>
          </p:nvPr>
        </p:nvSpPr>
        <p:spPr/>
        <p:txBody>
          <a:bodyPr>
            <a:normAutofit fontScale="92500" lnSpcReduction="10000"/>
          </a:bodyPr>
          <a:lstStyle/>
          <a:p>
            <a:pPr marL="0" indent="0">
              <a:buNone/>
            </a:pPr>
            <a:r>
              <a:rPr lang="pt-PT" dirty="0"/>
              <a:t>T</a:t>
            </a:r>
            <a:r>
              <a:rPr lang="pt-PT" dirty="0" smtClean="0"/>
              <a:t>o </a:t>
            </a:r>
            <a:r>
              <a:rPr lang="pt-PT" dirty="0"/>
              <a:t>configure </a:t>
            </a:r>
            <a:r>
              <a:rPr lang="pt-PT" dirty="0" err="1" smtClean="0"/>
              <a:t>authorization</a:t>
            </a:r>
            <a:r>
              <a:rPr lang="pt-PT" dirty="0" smtClean="0"/>
              <a:t>, complete </a:t>
            </a:r>
            <a:r>
              <a:rPr lang="pt-PT" dirty="0" err="1"/>
              <a:t>the</a:t>
            </a:r>
            <a:r>
              <a:rPr lang="pt-PT" dirty="0"/>
              <a:t> </a:t>
            </a:r>
            <a:r>
              <a:rPr lang="pt-PT" dirty="0" err="1"/>
              <a:t>following</a:t>
            </a:r>
            <a:r>
              <a:rPr lang="pt-PT" dirty="0"/>
              <a:t> steps</a:t>
            </a:r>
            <a:r>
              <a:rPr lang="pt-PT" dirty="0" smtClean="0"/>
              <a:t>:</a:t>
            </a:r>
          </a:p>
          <a:p>
            <a:r>
              <a:rPr lang="en-US" b="1" dirty="0"/>
              <a:t>Step 1. </a:t>
            </a:r>
            <a:r>
              <a:rPr lang="en-US" dirty="0"/>
              <a:t>Define a named list of authorization methods.</a:t>
            </a:r>
          </a:p>
          <a:p>
            <a:r>
              <a:rPr lang="en-US" b="1" dirty="0"/>
              <a:t>Step 2. </a:t>
            </a:r>
            <a:r>
              <a:rPr lang="en-US" dirty="0"/>
              <a:t>Apply that list to one or more interfaces (except for the default method list).</a:t>
            </a:r>
          </a:p>
          <a:p>
            <a:r>
              <a:rPr lang="en-US" b="1" dirty="0"/>
              <a:t>Step 3. </a:t>
            </a:r>
            <a:r>
              <a:rPr lang="en-US" dirty="0"/>
              <a:t>The first listed method is used. If it fails to respond, the second one is </a:t>
            </a:r>
            <a:r>
              <a:rPr lang="en-US" dirty="0" smtClean="0"/>
              <a:t>used, and </a:t>
            </a:r>
            <a:r>
              <a:rPr lang="en-US" dirty="0"/>
              <a:t>so on until all listed methods are exhausted. </a:t>
            </a:r>
            <a:r>
              <a:rPr lang="en-US" dirty="0" smtClean="0"/>
              <a:t>Once </a:t>
            </a:r>
            <a:r>
              <a:rPr lang="en-US" dirty="0"/>
              <a:t>the method list </a:t>
            </a:r>
            <a:r>
              <a:rPr lang="en-US" dirty="0" smtClean="0"/>
              <a:t>is exhausted</a:t>
            </a:r>
            <a:r>
              <a:rPr lang="en-US" dirty="0"/>
              <a:t>, a failure message is logged</a:t>
            </a:r>
            <a:r>
              <a:rPr lang="en-US" dirty="0" smtClean="0"/>
              <a:t>.</a:t>
            </a:r>
          </a:p>
          <a:p>
            <a:endParaRPr lang="en-US" dirty="0" smtClean="0"/>
          </a:p>
          <a:p>
            <a:r>
              <a:rPr lang="en-US" sz="2200" dirty="0" smtClean="0">
                <a:latin typeface="Consolas" panose="020B0609020204030204" pitchFamily="49" charset="0"/>
              </a:rPr>
              <a:t>Switch(</a:t>
            </a:r>
            <a:r>
              <a:rPr lang="en-US" sz="2200" dirty="0" err="1" smtClean="0">
                <a:latin typeface="Consolas" panose="020B0609020204030204" pitchFamily="49" charset="0"/>
              </a:rPr>
              <a:t>config</a:t>
            </a:r>
            <a:r>
              <a:rPr lang="en-US" sz="2200" dirty="0">
                <a:latin typeface="Consolas" panose="020B0609020204030204" pitchFamily="49" charset="0"/>
              </a:rPr>
              <a:t>)# </a:t>
            </a:r>
            <a:r>
              <a:rPr lang="en-US" sz="2200" b="1" dirty="0" err="1">
                <a:latin typeface="Consolas" panose="020B0609020204030204" pitchFamily="49" charset="0"/>
              </a:rPr>
              <a:t>aaa</a:t>
            </a:r>
            <a:r>
              <a:rPr lang="en-US" sz="2200" b="1" dirty="0">
                <a:latin typeface="Consolas" panose="020B0609020204030204" pitchFamily="49" charset="0"/>
              </a:rPr>
              <a:t> authorization </a:t>
            </a:r>
            <a:r>
              <a:rPr lang="en-US" sz="2200" i="1" dirty="0">
                <a:latin typeface="Consolas" panose="020B0609020204030204" pitchFamily="49" charset="0"/>
              </a:rPr>
              <a:t>authorization-type list-name method-list</a:t>
            </a:r>
          </a:p>
          <a:p>
            <a:r>
              <a:rPr lang="pt-PT" sz="2200" dirty="0" err="1">
                <a:latin typeface="Consolas" panose="020B0609020204030204" pitchFamily="49" charset="0"/>
              </a:rPr>
              <a:t>Switch</a:t>
            </a:r>
            <a:r>
              <a:rPr lang="pt-PT" sz="2200" dirty="0">
                <a:latin typeface="Consolas" panose="020B0609020204030204" pitchFamily="49" charset="0"/>
              </a:rPr>
              <a:t>(</a:t>
            </a:r>
            <a:r>
              <a:rPr lang="pt-PT" sz="2200" dirty="0" err="1">
                <a:latin typeface="Consolas" panose="020B0609020204030204" pitchFamily="49" charset="0"/>
              </a:rPr>
              <a:t>config</a:t>
            </a:r>
            <a:r>
              <a:rPr lang="pt-PT" sz="2200" dirty="0">
                <a:latin typeface="Consolas" panose="020B0609020204030204" pitchFamily="49" charset="0"/>
              </a:rPr>
              <a:t>)# </a:t>
            </a:r>
            <a:r>
              <a:rPr lang="pt-PT" sz="2200" b="1" dirty="0" err="1">
                <a:latin typeface="Consolas" panose="020B0609020204030204" pitchFamily="49" charset="0"/>
              </a:rPr>
              <a:t>line</a:t>
            </a:r>
            <a:r>
              <a:rPr lang="pt-PT" sz="2200" b="1" dirty="0">
                <a:latin typeface="Consolas" panose="020B0609020204030204" pitchFamily="49" charset="0"/>
              </a:rPr>
              <a:t> </a:t>
            </a:r>
            <a:r>
              <a:rPr lang="pt-PT" sz="2200" i="1" dirty="0" err="1">
                <a:latin typeface="Consolas" panose="020B0609020204030204" pitchFamily="49" charset="0"/>
              </a:rPr>
              <a:t>line-type</a:t>
            </a:r>
            <a:r>
              <a:rPr lang="pt-PT" sz="2200" i="1" dirty="0">
                <a:latin typeface="Consolas" panose="020B0609020204030204" pitchFamily="49" charset="0"/>
              </a:rPr>
              <a:t> </a:t>
            </a:r>
            <a:r>
              <a:rPr lang="pt-PT" sz="2200" i="1" dirty="0" err="1">
                <a:latin typeface="Consolas" panose="020B0609020204030204" pitchFamily="49" charset="0"/>
              </a:rPr>
              <a:t>line-number</a:t>
            </a:r>
            <a:endParaRPr lang="pt-PT" sz="2200" i="1" dirty="0">
              <a:latin typeface="Consolas" panose="020B0609020204030204" pitchFamily="49" charset="0"/>
            </a:endParaRPr>
          </a:p>
          <a:p>
            <a:r>
              <a:rPr lang="en-US" sz="2200" dirty="0">
                <a:latin typeface="Consolas" panose="020B0609020204030204" pitchFamily="49" charset="0"/>
              </a:rPr>
              <a:t>Switch(</a:t>
            </a:r>
            <a:r>
              <a:rPr lang="en-US" sz="2200" dirty="0" err="1">
                <a:latin typeface="Consolas" panose="020B0609020204030204" pitchFamily="49" charset="0"/>
              </a:rPr>
              <a:t>config</a:t>
            </a:r>
            <a:r>
              <a:rPr lang="en-US" sz="2200" dirty="0">
                <a:latin typeface="Consolas" panose="020B0609020204030204" pitchFamily="49" charset="0"/>
              </a:rPr>
              <a:t>)# </a:t>
            </a:r>
            <a:r>
              <a:rPr lang="en-US" sz="2200" b="1" dirty="0">
                <a:latin typeface="Consolas" panose="020B0609020204030204" pitchFamily="49" charset="0"/>
              </a:rPr>
              <a:t>authorization </a:t>
            </a:r>
            <a:r>
              <a:rPr lang="en-US" sz="2200" dirty="0">
                <a:latin typeface="Consolas" panose="020B0609020204030204" pitchFamily="49" charset="0"/>
              </a:rPr>
              <a:t>{ </a:t>
            </a:r>
            <a:r>
              <a:rPr lang="en-US" sz="2200" b="1" dirty="0" err="1">
                <a:latin typeface="Consolas" panose="020B0609020204030204" pitchFamily="49" charset="0"/>
              </a:rPr>
              <a:t>arap</a:t>
            </a:r>
            <a:r>
              <a:rPr lang="en-US" sz="2200" b="1" dirty="0">
                <a:latin typeface="Consolas" panose="020B0609020204030204" pitchFamily="49" charset="0"/>
              </a:rPr>
              <a:t> </a:t>
            </a:r>
            <a:r>
              <a:rPr lang="en-US" sz="2200" dirty="0">
                <a:latin typeface="Consolas" panose="020B0609020204030204" pitchFamily="49" charset="0"/>
              </a:rPr>
              <a:t>| </a:t>
            </a:r>
            <a:r>
              <a:rPr lang="en-US" sz="2200" b="1" dirty="0">
                <a:latin typeface="Consolas" panose="020B0609020204030204" pitchFamily="49" charset="0"/>
              </a:rPr>
              <a:t>commands </a:t>
            </a:r>
            <a:r>
              <a:rPr lang="en-US" sz="2200" i="1" dirty="0">
                <a:latin typeface="Consolas" panose="020B0609020204030204" pitchFamily="49" charset="0"/>
              </a:rPr>
              <a:t>level </a:t>
            </a:r>
            <a:r>
              <a:rPr lang="en-US" sz="2200" dirty="0">
                <a:latin typeface="Consolas" panose="020B0609020204030204" pitchFamily="49" charset="0"/>
              </a:rPr>
              <a:t>| </a:t>
            </a:r>
            <a:r>
              <a:rPr lang="en-US" sz="2200" b="1" dirty="0">
                <a:latin typeface="Consolas" panose="020B0609020204030204" pitchFamily="49" charset="0"/>
              </a:rPr>
              <a:t>exec </a:t>
            </a:r>
            <a:r>
              <a:rPr lang="en-US" sz="2200" dirty="0">
                <a:latin typeface="Consolas" panose="020B0609020204030204" pitchFamily="49" charset="0"/>
              </a:rPr>
              <a:t>| </a:t>
            </a:r>
            <a:r>
              <a:rPr lang="en-US" sz="2200" b="1" dirty="0">
                <a:latin typeface="Consolas" panose="020B0609020204030204" pitchFamily="49" charset="0"/>
              </a:rPr>
              <a:t>reverse-access </a:t>
            </a:r>
            <a:r>
              <a:rPr lang="en-US" sz="2200" dirty="0" smtClean="0">
                <a:latin typeface="Consolas" panose="020B0609020204030204" pitchFamily="49" charset="0"/>
              </a:rPr>
              <a:t>} </a:t>
            </a:r>
            <a:r>
              <a:rPr lang="pt-PT" sz="2200" i="1" dirty="0" err="1" smtClean="0">
                <a:latin typeface="Consolas" panose="020B0609020204030204" pitchFamily="49" charset="0"/>
              </a:rPr>
              <a:t>list-name</a:t>
            </a:r>
            <a:endParaRPr lang="pt-PT" sz="2200" dirty="0">
              <a:latin typeface="Consolas" panose="020B0609020204030204" pitchFamily="49" charset="0"/>
            </a:endParaRPr>
          </a:p>
        </p:txBody>
      </p:sp>
    </p:spTree>
    <p:extLst>
      <p:ext uri="{BB962C8B-B14F-4D97-AF65-F5344CB8AC3E}">
        <p14:creationId xmlns:p14="http://schemas.microsoft.com/office/powerpoint/2010/main" val="124488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AAA </a:t>
            </a:r>
            <a:r>
              <a:rPr lang="pt-PT" dirty="0" err="1"/>
              <a:t>Accounting</a:t>
            </a:r>
            <a:endParaRPr lang="pt-PT" dirty="0"/>
          </a:p>
        </p:txBody>
      </p:sp>
      <p:sp>
        <p:nvSpPr>
          <p:cNvPr id="3" name="Content Placeholder 2"/>
          <p:cNvSpPr>
            <a:spLocks noGrp="1"/>
          </p:cNvSpPr>
          <p:nvPr>
            <p:ph idx="1"/>
          </p:nvPr>
        </p:nvSpPr>
        <p:spPr/>
        <p:txBody>
          <a:bodyPr>
            <a:normAutofit lnSpcReduction="10000"/>
          </a:bodyPr>
          <a:lstStyle/>
          <a:p>
            <a:pPr marL="0" indent="0">
              <a:buNone/>
            </a:pPr>
            <a:r>
              <a:rPr lang="en-US" dirty="0"/>
              <a:t>AAA accounting has the same rules and configuration steps as authentication </a:t>
            </a:r>
            <a:r>
              <a:rPr lang="en-US" dirty="0" smtClean="0"/>
              <a:t>and </a:t>
            </a:r>
            <a:r>
              <a:rPr lang="pt-PT" dirty="0" err="1" smtClean="0"/>
              <a:t>authorization</a:t>
            </a:r>
            <a:r>
              <a:rPr lang="pt-PT" dirty="0" smtClean="0"/>
              <a:t>:</a:t>
            </a:r>
          </a:p>
          <a:p>
            <a:r>
              <a:rPr lang="en-US" b="1" dirty="0"/>
              <a:t>Step 1. </a:t>
            </a:r>
            <a:r>
              <a:rPr lang="en-US" dirty="0"/>
              <a:t>You must first define a named list of accounting methods.</a:t>
            </a:r>
          </a:p>
          <a:p>
            <a:r>
              <a:rPr lang="en-US" b="1" dirty="0"/>
              <a:t>Step 2. </a:t>
            </a:r>
            <a:r>
              <a:rPr lang="en-US" dirty="0"/>
              <a:t>Apply that list to one or more interfaces (except for the default method list).</a:t>
            </a:r>
          </a:p>
          <a:p>
            <a:r>
              <a:rPr lang="en-US" b="1" dirty="0"/>
              <a:t>Step 3. </a:t>
            </a:r>
            <a:r>
              <a:rPr lang="en-US" dirty="0"/>
              <a:t>The first listed method is used; if it fails to respond, the second one is </a:t>
            </a:r>
            <a:r>
              <a:rPr lang="en-US" dirty="0" smtClean="0"/>
              <a:t>used, </a:t>
            </a:r>
            <a:r>
              <a:rPr lang="pt-PT" dirty="0" err="1" smtClean="0"/>
              <a:t>and</a:t>
            </a:r>
            <a:r>
              <a:rPr lang="pt-PT" dirty="0" smtClean="0"/>
              <a:t> </a:t>
            </a:r>
            <a:r>
              <a:rPr lang="pt-PT" dirty="0" err="1" smtClean="0"/>
              <a:t>so</a:t>
            </a:r>
            <a:r>
              <a:rPr lang="pt-PT" dirty="0" smtClean="0"/>
              <a:t> </a:t>
            </a:r>
            <a:r>
              <a:rPr lang="pt-PT" dirty="0" err="1" smtClean="0"/>
              <a:t>on</a:t>
            </a:r>
            <a:r>
              <a:rPr lang="pt-PT" dirty="0" smtClean="0"/>
              <a:t>.</a:t>
            </a:r>
          </a:p>
          <a:p>
            <a:endParaRPr lang="pt-PT" dirty="0"/>
          </a:p>
          <a:p>
            <a:r>
              <a:rPr lang="en-US" sz="2200" dirty="0">
                <a:latin typeface="Consolas" panose="020B0609020204030204" pitchFamily="49" charset="0"/>
              </a:rPr>
              <a:t>Switch(</a:t>
            </a:r>
            <a:r>
              <a:rPr lang="en-US" sz="2200" dirty="0" err="1">
                <a:latin typeface="Consolas" panose="020B0609020204030204" pitchFamily="49" charset="0"/>
              </a:rPr>
              <a:t>config</a:t>
            </a:r>
            <a:r>
              <a:rPr lang="en-US" sz="2200" dirty="0">
                <a:latin typeface="Consolas" panose="020B0609020204030204" pitchFamily="49" charset="0"/>
              </a:rPr>
              <a:t>)# </a:t>
            </a:r>
            <a:r>
              <a:rPr lang="en-US" sz="2200" b="1" dirty="0" err="1">
                <a:latin typeface="Consolas" panose="020B0609020204030204" pitchFamily="49" charset="0"/>
              </a:rPr>
              <a:t>aaa</a:t>
            </a:r>
            <a:r>
              <a:rPr lang="en-US" sz="2200" b="1" dirty="0">
                <a:latin typeface="Consolas" panose="020B0609020204030204" pitchFamily="49" charset="0"/>
              </a:rPr>
              <a:t> accounting </a:t>
            </a:r>
            <a:r>
              <a:rPr lang="en-US" sz="2200" i="1" dirty="0">
                <a:latin typeface="Consolas" panose="020B0609020204030204" pitchFamily="49" charset="0"/>
              </a:rPr>
              <a:t>accounting-type list-name </a:t>
            </a:r>
            <a:r>
              <a:rPr lang="en-US" sz="2200" dirty="0">
                <a:latin typeface="Consolas" panose="020B0609020204030204" pitchFamily="49" charset="0"/>
              </a:rPr>
              <a:t>{ </a:t>
            </a:r>
            <a:r>
              <a:rPr lang="en-US" sz="2200" b="1" dirty="0">
                <a:latin typeface="Consolas" panose="020B0609020204030204" pitchFamily="49" charset="0"/>
              </a:rPr>
              <a:t>start-stop </a:t>
            </a:r>
            <a:r>
              <a:rPr lang="en-US" sz="2200" dirty="0">
                <a:latin typeface="Consolas" panose="020B0609020204030204" pitchFamily="49" charset="0"/>
              </a:rPr>
              <a:t>| </a:t>
            </a:r>
            <a:r>
              <a:rPr lang="en-US" sz="2200" b="1" dirty="0" smtClean="0">
                <a:latin typeface="Consolas" panose="020B0609020204030204" pitchFamily="49" charset="0"/>
              </a:rPr>
              <a:t>stop-only </a:t>
            </a:r>
            <a:r>
              <a:rPr lang="pt-PT" sz="2200" dirty="0" smtClean="0">
                <a:latin typeface="Consolas" panose="020B0609020204030204" pitchFamily="49" charset="0"/>
              </a:rPr>
              <a:t>| </a:t>
            </a:r>
            <a:r>
              <a:rPr lang="pt-PT" sz="2200" b="1" dirty="0" err="1">
                <a:latin typeface="Consolas" panose="020B0609020204030204" pitchFamily="49" charset="0"/>
              </a:rPr>
              <a:t>none</a:t>
            </a:r>
            <a:r>
              <a:rPr lang="pt-PT" sz="2200" b="1" dirty="0">
                <a:latin typeface="Consolas" panose="020B0609020204030204" pitchFamily="49" charset="0"/>
              </a:rPr>
              <a:t> </a:t>
            </a:r>
            <a:r>
              <a:rPr lang="pt-PT" sz="2200" dirty="0">
                <a:latin typeface="Consolas" panose="020B0609020204030204" pitchFamily="49" charset="0"/>
              </a:rPr>
              <a:t>} </a:t>
            </a:r>
            <a:r>
              <a:rPr lang="pt-PT" sz="2200" i="1" dirty="0" err="1">
                <a:latin typeface="Consolas" panose="020B0609020204030204" pitchFamily="49" charset="0"/>
              </a:rPr>
              <a:t>method-list</a:t>
            </a:r>
            <a:endParaRPr lang="pt-PT" sz="2200" i="1" dirty="0">
              <a:latin typeface="Consolas" panose="020B0609020204030204" pitchFamily="49" charset="0"/>
            </a:endParaRPr>
          </a:p>
          <a:p>
            <a:r>
              <a:rPr lang="pt-PT" sz="2200" dirty="0" err="1">
                <a:latin typeface="Consolas" panose="020B0609020204030204" pitchFamily="49" charset="0"/>
              </a:rPr>
              <a:t>Switch</a:t>
            </a:r>
            <a:r>
              <a:rPr lang="pt-PT" sz="2200" dirty="0">
                <a:latin typeface="Consolas" panose="020B0609020204030204" pitchFamily="49" charset="0"/>
              </a:rPr>
              <a:t>(</a:t>
            </a:r>
            <a:r>
              <a:rPr lang="pt-PT" sz="2200" dirty="0" err="1">
                <a:latin typeface="Consolas" panose="020B0609020204030204" pitchFamily="49" charset="0"/>
              </a:rPr>
              <a:t>config</a:t>
            </a:r>
            <a:r>
              <a:rPr lang="pt-PT" sz="2200" dirty="0">
                <a:latin typeface="Consolas" panose="020B0609020204030204" pitchFamily="49" charset="0"/>
              </a:rPr>
              <a:t>)# </a:t>
            </a:r>
            <a:r>
              <a:rPr lang="pt-PT" sz="2200" b="1" dirty="0">
                <a:latin typeface="Consolas" panose="020B0609020204030204" pitchFamily="49" charset="0"/>
              </a:rPr>
              <a:t>interface </a:t>
            </a:r>
            <a:r>
              <a:rPr lang="pt-PT" sz="2200" i="1" dirty="0">
                <a:latin typeface="Consolas" panose="020B0609020204030204" pitchFamily="49" charset="0"/>
              </a:rPr>
              <a:t>interface-</a:t>
            </a:r>
            <a:r>
              <a:rPr lang="pt-PT" sz="2200" i="1" dirty="0" err="1">
                <a:latin typeface="Consolas" panose="020B0609020204030204" pitchFamily="49" charset="0"/>
              </a:rPr>
              <a:t>type</a:t>
            </a:r>
            <a:r>
              <a:rPr lang="pt-PT" sz="2200" i="1" dirty="0">
                <a:latin typeface="Consolas" panose="020B0609020204030204" pitchFamily="49" charset="0"/>
              </a:rPr>
              <a:t> interface-</a:t>
            </a:r>
            <a:r>
              <a:rPr lang="pt-PT" sz="2200" i="1" dirty="0" err="1">
                <a:latin typeface="Consolas" panose="020B0609020204030204" pitchFamily="49" charset="0"/>
              </a:rPr>
              <a:t>number</a:t>
            </a:r>
            <a:endParaRPr lang="pt-PT" sz="2200" i="1" dirty="0">
              <a:latin typeface="Consolas" panose="020B0609020204030204" pitchFamily="49" charset="0"/>
            </a:endParaRPr>
          </a:p>
          <a:p>
            <a:r>
              <a:rPr lang="pt-PT" sz="2200" dirty="0" err="1">
                <a:latin typeface="Consolas" panose="020B0609020204030204" pitchFamily="49" charset="0"/>
              </a:rPr>
              <a:t>Switch</a:t>
            </a:r>
            <a:r>
              <a:rPr lang="pt-PT" sz="2200" dirty="0">
                <a:latin typeface="Consolas" panose="020B0609020204030204" pitchFamily="49" charset="0"/>
              </a:rPr>
              <a:t>(</a:t>
            </a:r>
            <a:r>
              <a:rPr lang="pt-PT" sz="2200" dirty="0" err="1">
                <a:latin typeface="Consolas" panose="020B0609020204030204" pitchFamily="49" charset="0"/>
              </a:rPr>
              <a:t>config-if</a:t>
            </a:r>
            <a:r>
              <a:rPr lang="pt-PT" sz="2200" dirty="0">
                <a:latin typeface="Consolas" panose="020B0609020204030204" pitchFamily="49" charset="0"/>
              </a:rPr>
              <a:t>)# </a:t>
            </a:r>
            <a:r>
              <a:rPr lang="pt-PT" sz="2200" b="1" dirty="0" err="1">
                <a:latin typeface="Consolas" panose="020B0609020204030204" pitchFamily="49" charset="0"/>
              </a:rPr>
              <a:t>ppp</a:t>
            </a:r>
            <a:r>
              <a:rPr lang="pt-PT" sz="2200" b="1" dirty="0">
                <a:latin typeface="Consolas" panose="020B0609020204030204" pitchFamily="49" charset="0"/>
              </a:rPr>
              <a:t> </a:t>
            </a:r>
            <a:r>
              <a:rPr lang="pt-PT" sz="2200" b="1" dirty="0" err="1">
                <a:latin typeface="Consolas" panose="020B0609020204030204" pitchFamily="49" charset="0"/>
              </a:rPr>
              <a:t>accounting</a:t>
            </a:r>
            <a:r>
              <a:rPr lang="pt-PT" sz="2200" b="1" dirty="0">
                <a:latin typeface="Consolas" panose="020B0609020204030204" pitchFamily="49" charset="0"/>
              </a:rPr>
              <a:t> </a:t>
            </a:r>
            <a:r>
              <a:rPr lang="pt-PT" sz="2200" i="1" dirty="0" err="1">
                <a:latin typeface="Consolas" panose="020B0609020204030204" pitchFamily="49" charset="0"/>
              </a:rPr>
              <a:t>list-name</a:t>
            </a:r>
            <a:endParaRPr lang="pt-PT" sz="2200" dirty="0">
              <a:latin typeface="Consolas" panose="020B0609020204030204" pitchFamily="49" charset="0"/>
            </a:endParaRPr>
          </a:p>
        </p:txBody>
      </p:sp>
    </p:spTree>
    <p:extLst>
      <p:ext uri="{BB962C8B-B14F-4D97-AF65-F5344CB8AC3E}">
        <p14:creationId xmlns:p14="http://schemas.microsoft.com/office/powerpoint/2010/main" val="3594416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TACACS+ and RADIUS</a:t>
            </a:r>
            <a:endParaRPr lang="pt-PT" dirty="0"/>
          </a:p>
        </p:txBody>
      </p:sp>
      <p:sp>
        <p:nvSpPr>
          <p:cNvPr id="3" name="Content Placeholder 2"/>
          <p:cNvSpPr>
            <a:spLocks noGrp="1"/>
          </p:cNvSpPr>
          <p:nvPr>
            <p:ph idx="1"/>
          </p:nvPr>
        </p:nvSpPr>
        <p:spPr/>
        <p:txBody>
          <a:bodyPr>
            <a:normAutofit fontScale="92500"/>
          </a:bodyPr>
          <a:lstStyle/>
          <a:p>
            <a:pPr marL="0" indent="0">
              <a:buNone/>
            </a:pPr>
            <a:r>
              <a:rPr lang="en-US" dirty="0"/>
              <a:t>RADIUS may not be the </a:t>
            </a:r>
            <a:r>
              <a:rPr lang="en-US" dirty="0" smtClean="0"/>
              <a:t>optimal choice </a:t>
            </a:r>
            <a:r>
              <a:rPr lang="en-US" dirty="0"/>
              <a:t>in the following </a:t>
            </a:r>
            <a:r>
              <a:rPr lang="en-US" dirty="0" smtClean="0"/>
              <a:t>situations:</a:t>
            </a:r>
          </a:p>
          <a:p>
            <a:r>
              <a:rPr lang="en-US" b="1" dirty="0" smtClean="0"/>
              <a:t>Device-to-device situations</a:t>
            </a:r>
          </a:p>
          <a:p>
            <a:pPr lvl="1"/>
            <a:r>
              <a:rPr lang="en-US" dirty="0" smtClean="0"/>
              <a:t>RADIUS </a:t>
            </a:r>
            <a:r>
              <a:rPr lang="en-US" dirty="0"/>
              <a:t>does not offer two-way authentication. </a:t>
            </a:r>
            <a:endParaRPr lang="pt-PT" dirty="0"/>
          </a:p>
          <a:p>
            <a:r>
              <a:rPr lang="en-US" b="1" dirty="0" smtClean="0"/>
              <a:t>Networks </a:t>
            </a:r>
            <a:r>
              <a:rPr lang="en-US" b="1" dirty="0"/>
              <a:t>using multiple </a:t>
            </a:r>
            <a:r>
              <a:rPr lang="en-US" b="1" dirty="0" smtClean="0"/>
              <a:t>service</a:t>
            </a:r>
          </a:p>
          <a:p>
            <a:pPr lvl="1"/>
            <a:r>
              <a:rPr lang="en-US" dirty="0" smtClean="0"/>
              <a:t>RADIUS </a:t>
            </a:r>
            <a:r>
              <a:rPr lang="en-US" dirty="0"/>
              <a:t>generally binds a user to a single </a:t>
            </a:r>
            <a:r>
              <a:rPr lang="en-US" dirty="0" smtClean="0"/>
              <a:t>service model</a:t>
            </a:r>
            <a:r>
              <a:rPr lang="en-US" dirty="0"/>
              <a:t>. </a:t>
            </a:r>
            <a:endParaRPr lang="en-US" dirty="0" smtClean="0"/>
          </a:p>
          <a:p>
            <a:endParaRPr lang="en-US" dirty="0" smtClean="0"/>
          </a:p>
          <a:p>
            <a:pPr marL="0" indent="0">
              <a:buNone/>
            </a:pPr>
            <a:r>
              <a:rPr lang="en-US" dirty="0"/>
              <a:t>TACACS+ may not be the optimal choice in the following situations:</a:t>
            </a:r>
          </a:p>
          <a:p>
            <a:r>
              <a:rPr lang="pt-PT" b="1" dirty="0" err="1" smtClean="0"/>
              <a:t>Multivendor</a:t>
            </a:r>
            <a:r>
              <a:rPr lang="pt-PT" b="1" dirty="0" smtClean="0"/>
              <a:t> </a:t>
            </a:r>
            <a:r>
              <a:rPr lang="pt-PT" b="1" dirty="0" err="1" smtClean="0"/>
              <a:t>environment</a:t>
            </a:r>
            <a:endParaRPr lang="pt-PT" b="1" dirty="0" smtClean="0"/>
          </a:p>
          <a:p>
            <a:pPr lvl="1"/>
            <a:r>
              <a:rPr lang="pt-PT" dirty="0" smtClean="0"/>
              <a:t>TACACS</a:t>
            </a:r>
            <a:r>
              <a:rPr lang="pt-PT" dirty="0"/>
              <a:t>+ </a:t>
            </a:r>
            <a:r>
              <a:rPr lang="pt-PT" dirty="0" err="1"/>
              <a:t>is</a:t>
            </a:r>
            <a:r>
              <a:rPr lang="pt-PT" dirty="0"/>
              <a:t> a Cisco </a:t>
            </a:r>
            <a:r>
              <a:rPr lang="pt-PT" dirty="0" err="1"/>
              <a:t>proprietary</a:t>
            </a:r>
            <a:r>
              <a:rPr lang="pt-PT" dirty="0"/>
              <a:t> </a:t>
            </a:r>
            <a:r>
              <a:rPr lang="pt-PT" dirty="0" err="1"/>
              <a:t>protocol</a:t>
            </a:r>
            <a:r>
              <a:rPr lang="pt-PT" dirty="0"/>
              <a:t> </a:t>
            </a:r>
            <a:endParaRPr lang="pt-PT" dirty="0" smtClean="0"/>
          </a:p>
          <a:p>
            <a:r>
              <a:rPr lang="en-US" b="1" dirty="0" smtClean="0"/>
              <a:t>When </a:t>
            </a:r>
            <a:r>
              <a:rPr lang="en-US" b="1" dirty="0"/>
              <a:t>speed of response from the AAA services is of </a:t>
            </a:r>
            <a:r>
              <a:rPr lang="en-US" b="1" dirty="0" smtClean="0"/>
              <a:t>concern</a:t>
            </a:r>
          </a:p>
          <a:p>
            <a:pPr lvl="1"/>
            <a:r>
              <a:rPr lang="en-US" dirty="0" smtClean="0"/>
              <a:t>TACACS</a:t>
            </a:r>
            <a:r>
              <a:rPr lang="en-US" dirty="0"/>
              <a:t>+ </a:t>
            </a:r>
            <a:r>
              <a:rPr lang="en-US" dirty="0" smtClean="0"/>
              <a:t>uses TCP </a:t>
            </a:r>
            <a:r>
              <a:rPr lang="en-US" dirty="0"/>
              <a:t>as a transport protocol mechanism. </a:t>
            </a:r>
            <a:endParaRPr lang="pt-PT" dirty="0"/>
          </a:p>
        </p:txBody>
      </p:sp>
    </p:spTree>
    <p:extLst>
      <p:ext uri="{BB962C8B-B14F-4D97-AF65-F5344CB8AC3E}">
        <p14:creationId xmlns:p14="http://schemas.microsoft.com/office/powerpoint/2010/main" val="2344680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3000" kern="0" dirty="0">
                <a:solidFill>
                  <a:schemeClr val="bg1"/>
                </a:solidFill>
                <a:latin typeface="+mj-lt"/>
                <a:ea typeface="+mj-ea"/>
                <a:cs typeface="+mj-cs"/>
              </a:rPr>
              <a:t>Identity-Based Networking</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Identity-Based</a:t>
            </a:r>
            <a:r>
              <a:rPr lang="pt-PT" dirty="0"/>
              <a:t> </a:t>
            </a:r>
            <a:r>
              <a:rPr lang="pt-PT" dirty="0" err="1"/>
              <a:t>Networking</a:t>
            </a:r>
            <a:endParaRPr lang="pt-PT" dirty="0"/>
          </a:p>
        </p:txBody>
      </p:sp>
      <p:sp>
        <p:nvSpPr>
          <p:cNvPr id="3" name="Content Placeholder 2"/>
          <p:cNvSpPr>
            <a:spLocks noGrp="1"/>
          </p:cNvSpPr>
          <p:nvPr>
            <p:ph idx="1"/>
          </p:nvPr>
        </p:nvSpPr>
        <p:spPr/>
        <p:txBody>
          <a:bodyPr>
            <a:normAutofit/>
          </a:bodyPr>
          <a:lstStyle/>
          <a:p>
            <a:r>
              <a:rPr lang="en-US" dirty="0"/>
              <a:t>Identity-based networking is a concept that unites several features to include </a:t>
            </a:r>
            <a:r>
              <a:rPr lang="en-US" dirty="0" smtClean="0"/>
              <a:t>authentication, access </a:t>
            </a:r>
            <a:r>
              <a:rPr lang="en-US" dirty="0"/>
              <a:t>control, mobility, and user policy components with the aim to provide </a:t>
            </a:r>
            <a:r>
              <a:rPr lang="en-US" dirty="0" smtClean="0"/>
              <a:t>and restrict </a:t>
            </a:r>
            <a:r>
              <a:rPr lang="en-US" dirty="0"/>
              <a:t>users with the network services that they are entitled to</a:t>
            </a:r>
            <a:r>
              <a:rPr lang="en-US" dirty="0" smtClean="0"/>
              <a:t>.</a:t>
            </a:r>
          </a:p>
          <a:p>
            <a:r>
              <a:rPr lang="en-US" dirty="0"/>
              <a:t>From a switch perspective, identity-based networking allows you to verify users </a:t>
            </a:r>
            <a:r>
              <a:rPr lang="en-US" dirty="0" smtClean="0"/>
              <a:t>once they </a:t>
            </a:r>
            <a:r>
              <a:rPr lang="en-US" dirty="0"/>
              <a:t>connect to a switch port</a:t>
            </a:r>
            <a:r>
              <a:rPr lang="en-US" dirty="0" smtClean="0"/>
              <a:t>.</a:t>
            </a:r>
            <a:r>
              <a:rPr lang="pt-PT" dirty="0" smtClean="0"/>
              <a:t>.</a:t>
            </a:r>
            <a:endParaRPr lang="pt-PT" dirty="0"/>
          </a:p>
        </p:txBody>
      </p:sp>
      <p:pic>
        <p:nvPicPr>
          <p:cNvPr id="4" name="Picture 3"/>
          <p:cNvPicPr>
            <a:picLocks noChangeAspect="1"/>
          </p:cNvPicPr>
          <p:nvPr/>
        </p:nvPicPr>
        <p:blipFill>
          <a:blip r:embed="rId3"/>
          <a:stretch>
            <a:fillRect/>
          </a:stretch>
        </p:blipFill>
        <p:spPr>
          <a:xfrm>
            <a:off x="1263399" y="3931295"/>
            <a:ext cx="6715680" cy="2686074"/>
          </a:xfrm>
          <a:prstGeom prst="rect">
            <a:avLst/>
          </a:prstGeom>
        </p:spPr>
      </p:pic>
    </p:spTree>
    <p:extLst>
      <p:ext uri="{BB962C8B-B14F-4D97-AF65-F5344CB8AC3E}">
        <p14:creationId xmlns:p14="http://schemas.microsoft.com/office/powerpoint/2010/main" val="575473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00070" y="1108037"/>
            <a:ext cx="6377760" cy="2756040"/>
          </a:xfrm>
          <a:prstGeom prst="rect">
            <a:avLst/>
          </a:prstGeom>
        </p:spPr>
      </p:pic>
      <p:sp>
        <p:nvSpPr>
          <p:cNvPr id="2" name="Title 1"/>
          <p:cNvSpPr>
            <a:spLocks noGrp="1"/>
          </p:cNvSpPr>
          <p:nvPr>
            <p:ph type="title"/>
          </p:nvPr>
        </p:nvSpPr>
        <p:spPr/>
        <p:txBody>
          <a:bodyPr>
            <a:normAutofit fontScale="90000"/>
          </a:bodyPr>
          <a:lstStyle/>
          <a:p>
            <a:r>
              <a:rPr lang="en-US" dirty="0"/>
              <a:t>IEEE 802.1X Port-Based Authentication Overview</a:t>
            </a:r>
            <a:endParaRPr lang="pt-PT" dirty="0"/>
          </a:p>
        </p:txBody>
      </p:sp>
      <p:sp>
        <p:nvSpPr>
          <p:cNvPr id="3" name="Content Placeholder 2"/>
          <p:cNvSpPr>
            <a:spLocks noGrp="1"/>
          </p:cNvSpPr>
          <p:nvPr>
            <p:ph idx="1"/>
          </p:nvPr>
        </p:nvSpPr>
        <p:spPr>
          <a:xfrm>
            <a:off x="279401" y="3945699"/>
            <a:ext cx="8520354" cy="2369040"/>
          </a:xfrm>
        </p:spPr>
        <p:txBody>
          <a:bodyPr/>
          <a:lstStyle/>
          <a:p>
            <a:r>
              <a:rPr lang="en-US" dirty="0"/>
              <a:t>Until the client is authenticated, 802.1X access control allows only EAPOL, </a:t>
            </a:r>
            <a:r>
              <a:rPr lang="en-US" dirty="0" smtClean="0"/>
              <a:t>Cisco Discovery </a:t>
            </a:r>
            <a:r>
              <a:rPr lang="en-US" dirty="0"/>
              <a:t>Protocol (CDP), and Spanning Tree Protocol (STP) traffic to pass through </a:t>
            </a:r>
            <a:r>
              <a:rPr lang="en-US" dirty="0" smtClean="0"/>
              <a:t>the port </a:t>
            </a:r>
            <a:r>
              <a:rPr lang="en-US" dirty="0"/>
              <a:t>to which the client is connected. After authentication is successful, normal </a:t>
            </a:r>
            <a:r>
              <a:rPr lang="en-US" dirty="0" smtClean="0"/>
              <a:t>traffic can </a:t>
            </a:r>
            <a:r>
              <a:rPr lang="en-US" dirty="0"/>
              <a:t>pass through the respective port.</a:t>
            </a:r>
            <a:endParaRPr lang="pt-PT" dirty="0"/>
          </a:p>
        </p:txBody>
      </p:sp>
    </p:spTree>
    <p:extLst>
      <p:ext uri="{BB962C8B-B14F-4D97-AF65-F5344CB8AC3E}">
        <p14:creationId xmlns:p14="http://schemas.microsoft.com/office/powerpoint/2010/main" val="158677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Chapter 7 Objectives</a:t>
            </a:r>
          </a:p>
        </p:txBody>
      </p:sp>
      <p:sp>
        <p:nvSpPr>
          <p:cNvPr id="7" name="Content Placeholder 6"/>
          <p:cNvSpPr>
            <a:spLocks noGrp="1"/>
          </p:cNvSpPr>
          <p:nvPr>
            <p:ph idx="1"/>
          </p:nvPr>
        </p:nvSpPr>
        <p:spPr/>
        <p:txBody>
          <a:bodyPr/>
          <a:lstStyle/>
          <a:p>
            <a:pPr marL="0" indent="0">
              <a:buNone/>
            </a:pPr>
            <a:r>
              <a:rPr lang="en-US" dirty="0"/>
              <a:t>This chapter covers the following topics related to network management and mobility:</a:t>
            </a:r>
          </a:p>
          <a:p>
            <a:r>
              <a:rPr lang="pt-PT" dirty="0" smtClean="0"/>
              <a:t>AAA</a:t>
            </a:r>
            <a:endParaRPr lang="pt-PT" dirty="0"/>
          </a:p>
          <a:p>
            <a:r>
              <a:rPr lang="pt-PT" dirty="0" err="1" smtClean="0"/>
              <a:t>Identity-based</a:t>
            </a:r>
            <a:r>
              <a:rPr lang="pt-PT" dirty="0" smtClean="0"/>
              <a:t> </a:t>
            </a:r>
            <a:r>
              <a:rPr lang="pt-PT" dirty="0" err="1" smtClean="0"/>
              <a:t>networking</a:t>
            </a:r>
            <a:r>
              <a:rPr lang="pt-PT" dirty="0"/>
              <a:t> </a:t>
            </a:r>
            <a:r>
              <a:rPr lang="pt-PT" dirty="0" smtClean="0"/>
              <a:t>802.1X</a:t>
            </a:r>
            <a:endParaRPr lang="pt-PT" dirty="0"/>
          </a:p>
          <a:p>
            <a:r>
              <a:rPr lang="pt-PT" dirty="0" smtClean="0"/>
              <a:t>NTP</a:t>
            </a:r>
            <a:endParaRPr lang="pt-PT" dirty="0"/>
          </a:p>
          <a:p>
            <a:r>
              <a:rPr lang="pt-PT" dirty="0" smtClean="0"/>
              <a:t>SNMP</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802.1X Client/Server Model</a:t>
            </a:r>
            <a:endParaRPr lang="pt-PT" dirty="0"/>
          </a:p>
        </p:txBody>
      </p:sp>
      <p:sp>
        <p:nvSpPr>
          <p:cNvPr id="3" name="Content Placeholder 2"/>
          <p:cNvSpPr>
            <a:spLocks noGrp="1"/>
          </p:cNvSpPr>
          <p:nvPr>
            <p:ph idx="1"/>
          </p:nvPr>
        </p:nvSpPr>
        <p:spPr/>
        <p:txBody>
          <a:bodyPr>
            <a:normAutofit fontScale="92500" lnSpcReduction="10000"/>
          </a:bodyPr>
          <a:lstStyle/>
          <a:p>
            <a:r>
              <a:rPr lang="en-US" b="1" dirty="0" smtClean="0"/>
              <a:t>Client</a:t>
            </a:r>
          </a:p>
          <a:p>
            <a:pPr lvl="1"/>
            <a:r>
              <a:rPr lang="en-US" dirty="0" smtClean="0"/>
              <a:t>Usually </a:t>
            </a:r>
            <a:r>
              <a:rPr lang="en-US" dirty="0"/>
              <a:t>a workstation or laptop with 802.1X-compliant client </a:t>
            </a:r>
            <a:r>
              <a:rPr lang="en-US" dirty="0" smtClean="0"/>
              <a:t>software. </a:t>
            </a:r>
          </a:p>
          <a:p>
            <a:pPr lvl="1"/>
            <a:r>
              <a:rPr lang="en-US" dirty="0" smtClean="0"/>
              <a:t>Most </a:t>
            </a:r>
            <a:r>
              <a:rPr lang="en-US" dirty="0"/>
              <a:t>modern operating systems include native 802.1X support. </a:t>
            </a:r>
            <a:endParaRPr lang="en-US" dirty="0" smtClean="0"/>
          </a:p>
          <a:p>
            <a:pPr lvl="1"/>
            <a:r>
              <a:rPr lang="en-US" dirty="0" smtClean="0"/>
              <a:t>The client </a:t>
            </a:r>
            <a:r>
              <a:rPr lang="en-US" dirty="0"/>
              <a:t>is also referred to as a </a:t>
            </a:r>
            <a:r>
              <a:rPr lang="en-US" i="1" dirty="0"/>
              <a:t>supplicant </a:t>
            </a:r>
            <a:r>
              <a:rPr lang="en-US" dirty="0"/>
              <a:t>in 802.1X terminology.</a:t>
            </a:r>
          </a:p>
          <a:p>
            <a:r>
              <a:rPr lang="en-US" b="1" dirty="0" smtClean="0"/>
              <a:t>Authenticator</a:t>
            </a:r>
          </a:p>
          <a:p>
            <a:pPr lvl="1"/>
            <a:r>
              <a:rPr lang="en-US" dirty="0" smtClean="0"/>
              <a:t>Usually </a:t>
            </a:r>
            <a:r>
              <a:rPr lang="en-US" dirty="0"/>
              <a:t>an edge switch or wireless access point (AP), the </a:t>
            </a:r>
            <a:r>
              <a:rPr lang="en-US" dirty="0" smtClean="0"/>
              <a:t>authenticator controls </a:t>
            </a:r>
            <a:r>
              <a:rPr lang="en-US" dirty="0"/>
              <a:t>the physical access to the network based on the authentication </a:t>
            </a:r>
            <a:r>
              <a:rPr lang="en-US" dirty="0" smtClean="0"/>
              <a:t>status of </a:t>
            </a:r>
            <a:r>
              <a:rPr lang="en-US" dirty="0"/>
              <a:t>the client. </a:t>
            </a:r>
            <a:endParaRPr lang="en-US" dirty="0" smtClean="0"/>
          </a:p>
          <a:p>
            <a:pPr lvl="1"/>
            <a:r>
              <a:rPr lang="en-US" dirty="0" smtClean="0"/>
              <a:t>Authenticator </a:t>
            </a:r>
            <a:r>
              <a:rPr lang="en-US" dirty="0"/>
              <a:t>includes a RADIUS client, which is responsible for encapsulation </a:t>
            </a:r>
            <a:r>
              <a:rPr lang="en-US" dirty="0" smtClean="0"/>
              <a:t>and </a:t>
            </a:r>
            <a:r>
              <a:rPr lang="en-US" dirty="0" err="1" smtClean="0"/>
              <a:t>decapsulation</a:t>
            </a:r>
            <a:r>
              <a:rPr lang="en-US" dirty="0" smtClean="0"/>
              <a:t> </a:t>
            </a:r>
            <a:r>
              <a:rPr lang="en-US" dirty="0"/>
              <a:t>of Extensible Authentication Protocol (EAP) frames and </a:t>
            </a:r>
            <a:r>
              <a:rPr lang="en-US" dirty="0" smtClean="0"/>
              <a:t>interaction with </a:t>
            </a:r>
            <a:r>
              <a:rPr lang="en-US" dirty="0"/>
              <a:t>the authentication server. </a:t>
            </a:r>
            <a:endParaRPr lang="en-US" dirty="0" smtClean="0"/>
          </a:p>
          <a:p>
            <a:r>
              <a:rPr lang="en-US" b="1" dirty="0" smtClean="0"/>
              <a:t>Authentication server</a:t>
            </a:r>
          </a:p>
          <a:p>
            <a:pPr lvl="1"/>
            <a:r>
              <a:rPr lang="en-US" dirty="0" smtClean="0"/>
              <a:t>A </a:t>
            </a:r>
            <a:r>
              <a:rPr lang="en-US" dirty="0"/>
              <a:t>server that performs the actual authentication of the </a:t>
            </a:r>
            <a:r>
              <a:rPr lang="en-US" dirty="0" smtClean="0"/>
              <a:t>client. </a:t>
            </a:r>
          </a:p>
          <a:p>
            <a:pPr lvl="1"/>
            <a:r>
              <a:rPr lang="en-US" dirty="0" smtClean="0"/>
              <a:t>Currently</a:t>
            </a:r>
            <a:r>
              <a:rPr lang="en-US" dirty="0"/>
              <a:t>, a RADIUS server with EAP extensions is the only </a:t>
            </a:r>
            <a:r>
              <a:rPr lang="en-US" dirty="0" smtClean="0"/>
              <a:t>supported </a:t>
            </a:r>
            <a:r>
              <a:rPr lang="pt-PT" dirty="0" err="1" smtClean="0"/>
              <a:t>authentication</a:t>
            </a:r>
            <a:r>
              <a:rPr lang="pt-PT" dirty="0" smtClean="0"/>
              <a:t> </a:t>
            </a:r>
            <a:r>
              <a:rPr lang="pt-PT" dirty="0"/>
              <a:t>server.</a:t>
            </a:r>
          </a:p>
        </p:txBody>
      </p:sp>
    </p:spTree>
    <p:extLst>
      <p:ext uri="{BB962C8B-B14F-4D97-AF65-F5344CB8AC3E}">
        <p14:creationId xmlns:p14="http://schemas.microsoft.com/office/powerpoint/2010/main" val="4288450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PT" dirty="0"/>
              <a:t>802.1X </a:t>
            </a:r>
            <a:r>
              <a:rPr lang="pt-PT" dirty="0" err="1"/>
              <a:t>Port-Based</a:t>
            </a:r>
            <a:r>
              <a:rPr lang="pt-PT" dirty="0"/>
              <a:t> </a:t>
            </a:r>
            <a:r>
              <a:rPr lang="pt-PT" dirty="0" err="1"/>
              <a:t>Authentication</a:t>
            </a:r>
            <a:r>
              <a:rPr lang="pt-PT" dirty="0"/>
              <a:t> </a:t>
            </a:r>
            <a:r>
              <a:rPr lang="pt-PT" dirty="0" err="1"/>
              <a:t>Overview</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696067" y="1218957"/>
            <a:ext cx="7458377" cy="5171085"/>
          </a:xfrm>
          <a:prstGeom prst="rect">
            <a:avLst/>
          </a:prstGeom>
        </p:spPr>
      </p:pic>
    </p:spTree>
    <p:extLst>
      <p:ext uri="{BB962C8B-B14F-4D97-AF65-F5344CB8AC3E}">
        <p14:creationId xmlns:p14="http://schemas.microsoft.com/office/powerpoint/2010/main" val="3704638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802.1X </a:t>
            </a:r>
            <a:r>
              <a:rPr lang="pt-PT" dirty="0" err="1" smtClean="0"/>
              <a:t>Configuration</a:t>
            </a:r>
            <a:r>
              <a:rPr lang="pt-PT" dirty="0" smtClean="0"/>
              <a:t> </a:t>
            </a:r>
            <a:r>
              <a:rPr lang="pt-PT" dirty="0" err="1"/>
              <a:t>Example</a:t>
            </a:r>
            <a:endParaRPr lang="pt-PT" dirty="0"/>
          </a:p>
        </p:txBody>
      </p:sp>
      <p:sp>
        <p:nvSpPr>
          <p:cNvPr id="3" name="Content Placeholder 2"/>
          <p:cNvSpPr>
            <a:spLocks noGrp="1"/>
          </p:cNvSpPr>
          <p:nvPr>
            <p:ph idx="1"/>
          </p:nvPr>
        </p:nvSpPr>
        <p:spPr>
          <a:xfrm>
            <a:off x="279401" y="4072549"/>
            <a:ext cx="8520354" cy="2242190"/>
          </a:xfrm>
        </p:spPr>
        <p:txBody>
          <a:bodyPr/>
          <a:lstStyle/>
          <a:p>
            <a:r>
              <a:rPr lang="en-US" dirty="0"/>
              <a:t>You will not be able to issue </a:t>
            </a:r>
            <a:r>
              <a:rPr lang="en-US" b="1" dirty="0"/>
              <a:t>dot1x </a:t>
            </a:r>
            <a:r>
              <a:rPr lang="en-US" dirty="0"/>
              <a:t>commands on the interface if it is not set </a:t>
            </a:r>
            <a:r>
              <a:rPr lang="en-US" dirty="0" smtClean="0"/>
              <a:t>to </a:t>
            </a:r>
            <a:r>
              <a:rPr lang="en-US" dirty="0" err="1" smtClean="0"/>
              <a:t>switchport</a:t>
            </a:r>
            <a:r>
              <a:rPr lang="en-US" dirty="0" smtClean="0"/>
              <a:t> </a:t>
            </a:r>
            <a:r>
              <a:rPr lang="en-US" dirty="0"/>
              <a:t>mode access prior. </a:t>
            </a:r>
            <a:endParaRPr lang="en-US" dirty="0" smtClean="0"/>
          </a:p>
          <a:p>
            <a:r>
              <a:rPr lang="en-US" dirty="0" smtClean="0"/>
              <a:t>The </a:t>
            </a:r>
            <a:r>
              <a:rPr lang="en-US" dirty="0"/>
              <a:t>default state of switch ports varies between </a:t>
            </a:r>
            <a:r>
              <a:rPr lang="en-US" dirty="0" smtClean="0"/>
              <a:t>switches, but </a:t>
            </a:r>
            <a:r>
              <a:rPr lang="en-US" dirty="0"/>
              <a:t>it is not commonly set to the access mode.</a:t>
            </a:r>
            <a:endParaRPr lang="pt-PT" dirty="0"/>
          </a:p>
        </p:txBody>
      </p:sp>
      <p:pic>
        <p:nvPicPr>
          <p:cNvPr id="4" name="Picture 3"/>
          <p:cNvPicPr>
            <a:picLocks noChangeAspect="1"/>
          </p:cNvPicPr>
          <p:nvPr/>
        </p:nvPicPr>
        <p:blipFill>
          <a:blip r:embed="rId2"/>
          <a:stretch>
            <a:fillRect/>
          </a:stretch>
        </p:blipFill>
        <p:spPr>
          <a:xfrm>
            <a:off x="317114" y="1327759"/>
            <a:ext cx="8444928" cy="2525068"/>
          </a:xfrm>
          <a:prstGeom prst="rect">
            <a:avLst/>
          </a:prstGeom>
        </p:spPr>
      </p:pic>
    </p:spTree>
    <p:extLst>
      <p:ext uri="{BB962C8B-B14F-4D97-AF65-F5344CB8AC3E}">
        <p14:creationId xmlns:p14="http://schemas.microsoft.com/office/powerpoint/2010/main" val="1233023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6" descr="ss3"/>
          <p:cNvPicPr>
            <a:picLocks noChangeAspect="1" noChangeArrowheads="1"/>
          </p:cNvPicPr>
          <p:nvPr/>
        </p:nvPicPr>
        <p:blipFill>
          <a:blip r:embed="rId3" cstate="print"/>
          <a:srcRect/>
          <a:stretch>
            <a:fillRect/>
          </a:stretch>
        </p:blipFill>
        <p:spPr bwMode="auto">
          <a:xfrm>
            <a:off x="0" y="1600200"/>
            <a:ext cx="9144000" cy="3170238"/>
          </a:xfrm>
          <a:prstGeom prst="rect">
            <a:avLst/>
          </a:prstGeom>
          <a:noFill/>
          <a:ln w="9525">
            <a:noFill/>
            <a:miter lim="800000"/>
            <a:headEnd/>
            <a:tailEnd/>
          </a:ln>
        </p:spPr>
      </p:pic>
      <p:sp>
        <p:nvSpPr>
          <p:cNvPr id="11267"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6"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2800" b="1" kern="0" dirty="0">
                <a:solidFill>
                  <a:schemeClr val="bg1"/>
                </a:solidFill>
                <a:latin typeface="+mj-lt"/>
                <a:ea typeface="+mj-ea"/>
                <a:cs typeface="+mj-cs"/>
              </a:rPr>
              <a:t>Network Time Protocols</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Accurate Time</a:t>
            </a:r>
            <a:endParaRPr lang="pt-PT" dirty="0"/>
          </a:p>
        </p:txBody>
      </p:sp>
      <p:sp>
        <p:nvSpPr>
          <p:cNvPr id="3" name="Content Placeholder 2"/>
          <p:cNvSpPr>
            <a:spLocks noGrp="1"/>
          </p:cNvSpPr>
          <p:nvPr>
            <p:ph idx="1"/>
          </p:nvPr>
        </p:nvSpPr>
        <p:spPr/>
        <p:txBody>
          <a:bodyPr/>
          <a:lstStyle/>
          <a:p>
            <a:r>
              <a:rPr lang="en-US" dirty="0"/>
              <a:t>The need for accurate time is increasing year by year. </a:t>
            </a:r>
            <a:endParaRPr lang="en-US" dirty="0" smtClean="0"/>
          </a:p>
          <a:p>
            <a:r>
              <a:rPr lang="en-US" dirty="0" smtClean="0"/>
              <a:t>Coordinating </a:t>
            </a:r>
            <a:r>
              <a:rPr lang="en-US" dirty="0"/>
              <a:t>events, marking </a:t>
            </a:r>
            <a:r>
              <a:rPr lang="en-US" dirty="0" smtClean="0"/>
              <a:t>logs, and </a:t>
            </a:r>
            <a:r>
              <a:rPr lang="en-US" dirty="0"/>
              <a:t>kicking-off scripts all run based on a system </a:t>
            </a:r>
            <a:r>
              <a:rPr lang="en-US" dirty="0" smtClean="0"/>
              <a:t>clock. </a:t>
            </a:r>
          </a:p>
          <a:p>
            <a:r>
              <a:rPr lang="en-US" dirty="0" smtClean="0"/>
              <a:t>Therefore</a:t>
            </a:r>
            <a:r>
              <a:rPr lang="en-US" dirty="0"/>
              <a:t>, in today’s network, coordination </a:t>
            </a:r>
            <a:r>
              <a:rPr lang="en-US" dirty="0" smtClean="0"/>
              <a:t>of system </a:t>
            </a:r>
            <a:r>
              <a:rPr lang="en-US" dirty="0"/>
              <a:t>clocks and their accuracy is increasing in importance</a:t>
            </a:r>
            <a:r>
              <a:rPr lang="en-US" dirty="0" smtClean="0"/>
              <a:t>.</a:t>
            </a:r>
          </a:p>
          <a:p>
            <a:r>
              <a:rPr lang="en-US" dirty="0"/>
              <a:t>From a best practice perspective, it is recommended to set clocks on all network </a:t>
            </a:r>
            <a:r>
              <a:rPr lang="en-US" dirty="0" smtClean="0"/>
              <a:t>devices to </a:t>
            </a:r>
            <a:r>
              <a:rPr lang="en-US" dirty="0"/>
              <a:t>UTC regardless of their location, and then configure the time zone to display </a:t>
            </a:r>
            <a:r>
              <a:rPr lang="en-US" dirty="0" smtClean="0"/>
              <a:t>the local </a:t>
            </a:r>
            <a:r>
              <a:rPr lang="en-US" dirty="0"/>
              <a:t>time if desired. In this manner, global operations can fall back to UTC time for </a:t>
            </a:r>
            <a:r>
              <a:rPr lang="en-US" dirty="0" smtClean="0"/>
              <a:t>relative </a:t>
            </a:r>
            <a:r>
              <a:rPr lang="pt-PT" dirty="0" smtClean="0"/>
              <a:t>time</a:t>
            </a:r>
            <a:r>
              <a:rPr lang="pt-PT" dirty="0"/>
              <a:t>.</a:t>
            </a:r>
          </a:p>
        </p:txBody>
      </p:sp>
    </p:spTree>
    <p:extLst>
      <p:ext uri="{BB962C8B-B14F-4D97-AF65-F5344CB8AC3E}">
        <p14:creationId xmlns:p14="http://schemas.microsoft.com/office/powerpoint/2010/main" val="2219958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the System Clock Manually</a:t>
            </a:r>
            <a:endParaRPr lang="pt-PT" dirty="0"/>
          </a:p>
        </p:txBody>
      </p:sp>
      <p:sp>
        <p:nvSpPr>
          <p:cNvPr id="3" name="Content Placeholder 2"/>
          <p:cNvSpPr>
            <a:spLocks noGrp="1"/>
          </p:cNvSpPr>
          <p:nvPr>
            <p:ph idx="1"/>
          </p:nvPr>
        </p:nvSpPr>
        <p:spPr/>
        <p:txBody>
          <a:bodyPr/>
          <a:lstStyle/>
          <a:p>
            <a:endParaRPr lang="pt-PT" dirty="0"/>
          </a:p>
        </p:txBody>
      </p:sp>
      <p:grpSp>
        <p:nvGrpSpPr>
          <p:cNvPr id="6" name="Group 5"/>
          <p:cNvGrpSpPr/>
          <p:nvPr/>
        </p:nvGrpSpPr>
        <p:grpSpPr>
          <a:xfrm>
            <a:off x="279399" y="1120710"/>
            <a:ext cx="8092743" cy="2654906"/>
            <a:chOff x="1088999" y="3066160"/>
            <a:chExt cx="6966001" cy="2285267"/>
          </a:xfrm>
        </p:grpSpPr>
        <p:pic>
          <p:nvPicPr>
            <p:cNvPr id="4" name="Picture 3"/>
            <p:cNvPicPr>
              <a:picLocks noChangeAspect="1"/>
            </p:cNvPicPr>
            <p:nvPr/>
          </p:nvPicPr>
          <p:blipFill>
            <a:blip r:embed="rId2"/>
            <a:stretch>
              <a:fillRect/>
            </a:stretch>
          </p:blipFill>
          <p:spPr>
            <a:xfrm>
              <a:off x="1088999" y="3066160"/>
              <a:ext cx="6966001" cy="725680"/>
            </a:xfrm>
            <a:prstGeom prst="rect">
              <a:avLst/>
            </a:prstGeom>
          </p:spPr>
        </p:pic>
        <p:pic>
          <p:nvPicPr>
            <p:cNvPr id="5" name="Picture 4"/>
            <p:cNvPicPr>
              <a:picLocks noChangeAspect="1"/>
            </p:cNvPicPr>
            <p:nvPr/>
          </p:nvPicPr>
          <p:blipFill>
            <a:blip r:embed="rId3"/>
            <a:stretch>
              <a:fillRect/>
            </a:stretch>
          </p:blipFill>
          <p:spPr>
            <a:xfrm>
              <a:off x="1088999" y="3791987"/>
              <a:ext cx="6966001" cy="1559440"/>
            </a:xfrm>
            <a:prstGeom prst="rect">
              <a:avLst/>
            </a:prstGeom>
          </p:spPr>
        </p:pic>
      </p:grpSp>
      <p:pic>
        <p:nvPicPr>
          <p:cNvPr id="7" name="Picture 6"/>
          <p:cNvPicPr>
            <a:picLocks noChangeAspect="1"/>
          </p:cNvPicPr>
          <p:nvPr/>
        </p:nvPicPr>
        <p:blipFill>
          <a:blip r:embed="rId4"/>
          <a:stretch>
            <a:fillRect/>
          </a:stretch>
        </p:blipFill>
        <p:spPr>
          <a:xfrm>
            <a:off x="586177" y="3838247"/>
            <a:ext cx="7947767" cy="2551796"/>
          </a:xfrm>
          <a:prstGeom prst="rect">
            <a:avLst/>
          </a:prstGeom>
        </p:spPr>
      </p:pic>
    </p:spTree>
    <p:extLst>
      <p:ext uri="{BB962C8B-B14F-4D97-AF65-F5344CB8AC3E}">
        <p14:creationId xmlns:p14="http://schemas.microsoft.com/office/powerpoint/2010/main" val="3811575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a:t>
            </a:r>
            <a:r>
              <a:rPr lang="en-US" dirty="0" smtClean="0"/>
              <a:t>Summer </a:t>
            </a:r>
            <a:r>
              <a:rPr lang="en-US" dirty="0"/>
              <a:t>Time</a:t>
            </a:r>
            <a:endParaRPr lang="pt-PT" dirty="0"/>
          </a:p>
        </p:txBody>
      </p:sp>
      <p:sp>
        <p:nvSpPr>
          <p:cNvPr id="3" name="Content Placeholder 2"/>
          <p:cNvSpPr>
            <a:spLocks noGrp="1"/>
          </p:cNvSpPr>
          <p:nvPr>
            <p:ph idx="1"/>
          </p:nvPr>
        </p:nvSpPr>
        <p:spPr/>
        <p:txBody>
          <a:bodyPr>
            <a:normAutofit/>
          </a:bodyPr>
          <a:lstStyle/>
          <a:p>
            <a:r>
              <a:rPr lang="en-US" b="1" dirty="0">
                <a:latin typeface="Consolas" panose="020B0609020204030204" pitchFamily="49" charset="0"/>
              </a:rPr>
              <a:t>clock summer-time </a:t>
            </a:r>
            <a:r>
              <a:rPr lang="en-US" i="1" dirty="0">
                <a:latin typeface="Consolas" panose="020B0609020204030204" pitchFamily="49" charset="0"/>
              </a:rPr>
              <a:t>zone </a:t>
            </a:r>
            <a:r>
              <a:rPr lang="en-US" b="1" dirty="0">
                <a:latin typeface="Consolas" panose="020B0609020204030204" pitchFamily="49" charset="0"/>
              </a:rPr>
              <a:t>recurring </a:t>
            </a:r>
            <a:r>
              <a:rPr lang="en-US" dirty="0">
                <a:latin typeface="Consolas" panose="020B0609020204030204" pitchFamily="49" charset="0"/>
              </a:rPr>
              <a:t>[ </a:t>
            </a:r>
            <a:r>
              <a:rPr lang="en-US" i="1" dirty="0">
                <a:latin typeface="Consolas" panose="020B0609020204030204" pitchFamily="49" charset="0"/>
              </a:rPr>
              <a:t>week day month </a:t>
            </a:r>
            <a:r>
              <a:rPr lang="en-US" i="1" dirty="0" err="1">
                <a:latin typeface="Consolas" panose="020B0609020204030204" pitchFamily="49" charset="0"/>
              </a:rPr>
              <a:t>hh:mm</a:t>
            </a:r>
            <a:r>
              <a:rPr lang="en-US" i="1" dirty="0">
                <a:latin typeface="Consolas" panose="020B0609020204030204" pitchFamily="49" charset="0"/>
              </a:rPr>
              <a:t> week day month </a:t>
            </a:r>
            <a:r>
              <a:rPr lang="en-US" i="1" dirty="0" err="1" smtClean="0">
                <a:latin typeface="Consolas" panose="020B0609020204030204" pitchFamily="49" charset="0"/>
              </a:rPr>
              <a:t>hh:mm</a:t>
            </a:r>
            <a:r>
              <a:rPr lang="en-US" i="1" dirty="0">
                <a:latin typeface="Consolas" panose="020B0609020204030204" pitchFamily="49" charset="0"/>
              </a:rPr>
              <a:t> </a:t>
            </a:r>
            <a:r>
              <a:rPr lang="pt-PT" dirty="0" smtClean="0">
                <a:latin typeface="Consolas" panose="020B0609020204030204" pitchFamily="49" charset="0"/>
              </a:rPr>
              <a:t>[offset</a:t>
            </a:r>
            <a:r>
              <a:rPr lang="pt-PT" dirty="0">
                <a:latin typeface="Consolas" panose="020B0609020204030204" pitchFamily="49" charset="0"/>
              </a:rPr>
              <a:t>]]</a:t>
            </a:r>
          </a:p>
          <a:p>
            <a:endParaRPr lang="en-US" b="1" dirty="0" smtClean="0">
              <a:latin typeface="Consolas" panose="020B0609020204030204" pitchFamily="49" charset="0"/>
            </a:endParaRPr>
          </a:p>
          <a:p>
            <a:r>
              <a:rPr lang="en-US" b="1" dirty="0" smtClean="0">
                <a:latin typeface="Consolas" panose="020B0609020204030204" pitchFamily="49" charset="0"/>
              </a:rPr>
              <a:t>clock </a:t>
            </a:r>
            <a:r>
              <a:rPr lang="en-US" b="1" dirty="0">
                <a:latin typeface="Consolas" panose="020B0609020204030204" pitchFamily="49" charset="0"/>
              </a:rPr>
              <a:t>summer-time </a:t>
            </a:r>
            <a:r>
              <a:rPr lang="en-US" i="1" dirty="0">
                <a:latin typeface="Consolas" panose="020B0609020204030204" pitchFamily="49" charset="0"/>
              </a:rPr>
              <a:t>zone </a:t>
            </a:r>
            <a:r>
              <a:rPr lang="en-US" b="1" dirty="0">
                <a:latin typeface="Consolas" panose="020B0609020204030204" pitchFamily="49" charset="0"/>
              </a:rPr>
              <a:t>date </a:t>
            </a:r>
            <a:r>
              <a:rPr lang="en-US" i="1" dirty="0" err="1">
                <a:latin typeface="Consolas" panose="020B0609020204030204" pitchFamily="49" charset="0"/>
              </a:rPr>
              <a:t>date</a:t>
            </a:r>
            <a:r>
              <a:rPr lang="en-US" i="1" dirty="0">
                <a:latin typeface="Consolas" panose="020B0609020204030204" pitchFamily="49" charset="0"/>
              </a:rPr>
              <a:t> month year </a:t>
            </a:r>
            <a:r>
              <a:rPr lang="en-US" i="1" dirty="0" err="1">
                <a:latin typeface="Consolas" panose="020B0609020204030204" pitchFamily="49" charset="0"/>
              </a:rPr>
              <a:t>hh:mm</a:t>
            </a:r>
            <a:r>
              <a:rPr lang="en-US" i="1" dirty="0">
                <a:latin typeface="Consolas" panose="020B0609020204030204" pitchFamily="49" charset="0"/>
              </a:rPr>
              <a:t> date month year </a:t>
            </a:r>
            <a:r>
              <a:rPr lang="en-US" i="1" dirty="0" err="1">
                <a:latin typeface="Consolas" panose="020B0609020204030204" pitchFamily="49" charset="0"/>
              </a:rPr>
              <a:t>hh:mm</a:t>
            </a:r>
            <a:r>
              <a:rPr lang="en-US" i="1" dirty="0">
                <a:latin typeface="Consolas" panose="020B0609020204030204" pitchFamily="49" charset="0"/>
              </a:rPr>
              <a:t> </a:t>
            </a:r>
            <a:r>
              <a:rPr lang="en-US" dirty="0">
                <a:latin typeface="Consolas" panose="020B0609020204030204" pitchFamily="49" charset="0"/>
              </a:rPr>
              <a:t>[ </a:t>
            </a:r>
            <a:r>
              <a:rPr lang="en-US" i="1" dirty="0">
                <a:latin typeface="Consolas" panose="020B0609020204030204" pitchFamily="49" charset="0"/>
              </a:rPr>
              <a:t>offset </a:t>
            </a:r>
            <a:r>
              <a:rPr lang="en-US" dirty="0">
                <a:latin typeface="Consolas" panose="020B0609020204030204" pitchFamily="49" charset="0"/>
              </a:rPr>
              <a:t>]</a:t>
            </a:r>
          </a:p>
          <a:p>
            <a:endParaRPr lang="en-US" b="1" dirty="0" smtClean="0">
              <a:latin typeface="Consolas" panose="020B0609020204030204" pitchFamily="49" charset="0"/>
            </a:endParaRPr>
          </a:p>
          <a:p>
            <a:r>
              <a:rPr lang="en-US" b="1" dirty="0" smtClean="0">
                <a:latin typeface="Consolas" panose="020B0609020204030204" pitchFamily="49" charset="0"/>
              </a:rPr>
              <a:t>clock </a:t>
            </a:r>
            <a:r>
              <a:rPr lang="en-US" b="1" dirty="0">
                <a:latin typeface="Consolas" panose="020B0609020204030204" pitchFamily="49" charset="0"/>
              </a:rPr>
              <a:t>summer-time </a:t>
            </a:r>
            <a:r>
              <a:rPr lang="en-US" i="1" dirty="0">
                <a:latin typeface="Consolas" panose="020B0609020204030204" pitchFamily="49" charset="0"/>
              </a:rPr>
              <a:t>zone </a:t>
            </a:r>
            <a:r>
              <a:rPr lang="en-US" b="1" dirty="0">
                <a:latin typeface="Consolas" panose="020B0609020204030204" pitchFamily="49" charset="0"/>
              </a:rPr>
              <a:t>date </a:t>
            </a:r>
            <a:r>
              <a:rPr lang="en-US" i="1" dirty="0">
                <a:latin typeface="Consolas" panose="020B0609020204030204" pitchFamily="49" charset="0"/>
              </a:rPr>
              <a:t>month date year </a:t>
            </a:r>
            <a:r>
              <a:rPr lang="en-US" i="1" dirty="0" err="1">
                <a:latin typeface="Consolas" panose="020B0609020204030204" pitchFamily="49" charset="0"/>
              </a:rPr>
              <a:t>hh:mm</a:t>
            </a:r>
            <a:r>
              <a:rPr lang="en-US" i="1" dirty="0">
                <a:latin typeface="Consolas" panose="020B0609020204030204" pitchFamily="49" charset="0"/>
              </a:rPr>
              <a:t> month date year </a:t>
            </a:r>
            <a:r>
              <a:rPr lang="en-US" i="1" dirty="0" err="1">
                <a:latin typeface="Consolas" panose="020B0609020204030204" pitchFamily="49" charset="0"/>
              </a:rPr>
              <a:t>hh:mm</a:t>
            </a:r>
            <a:r>
              <a:rPr lang="en-US" i="1" dirty="0">
                <a:latin typeface="Consolas" panose="020B0609020204030204" pitchFamily="49" charset="0"/>
              </a:rPr>
              <a:t> </a:t>
            </a:r>
            <a:r>
              <a:rPr lang="en-US" dirty="0">
                <a:latin typeface="Consolas" panose="020B0609020204030204" pitchFamily="49" charset="0"/>
              </a:rPr>
              <a:t>[ </a:t>
            </a:r>
            <a:r>
              <a:rPr lang="en-US" i="1" dirty="0">
                <a:latin typeface="Consolas" panose="020B0609020204030204" pitchFamily="49" charset="0"/>
              </a:rPr>
              <a:t>offset </a:t>
            </a:r>
            <a:r>
              <a:rPr lang="en-US" dirty="0">
                <a:latin typeface="Consolas" panose="020B0609020204030204" pitchFamily="49" charset="0"/>
              </a:rPr>
              <a:t>]</a:t>
            </a:r>
            <a:endParaRPr lang="pt-PT" dirty="0">
              <a:latin typeface="Consolas" panose="020B0609020204030204" pitchFamily="49" charset="0"/>
            </a:endParaRPr>
          </a:p>
        </p:txBody>
      </p:sp>
    </p:spTree>
    <p:extLst>
      <p:ext uri="{BB962C8B-B14F-4D97-AF65-F5344CB8AC3E}">
        <p14:creationId xmlns:p14="http://schemas.microsoft.com/office/powerpoint/2010/main" val="4058136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a:t>
            </a:r>
            <a:r>
              <a:rPr lang="en-US" dirty="0" smtClean="0"/>
              <a:t>Summer </a:t>
            </a:r>
            <a:r>
              <a:rPr lang="en-US" dirty="0"/>
              <a:t>Time</a:t>
            </a:r>
            <a:endParaRPr lang="pt-PT" dirty="0"/>
          </a:p>
        </p:txBody>
      </p:sp>
      <p:sp>
        <p:nvSpPr>
          <p:cNvPr id="3" name="Content Placeholder 2"/>
          <p:cNvSpPr>
            <a:spLocks noGrp="1"/>
          </p:cNvSpPr>
          <p:nvPr>
            <p:ph idx="1"/>
          </p:nvPr>
        </p:nvSpPr>
        <p:spPr/>
        <p:txBody>
          <a:bodyPr>
            <a:normAutofit/>
          </a:bodyPr>
          <a:lstStyle/>
          <a:p>
            <a:endParaRPr lang="pt-PT" dirty="0">
              <a:latin typeface="Consolas" panose="020B0609020204030204" pitchFamily="49" charset="0"/>
            </a:endParaRPr>
          </a:p>
        </p:txBody>
      </p:sp>
      <p:grpSp>
        <p:nvGrpSpPr>
          <p:cNvPr id="4" name="Group 3"/>
          <p:cNvGrpSpPr/>
          <p:nvPr/>
        </p:nvGrpSpPr>
        <p:grpSpPr>
          <a:xfrm>
            <a:off x="419119" y="1245618"/>
            <a:ext cx="8240917" cy="5006841"/>
            <a:chOff x="1119960" y="2406100"/>
            <a:chExt cx="6966001" cy="4232255"/>
          </a:xfrm>
        </p:grpSpPr>
        <p:pic>
          <p:nvPicPr>
            <p:cNvPr id="5" name="Picture 4"/>
            <p:cNvPicPr>
              <a:picLocks noChangeAspect="1"/>
            </p:cNvPicPr>
            <p:nvPr/>
          </p:nvPicPr>
          <p:blipFill>
            <a:blip r:embed="rId2"/>
            <a:stretch>
              <a:fillRect/>
            </a:stretch>
          </p:blipFill>
          <p:spPr>
            <a:xfrm>
              <a:off x="1119960" y="2406100"/>
              <a:ext cx="6904080" cy="2045800"/>
            </a:xfrm>
            <a:prstGeom prst="rect">
              <a:avLst/>
            </a:prstGeom>
          </p:spPr>
        </p:pic>
        <p:pic>
          <p:nvPicPr>
            <p:cNvPr id="6" name="Picture 5"/>
            <p:cNvPicPr>
              <a:picLocks noChangeAspect="1"/>
            </p:cNvPicPr>
            <p:nvPr/>
          </p:nvPicPr>
          <p:blipFill>
            <a:blip r:embed="rId3"/>
            <a:stretch>
              <a:fillRect/>
            </a:stretch>
          </p:blipFill>
          <p:spPr>
            <a:xfrm>
              <a:off x="1119960" y="4353235"/>
              <a:ext cx="6966001" cy="2285120"/>
            </a:xfrm>
            <a:prstGeom prst="rect">
              <a:avLst/>
            </a:prstGeom>
          </p:spPr>
        </p:pic>
      </p:grpSp>
    </p:spTree>
    <p:extLst>
      <p:ext uri="{BB962C8B-B14F-4D97-AF65-F5344CB8AC3E}">
        <p14:creationId xmlns:p14="http://schemas.microsoft.com/office/powerpoint/2010/main" val="1406744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Network Time </a:t>
            </a:r>
            <a:r>
              <a:rPr lang="pt-PT" dirty="0" err="1"/>
              <a:t>Protocol</a:t>
            </a:r>
            <a:r>
              <a:rPr lang="pt-PT" dirty="0"/>
              <a:t> </a:t>
            </a:r>
            <a:r>
              <a:rPr lang="pt-PT" dirty="0" err="1"/>
              <a:t>Overview</a:t>
            </a:r>
            <a:endParaRPr lang="pt-PT" dirty="0"/>
          </a:p>
        </p:txBody>
      </p:sp>
      <p:pic>
        <p:nvPicPr>
          <p:cNvPr id="4" name="Picture 3"/>
          <p:cNvPicPr>
            <a:picLocks noChangeAspect="1"/>
          </p:cNvPicPr>
          <p:nvPr/>
        </p:nvPicPr>
        <p:blipFill>
          <a:blip r:embed="rId3"/>
          <a:stretch>
            <a:fillRect/>
          </a:stretch>
        </p:blipFill>
        <p:spPr>
          <a:xfrm>
            <a:off x="1203298" y="4321788"/>
            <a:ext cx="6590559" cy="2166694"/>
          </a:xfrm>
          <a:prstGeom prst="rect">
            <a:avLst/>
          </a:prstGeom>
        </p:spPr>
      </p:pic>
      <p:sp>
        <p:nvSpPr>
          <p:cNvPr id="3" name="Content Placeholder 2"/>
          <p:cNvSpPr>
            <a:spLocks noGrp="1"/>
          </p:cNvSpPr>
          <p:nvPr>
            <p:ph idx="1"/>
          </p:nvPr>
        </p:nvSpPr>
        <p:spPr>
          <a:xfrm>
            <a:off x="279401" y="1183341"/>
            <a:ext cx="8520354" cy="3626654"/>
          </a:xfrm>
        </p:spPr>
        <p:txBody>
          <a:bodyPr>
            <a:normAutofit fontScale="92500" lnSpcReduction="10000"/>
          </a:bodyPr>
          <a:lstStyle/>
          <a:p>
            <a:r>
              <a:rPr lang="en-US" dirty="0"/>
              <a:t>Manually setting the clocks of any network device is neither accurate nor scalable. </a:t>
            </a:r>
            <a:endParaRPr lang="en-US" dirty="0" smtClean="0"/>
          </a:p>
          <a:p>
            <a:r>
              <a:rPr lang="en-US" dirty="0" smtClean="0"/>
              <a:t>The best </a:t>
            </a:r>
            <a:r>
              <a:rPr lang="en-US" dirty="0"/>
              <a:t>practice is to use Network Time Protocol (NTP), </a:t>
            </a:r>
            <a:r>
              <a:rPr lang="en-US" dirty="0" smtClean="0"/>
              <a:t>Simple </a:t>
            </a:r>
            <a:r>
              <a:rPr lang="en-US" dirty="0"/>
              <a:t>NTP (SNTP), or </a:t>
            </a:r>
            <a:r>
              <a:rPr lang="en-US" dirty="0" smtClean="0"/>
              <a:t>Precision </a:t>
            </a:r>
            <a:r>
              <a:rPr lang="pt-PT" dirty="0" smtClean="0"/>
              <a:t>Time </a:t>
            </a:r>
            <a:r>
              <a:rPr lang="pt-PT" dirty="0" err="1"/>
              <a:t>Protocol</a:t>
            </a:r>
            <a:r>
              <a:rPr lang="pt-PT" dirty="0"/>
              <a:t> (PTP</a:t>
            </a:r>
            <a:r>
              <a:rPr lang="pt-PT" dirty="0" smtClean="0"/>
              <a:t>)</a:t>
            </a:r>
          </a:p>
          <a:p>
            <a:r>
              <a:rPr lang="en-US" dirty="0"/>
              <a:t>NTP is designed to synchronize the time throughout an entire network </a:t>
            </a:r>
            <a:r>
              <a:rPr lang="en-US" dirty="0" smtClean="0"/>
              <a:t>infrastructure, including </a:t>
            </a:r>
            <a:r>
              <a:rPr lang="en-US" dirty="0"/>
              <a:t>servers, switches, routers, host machines, wireless access points, </a:t>
            </a:r>
            <a:r>
              <a:rPr lang="en-US" dirty="0" smtClean="0"/>
              <a:t>uninterruptible power </a:t>
            </a:r>
            <a:r>
              <a:rPr lang="en-US" dirty="0"/>
              <a:t>supply (UPS), and so on. </a:t>
            </a:r>
            <a:endParaRPr lang="en-US" dirty="0" smtClean="0"/>
          </a:p>
          <a:p>
            <a:r>
              <a:rPr lang="en-US" dirty="0" smtClean="0"/>
              <a:t>NTP </a:t>
            </a:r>
            <a:r>
              <a:rPr lang="en-US" dirty="0"/>
              <a:t>leverages UDP port 123 for both the source </a:t>
            </a:r>
            <a:r>
              <a:rPr lang="en-US" dirty="0" smtClean="0"/>
              <a:t>and </a:t>
            </a:r>
            <a:r>
              <a:rPr lang="pt-PT" dirty="0" err="1" smtClean="0"/>
              <a:t>destination</a:t>
            </a:r>
            <a:r>
              <a:rPr lang="pt-PT" dirty="0" smtClean="0"/>
              <a:t> </a:t>
            </a:r>
            <a:r>
              <a:rPr lang="pt-PT" dirty="0" err="1"/>
              <a:t>by</a:t>
            </a:r>
            <a:r>
              <a:rPr lang="pt-PT" dirty="0"/>
              <a:t> </a:t>
            </a:r>
            <a:r>
              <a:rPr lang="pt-PT" dirty="0" err="1"/>
              <a:t>default</a:t>
            </a:r>
            <a:r>
              <a:rPr lang="pt-PT" dirty="0"/>
              <a:t>.</a:t>
            </a:r>
          </a:p>
        </p:txBody>
      </p:sp>
    </p:spTree>
    <p:extLst>
      <p:ext uri="{BB962C8B-B14F-4D97-AF65-F5344CB8AC3E}">
        <p14:creationId xmlns:p14="http://schemas.microsoft.com/office/powerpoint/2010/main" val="370537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Network Time </a:t>
            </a:r>
            <a:r>
              <a:rPr lang="pt-PT" dirty="0" err="1"/>
              <a:t>Protocol</a:t>
            </a:r>
            <a:r>
              <a:rPr lang="pt-PT" dirty="0"/>
              <a:t> </a:t>
            </a:r>
            <a:r>
              <a:rPr lang="pt-PT" dirty="0" err="1"/>
              <a:t>Overview</a:t>
            </a:r>
            <a:endParaRPr lang="pt-PT" dirty="0"/>
          </a:p>
        </p:txBody>
      </p:sp>
      <p:sp>
        <p:nvSpPr>
          <p:cNvPr id="3" name="Content Placeholder 2"/>
          <p:cNvSpPr>
            <a:spLocks noGrp="1"/>
          </p:cNvSpPr>
          <p:nvPr>
            <p:ph idx="1"/>
          </p:nvPr>
        </p:nvSpPr>
        <p:spPr/>
        <p:txBody>
          <a:bodyPr>
            <a:normAutofit fontScale="92500" lnSpcReduction="10000"/>
          </a:bodyPr>
          <a:lstStyle/>
          <a:p>
            <a:r>
              <a:rPr lang="en-US" dirty="0"/>
              <a:t>An NTP network usually gets its reference time from an authoritative time source, </a:t>
            </a:r>
            <a:r>
              <a:rPr lang="en-US" dirty="0" smtClean="0"/>
              <a:t>such as </a:t>
            </a:r>
            <a:r>
              <a:rPr lang="en-US" dirty="0"/>
              <a:t>a radio clock, GPS, or an atomic clock attached to an NTP time server somewhere </a:t>
            </a:r>
            <a:r>
              <a:rPr lang="en-US" dirty="0" smtClean="0"/>
              <a:t>in the </a:t>
            </a:r>
            <a:r>
              <a:rPr lang="en-US" dirty="0"/>
              <a:t>network. </a:t>
            </a:r>
            <a:endParaRPr lang="en-US" dirty="0" smtClean="0"/>
          </a:p>
          <a:p>
            <a:r>
              <a:rPr lang="en-US" dirty="0" smtClean="0"/>
              <a:t>NTP </a:t>
            </a:r>
            <a:r>
              <a:rPr lang="en-US" dirty="0"/>
              <a:t>then distributes </a:t>
            </a:r>
            <a:r>
              <a:rPr lang="en-US" dirty="0" smtClean="0"/>
              <a:t>this time across the network.</a:t>
            </a:r>
          </a:p>
          <a:p>
            <a:r>
              <a:rPr lang="pt-PT" dirty="0" err="1" smtClean="0"/>
              <a:t>Accurate</a:t>
            </a:r>
            <a:r>
              <a:rPr lang="pt-PT" dirty="0"/>
              <a:t> </a:t>
            </a:r>
            <a:r>
              <a:rPr lang="en-US" dirty="0" smtClean="0"/>
              <a:t>timekeeping </a:t>
            </a:r>
            <a:r>
              <a:rPr lang="en-US" dirty="0"/>
              <a:t>is made possible by exchanging NTP messages between each pair </a:t>
            </a:r>
            <a:r>
              <a:rPr lang="en-US" dirty="0" smtClean="0"/>
              <a:t>of machines (server/client) with </a:t>
            </a:r>
            <a:r>
              <a:rPr lang="en-US" dirty="0"/>
              <a:t>an association. </a:t>
            </a:r>
            <a:endParaRPr lang="en-US" dirty="0" smtClean="0"/>
          </a:p>
          <a:p>
            <a:r>
              <a:rPr lang="en-US" dirty="0" smtClean="0"/>
              <a:t>However</a:t>
            </a:r>
            <a:r>
              <a:rPr lang="en-US" dirty="0"/>
              <a:t>, in a LAN environment, NTP can be </a:t>
            </a:r>
            <a:r>
              <a:rPr lang="en-US" dirty="0" smtClean="0"/>
              <a:t>configured to </a:t>
            </a:r>
            <a:r>
              <a:rPr lang="en-US" dirty="0"/>
              <a:t>use IP broadcast messages instead</a:t>
            </a:r>
            <a:r>
              <a:rPr lang="en-US" dirty="0" smtClean="0"/>
              <a:t>.</a:t>
            </a:r>
          </a:p>
          <a:p>
            <a:r>
              <a:rPr lang="en-US" dirty="0"/>
              <a:t>To keep accuracy of time, NTP uses the concept of a stratum to describe how </a:t>
            </a:r>
            <a:r>
              <a:rPr lang="en-US" dirty="0" smtClean="0"/>
              <a:t>many NTP </a:t>
            </a:r>
            <a:r>
              <a:rPr lang="en-US" dirty="0"/>
              <a:t>hops away a machine is from an authoritative time source</a:t>
            </a:r>
            <a:r>
              <a:rPr lang="en-US" dirty="0" smtClean="0"/>
              <a:t>.</a:t>
            </a:r>
          </a:p>
          <a:p>
            <a:r>
              <a:rPr lang="en-US" dirty="0"/>
              <a:t>A machine running NTP automatically chooses the machine with the lowest </a:t>
            </a:r>
            <a:r>
              <a:rPr lang="en-US" dirty="0" smtClean="0"/>
              <a:t>stratum </a:t>
            </a:r>
            <a:r>
              <a:rPr lang="pt-PT" dirty="0" err="1" smtClean="0"/>
              <a:t>number</a:t>
            </a:r>
            <a:endParaRPr lang="pt-PT" dirty="0"/>
          </a:p>
        </p:txBody>
      </p:sp>
    </p:spTree>
    <p:extLst>
      <p:ext uri="{BB962C8B-B14F-4D97-AF65-F5344CB8AC3E}">
        <p14:creationId xmlns:p14="http://schemas.microsoft.com/office/powerpoint/2010/main" val="3692232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8" descr="ss1"/>
          <p:cNvPicPr>
            <a:picLocks noChangeAspect="1" noChangeArrowheads="1"/>
          </p:cNvPicPr>
          <p:nvPr/>
        </p:nvPicPr>
        <p:blipFill>
          <a:blip r:embed="rId2" cstate="print"/>
          <a:srcRect/>
          <a:stretch>
            <a:fillRect/>
          </a:stretch>
        </p:blipFill>
        <p:spPr bwMode="auto">
          <a:xfrm>
            <a:off x="0" y="1600200"/>
            <a:ext cx="9144000" cy="3194050"/>
          </a:xfrm>
          <a:prstGeom prst="rect">
            <a:avLst/>
          </a:prstGeom>
          <a:noFill/>
          <a:ln w="9525">
            <a:noFill/>
            <a:miter lim="800000"/>
            <a:headEnd/>
            <a:tailEnd/>
          </a:ln>
        </p:spPr>
      </p:pic>
      <p:sp>
        <p:nvSpPr>
          <p:cNvPr id="7171" name="Rectangle 35"/>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172" name="Rectangle 32"/>
          <p:cNvSpPr>
            <a:spLocks noGrp="1" noChangeArrowheads="1"/>
          </p:cNvSpPr>
          <p:nvPr>
            <p:ph type="title" idx="4294967295"/>
          </p:nvPr>
        </p:nvSpPr>
        <p:spPr>
          <a:xfrm>
            <a:off x="279400" y="1841500"/>
            <a:ext cx="3233738" cy="2743200"/>
          </a:xfrm>
          <a:prstGeom prst="rect">
            <a:avLst/>
          </a:prstGeom>
          <a:noFill/>
        </p:spPr>
        <p:txBody>
          <a:bodyPr anchor="ctr"/>
          <a:lstStyle/>
          <a:p>
            <a:r>
              <a:rPr lang="en-US" sz="3000" b="0" dirty="0">
                <a:solidFill>
                  <a:schemeClr val="bg1"/>
                </a:solidFill>
              </a:rPr>
              <a:t>AAA</a:t>
            </a:r>
            <a:endParaRPr lang="en-US" sz="3000" b="0" dirty="0" smtClean="0">
              <a:solidFill>
                <a:schemeClr val="bg1"/>
              </a:solidFill>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NTP: </a:t>
            </a:r>
            <a:r>
              <a:rPr lang="pt-PT" dirty="0" err="1"/>
              <a:t>Stratum</a:t>
            </a:r>
            <a:endParaRPr lang="pt-PT" dirty="0"/>
          </a:p>
        </p:txBody>
      </p:sp>
      <p:sp>
        <p:nvSpPr>
          <p:cNvPr id="3" name="Content Placeholder 2"/>
          <p:cNvSpPr>
            <a:spLocks noGrp="1"/>
          </p:cNvSpPr>
          <p:nvPr>
            <p:ph idx="1"/>
          </p:nvPr>
        </p:nvSpPr>
        <p:spPr>
          <a:xfrm>
            <a:off x="279401" y="3407079"/>
            <a:ext cx="8520354" cy="2907660"/>
          </a:xfrm>
        </p:spPr>
        <p:txBody>
          <a:bodyPr>
            <a:normAutofit/>
          </a:bodyPr>
          <a:lstStyle/>
          <a:p>
            <a:r>
              <a:rPr lang="en-US" dirty="0" smtClean="0"/>
              <a:t>NTP </a:t>
            </a:r>
            <a:r>
              <a:rPr lang="en-US" dirty="0"/>
              <a:t>avoids in two ways synchronizing to a machine whose time may </a:t>
            </a:r>
            <a:r>
              <a:rPr lang="en-US" dirty="0" smtClean="0"/>
              <a:t>not be </a:t>
            </a:r>
            <a:r>
              <a:rPr lang="en-US" dirty="0"/>
              <a:t>accurate. </a:t>
            </a:r>
            <a:endParaRPr lang="en-US" dirty="0" smtClean="0"/>
          </a:p>
          <a:p>
            <a:pPr lvl="1"/>
            <a:r>
              <a:rPr lang="en-US" dirty="0" smtClean="0"/>
              <a:t>NTP </a:t>
            </a:r>
            <a:r>
              <a:rPr lang="en-US" dirty="0"/>
              <a:t>never synchronizes to a machine that is not synchronized itself.</a:t>
            </a:r>
          </a:p>
          <a:p>
            <a:pPr lvl="1"/>
            <a:r>
              <a:rPr lang="en-US" dirty="0" smtClean="0"/>
              <a:t>NTP </a:t>
            </a:r>
            <a:r>
              <a:rPr lang="en-US" dirty="0"/>
              <a:t>compares the time that is reported by several machines and will </a:t>
            </a:r>
            <a:r>
              <a:rPr lang="en-US" dirty="0" smtClean="0"/>
              <a:t>not synchronize </a:t>
            </a:r>
            <a:r>
              <a:rPr lang="en-US" dirty="0"/>
              <a:t>to a machine whose time differs significantly from the others, even if </a:t>
            </a:r>
            <a:r>
              <a:rPr lang="en-US" dirty="0" smtClean="0"/>
              <a:t>its stratum </a:t>
            </a:r>
            <a:r>
              <a:rPr lang="en-US" dirty="0"/>
              <a:t>is lower. </a:t>
            </a:r>
            <a:endParaRPr lang="en-US" dirty="0" smtClean="0"/>
          </a:p>
        </p:txBody>
      </p:sp>
      <p:pic>
        <p:nvPicPr>
          <p:cNvPr id="4" name="Picture 3"/>
          <p:cNvPicPr>
            <a:picLocks noChangeAspect="1"/>
          </p:cNvPicPr>
          <p:nvPr/>
        </p:nvPicPr>
        <p:blipFill>
          <a:blip r:embed="rId2"/>
          <a:stretch>
            <a:fillRect/>
          </a:stretch>
        </p:blipFill>
        <p:spPr>
          <a:xfrm>
            <a:off x="569531" y="1352811"/>
            <a:ext cx="7940093" cy="1562511"/>
          </a:xfrm>
          <a:prstGeom prst="rect">
            <a:avLst/>
          </a:prstGeom>
        </p:spPr>
      </p:pic>
    </p:spTree>
    <p:extLst>
      <p:ext uri="{BB962C8B-B14F-4D97-AF65-F5344CB8AC3E}">
        <p14:creationId xmlns:p14="http://schemas.microsoft.com/office/powerpoint/2010/main" val="1451028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NTP </a:t>
            </a:r>
            <a:r>
              <a:rPr lang="pt-PT" dirty="0" err="1"/>
              <a:t>Modes</a:t>
            </a:r>
            <a:endParaRPr lang="pt-PT" dirty="0"/>
          </a:p>
        </p:txBody>
      </p:sp>
      <p:sp>
        <p:nvSpPr>
          <p:cNvPr id="3" name="Content Placeholder 2"/>
          <p:cNvSpPr>
            <a:spLocks noGrp="1"/>
          </p:cNvSpPr>
          <p:nvPr>
            <p:ph idx="1"/>
          </p:nvPr>
        </p:nvSpPr>
        <p:spPr/>
        <p:txBody>
          <a:bodyPr>
            <a:normAutofit/>
          </a:bodyPr>
          <a:lstStyle/>
          <a:p>
            <a:r>
              <a:rPr lang="en-US" dirty="0" smtClean="0"/>
              <a:t>A </a:t>
            </a:r>
            <a:r>
              <a:rPr lang="en-US" dirty="0"/>
              <a:t>device may take on more than one role at a time.</a:t>
            </a:r>
          </a:p>
          <a:p>
            <a:r>
              <a:rPr lang="en-US" b="1" dirty="0" smtClean="0"/>
              <a:t>Server</a:t>
            </a:r>
          </a:p>
          <a:p>
            <a:pPr lvl="1"/>
            <a:r>
              <a:rPr lang="en-US" dirty="0" smtClean="0"/>
              <a:t>Provides </a:t>
            </a:r>
            <a:r>
              <a:rPr lang="en-US" dirty="0"/>
              <a:t>accurate time information to clients on the network.</a:t>
            </a:r>
          </a:p>
          <a:p>
            <a:r>
              <a:rPr lang="en-US" b="1" dirty="0" smtClean="0"/>
              <a:t>Client</a:t>
            </a:r>
          </a:p>
          <a:p>
            <a:pPr lvl="1"/>
            <a:r>
              <a:rPr lang="en-US" dirty="0" smtClean="0"/>
              <a:t>Synchronizes </a:t>
            </a:r>
            <a:r>
              <a:rPr lang="en-US" dirty="0"/>
              <a:t>its time to an NTP server. This mode is most suited for </a:t>
            </a:r>
            <a:r>
              <a:rPr lang="en-US" dirty="0" smtClean="0"/>
              <a:t>file	server </a:t>
            </a:r>
            <a:r>
              <a:rPr lang="en-US" dirty="0"/>
              <a:t>and workstation clients that are not required to provide any form of </a:t>
            </a:r>
            <a:r>
              <a:rPr lang="en-US" dirty="0" smtClean="0"/>
              <a:t>time synchronization </a:t>
            </a:r>
            <a:r>
              <a:rPr lang="en-US" dirty="0"/>
              <a:t>to other local clients. It can also provide </a:t>
            </a:r>
            <a:r>
              <a:rPr lang="en-US" dirty="0" smtClean="0"/>
              <a:t>accurate </a:t>
            </a:r>
            <a:r>
              <a:rPr lang="en-US" dirty="0"/>
              <a:t>time to </a:t>
            </a:r>
            <a:r>
              <a:rPr lang="en-US" dirty="0" smtClean="0"/>
              <a:t>other </a:t>
            </a:r>
            <a:r>
              <a:rPr lang="pt-PT" dirty="0" err="1" smtClean="0"/>
              <a:t>devices</a:t>
            </a:r>
            <a:r>
              <a:rPr lang="pt-PT" dirty="0" smtClean="0"/>
              <a:t>.</a:t>
            </a:r>
          </a:p>
          <a:p>
            <a:r>
              <a:rPr lang="en-US" b="1" dirty="0" smtClean="0"/>
              <a:t>Peers</a:t>
            </a:r>
          </a:p>
          <a:p>
            <a:pPr lvl="1"/>
            <a:r>
              <a:rPr lang="en-US" dirty="0" smtClean="0"/>
              <a:t>Peers </a:t>
            </a:r>
            <a:r>
              <a:rPr lang="en-US" dirty="0"/>
              <a:t>only exchange time synchronization information.</a:t>
            </a:r>
          </a:p>
          <a:p>
            <a:r>
              <a:rPr lang="en-US" b="1" dirty="0" smtClean="0"/>
              <a:t>Broadcast/multicast</a:t>
            </a:r>
          </a:p>
          <a:p>
            <a:pPr lvl="1"/>
            <a:r>
              <a:rPr lang="en-US" dirty="0" smtClean="0"/>
              <a:t>Special </a:t>
            </a:r>
            <a:r>
              <a:rPr lang="en-US" dirty="0"/>
              <a:t>“push” mode of NTP server where the local LAN </a:t>
            </a:r>
            <a:r>
              <a:rPr lang="en-US" dirty="0" smtClean="0"/>
              <a:t>is flooded </a:t>
            </a:r>
            <a:r>
              <a:rPr lang="en-US" dirty="0"/>
              <a:t>with updates; used only when time accuracy is not an issue.</a:t>
            </a:r>
            <a:endParaRPr lang="pt-PT" dirty="0"/>
          </a:p>
        </p:txBody>
      </p:sp>
    </p:spTree>
    <p:extLst>
      <p:ext uri="{BB962C8B-B14F-4D97-AF65-F5344CB8AC3E}">
        <p14:creationId xmlns:p14="http://schemas.microsoft.com/office/powerpoint/2010/main" val="2658031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NTP </a:t>
            </a:r>
            <a:r>
              <a:rPr lang="pt-PT" dirty="0" err="1"/>
              <a:t>Example</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2"/>
          <a:stretch>
            <a:fillRect/>
          </a:stretch>
        </p:blipFill>
        <p:spPr>
          <a:xfrm>
            <a:off x="822369" y="1136863"/>
            <a:ext cx="7434418" cy="5224351"/>
          </a:xfrm>
          <a:prstGeom prst="rect">
            <a:avLst/>
          </a:prstGeom>
        </p:spPr>
      </p:pic>
    </p:spTree>
    <p:extLst>
      <p:ext uri="{BB962C8B-B14F-4D97-AF65-F5344CB8AC3E}">
        <p14:creationId xmlns:p14="http://schemas.microsoft.com/office/powerpoint/2010/main" val="2529675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Verify</a:t>
            </a:r>
            <a:r>
              <a:rPr lang="pt-PT" dirty="0" smtClean="0"/>
              <a:t> NTP</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2"/>
          <a:stretch>
            <a:fillRect/>
          </a:stretch>
        </p:blipFill>
        <p:spPr>
          <a:xfrm>
            <a:off x="279400" y="1183340"/>
            <a:ext cx="7882165" cy="2539430"/>
          </a:xfrm>
          <a:prstGeom prst="rect">
            <a:avLst/>
          </a:prstGeom>
        </p:spPr>
      </p:pic>
      <p:pic>
        <p:nvPicPr>
          <p:cNvPr id="5" name="Picture 4"/>
          <p:cNvPicPr>
            <a:picLocks noChangeAspect="1"/>
          </p:cNvPicPr>
          <p:nvPr/>
        </p:nvPicPr>
        <p:blipFill>
          <a:blip r:embed="rId3"/>
          <a:stretch>
            <a:fillRect/>
          </a:stretch>
        </p:blipFill>
        <p:spPr>
          <a:xfrm>
            <a:off x="917588" y="4040513"/>
            <a:ext cx="7882167" cy="1521919"/>
          </a:xfrm>
          <a:prstGeom prst="rect">
            <a:avLst/>
          </a:prstGeom>
        </p:spPr>
      </p:pic>
    </p:spTree>
    <p:extLst>
      <p:ext uri="{BB962C8B-B14F-4D97-AF65-F5344CB8AC3E}">
        <p14:creationId xmlns:p14="http://schemas.microsoft.com/office/powerpoint/2010/main" val="1243541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8"/>
            <a:ext cx="8521700" cy="937329"/>
          </a:xfrm>
        </p:spPr>
        <p:txBody>
          <a:bodyPr>
            <a:normAutofit fontScale="90000"/>
          </a:bodyPr>
          <a:lstStyle/>
          <a:p>
            <a:r>
              <a:rPr lang="en-US" dirty="0"/>
              <a:t>Setting and Verifying the Clock Time Zone and Daylight Savings Time</a:t>
            </a:r>
            <a:r>
              <a:rPr lang="pt-PT" dirty="0" smtClean="0"/>
              <a:t> </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543796" y="2283508"/>
            <a:ext cx="7991563" cy="2335091"/>
          </a:xfrm>
          <a:prstGeom prst="rect">
            <a:avLst/>
          </a:prstGeom>
        </p:spPr>
      </p:pic>
    </p:spTree>
    <p:extLst>
      <p:ext uri="{BB962C8B-B14F-4D97-AF65-F5344CB8AC3E}">
        <p14:creationId xmlns:p14="http://schemas.microsoft.com/office/powerpoint/2010/main" val="3309863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Downstream</a:t>
            </a:r>
            <a:r>
              <a:rPr lang="pt-PT" dirty="0"/>
              <a:t> NTP </a:t>
            </a:r>
            <a:r>
              <a:rPr lang="pt-PT" dirty="0" err="1"/>
              <a:t>Example</a:t>
            </a:r>
            <a:endParaRPr lang="pt-PT" dirty="0"/>
          </a:p>
        </p:txBody>
      </p:sp>
      <p:sp>
        <p:nvSpPr>
          <p:cNvPr id="3" name="Content Placeholder 2"/>
          <p:cNvSpPr>
            <a:spLocks noGrp="1"/>
          </p:cNvSpPr>
          <p:nvPr>
            <p:ph idx="1"/>
          </p:nvPr>
        </p:nvSpPr>
        <p:spPr/>
        <p:txBody>
          <a:bodyPr/>
          <a:lstStyle/>
          <a:p>
            <a:endParaRPr lang="pt-PT" dirty="0" smtClean="0"/>
          </a:p>
          <a:p>
            <a:endParaRPr lang="pt-PT" dirty="0"/>
          </a:p>
        </p:txBody>
      </p:sp>
      <p:pic>
        <p:nvPicPr>
          <p:cNvPr id="4" name="Picture 3"/>
          <p:cNvPicPr>
            <a:picLocks noChangeAspect="1"/>
          </p:cNvPicPr>
          <p:nvPr/>
        </p:nvPicPr>
        <p:blipFill>
          <a:blip r:embed="rId2"/>
          <a:stretch>
            <a:fillRect/>
          </a:stretch>
        </p:blipFill>
        <p:spPr>
          <a:xfrm>
            <a:off x="336713" y="1437733"/>
            <a:ext cx="8405729" cy="1061974"/>
          </a:xfrm>
          <a:prstGeom prst="rect">
            <a:avLst/>
          </a:prstGeom>
        </p:spPr>
      </p:pic>
      <p:pic>
        <p:nvPicPr>
          <p:cNvPr id="5" name="Picture 4"/>
          <p:cNvPicPr>
            <a:picLocks noChangeAspect="1"/>
          </p:cNvPicPr>
          <p:nvPr/>
        </p:nvPicPr>
        <p:blipFill>
          <a:blip r:embed="rId3"/>
          <a:stretch>
            <a:fillRect/>
          </a:stretch>
        </p:blipFill>
        <p:spPr>
          <a:xfrm>
            <a:off x="336713" y="2754100"/>
            <a:ext cx="8443088" cy="1919006"/>
          </a:xfrm>
          <a:prstGeom prst="rect">
            <a:avLst/>
          </a:prstGeom>
        </p:spPr>
      </p:pic>
    </p:spTree>
    <p:extLst>
      <p:ext uri="{BB962C8B-B14F-4D97-AF65-F5344CB8AC3E}">
        <p14:creationId xmlns:p14="http://schemas.microsoft.com/office/powerpoint/2010/main" val="456556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NTP Design </a:t>
            </a:r>
            <a:r>
              <a:rPr lang="pt-PT" dirty="0" err="1"/>
              <a:t>Principles</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3"/>
          <a:stretch>
            <a:fillRect/>
          </a:stretch>
        </p:blipFill>
        <p:spPr>
          <a:xfrm>
            <a:off x="440684" y="1116282"/>
            <a:ext cx="8197787" cy="5265514"/>
          </a:xfrm>
          <a:prstGeom prst="rect">
            <a:avLst/>
          </a:prstGeom>
        </p:spPr>
      </p:pic>
    </p:spTree>
    <p:extLst>
      <p:ext uri="{BB962C8B-B14F-4D97-AF65-F5344CB8AC3E}">
        <p14:creationId xmlns:p14="http://schemas.microsoft.com/office/powerpoint/2010/main" val="3511276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Securing</a:t>
            </a:r>
            <a:r>
              <a:rPr lang="pt-PT" dirty="0"/>
              <a:t> NTP</a:t>
            </a:r>
          </a:p>
        </p:txBody>
      </p:sp>
      <p:sp>
        <p:nvSpPr>
          <p:cNvPr id="3" name="Content Placeholder 2"/>
          <p:cNvSpPr>
            <a:spLocks noGrp="1"/>
          </p:cNvSpPr>
          <p:nvPr>
            <p:ph idx="1"/>
          </p:nvPr>
        </p:nvSpPr>
        <p:spPr/>
        <p:txBody>
          <a:bodyPr>
            <a:normAutofit lnSpcReduction="10000"/>
          </a:bodyPr>
          <a:lstStyle/>
          <a:p>
            <a:pPr marL="0" indent="0">
              <a:buNone/>
            </a:pPr>
            <a:r>
              <a:rPr lang="en-US" dirty="0"/>
              <a:t>NTP </a:t>
            </a:r>
            <a:r>
              <a:rPr lang="en-US" dirty="0" smtClean="0"/>
              <a:t>authentication steps:</a:t>
            </a:r>
          </a:p>
          <a:p>
            <a:r>
              <a:rPr lang="en-US" b="1" dirty="0" smtClean="0"/>
              <a:t>Step 1. </a:t>
            </a:r>
            <a:r>
              <a:rPr lang="en-US" dirty="0" smtClean="0"/>
              <a:t>Define </a:t>
            </a:r>
            <a:r>
              <a:rPr lang="en-US" dirty="0"/>
              <a:t>NTP authentication key or keys with </a:t>
            </a:r>
            <a:r>
              <a:rPr lang="en-US" sz="2000" b="1" dirty="0" err="1">
                <a:latin typeface="Consolas" panose="020B0609020204030204" pitchFamily="49" charset="0"/>
              </a:rPr>
              <a:t>ntp</a:t>
            </a:r>
            <a:r>
              <a:rPr lang="en-US" sz="2000" b="1" dirty="0">
                <a:latin typeface="Consolas" panose="020B0609020204030204" pitchFamily="49" charset="0"/>
              </a:rPr>
              <a:t> authentication-key</a:t>
            </a:r>
            <a:r>
              <a:rPr lang="en-US" b="1" dirty="0"/>
              <a:t> </a:t>
            </a:r>
            <a:r>
              <a:rPr lang="en-US" dirty="0" smtClean="0"/>
              <a:t>command. Every </a:t>
            </a:r>
            <a:r>
              <a:rPr lang="en-US" dirty="0"/>
              <a:t>number specifies a unique NTP key.</a:t>
            </a:r>
          </a:p>
          <a:p>
            <a:r>
              <a:rPr lang="en-US" b="1" dirty="0"/>
              <a:t>Step 2. </a:t>
            </a:r>
            <a:r>
              <a:rPr lang="en-US" dirty="0"/>
              <a:t>Enable NTP authentication using the </a:t>
            </a:r>
            <a:r>
              <a:rPr lang="en-US" sz="2000" b="1" dirty="0" err="1">
                <a:latin typeface="Consolas" panose="020B0609020204030204" pitchFamily="49" charset="0"/>
              </a:rPr>
              <a:t>ntp</a:t>
            </a:r>
            <a:r>
              <a:rPr lang="en-US" sz="2000" b="1" dirty="0">
                <a:latin typeface="Consolas" panose="020B0609020204030204" pitchFamily="49" charset="0"/>
              </a:rPr>
              <a:t> authenticate</a:t>
            </a:r>
            <a:r>
              <a:rPr lang="en-US" b="1" dirty="0"/>
              <a:t> </a:t>
            </a:r>
            <a:r>
              <a:rPr lang="en-US" dirty="0"/>
              <a:t>command.</a:t>
            </a:r>
          </a:p>
          <a:p>
            <a:r>
              <a:rPr lang="en-US" b="1" dirty="0"/>
              <a:t>Step 3. </a:t>
            </a:r>
            <a:r>
              <a:rPr lang="en-US" dirty="0"/>
              <a:t>Tell the Cisco device which keys are valid for NTP authentication using </a:t>
            </a:r>
            <a:r>
              <a:rPr lang="en-US" dirty="0" smtClean="0"/>
              <a:t>the </a:t>
            </a:r>
            <a:r>
              <a:rPr lang="en-US" sz="2000" b="1" dirty="0" err="1" smtClean="0">
                <a:latin typeface="Consolas" panose="020B0609020204030204" pitchFamily="49" charset="0"/>
              </a:rPr>
              <a:t>ntp</a:t>
            </a:r>
            <a:r>
              <a:rPr lang="en-US" sz="2000" b="1" dirty="0" smtClean="0">
                <a:latin typeface="Consolas" panose="020B0609020204030204" pitchFamily="49" charset="0"/>
              </a:rPr>
              <a:t> </a:t>
            </a:r>
            <a:r>
              <a:rPr lang="en-US" sz="2000" b="1" dirty="0">
                <a:latin typeface="Consolas" panose="020B0609020204030204" pitchFamily="49" charset="0"/>
              </a:rPr>
              <a:t>trusted-key </a:t>
            </a:r>
            <a:r>
              <a:rPr lang="en-US" dirty="0"/>
              <a:t>command. The only argument to this command is the </a:t>
            </a:r>
            <a:r>
              <a:rPr lang="en-US" dirty="0" smtClean="0"/>
              <a:t>key that </a:t>
            </a:r>
            <a:r>
              <a:rPr lang="en-US" dirty="0"/>
              <a:t>you defined in the first step.</a:t>
            </a:r>
          </a:p>
          <a:p>
            <a:r>
              <a:rPr lang="en-US" b="1" dirty="0"/>
              <a:t>Step 4. </a:t>
            </a:r>
            <a:r>
              <a:rPr lang="en-US" dirty="0"/>
              <a:t>Specify the NTP server that requires authentication by using the </a:t>
            </a:r>
            <a:r>
              <a:rPr lang="en-US" sz="2000" b="1" dirty="0" err="1">
                <a:latin typeface="Consolas" panose="020B0609020204030204" pitchFamily="49" charset="0"/>
              </a:rPr>
              <a:t>ntp</a:t>
            </a:r>
            <a:r>
              <a:rPr lang="en-US" sz="2000" b="1" dirty="0">
                <a:latin typeface="Consolas" panose="020B0609020204030204" pitchFamily="49" charset="0"/>
              </a:rPr>
              <a:t> </a:t>
            </a:r>
            <a:r>
              <a:rPr lang="en-US" sz="2000" b="1" dirty="0" smtClean="0">
                <a:latin typeface="Consolas" panose="020B0609020204030204" pitchFamily="49" charset="0"/>
              </a:rPr>
              <a:t>server </a:t>
            </a:r>
            <a:r>
              <a:rPr lang="en-US" sz="2000" i="1" dirty="0" err="1" smtClean="0">
                <a:latin typeface="Consolas" panose="020B0609020204030204" pitchFamily="49" charset="0"/>
              </a:rPr>
              <a:t>ip</a:t>
            </a:r>
            <a:r>
              <a:rPr lang="en-US" sz="2000" i="1" dirty="0" smtClean="0">
                <a:latin typeface="Consolas" panose="020B0609020204030204" pitchFamily="49" charset="0"/>
              </a:rPr>
              <a:t>-address </a:t>
            </a:r>
            <a:r>
              <a:rPr lang="en-US" sz="2000" b="1" dirty="0">
                <a:latin typeface="Consolas" panose="020B0609020204030204" pitchFamily="49" charset="0"/>
              </a:rPr>
              <a:t>key </a:t>
            </a:r>
            <a:r>
              <a:rPr lang="en-US" sz="2000" i="1" dirty="0">
                <a:latin typeface="Consolas" panose="020B0609020204030204" pitchFamily="49" charset="0"/>
              </a:rPr>
              <a:t>key-number </a:t>
            </a:r>
            <a:r>
              <a:rPr lang="en-US" dirty="0"/>
              <a:t>command. You can similarly authenticate </a:t>
            </a:r>
            <a:r>
              <a:rPr lang="en-US" dirty="0" smtClean="0"/>
              <a:t>NTP peers </a:t>
            </a:r>
            <a:r>
              <a:rPr lang="en-US" dirty="0"/>
              <a:t>by using the </a:t>
            </a:r>
            <a:r>
              <a:rPr lang="en-US" sz="2000" b="1" dirty="0" err="1">
                <a:latin typeface="Consolas" panose="020B0609020204030204" pitchFamily="49" charset="0"/>
              </a:rPr>
              <a:t>ntp</a:t>
            </a:r>
            <a:r>
              <a:rPr lang="en-US" sz="2000" b="1" dirty="0">
                <a:latin typeface="Consolas" panose="020B0609020204030204" pitchFamily="49" charset="0"/>
              </a:rPr>
              <a:t> </a:t>
            </a:r>
            <a:r>
              <a:rPr lang="en-US" sz="2000" b="1" dirty="0" smtClean="0">
                <a:latin typeface="Consolas" panose="020B0609020204030204" pitchFamily="49" charset="0"/>
              </a:rPr>
              <a:t>peer </a:t>
            </a:r>
            <a:r>
              <a:rPr lang="en-US" sz="2000" i="1" dirty="0" err="1">
                <a:latin typeface="Consolas" panose="020B0609020204030204" pitchFamily="49" charset="0"/>
              </a:rPr>
              <a:t>ip</a:t>
            </a:r>
            <a:r>
              <a:rPr lang="en-US" sz="2000" i="1" dirty="0">
                <a:latin typeface="Consolas" panose="020B0609020204030204" pitchFamily="49" charset="0"/>
              </a:rPr>
              <a:t>-address </a:t>
            </a:r>
            <a:r>
              <a:rPr lang="en-US" sz="2000" b="1" dirty="0">
                <a:latin typeface="Consolas" panose="020B0609020204030204" pitchFamily="49" charset="0"/>
              </a:rPr>
              <a:t>key </a:t>
            </a:r>
            <a:r>
              <a:rPr lang="en-US" sz="2000" i="1" dirty="0">
                <a:latin typeface="Consolas" panose="020B0609020204030204" pitchFamily="49" charset="0"/>
              </a:rPr>
              <a:t>key-number </a:t>
            </a:r>
            <a:r>
              <a:rPr lang="en-US" dirty="0"/>
              <a:t>command.</a:t>
            </a:r>
            <a:endParaRPr lang="pt-PT" dirty="0"/>
          </a:p>
        </p:txBody>
      </p:sp>
    </p:spTree>
    <p:extLst>
      <p:ext uri="{BB962C8B-B14F-4D97-AF65-F5344CB8AC3E}">
        <p14:creationId xmlns:p14="http://schemas.microsoft.com/office/powerpoint/2010/main" val="2072903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NTP </a:t>
            </a:r>
            <a:r>
              <a:rPr lang="pt-PT" dirty="0" err="1" smtClean="0"/>
              <a:t>Authentication</a:t>
            </a:r>
            <a:r>
              <a:rPr lang="pt-PT" dirty="0" smtClean="0"/>
              <a:t> </a:t>
            </a:r>
            <a:r>
              <a:rPr lang="pt-PT" dirty="0" err="1" smtClean="0"/>
              <a:t>Example</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455066" y="2685682"/>
            <a:ext cx="8169023" cy="2126713"/>
          </a:xfrm>
          <a:prstGeom prst="rect">
            <a:avLst/>
          </a:prstGeom>
        </p:spPr>
      </p:pic>
    </p:spTree>
    <p:extLst>
      <p:ext uri="{BB962C8B-B14F-4D97-AF65-F5344CB8AC3E}">
        <p14:creationId xmlns:p14="http://schemas.microsoft.com/office/powerpoint/2010/main" val="13143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NTP </a:t>
            </a:r>
            <a:r>
              <a:rPr lang="pt-PT" dirty="0" err="1" smtClean="0"/>
              <a:t>ACL’s</a:t>
            </a:r>
            <a:endParaRPr lang="pt-PT" dirty="0"/>
          </a:p>
        </p:txBody>
      </p:sp>
      <p:sp>
        <p:nvSpPr>
          <p:cNvPr id="3" name="Content Placeholder 2"/>
          <p:cNvSpPr>
            <a:spLocks noGrp="1"/>
          </p:cNvSpPr>
          <p:nvPr>
            <p:ph idx="1"/>
          </p:nvPr>
        </p:nvSpPr>
        <p:spPr/>
        <p:txBody>
          <a:bodyPr>
            <a:normAutofit lnSpcReduction="10000"/>
          </a:bodyPr>
          <a:lstStyle/>
          <a:p>
            <a:pPr marL="0" indent="0">
              <a:buNone/>
            </a:pPr>
            <a:r>
              <a:rPr lang="en-US" dirty="0"/>
              <a:t>For NTP, you can configure the following four restrictions through access lists:</a:t>
            </a:r>
          </a:p>
          <a:p>
            <a:r>
              <a:rPr lang="en-US" b="1" dirty="0" smtClean="0"/>
              <a:t>Peer</a:t>
            </a:r>
          </a:p>
          <a:p>
            <a:pPr lvl="1"/>
            <a:r>
              <a:rPr lang="en-US" dirty="0" smtClean="0"/>
              <a:t>Time </a:t>
            </a:r>
            <a:r>
              <a:rPr lang="en-US" dirty="0"/>
              <a:t>synchronization requests and control queries are allowed. The device </a:t>
            </a:r>
            <a:r>
              <a:rPr lang="en-US" dirty="0" smtClean="0"/>
              <a:t>is allowed </a:t>
            </a:r>
            <a:r>
              <a:rPr lang="en-US" dirty="0"/>
              <a:t>to synchronize itself to remote systems that </a:t>
            </a:r>
            <a:r>
              <a:rPr lang="en-US" dirty="0" smtClean="0"/>
              <a:t>pass the </a:t>
            </a:r>
            <a:r>
              <a:rPr lang="en-US" dirty="0"/>
              <a:t>access list.</a:t>
            </a:r>
          </a:p>
          <a:p>
            <a:r>
              <a:rPr lang="en-US" b="1" dirty="0" smtClean="0"/>
              <a:t>Server: </a:t>
            </a:r>
          </a:p>
          <a:p>
            <a:pPr lvl="1"/>
            <a:r>
              <a:rPr lang="en-US" dirty="0" smtClean="0"/>
              <a:t>Time </a:t>
            </a:r>
            <a:r>
              <a:rPr lang="en-US" dirty="0"/>
              <a:t>synchronization requests and control queries are allowed. The device </a:t>
            </a:r>
            <a:r>
              <a:rPr lang="en-US" dirty="0" smtClean="0"/>
              <a:t>is </a:t>
            </a:r>
            <a:r>
              <a:rPr lang="en-US" i="1" dirty="0" smtClean="0"/>
              <a:t>not </a:t>
            </a:r>
            <a:r>
              <a:rPr lang="en-US" dirty="0"/>
              <a:t>allowed to synchronize itself to remote systems that pass the access list.</a:t>
            </a:r>
          </a:p>
          <a:p>
            <a:r>
              <a:rPr lang="en-US" b="1" dirty="0" smtClean="0"/>
              <a:t>Server-only</a:t>
            </a:r>
          </a:p>
          <a:p>
            <a:pPr lvl="1"/>
            <a:r>
              <a:rPr lang="en-US" dirty="0" smtClean="0"/>
              <a:t>Only </a:t>
            </a:r>
            <a:r>
              <a:rPr lang="en-US" dirty="0"/>
              <a:t>allows synchronization requests.</a:t>
            </a:r>
          </a:p>
          <a:p>
            <a:r>
              <a:rPr lang="en-US" b="1" dirty="0" smtClean="0"/>
              <a:t>Query-only</a:t>
            </a:r>
          </a:p>
          <a:p>
            <a:pPr lvl="1"/>
            <a:r>
              <a:rPr lang="en-US" dirty="0" smtClean="0"/>
              <a:t>Only </a:t>
            </a:r>
            <a:r>
              <a:rPr lang="en-US" dirty="0"/>
              <a:t>allows control queries.</a:t>
            </a:r>
            <a:endParaRPr lang="pt-PT" dirty="0"/>
          </a:p>
        </p:txBody>
      </p:sp>
    </p:spTree>
    <p:extLst>
      <p:ext uri="{BB962C8B-B14F-4D97-AF65-F5344CB8AC3E}">
        <p14:creationId xmlns:p14="http://schemas.microsoft.com/office/powerpoint/2010/main" val="1455550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AAA</a:t>
            </a:r>
            <a:endParaRPr lang="pt-PT" dirty="0"/>
          </a:p>
        </p:txBody>
      </p:sp>
      <p:sp>
        <p:nvSpPr>
          <p:cNvPr id="3" name="Content Placeholder 2"/>
          <p:cNvSpPr>
            <a:spLocks noGrp="1"/>
          </p:cNvSpPr>
          <p:nvPr>
            <p:ph idx="1"/>
          </p:nvPr>
        </p:nvSpPr>
        <p:spPr/>
        <p:txBody>
          <a:bodyPr>
            <a:normAutofit/>
          </a:bodyPr>
          <a:lstStyle/>
          <a:p>
            <a:r>
              <a:rPr lang="en-US" dirty="0"/>
              <a:t>■ </a:t>
            </a:r>
            <a:r>
              <a:rPr lang="en-US" b="1" dirty="0" smtClean="0"/>
              <a:t>Authentication</a:t>
            </a:r>
          </a:p>
          <a:p>
            <a:pPr lvl="1"/>
            <a:r>
              <a:rPr lang="en-US" dirty="0" smtClean="0"/>
              <a:t>Authentication </a:t>
            </a:r>
            <a:r>
              <a:rPr lang="en-US" dirty="0"/>
              <a:t>is the process of identifying a user before that </a:t>
            </a:r>
            <a:r>
              <a:rPr lang="en-US" dirty="0" smtClean="0"/>
              <a:t>user is </a:t>
            </a:r>
            <a:r>
              <a:rPr lang="en-US" dirty="0"/>
              <a:t>allowed access to a protected resource. </a:t>
            </a:r>
            <a:endParaRPr lang="en-US" dirty="0" smtClean="0"/>
          </a:p>
          <a:p>
            <a:r>
              <a:rPr lang="en-US" dirty="0"/>
              <a:t>■ </a:t>
            </a:r>
            <a:r>
              <a:rPr lang="en-US" b="1" dirty="0" smtClean="0"/>
              <a:t>Authorization</a:t>
            </a:r>
          </a:p>
          <a:p>
            <a:pPr lvl="1"/>
            <a:r>
              <a:rPr lang="en-US" dirty="0" smtClean="0"/>
              <a:t>After </a:t>
            </a:r>
            <a:r>
              <a:rPr lang="en-US" dirty="0"/>
              <a:t>the user gains access to the network, authorization is </a:t>
            </a:r>
            <a:r>
              <a:rPr lang="en-US" dirty="0" smtClean="0"/>
              <a:t>performed. </a:t>
            </a:r>
          </a:p>
          <a:p>
            <a:pPr lvl="1"/>
            <a:r>
              <a:rPr lang="en-US" dirty="0" smtClean="0"/>
              <a:t>Authorization </a:t>
            </a:r>
            <a:r>
              <a:rPr lang="en-US" dirty="0"/>
              <a:t>allows you to control the level of access users </a:t>
            </a:r>
            <a:r>
              <a:rPr lang="en-US" dirty="0" smtClean="0"/>
              <a:t>have.</a:t>
            </a:r>
          </a:p>
          <a:p>
            <a:r>
              <a:rPr lang="en-US" dirty="0"/>
              <a:t>■ </a:t>
            </a:r>
            <a:r>
              <a:rPr lang="en-US" b="1" dirty="0" smtClean="0"/>
              <a:t>Accounting</a:t>
            </a:r>
          </a:p>
          <a:p>
            <a:pPr lvl="1"/>
            <a:r>
              <a:rPr lang="en-US" dirty="0" smtClean="0"/>
              <a:t>Accounting </a:t>
            </a:r>
            <a:r>
              <a:rPr lang="en-US" dirty="0"/>
              <a:t>is performed after authentication. Accounting </a:t>
            </a:r>
            <a:r>
              <a:rPr lang="en-US" dirty="0" smtClean="0"/>
              <a:t>enables you </a:t>
            </a:r>
            <a:r>
              <a:rPr lang="en-US" dirty="0"/>
              <a:t>to collect information about the user activity and resource </a:t>
            </a:r>
            <a:r>
              <a:rPr lang="en-US" dirty="0" smtClean="0"/>
              <a:t>consumption.</a:t>
            </a:r>
            <a:endParaRPr lang="pt-PT" dirty="0"/>
          </a:p>
        </p:txBody>
      </p:sp>
    </p:spTree>
    <p:extLst>
      <p:ext uri="{BB962C8B-B14F-4D97-AF65-F5344CB8AC3E}">
        <p14:creationId xmlns:p14="http://schemas.microsoft.com/office/powerpoint/2010/main" val="2218087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NTP Access </a:t>
            </a:r>
            <a:r>
              <a:rPr lang="pt-PT" dirty="0" err="1" smtClean="0"/>
              <a:t>List</a:t>
            </a:r>
            <a:r>
              <a:rPr lang="pt-PT" dirty="0" smtClean="0"/>
              <a:t> </a:t>
            </a:r>
            <a:r>
              <a:rPr lang="pt-PT" dirty="0" err="1" smtClean="0"/>
              <a:t>Example</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2"/>
          <a:stretch>
            <a:fillRect/>
          </a:stretch>
        </p:blipFill>
        <p:spPr>
          <a:xfrm>
            <a:off x="141163" y="1377862"/>
            <a:ext cx="8798769" cy="805764"/>
          </a:xfrm>
          <a:prstGeom prst="rect">
            <a:avLst/>
          </a:prstGeom>
        </p:spPr>
      </p:pic>
      <p:pic>
        <p:nvPicPr>
          <p:cNvPr id="5" name="Picture 4"/>
          <p:cNvPicPr>
            <a:picLocks noChangeAspect="1"/>
          </p:cNvPicPr>
          <p:nvPr/>
        </p:nvPicPr>
        <p:blipFill>
          <a:blip r:embed="rId3"/>
          <a:stretch>
            <a:fillRect/>
          </a:stretch>
        </p:blipFill>
        <p:spPr>
          <a:xfrm>
            <a:off x="140193" y="2331293"/>
            <a:ext cx="8798769" cy="873720"/>
          </a:xfrm>
          <a:prstGeom prst="rect">
            <a:avLst/>
          </a:prstGeom>
        </p:spPr>
      </p:pic>
    </p:spTree>
    <p:extLst>
      <p:ext uri="{BB962C8B-B14F-4D97-AF65-F5344CB8AC3E}">
        <p14:creationId xmlns:p14="http://schemas.microsoft.com/office/powerpoint/2010/main" val="5005993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NTP </a:t>
            </a:r>
            <a:r>
              <a:rPr lang="pt-PT" dirty="0" err="1"/>
              <a:t>Source</a:t>
            </a:r>
            <a:r>
              <a:rPr lang="pt-PT" dirty="0"/>
              <a:t> </a:t>
            </a:r>
            <a:r>
              <a:rPr lang="pt-PT" dirty="0" err="1"/>
              <a:t>Address</a:t>
            </a:r>
            <a:endParaRPr lang="pt-PT" dirty="0"/>
          </a:p>
        </p:txBody>
      </p:sp>
      <p:sp>
        <p:nvSpPr>
          <p:cNvPr id="3" name="Content Placeholder 2"/>
          <p:cNvSpPr>
            <a:spLocks noGrp="1"/>
          </p:cNvSpPr>
          <p:nvPr>
            <p:ph idx="1"/>
          </p:nvPr>
        </p:nvSpPr>
        <p:spPr/>
        <p:txBody>
          <a:bodyPr>
            <a:normAutofit lnSpcReduction="10000"/>
          </a:bodyPr>
          <a:lstStyle/>
          <a:p>
            <a:r>
              <a:rPr lang="en-US" dirty="0"/>
              <a:t>The source of the NTP packet will be the same as the interface the packet was sent </a:t>
            </a:r>
            <a:r>
              <a:rPr lang="en-US" dirty="0" smtClean="0"/>
              <a:t>out on</a:t>
            </a:r>
            <a:r>
              <a:rPr lang="en-US" dirty="0"/>
              <a:t>. </a:t>
            </a:r>
            <a:endParaRPr lang="en-US" dirty="0" smtClean="0"/>
          </a:p>
          <a:p>
            <a:r>
              <a:rPr lang="en-US" dirty="0" smtClean="0"/>
              <a:t>When </a:t>
            </a:r>
            <a:r>
              <a:rPr lang="en-US" dirty="0"/>
              <a:t>implementing authentication and access lists, it is good to have a </a:t>
            </a:r>
            <a:r>
              <a:rPr lang="en-US" dirty="0" smtClean="0"/>
              <a:t>specific interface </a:t>
            </a:r>
            <a:r>
              <a:rPr lang="en-US" dirty="0"/>
              <a:t>set to act as the source interface for NTP.</a:t>
            </a:r>
          </a:p>
          <a:p>
            <a:r>
              <a:rPr lang="en-US" dirty="0"/>
              <a:t>It would be wise of you to choose a loopback interface to use as the NTP source. </a:t>
            </a:r>
            <a:endParaRPr lang="en-US" dirty="0" smtClean="0"/>
          </a:p>
          <a:p>
            <a:r>
              <a:rPr lang="en-US" dirty="0" smtClean="0"/>
              <a:t>This is because </a:t>
            </a:r>
            <a:r>
              <a:rPr lang="en-US" dirty="0"/>
              <a:t>the loopback will never be down like physical interfaces.</a:t>
            </a:r>
          </a:p>
          <a:p>
            <a:r>
              <a:rPr lang="en-US" dirty="0"/>
              <a:t>If you configured loopback 0 to act as the NTP source for all communication and </a:t>
            </a:r>
            <a:r>
              <a:rPr lang="en-US" dirty="0" smtClean="0"/>
              <a:t>that interface </a:t>
            </a:r>
            <a:r>
              <a:rPr lang="en-US" dirty="0"/>
              <a:t>has, for example, an IP address of 192.168.12.31, you can write up just </a:t>
            </a:r>
            <a:r>
              <a:rPr lang="en-US" dirty="0" smtClean="0"/>
              <a:t>one access </a:t>
            </a:r>
            <a:r>
              <a:rPr lang="en-US" dirty="0"/>
              <a:t>list that will allow or deny based on one single IP address of 192.168.12.31.</a:t>
            </a:r>
            <a:endParaRPr lang="pt-PT" dirty="0"/>
          </a:p>
        </p:txBody>
      </p:sp>
    </p:spTree>
    <p:extLst>
      <p:ext uri="{BB962C8B-B14F-4D97-AF65-F5344CB8AC3E}">
        <p14:creationId xmlns:p14="http://schemas.microsoft.com/office/powerpoint/2010/main" val="2298964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NTP </a:t>
            </a:r>
            <a:r>
              <a:rPr lang="pt-PT" dirty="0" err="1" smtClean="0"/>
              <a:t>Versions</a:t>
            </a:r>
            <a:endParaRPr lang="pt-PT" dirty="0"/>
          </a:p>
        </p:txBody>
      </p:sp>
      <p:sp>
        <p:nvSpPr>
          <p:cNvPr id="3" name="Content Placeholder 2"/>
          <p:cNvSpPr>
            <a:spLocks noGrp="1"/>
          </p:cNvSpPr>
          <p:nvPr>
            <p:ph idx="1"/>
          </p:nvPr>
        </p:nvSpPr>
        <p:spPr/>
        <p:txBody>
          <a:bodyPr>
            <a:normAutofit/>
          </a:bodyPr>
          <a:lstStyle/>
          <a:p>
            <a:r>
              <a:rPr lang="en-US" dirty="0"/>
              <a:t>NTPv4 is an extension of NTP Version 3. NTPv4 supports both IPv4 and IPv6 and </a:t>
            </a:r>
            <a:r>
              <a:rPr lang="en-US" dirty="0" smtClean="0"/>
              <a:t>is </a:t>
            </a:r>
            <a:r>
              <a:rPr lang="pt-PT" dirty="0" err="1" smtClean="0"/>
              <a:t>backward</a:t>
            </a:r>
            <a:r>
              <a:rPr lang="pt-PT" dirty="0" smtClean="0"/>
              <a:t> </a:t>
            </a:r>
            <a:r>
              <a:rPr lang="pt-PT" dirty="0" err="1"/>
              <a:t>compatible</a:t>
            </a:r>
            <a:r>
              <a:rPr lang="pt-PT" dirty="0"/>
              <a:t> </a:t>
            </a:r>
            <a:r>
              <a:rPr lang="pt-PT" dirty="0" err="1"/>
              <a:t>with</a:t>
            </a:r>
            <a:r>
              <a:rPr lang="pt-PT" dirty="0"/>
              <a:t> NTPv3</a:t>
            </a:r>
            <a:r>
              <a:rPr lang="pt-PT" dirty="0" smtClean="0"/>
              <a:t>.</a:t>
            </a:r>
          </a:p>
          <a:p>
            <a:pPr marL="0" indent="0">
              <a:buNone/>
            </a:pPr>
            <a:r>
              <a:rPr lang="en-US" dirty="0" smtClean="0"/>
              <a:t>NTPv4 </a:t>
            </a:r>
            <a:r>
              <a:rPr lang="en-US" dirty="0"/>
              <a:t>adds the following capabilities:</a:t>
            </a:r>
          </a:p>
          <a:p>
            <a:r>
              <a:rPr lang="pt-PT" dirty="0" err="1" smtClean="0"/>
              <a:t>Support</a:t>
            </a:r>
            <a:r>
              <a:rPr lang="pt-PT" dirty="0" smtClean="0"/>
              <a:t> </a:t>
            </a:r>
            <a:r>
              <a:rPr lang="pt-PT" dirty="0"/>
              <a:t>for IPv6</a:t>
            </a:r>
          </a:p>
          <a:p>
            <a:r>
              <a:rPr lang="pt-PT" dirty="0" err="1" smtClean="0"/>
              <a:t>Better</a:t>
            </a:r>
            <a:r>
              <a:rPr lang="pt-PT" dirty="0" smtClean="0"/>
              <a:t> </a:t>
            </a:r>
            <a:r>
              <a:rPr lang="pt-PT" dirty="0" err="1"/>
              <a:t>security</a:t>
            </a:r>
            <a:endParaRPr lang="pt-PT" dirty="0"/>
          </a:p>
          <a:p>
            <a:r>
              <a:rPr lang="pt-PT" dirty="0" err="1" smtClean="0"/>
              <a:t>Leverages</a:t>
            </a:r>
            <a:r>
              <a:rPr lang="pt-PT" dirty="0" smtClean="0"/>
              <a:t> </a:t>
            </a:r>
            <a:r>
              <a:rPr lang="pt-PT" dirty="0" err="1"/>
              <a:t>multicast</a:t>
            </a:r>
            <a:r>
              <a:rPr lang="pt-PT" dirty="0"/>
              <a:t> </a:t>
            </a:r>
            <a:r>
              <a:rPr lang="pt-PT" dirty="0" err="1"/>
              <a:t>over</a:t>
            </a:r>
            <a:r>
              <a:rPr lang="pt-PT" dirty="0"/>
              <a:t> </a:t>
            </a:r>
            <a:r>
              <a:rPr lang="pt-PT" dirty="0" err="1"/>
              <a:t>broadcast</a:t>
            </a:r>
            <a:r>
              <a:rPr lang="pt-PT" dirty="0"/>
              <a:t> for </a:t>
            </a:r>
            <a:r>
              <a:rPr lang="pt-PT" dirty="0" err="1"/>
              <a:t>push</a:t>
            </a:r>
            <a:r>
              <a:rPr lang="pt-PT" dirty="0"/>
              <a:t> </a:t>
            </a:r>
            <a:r>
              <a:rPr lang="pt-PT" dirty="0" err="1"/>
              <a:t>modes</a:t>
            </a:r>
            <a:endParaRPr lang="pt-PT" dirty="0"/>
          </a:p>
        </p:txBody>
      </p:sp>
    </p:spTree>
    <p:extLst>
      <p:ext uri="{BB962C8B-B14F-4D97-AF65-F5344CB8AC3E}">
        <p14:creationId xmlns:p14="http://schemas.microsoft.com/office/powerpoint/2010/main" val="1569939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3000" kern="0" dirty="0">
                <a:solidFill>
                  <a:schemeClr val="bg1"/>
                </a:solidFill>
                <a:latin typeface="+mj-lt"/>
                <a:ea typeface="+mj-ea"/>
                <a:cs typeface="+mj-cs"/>
              </a:rPr>
              <a:t>SNMP</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54470107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SNMP</a:t>
            </a:r>
          </a:p>
        </p:txBody>
      </p:sp>
      <p:sp>
        <p:nvSpPr>
          <p:cNvPr id="3" name="Content Placeholder 2"/>
          <p:cNvSpPr>
            <a:spLocks noGrp="1"/>
          </p:cNvSpPr>
          <p:nvPr>
            <p:ph idx="1"/>
          </p:nvPr>
        </p:nvSpPr>
        <p:spPr/>
        <p:txBody>
          <a:bodyPr/>
          <a:lstStyle/>
          <a:p>
            <a:pPr marL="0" indent="0">
              <a:buNone/>
            </a:pPr>
            <a:r>
              <a:rPr lang="en-US" dirty="0"/>
              <a:t>This subsection covers the following topics related to SNMP:</a:t>
            </a:r>
          </a:p>
          <a:p>
            <a:r>
              <a:rPr lang="pt-PT" dirty="0" err="1" smtClean="0"/>
              <a:t>The</a:t>
            </a:r>
            <a:r>
              <a:rPr lang="pt-PT" dirty="0" smtClean="0"/>
              <a:t> </a:t>
            </a:r>
            <a:r>
              <a:rPr lang="pt-PT" dirty="0"/>
              <a:t>role </a:t>
            </a:r>
            <a:r>
              <a:rPr lang="pt-PT" dirty="0" err="1"/>
              <a:t>of</a:t>
            </a:r>
            <a:r>
              <a:rPr lang="pt-PT" dirty="0"/>
              <a:t> SNMP</a:t>
            </a:r>
          </a:p>
          <a:p>
            <a:r>
              <a:rPr lang="pt-PT" dirty="0" err="1" smtClean="0"/>
              <a:t>Different</a:t>
            </a:r>
            <a:r>
              <a:rPr lang="pt-PT" dirty="0" smtClean="0"/>
              <a:t> </a:t>
            </a:r>
            <a:r>
              <a:rPr lang="pt-PT" dirty="0"/>
              <a:t>SNMP </a:t>
            </a:r>
            <a:r>
              <a:rPr lang="pt-PT" dirty="0" err="1"/>
              <a:t>versions</a:t>
            </a:r>
            <a:endParaRPr lang="pt-PT" dirty="0"/>
          </a:p>
          <a:p>
            <a:r>
              <a:rPr lang="en-US" dirty="0" smtClean="0"/>
              <a:t>Recommended </a:t>
            </a:r>
            <a:r>
              <a:rPr lang="en-US" dirty="0"/>
              <a:t>practices for setting up SNMP</a:t>
            </a:r>
          </a:p>
          <a:p>
            <a:r>
              <a:rPr lang="pt-PT" dirty="0" err="1" smtClean="0"/>
              <a:t>Configuration</a:t>
            </a:r>
            <a:r>
              <a:rPr lang="pt-PT" dirty="0" smtClean="0"/>
              <a:t> </a:t>
            </a:r>
            <a:r>
              <a:rPr lang="pt-PT" dirty="0" err="1"/>
              <a:t>examples</a:t>
            </a:r>
            <a:r>
              <a:rPr lang="pt-PT" dirty="0"/>
              <a:t> for SNMP </a:t>
            </a:r>
            <a:r>
              <a:rPr lang="pt-PT" dirty="0" err="1"/>
              <a:t>Version</a:t>
            </a:r>
            <a:r>
              <a:rPr lang="pt-PT" dirty="0"/>
              <a:t> 3</a:t>
            </a:r>
          </a:p>
          <a:p>
            <a:r>
              <a:rPr lang="pt-PT" dirty="0" err="1" smtClean="0"/>
              <a:t>Verifying</a:t>
            </a:r>
            <a:r>
              <a:rPr lang="pt-PT" dirty="0" smtClean="0"/>
              <a:t> </a:t>
            </a:r>
            <a:r>
              <a:rPr lang="pt-PT" dirty="0"/>
              <a:t>SNMP </a:t>
            </a:r>
            <a:r>
              <a:rPr lang="pt-PT" dirty="0" err="1"/>
              <a:t>configurations</a:t>
            </a:r>
            <a:endParaRPr lang="pt-PT" dirty="0"/>
          </a:p>
        </p:txBody>
      </p:sp>
    </p:spTree>
    <p:extLst>
      <p:ext uri="{BB962C8B-B14F-4D97-AF65-F5344CB8AC3E}">
        <p14:creationId xmlns:p14="http://schemas.microsoft.com/office/powerpoint/2010/main" val="995387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SNMP </a:t>
            </a:r>
            <a:r>
              <a:rPr lang="pt-PT" dirty="0" err="1"/>
              <a:t>Overview</a:t>
            </a:r>
            <a:endParaRPr lang="pt-PT" dirty="0"/>
          </a:p>
        </p:txBody>
      </p:sp>
      <p:sp>
        <p:nvSpPr>
          <p:cNvPr id="3" name="Content Placeholder 2"/>
          <p:cNvSpPr>
            <a:spLocks noGrp="1"/>
          </p:cNvSpPr>
          <p:nvPr>
            <p:ph idx="1"/>
          </p:nvPr>
        </p:nvSpPr>
        <p:spPr>
          <a:xfrm>
            <a:off x="279402" y="1183340"/>
            <a:ext cx="4806166" cy="5131399"/>
          </a:xfrm>
        </p:spPr>
        <p:txBody>
          <a:bodyPr>
            <a:normAutofit fontScale="85000" lnSpcReduction="20000"/>
          </a:bodyPr>
          <a:lstStyle/>
          <a:p>
            <a:pPr marL="0" indent="0">
              <a:buNone/>
            </a:pPr>
            <a:r>
              <a:rPr lang="en-US" dirty="0"/>
              <a:t>SNMP systems consist of two components, as follows:</a:t>
            </a:r>
          </a:p>
          <a:p>
            <a:r>
              <a:rPr lang="en-US" dirty="0" smtClean="0"/>
              <a:t>The </a:t>
            </a:r>
            <a:r>
              <a:rPr lang="en-US" b="1" dirty="0"/>
              <a:t>SNMP manager </a:t>
            </a:r>
            <a:r>
              <a:rPr lang="en-US" dirty="0"/>
              <a:t>that periodically polls the SNMP agents on managed </a:t>
            </a:r>
            <a:r>
              <a:rPr lang="en-US" dirty="0" smtClean="0"/>
              <a:t>devices by </a:t>
            </a:r>
            <a:r>
              <a:rPr lang="en-US" dirty="0"/>
              <a:t>querying the device for data. Periodic polling has a disadvantage: A delay </a:t>
            </a:r>
            <a:r>
              <a:rPr lang="en-US" dirty="0" smtClean="0"/>
              <a:t>occurs between </a:t>
            </a:r>
            <a:r>
              <a:rPr lang="en-US" dirty="0"/>
              <a:t>an actual event occurrence and the time the SNMP manager polls the data.</a:t>
            </a:r>
          </a:p>
          <a:p>
            <a:r>
              <a:rPr lang="en-US" b="1" dirty="0" smtClean="0"/>
              <a:t>SNMP </a:t>
            </a:r>
            <a:r>
              <a:rPr lang="en-US" b="1" dirty="0"/>
              <a:t>agents </a:t>
            </a:r>
            <a:r>
              <a:rPr lang="en-US" dirty="0"/>
              <a:t>on managed devices collect device information and translate it into </a:t>
            </a:r>
            <a:r>
              <a:rPr lang="en-US" dirty="0" smtClean="0"/>
              <a:t>a compatible </a:t>
            </a:r>
            <a:r>
              <a:rPr lang="en-US" dirty="0"/>
              <a:t>SNMP format according to the MIB. MIBs are collections of </a:t>
            </a:r>
            <a:r>
              <a:rPr lang="en-US" dirty="0" smtClean="0"/>
              <a:t>definitions of </a:t>
            </a:r>
            <a:r>
              <a:rPr lang="en-US" dirty="0"/>
              <a:t>the managed objects. SNMP agents keep the database of values for </a:t>
            </a:r>
            <a:r>
              <a:rPr lang="en-US" dirty="0" smtClean="0"/>
              <a:t>definitions </a:t>
            </a:r>
            <a:r>
              <a:rPr lang="pt-PT" dirty="0" err="1" smtClean="0"/>
              <a:t>written</a:t>
            </a:r>
            <a:r>
              <a:rPr lang="pt-PT" dirty="0" smtClean="0"/>
              <a:t> </a:t>
            </a:r>
            <a:r>
              <a:rPr lang="pt-PT" dirty="0"/>
              <a:t>in </a:t>
            </a:r>
            <a:r>
              <a:rPr lang="pt-PT" dirty="0" err="1"/>
              <a:t>the</a:t>
            </a:r>
            <a:r>
              <a:rPr lang="pt-PT" dirty="0"/>
              <a:t> MIB.</a:t>
            </a:r>
          </a:p>
        </p:txBody>
      </p:sp>
      <p:pic>
        <p:nvPicPr>
          <p:cNvPr id="4" name="Picture 3"/>
          <p:cNvPicPr>
            <a:picLocks noChangeAspect="1"/>
          </p:cNvPicPr>
          <p:nvPr/>
        </p:nvPicPr>
        <p:blipFill>
          <a:blip r:embed="rId3"/>
          <a:stretch>
            <a:fillRect/>
          </a:stretch>
        </p:blipFill>
        <p:spPr>
          <a:xfrm>
            <a:off x="5085568" y="1108037"/>
            <a:ext cx="3808080" cy="4593400"/>
          </a:xfrm>
          <a:prstGeom prst="rect">
            <a:avLst/>
          </a:prstGeom>
        </p:spPr>
      </p:pic>
    </p:spTree>
    <p:extLst>
      <p:ext uri="{BB962C8B-B14F-4D97-AF65-F5344CB8AC3E}">
        <p14:creationId xmlns:p14="http://schemas.microsoft.com/office/powerpoint/2010/main" val="3539487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a:t>SNMP </a:t>
            </a:r>
            <a:r>
              <a:rPr lang="pt-PT" dirty="0" err="1"/>
              <a:t>Process</a:t>
            </a:r>
            <a:endParaRPr lang="pt-PT" dirty="0"/>
          </a:p>
        </p:txBody>
      </p:sp>
      <p:sp>
        <p:nvSpPr>
          <p:cNvPr id="3" name="Content Placeholder 2"/>
          <p:cNvSpPr>
            <a:spLocks noGrp="1"/>
          </p:cNvSpPr>
          <p:nvPr>
            <p:ph idx="1"/>
          </p:nvPr>
        </p:nvSpPr>
        <p:spPr/>
        <p:txBody>
          <a:bodyPr/>
          <a:lstStyle/>
          <a:p>
            <a:endParaRPr lang="pt-PT" dirty="0"/>
          </a:p>
        </p:txBody>
      </p:sp>
      <p:pic>
        <p:nvPicPr>
          <p:cNvPr id="6" name="Picture 5"/>
          <p:cNvPicPr>
            <a:picLocks noChangeAspect="1"/>
          </p:cNvPicPr>
          <p:nvPr/>
        </p:nvPicPr>
        <p:blipFill>
          <a:blip r:embed="rId3"/>
          <a:stretch>
            <a:fillRect/>
          </a:stretch>
        </p:blipFill>
        <p:spPr>
          <a:xfrm>
            <a:off x="273353" y="1967452"/>
            <a:ext cx="8526402" cy="3563174"/>
          </a:xfrm>
          <a:prstGeom prst="rect">
            <a:avLst/>
          </a:prstGeom>
        </p:spPr>
      </p:pic>
    </p:spTree>
    <p:extLst>
      <p:ext uri="{BB962C8B-B14F-4D97-AF65-F5344CB8AC3E}">
        <p14:creationId xmlns:p14="http://schemas.microsoft.com/office/powerpoint/2010/main" val="39477932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SNMP </a:t>
            </a:r>
            <a:r>
              <a:rPr lang="pt-PT" dirty="0" err="1"/>
              <a:t>Versions</a:t>
            </a:r>
            <a:endParaRPr lang="pt-PT" dirty="0"/>
          </a:p>
        </p:txBody>
      </p:sp>
      <p:sp>
        <p:nvSpPr>
          <p:cNvPr id="3" name="Content Placeholder 2"/>
          <p:cNvSpPr>
            <a:spLocks noGrp="1"/>
          </p:cNvSpPr>
          <p:nvPr>
            <p:ph idx="1"/>
          </p:nvPr>
        </p:nvSpPr>
        <p:spPr/>
        <p:txBody>
          <a:bodyPr>
            <a:normAutofit fontScale="70000" lnSpcReduction="20000"/>
          </a:bodyPr>
          <a:lstStyle/>
          <a:p>
            <a:r>
              <a:rPr lang="en-US" b="1" dirty="0" smtClean="0"/>
              <a:t>Version 1</a:t>
            </a:r>
          </a:p>
          <a:p>
            <a:pPr lvl="1"/>
            <a:r>
              <a:rPr lang="en-US" dirty="0" smtClean="0"/>
              <a:t>Introduced </a:t>
            </a:r>
            <a:r>
              <a:rPr lang="en-US" dirty="0"/>
              <a:t>five message </a:t>
            </a:r>
            <a:r>
              <a:rPr lang="en-US" dirty="0" smtClean="0"/>
              <a:t>types</a:t>
            </a:r>
          </a:p>
          <a:p>
            <a:pPr lvl="2"/>
            <a:r>
              <a:rPr lang="en-US" dirty="0" smtClean="0"/>
              <a:t>Get Request,</a:t>
            </a:r>
          </a:p>
          <a:p>
            <a:pPr lvl="2"/>
            <a:r>
              <a:rPr lang="en-US" dirty="0" smtClean="0"/>
              <a:t>Get </a:t>
            </a:r>
            <a:r>
              <a:rPr lang="en-US" dirty="0"/>
              <a:t>Next </a:t>
            </a:r>
            <a:r>
              <a:rPr lang="en-US" dirty="0" smtClean="0"/>
              <a:t>Request</a:t>
            </a:r>
          </a:p>
          <a:p>
            <a:pPr lvl="2"/>
            <a:r>
              <a:rPr lang="en-US" dirty="0" smtClean="0"/>
              <a:t>Set Request</a:t>
            </a:r>
          </a:p>
          <a:p>
            <a:pPr lvl="2"/>
            <a:r>
              <a:rPr lang="en-US" dirty="0" smtClean="0"/>
              <a:t>Get Response</a:t>
            </a:r>
          </a:p>
          <a:p>
            <a:pPr lvl="2"/>
            <a:r>
              <a:rPr lang="en-US" dirty="0" smtClean="0"/>
              <a:t>Trap</a:t>
            </a:r>
            <a:r>
              <a:rPr lang="en-US" dirty="0"/>
              <a:t>. </a:t>
            </a:r>
            <a:endParaRPr lang="en-US" dirty="0" smtClean="0"/>
          </a:p>
          <a:p>
            <a:pPr lvl="1"/>
            <a:r>
              <a:rPr lang="en-US" dirty="0" smtClean="0"/>
              <a:t>This </a:t>
            </a:r>
            <a:r>
              <a:rPr lang="en-US" dirty="0"/>
              <a:t>version is rarely </a:t>
            </a:r>
            <a:r>
              <a:rPr lang="en-US" dirty="0" smtClean="0"/>
              <a:t>used </a:t>
            </a:r>
            <a:r>
              <a:rPr lang="pt-PT" dirty="0" err="1" smtClean="0"/>
              <a:t>nowadays</a:t>
            </a:r>
            <a:r>
              <a:rPr lang="pt-PT" dirty="0"/>
              <a:t>.</a:t>
            </a:r>
          </a:p>
          <a:p>
            <a:r>
              <a:rPr lang="en-US" b="1" dirty="0" smtClean="0"/>
              <a:t>Version </a:t>
            </a:r>
            <a:r>
              <a:rPr lang="en-US" b="1" dirty="0"/>
              <a:t>2 </a:t>
            </a:r>
            <a:endParaRPr lang="en-US" b="1" dirty="0" smtClean="0"/>
          </a:p>
          <a:p>
            <a:pPr lvl="1"/>
            <a:r>
              <a:rPr lang="en-US" dirty="0" smtClean="0"/>
              <a:t>Introduced two new message types</a:t>
            </a:r>
          </a:p>
          <a:p>
            <a:pPr lvl="2"/>
            <a:r>
              <a:rPr lang="en-US" dirty="0" smtClean="0"/>
              <a:t>Get </a:t>
            </a:r>
            <a:r>
              <a:rPr lang="en-US" dirty="0"/>
              <a:t>Bulk Request to poll </a:t>
            </a:r>
            <a:r>
              <a:rPr lang="en-US" dirty="0" smtClean="0"/>
              <a:t>large amounts </a:t>
            </a:r>
            <a:r>
              <a:rPr lang="en-US" dirty="0"/>
              <a:t>of </a:t>
            </a:r>
            <a:r>
              <a:rPr lang="en-US" dirty="0" smtClean="0"/>
              <a:t>data,</a:t>
            </a:r>
          </a:p>
          <a:p>
            <a:pPr lvl="2"/>
            <a:r>
              <a:rPr lang="en-US" dirty="0" smtClean="0"/>
              <a:t>Inform </a:t>
            </a:r>
            <a:r>
              <a:rPr lang="en-US" dirty="0"/>
              <a:t>Request, a type of trap with expected acknowledgment </a:t>
            </a:r>
            <a:r>
              <a:rPr lang="en-US" dirty="0" smtClean="0"/>
              <a:t>on receipt</a:t>
            </a:r>
            <a:r>
              <a:rPr lang="en-US" dirty="0"/>
              <a:t>. </a:t>
            </a:r>
            <a:endParaRPr lang="en-US" dirty="0" smtClean="0"/>
          </a:p>
          <a:p>
            <a:pPr lvl="1"/>
            <a:r>
              <a:rPr lang="en-US" dirty="0" smtClean="0"/>
              <a:t>Version </a:t>
            </a:r>
            <a:r>
              <a:rPr lang="en-US" dirty="0"/>
              <a:t>2 added 64-bit counters to accommodate faster network </a:t>
            </a:r>
            <a:r>
              <a:rPr lang="en-US" dirty="0" smtClean="0"/>
              <a:t>interfaces.</a:t>
            </a:r>
          </a:p>
          <a:p>
            <a:pPr lvl="1"/>
            <a:r>
              <a:rPr lang="en-US" dirty="0" smtClean="0"/>
              <a:t>Added </a:t>
            </a:r>
            <a:r>
              <a:rPr lang="en-US" dirty="0"/>
              <a:t>a complex security model, which was never widely accepted.</a:t>
            </a:r>
          </a:p>
          <a:p>
            <a:r>
              <a:rPr lang="en-US" b="1" i="1" dirty="0" smtClean="0"/>
              <a:t>Version 2c</a:t>
            </a:r>
          </a:p>
          <a:p>
            <a:pPr lvl="1"/>
            <a:r>
              <a:rPr lang="en-US" dirty="0" smtClean="0"/>
              <a:t>Community-based </a:t>
            </a:r>
            <a:r>
              <a:rPr lang="en-US" dirty="0"/>
              <a:t>SNMP Version 2, </a:t>
            </a:r>
            <a:r>
              <a:rPr lang="en-US" dirty="0" smtClean="0"/>
              <a:t>is </a:t>
            </a:r>
            <a:r>
              <a:rPr lang="en-US" dirty="0"/>
              <a:t>wide </a:t>
            </a:r>
            <a:r>
              <a:rPr lang="en-US" dirty="0" smtClean="0"/>
              <a:t>accepted</a:t>
            </a:r>
          </a:p>
          <a:p>
            <a:pPr lvl="1"/>
            <a:r>
              <a:rPr lang="en-US" dirty="0" smtClean="0"/>
              <a:t>Community-based </a:t>
            </a:r>
            <a:r>
              <a:rPr lang="en-US" dirty="0"/>
              <a:t>version of SNMP is very unsecure. </a:t>
            </a:r>
            <a:endParaRPr lang="en-US" dirty="0" smtClean="0"/>
          </a:p>
          <a:p>
            <a:r>
              <a:rPr lang="en-US" b="1" dirty="0" smtClean="0"/>
              <a:t>Version 3 </a:t>
            </a:r>
          </a:p>
          <a:p>
            <a:pPr lvl="1"/>
            <a:r>
              <a:rPr lang="en-US" dirty="0"/>
              <a:t>M</a:t>
            </a:r>
            <a:r>
              <a:rPr lang="en-US" dirty="0" smtClean="0"/>
              <a:t>ethods </a:t>
            </a:r>
            <a:r>
              <a:rPr lang="en-US" dirty="0"/>
              <a:t>to ensure the secure transmission of critical data </a:t>
            </a:r>
            <a:r>
              <a:rPr lang="en-US" dirty="0" smtClean="0"/>
              <a:t>between the </a:t>
            </a:r>
            <a:r>
              <a:rPr lang="en-US" dirty="0"/>
              <a:t>manager and agent were added</a:t>
            </a:r>
            <a:r>
              <a:rPr lang="en-US" dirty="0" smtClean="0"/>
              <a:t>.</a:t>
            </a:r>
            <a:endParaRPr lang="pt-PT" dirty="0"/>
          </a:p>
        </p:txBody>
      </p:sp>
    </p:spTree>
    <p:extLst>
      <p:ext uri="{BB962C8B-B14F-4D97-AF65-F5344CB8AC3E}">
        <p14:creationId xmlns:p14="http://schemas.microsoft.com/office/powerpoint/2010/main" val="746500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SNMPv3 </a:t>
            </a:r>
            <a:r>
              <a:rPr lang="pt-PT" dirty="0" err="1" smtClean="0"/>
              <a:t>Security</a:t>
            </a:r>
            <a:endParaRPr lang="pt-PT" dirty="0"/>
          </a:p>
        </p:txBody>
      </p:sp>
      <p:sp>
        <p:nvSpPr>
          <p:cNvPr id="3" name="Content Placeholder 2"/>
          <p:cNvSpPr>
            <a:spLocks noGrp="1"/>
          </p:cNvSpPr>
          <p:nvPr>
            <p:ph idx="1"/>
          </p:nvPr>
        </p:nvSpPr>
        <p:spPr/>
        <p:txBody>
          <a:bodyPr/>
          <a:lstStyle/>
          <a:p>
            <a:pPr marL="0" indent="0">
              <a:buNone/>
            </a:pPr>
            <a:r>
              <a:rPr lang="pt-PT" dirty="0"/>
              <a:t>SNMPv3 </a:t>
            </a:r>
            <a:r>
              <a:rPr lang="pt-PT" dirty="0" err="1"/>
              <a:t>supports</a:t>
            </a:r>
            <a:r>
              <a:rPr lang="pt-PT" dirty="0"/>
              <a:t> </a:t>
            </a:r>
            <a:r>
              <a:rPr lang="pt-PT" dirty="0" err="1"/>
              <a:t>the</a:t>
            </a:r>
            <a:r>
              <a:rPr lang="pt-PT" dirty="0"/>
              <a:t> </a:t>
            </a:r>
            <a:r>
              <a:rPr lang="pt-PT" dirty="0" err="1" smtClean="0"/>
              <a:t>following</a:t>
            </a:r>
            <a:r>
              <a:rPr lang="pt-PT" dirty="0"/>
              <a:t> </a:t>
            </a:r>
            <a:r>
              <a:rPr lang="pt-PT" dirty="0" err="1" smtClean="0"/>
              <a:t>three</a:t>
            </a:r>
            <a:r>
              <a:rPr lang="pt-PT" dirty="0" smtClean="0"/>
              <a:t> </a:t>
            </a:r>
            <a:r>
              <a:rPr lang="pt-PT" dirty="0" err="1"/>
              <a:t>levels</a:t>
            </a:r>
            <a:r>
              <a:rPr lang="pt-PT" dirty="0"/>
              <a:t> </a:t>
            </a:r>
            <a:r>
              <a:rPr lang="pt-PT" dirty="0" err="1"/>
              <a:t>of</a:t>
            </a:r>
            <a:r>
              <a:rPr lang="pt-PT" dirty="0"/>
              <a:t> </a:t>
            </a:r>
            <a:r>
              <a:rPr lang="pt-PT" dirty="0" err="1"/>
              <a:t>security</a:t>
            </a:r>
            <a:r>
              <a:rPr lang="pt-PT" dirty="0"/>
              <a:t>:</a:t>
            </a:r>
          </a:p>
          <a:p>
            <a:r>
              <a:rPr lang="en-US" b="1" dirty="0" err="1" smtClean="0"/>
              <a:t>noAuthNoPriv</a:t>
            </a:r>
            <a:endParaRPr lang="en-US" b="1" dirty="0" smtClean="0"/>
          </a:p>
          <a:p>
            <a:pPr lvl="1"/>
            <a:r>
              <a:rPr lang="en-US" dirty="0" smtClean="0"/>
              <a:t>No </a:t>
            </a:r>
            <a:r>
              <a:rPr lang="en-US" dirty="0"/>
              <a:t>authentication is required, and no privacy (encryption) is provided.</a:t>
            </a:r>
          </a:p>
          <a:p>
            <a:r>
              <a:rPr lang="en-US" b="1" dirty="0" err="1" smtClean="0"/>
              <a:t>authNoPriv</a:t>
            </a:r>
            <a:endParaRPr lang="en-US" b="1" dirty="0" smtClean="0"/>
          </a:p>
          <a:p>
            <a:pPr lvl="1"/>
            <a:r>
              <a:rPr lang="en-US" dirty="0" smtClean="0"/>
              <a:t>Authentication </a:t>
            </a:r>
            <a:r>
              <a:rPr lang="en-US" dirty="0"/>
              <a:t>is based on Hashed Message Authentication </a:t>
            </a:r>
            <a:r>
              <a:rPr lang="en-US" dirty="0" smtClean="0"/>
              <a:t>Code (HMAC</a:t>
            </a:r>
            <a:r>
              <a:rPr lang="en-US" dirty="0"/>
              <a:t>), MD5, or Secure Hash (SHA). No encryption is provided.</a:t>
            </a:r>
          </a:p>
          <a:p>
            <a:r>
              <a:rPr lang="en-US" b="1" dirty="0" err="1" smtClean="0"/>
              <a:t>authPriv</a:t>
            </a:r>
            <a:endParaRPr lang="en-US" b="1" dirty="0" smtClean="0"/>
          </a:p>
          <a:p>
            <a:pPr lvl="1"/>
            <a:r>
              <a:rPr lang="en-US" dirty="0" smtClean="0"/>
              <a:t>In </a:t>
            </a:r>
            <a:r>
              <a:rPr lang="en-US" dirty="0"/>
              <a:t>addition to authentication, cipher block chaining - Data </a:t>
            </a:r>
            <a:r>
              <a:rPr lang="en-US" dirty="0" smtClean="0"/>
              <a:t>Encryption </a:t>
            </a:r>
            <a:r>
              <a:rPr lang="pt-PT" dirty="0" smtClean="0"/>
              <a:t>Standard </a:t>
            </a:r>
            <a:r>
              <a:rPr lang="pt-PT" dirty="0"/>
              <a:t>(CBC-DES) </a:t>
            </a:r>
            <a:r>
              <a:rPr lang="pt-PT" dirty="0" err="1"/>
              <a:t>encryption</a:t>
            </a:r>
            <a:r>
              <a:rPr lang="pt-PT" dirty="0"/>
              <a:t> </a:t>
            </a:r>
            <a:r>
              <a:rPr lang="pt-PT" dirty="0" err="1"/>
              <a:t>is</a:t>
            </a:r>
            <a:r>
              <a:rPr lang="pt-PT" dirty="0"/>
              <a:t> </a:t>
            </a:r>
            <a:r>
              <a:rPr lang="pt-PT" dirty="0" err="1"/>
              <a:t>used</a:t>
            </a:r>
            <a:r>
              <a:rPr lang="pt-PT" dirty="0"/>
              <a:t>.</a:t>
            </a:r>
          </a:p>
        </p:txBody>
      </p:sp>
    </p:spTree>
    <p:extLst>
      <p:ext uri="{BB962C8B-B14F-4D97-AF65-F5344CB8AC3E}">
        <p14:creationId xmlns:p14="http://schemas.microsoft.com/office/powerpoint/2010/main" val="20333124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SNMP </a:t>
            </a:r>
            <a:r>
              <a:rPr lang="pt-PT" dirty="0" err="1"/>
              <a:t>Best</a:t>
            </a:r>
            <a:r>
              <a:rPr lang="pt-PT" dirty="0"/>
              <a:t> </a:t>
            </a:r>
            <a:r>
              <a:rPr lang="pt-PT" dirty="0" err="1"/>
              <a:t>Practices</a:t>
            </a:r>
            <a:endParaRPr lang="pt-PT" dirty="0"/>
          </a:p>
        </p:txBody>
      </p:sp>
      <p:sp>
        <p:nvSpPr>
          <p:cNvPr id="3" name="Content Placeholder 2"/>
          <p:cNvSpPr>
            <a:spLocks noGrp="1"/>
          </p:cNvSpPr>
          <p:nvPr>
            <p:ph idx="1"/>
          </p:nvPr>
        </p:nvSpPr>
        <p:spPr/>
        <p:txBody>
          <a:bodyPr/>
          <a:lstStyle/>
          <a:p>
            <a:r>
              <a:rPr lang="pt-PT" dirty="0" err="1" smtClean="0"/>
              <a:t>Restrict</a:t>
            </a:r>
            <a:r>
              <a:rPr lang="pt-PT" dirty="0" smtClean="0"/>
              <a:t> </a:t>
            </a:r>
            <a:r>
              <a:rPr lang="pt-PT" dirty="0" err="1"/>
              <a:t>access</a:t>
            </a:r>
            <a:r>
              <a:rPr lang="pt-PT" dirty="0"/>
              <a:t> to </a:t>
            </a:r>
            <a:r>
              <a:rPr lang="pt-PT" dirty="0" err="1"/>
              <a:t>read-only</a:t>
            </a:r>
            <a:r>
              <a:rPr lang="pt-PT" dirty="0"/>
              <a:t>.</a:t>
            </a:r>
          </a:p>
          <a:p>
            <a:r>
              <a:rPr lang="en-US" dirty="0" smtClean="0"/>
              <a:t>Use </a:t>
            </a:r>
            <a:r>
              <a:rPr lang="en-US" dirty="0"/>
              <a:t>write access with separate credentials and careful consideration.</a:t>
            </a:r>
          </a:p>
          <a:p>
            <a:r>
              <a:rPr lang="en-US" dirty="0" smtClean="0"/>
              <a:t>Set </a:t>
            </a:r>
            <a:r>
              <a:rPr lang="en-US" dirty="0"/>
              <a:t>up SNMP views to restrict manager to only access needed sets of MIBs.</a:t>
            </a:r>
          </a:p>
          <a:p>
            <a:r>
              <a:rPr lang="en-US" dirty="0" smtClean="0"/>
              <a:t>Configure </a:t>
            </a:r>
            <a:r>
              <a:rPr lang="en-US" dirty="0"/>
              <a:t>ACLs to restrict SNMP access only by known managers.</a:t>
            </a:r>
          </a:p>
          <a:p>
            <a:r>
              <a:rPr lang="en-US" dirty="0" smtClean="0"/>
              <a:t>Use </a:t>
            </a:r>
            <a:r>
              <a:rPr lang="en-US" dirty="0"/>
              <a:t>SNMPv3 authentication, encryption, and integrity where possible, </a:t>
            </a:r>
            <a:r>
              <a:rPr lang="en-US" dirty="0" smtClean="0"/>
              <a:t>including upgrading </a:t>
            </a:r>
            <a:r>
              <a:rPr lang="en-US" dirty="0"/>
              <a:t>devices to support SNMPv3 if necessary.</a:t>
            </a:r>
            <a:endParaRPr lang="pt-PT" dirty="0"/>
          </a:p>
        </p:txBody>
      </p:sp>
    </p:spTree>
    <p:extLst>
      <p:ext uri="{BB962C8B-B14F-4D97-AF65-F5344CB8AC3E}">
        <p14:creationId xmlns:p14="http://schemas.microsoft.com/office/powerpoint/2010/main" val="331556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AAA </a:t>
            </a:r>
            <a:r>
              <a:rPr lang="pt-PT" dirty="0" err="1"/>
              <a:t>B</a:t>
            </a:r>
            <a:r>
              <a:rPr lang="pt-PT" dirty="0" err="1" smtClean="0"/>
              <a:t>enefits</a:t>
            </a:r>
            <a:endParaRPr lang="pt-PT" dirty="0"/>
          </a:p>
        </p:txBody>
      </p:sp>
      <p:sp>
        <p:nvSpPr>
          <p:cNvPr id="3" name="Content Placeholder 2"/>
          <p:cNvSpPr>
            <a:spLocks noGrp="1"/>
          </p:cNvSpPr>
          <p:nvPr>
            <p:ph idx="1"/>
          </p:nvPr>
        </p:nvSpPr>
        <p:spPr/>
        <p:txBody>
          <a:bodyPr>
            <a:normAutofit/>
          </a:bodyPr>
          <a:lstStyle/>
          <a:p>
            <a:r>
              <a:rPr lang="en-US" b="1" dirty="0" smtClean="0"/>
              <a:t>Increased </a:t>
            </a:r>
            <a:r>
              <a:rPr lang="en-US" b="1" dirty="0"/>
              <a:t>flexibility and control of access </a:t>
            </a:r>
            <a:r>
              <a:rPr lang="en-US" b="1" dirty="0" smtClean="0"/>
              <a:t>configuration</a:t>
            </a:r>
          </a:p>
          <a:p>
            <a:pPr lvl="1"/>
            <a:r>
              <a:rPr lang="en-US" dirty="0" smtClean="0"/>
              <a:t>AAA </a:t>
            </a:r>
            <a:r>
              <a:rPr lang="en-US" dirty="0"/>
              <a:t>offers additional authorization flexibility on </a:t>
            </a:r>
            <a:r>
              <a:rPr lang="en-US" dirty="0" smtClean="0"/>
              <a:t>a per-command </a:t>
            </a:r>
            <a:r>
              <a:rPr lang="en-US" dirty="0"/>
              <a:t>or per-interface level, which is unavailable with local credentials.</a:t>
            </a:r>
          </a:p>
          <a:p>
            <a:r>
              <a:rPr lang="en-US" b="1" dirty="0" smtClean="0"/>
              <a:t>Scalability</a:t>
            </a:r>
          </a:p>
          <a:p>
            <a:pPr lvl="1"/>
            <a:r>
              <a:rPr lang="en-US" dirty="0" smtClean="0"/>
              <a:t>As the </a:t>
            </a:r>
            <a:r>
              <a:rPr lang="en-US" dirty="0"/>
              <a:t>network grows, managing a large number of users on multiple devices </a:t>
            </a:r>
            <a:r>
              <a:rPr lang="en-US" dirty="0" smtClean="0"/>
              <a:t>becomes highly </a:t>
            </a:r>
            <a:r>
              <a:rPr lang="en-US" dirty="0"/>
              <a:t>impractical and error-prone, with a lot of administrative burden</a:t>
            </a:r>
            <a:r>
              <a:rPr lang="en-US" dirty="0" smtClean="0"/>
              <a:t>.</a:t>
            </a:r>
            <a:endParaRPr lang="en-US" dirty="0"/>
          </a:p>
          <a:p>
            <a:r>
              <a:rPr lang="en-US" b="1" dirty="0" smtClean="0"/>
              <a:t>Standardized </a:t>
            </a:r>
            <a:r>
              <a:rPr lang="en-US" b="1" dirty="0"/>
              <a:t>authentication </a:t>
            </a:r>
            <a:r>
              <a:rPr lang="en-US" b="1" dirty="0" smtClean="0"/>
              <a:t>methods</a:t>
            </a:r>
          </a:p>
          <a:p>
            <a:pPr lvl="1"/>
            <a:r>
              <a:rPr lang="en-US" dirty="0" smtClean="0"/>
              <a:t>AAA </a:t>
            </a:r>
            <a:r>
              <a:rPr lang="en-US" dirty="0"/>
              <a:t>supports the RADIUS protocol, </a:t>
            </a:r>
            <a:r>
              <a:rPr lang="en-US" dirty="0" smtClean="0"/>
              <a:t>which is </a:t>
            </a:r>
            <a:r>
              <a:rPr lang="en-US" dirty="0"/>
              <a:t>an industry open standard. This ensures interoperability and allows </a:t>
            </a:r>
            <a:r>
              <a:rPr lang="en-US" dirty="0" smtClean="0"/>
              <a:t>flexibility because </a:t>
            </a:r>
            <a:r>
              <a:rPr lang="en-US" dirty="0"/>
              <a:t>you can mix and match different vendors</a:t>
            </a:r>
            <a:r>
              <a:rPr lang="en-US" dirty="0" smtClean="0"/>
              <a:t>.</a:t>
            </a:r>
          </a:p>
          <a:p>
            <a:r>
              <a:rPr lang="en-US" b="1" dirty="0" smtClean="0"/>
              <a:t>Multiple </a:t>
            </a:r>
            <a:r>
              <a:rPr lang="en-US" b="1" dirty="0"/>
              <a:t>backup </a:t>
            </a:r>
            <a:r>
              <a:rPr lang="en-US" b="1" dirty="0" smtClean="0"/>
              <a:t>systems</a:t>
            </a:r>
          </a:p>
          <a:p>
            <a:pPr lvl="1"/>
            <a:r>
              <a:rPr lang="en-US" dirty="0" smtClean="0"/>
              <a:t>You </a:t>
            </a:r>
            <a:r>
              <a:rPr lang="en-US" dirty="0"/>
              <a:t>may specify multiple servers when </a:t>
            </a:r>
            <a:r>
              <a:rPr lang="en-US" dirty="0" smtClean="0"/>
              <a:t>configuring authentication </a:t>
            </a:r>
            <a:r>
              <a:rPr lang="en-US" dirty="0"/>
              <a:t>options on the method list, combining them in a server group</a:t>
            </a:r>
            <a:r>
              <a:rPr lang="en-US" dirty="0" smtClean="0"/>
              <a:t>.</a:t>
            </a:r>
            <a:endParaRPr lang="pt-PT" dirty="0"/>
          </a:p>
        </p:txBody>
      </p:sp>
    </p:spTree>
    <p:extLst>
      <p:ext uri="{BB962C8B-B14F-4D97-AF65-F5344CB8AC3E}">
        <p14:creationId xmlns:p14="http://schemas.microsoft.com/office/powerpoint/2010/main" val="30026477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SNMPv3 </a:t>
            </a:r>
            <a:r>
              <a:rPr lang="pt-PT" dirty="0" err="1"/>
              <a:t>Configuration</a:t>
            </a:r>
            <a:r>
              <a:rPr lang="pt-PT" dirty="0"/>
              <a:t> </a:t>
            </a:r>
            <a:r>
              <a:rPr lang="pt-PT" dirty="0" smtClean="0"/>
              <a:t>Steps</a:t>
            </a:r>
            <a:endParaRPr lang="pt-PT" dirty="0"/>
          </a:p>
        </p:txBody>
      </p:sp>
      <p:sp>
        <p:nvSpPr>
          <p:cNvPr id="3" name="Content Placeholder 2"/>
          <p:cNvSpPr>
            <a:spLocks noGrp="1"/>
          </p:cNvSpPr>
          <p:nvPr>
            <p:ph idx="1"/>
          </p:nvPr>
        </p:nvSpPr>
        <p:spPr/>
        <p:txBody>
          <a:bodyPr/>
          <a:lstStyle/>
          <a:p>
            <a:r>
              <a:rPr lang="en-US" b="1" dirty="0"/>
              <a:t>Step 1. </a:t>
            </a:r>
            <a:r>
              <a:rPr lang="en-US" dirty="0"/>
              <a:t>Configure an access list to be used to restrict subnets for SNMP access.</a:t>
            </a:r>
          </a:p>
          <a:p>
            <a:r>
              <a:rPr lang="en-US" b="1" dirty="0"/>
              <a:t>Step 2. </a:t>
            </a:r>
            <a:r>
              <a:rPr lang="en-US" dirty="0"/>
              <a:t>Configure the SNMPv3 views to limit access to specific MIBs.</a:t>
            </a:r>
          </a:p>
          <a:p>
            <a:r>
              <a:rPr lang="en-US" b="1" dirty="0"/>
              <a:t>Step 3. </a:t>
            </a:r>
            <a:r>
              <a:rPr lang="en-US" dirty="0"/>
              <a:t>Configure the SNMPv3 security groups.</a:t>
            </a:r>
          </a:p>
          <a:p>
            <a:r>
              <a:rPr lang="en-US" b="1" dirty="0"/>
              <a:t>Step 4. </a:t>
            </a:r>
            <a:r>
              <a:rPr lang="en-US" dirty="0"/>
              <a:t>Configure the SNMPv3 users.</a:t>
            </a:r>
          </a:p>
          <a:p>
            <a:r>
              <a:rPr lang="en-US" b="1" dirty="0"/>
              <a:t>Step 5. </a:t>
            </a:r>
            <a:r>
              <a:rPr lang="en-US" dirty="0"/>
              <a:t>Configure the SNMPv3 trap receivers.</a:t>
            </a:r>
          </a:p>
          <a:p>
            <a:r>
              <a:rPr lang="en-US" b="1" dirty="0"/>
              <a:t>Step 6. </a:t>
            </a:r>
            <a:r>
              <a:rPr lang="en-US" dirty="0"/>
              <a:t>Configure </a:t>
            </a:r>
            <a:r>
              <a:rPr lang="en-US" dirty="0" err="1"/>
              <a:t>ifindex</a:t>
            </a:r>
            <a:r>
              <a:rPr lang="en-US" dirty="0"/>
              <a:t> persistence to prevent </a:t>
            </a:r>
            <a:r>
              <a:rPr lang="en-US" dirty="0" err="1"/>
              <a:t>ifindex</a:t>
            </a:r>
            <a:r>
              <a:rPr lang="en-US" dirty="0"/>
              <a:t> changes.</a:t>
            </a:r>
            <a:endParaRPr lang="pt-PT" dirty="0"/>
          </a:p>
        </p:txBody>
      </p:sp>
    </p:spTree>
    <p:extLst>
      <p:ext uri="{BB962C8B-B14F-4D97-AF65-F5344CB8AC3E}">
        <p14:creationId xmlns:p14="http://schemas.microsoft.com/office/powerpoint/2010/main" val="42830493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SNMPv3 Best Practice </a:t>
            </a:r>
            <a:r>
              <a:rPr lang="en-US" dirty="0" smtClean="0"/>
              <a:t>Configuration</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3"/>
          <a:stretch>
            <a:fillRect/>
          </a:stretch>
        </p:blipFill>
        <p:spPr>
          <a:xfrm>
            <a:off x="259235" y="2145707"/>
            <a:ext cx="8560685" cy="3206663"/>
          </a:xfrm>
          <a:prstGeom prst="rect">
            <a:avLst/>
          </a:prstGeom>
        </p:spPr>
      </p:pic>
    </p:spTree>
    <p:extLst>
      <p:ext uri="{BB962C8B-B14F-4D97-AF65-F5344CB8AC3E}">
        <p14:creationId xmlns:p14="http://schemas.microsoft.com/office/powerpoint/2010/main" val="38664265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a:t>SNMP </a:t>
            </a:r>
            <a:r>
              <a:rPr lang="pt-PT" dirty="0" err="1"/>
              <a:t>Command</a:t>
            </a:r>
            <a:r>
              <a:rPr lang="pt-PT" dirty="0"/>
              <a:t> </a:t>
            </a:r>
            <a:r>
              <a:rPr lang="pt-PT" dirty="0" err="1"/>
              <a:t>Reference</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593879" y="1108037"/>
            <a:ext cx="7891398" cy="5163171"/>
          </a:xfrm>
          <a:prstGeom prst="rect">
            <a:avLst/>
          </a:prstGeom>
        </p:spPr>
      </p:pic>
    </p:spTree>
    <p:extLst>
      <p:ext uri="{BB962C8B-B14F-4D97-AF65-F5344CB8AC3E}">
        <p14:creationId xmlns:p14="http://schemas.microsoft.com/office/powerpoint/2010/main" val="13346434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7 Summary</a:t>
            </a:r>
          </a:p>
        </p:txBody>
      </p:sp>
      <p:sp>
        <p:nvSpPr>
          <p:cNvPr id="3" name="Content Placeholder 2"/>
          <p:cNvSpPr>
            <a:spLocks noGrp="1"/>
          </p:cNvSpPr>
          <p:nvPr>
            <p:ph idx="1"/>
          </p:nvPr>
        </p:nvSpPr>
        <p:spPr/>
        <p:txBody>
          <a:bodyPr>
            <a:normAutofit fontScale="77500" lnSpcReduction="20000"/>
          </a:bodyPr>
          <a:lstStyle/>
          <a:p>
            <a:r>
              <a:rPr lang="en-US" dirty="0"/>
              <a:t>The AAA features include authentication, authorization, and accounting. The </a:t>
            </a:r>
            <a:r>
              <a:rPr lang="en-US" dirty="0" smtClean="0"/>
              <a:t>use of </a:t>
            </a:r>
            <a:r>
              <a:rPr lang="en-US" dirty="0"/>
              <a:t>AAA is required in nearly all campus networks because it secures and </a:t>
            </a:r>
            <a:r>
              <a:rPr lang="en-US" dirty="0" smtClean="0"/>
              <a:t>provides administrative </a:t>
            </a:r>
            <a:r>
              <a:rPr lang="en-US" dirty="0"/>
              <a:t>control and logging of user access to network devices and to the </a:t>
            </a:r>
            <a:r>
              <a:rPr lang="en-US" dirty="0" smtClean="0"/>
              <a:t>network </a:t>
            </a:r>
            <a:r>
              <a:rPr lang="pt-PT" dirty="0" err="1" smtClean="0"/>
              <a:t>itself</a:t>
            </a:r>
            <a:r>
              <a:rPr lang="pt-PT" dirty="0"/>
              <a:t>.</a:t>
            </a:r>
          </a:p>
          <a:p>
            <a:r>
              <a:rPr lang="en-US" dirty="0" smtClean="0"/>
              <a:t>Identity-based </a:t>
            </a:r>
            <a:r>
              <a:rPr lang="en-US" dirty="0"/>
              <a:t>networking leverages protocols such as 802.1X to support </a:t>
            </a:r>
            <a:r>
              <a:rPr lang="en-US" dirty="0" smtClean="0"/>
              <a:t>mobility, security</a:t>
            </a:r>
            <a:r>
              <a:rPr lang="en-US" dirty="0"/>
              <a:t>, authentication, and authorization of users to network resources.</a:t>
            </a:r>
          </a:p>
          <a:p>
            <a:r>
              <a:rPr lang="en-US" dirty="0" smtClean="0"/>
              <a:t>Accurate </a:t>
            </a:r>
            <a:r>
              <a:rPr lang="en-US" dirty="0"/>
              <a:t>time is essential for time logging services in campus networks, as are </a:t>
            </a:r>
            <a:r>
              <a:rPr lang="en-US" dirty="0" smtClean="0"/>
              <a:t>many </a:t>
            </a:r>
            <a:r>
              <a:rPr lang="pt-PT" dirty="0" err="1" smtClean="0"/>
              <a:t>security</a:t>
            </a:r>
            <a:r>
              <a:rPr lang="pt-PT" dirty="0" smtClean="0"/>
              <a:t> </a:t>
            </a:r>
            <a:r>
              <a:rPr lang="pt-PT" dirty="0" err="1"/>
              <a:t>features</a:t>
            </a:r>
            <a:r>
              <a:rPr lang="pt-PT" dirty="0"/>
              <a:t> </a:t>
            </a:r>
            <a:r>
              <a:rPr lang="pt-PT" dirty="0" err="1"/>
              <a:t>like</a:t>
            </a:r>
            <a:r>
              <a:rPr lang="pt-PT" dirty="0"/>
              <a:t> </a:t>
            </a:r>
            <a:r>
              <a:rPr lang="pt-PT" dirty="0" err="1"/>
              <a:t>encryption</a:t>
            </a:r>
            <a:r>
              <a:rPr lang="pt-PT" dirty="0"/>
              <a:t>.</a:t>
            </a:r>
          </a:p>
          <a:p>
            <a:r>
              <a:rPr lang="en-US" dirty="0" smtClean="0"/>
              <a:t>All </a:t>
            </a:r>
            <a:r>
              <a:rPr lang="en-US" dirty="0"/>
              <a:t>Cisco Catalyst switches support NTP for time synchronization.</a:t>
            </a:r>
          </a:p>
          <a:p>
            <a:r>
              <a:rPr lang="en-US" dirty="0" smtClean="0"/>
              <a:t>NTP </a:t>
            </a:r>
            <a:r>
              <a:rPr lang="en-US" dirty="0"/>
              <a:t>generally achieves millisecond accuracy in LAN networks.</a:t>
            </a:r>
          </a:p>
          <a:p>
            <a:r>
              <a:rPr lang="en-US" dirty="0" smtClean="0"/>
              <a:t>SNMP </a:t>
            </a:r>
            <a:r>
              <a:rPr lang="en-US" dirty="0"/>
              <a:t>is a lightweight protocol that not only monitors and controls devices but </a:t>
            </a:r>
            <a:r>
              <a:rPr lang="en-US" dirty="0" smtClean="0"/>
              <a:t>also </a:t>
            </a:r>
            <a:r>
              <a:rPr lang="pt-PT" dirty="0" err="1" smtClean="0"/>
              <a:t>supports</a:t>
            </a:r>
            <a:r>
              <a:rPr lang="pt-PT" dirty="0" smtClean="0"/>
              <a:t> </a:t>
            </a:r>
            <a:r>
              <a:rPr lang="pt-PT" dirty="0" err="1"/>
              <a:t>alerting</a:t>
            </a:r>
            <a:r>
              <a:rPr lang="pt-PT" dirty="0"/>
              <a:t> </a:t>
            </a:r>
            <a:r>
              <a:rPr lang="pt-PT" dirty="0" err="1"/>
              <a:t>of</a:t>
            </a:r>
            <a:r>
              <a:rPr lang="pt-PT" dirty="0"/>
              <a:t> </a:t>
            </a:r>
            <a:r>
              <a:rPr lang="pt-PT" dirty="0" err="1"/>
              <a:t>events</a:t>
            </a:r>
            <a:r>
              <a:rPr lang="pt-PT" dirty="0"/>
              <a:t>.</a:t>
            </a:r>
          </a:p>
          <a:p>
            <a:r>
              <a:rPr lang="en-US" dirty="0" smtClean="0"/>
              <a:t>SNMPv3 </a:t>
            </a:r>
            <a:r>
              <a:rPr lang="en-US" dirty="0"/>
              <a:t>is the best practice recommendation for SNMP; avoid using SNMPv2 (</a:t>
            </a:r>
            <a:r>
              <a:rPr lang="en-US" dirty="0" smtClean="0"/>
              <a:t>or v1</a:t>
            </a:r>
            <a:r>
              <a:rPr lang="en-US" dirty="0"/>
              <a:t>) if it all possible (because of its lack of security features).</a:t>
            </a:r>
          </a:p>
          <a:p>
            <a:r>
              <a:rPr lang="en-US" dirty="0" smtClean="0"/>
              <a:t>Security </a:t>
            </a:r>
            <a:r>
              <a:rPr lang="en-US" dirty="0"/>
              <a:t>around SNMP must be considered as part of any implementation plan. At </a:t>
            </a:r>
            <a:r>
              <a:rPr lang="en-US" dirty="0" smtClean="0"/>
              <a:t>a minimum</a:t>
            </a:r>
            <a:r>
              <a:rPr lang="en-US" dirty="0"/>
              <a:t>, use authentication and encryption along with restricted write access </a:t>
            </a:r>
            <a:r>
              <a:rPr lang="en-US" dirty="0" smtClean="0"/>
              <a:t>and IP </a:t>
            </a:r>
            <a:r>
              <a:rPr lang="en-US" dirty="0"/>
              <a:t>ACLs to restrict network access.</a:t>
            </a:r>
          </a:p>
        </p:txBody>
      </p:sp>
    </p:spTree>
    <p:extLst>
      <p:ext uri="{BB962C8B-B14F-4D97-AF65-F5344CB8AC3E}">
        <p14:creationId xmlns:p14="http://schemas.microsoft.com/office/powerpoint/2010/main" val="11699717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b="1" dirty="0" smtClean="0"/>
              <a:t>CCNPv7.1 SWITCH Lab7.1 NTP</a:t>
            </a:r>
          </a:p>
          <a:p>
            <a:r>
              <a:rPr lang="en-US" b="1" dirty="0" smtClean="0"/>
              <a:t>CCNPv7.1 SWITCH Lab7.2 SNMP</a:t>
            </a:r>
            <a:endParaRPr lang="en-US" b="1" dirty="0"/>
          </a:p>
        </p:txBody>
      </p:sp>
      <p:sp>
        <p:nvSpPr>
          <p:cNvPr id="5" name="Title 4"/>
          <p:cNvSpPr>
            <a:spLocks noGrp="1"/>
          </p:cNvSpPr>
          <p:nvPr>
            <p:ph type="title"/>
          </p:nvPr>
        </p:nvSpPr>
        <p:spPr/>
        <p:txBody>
          <a:bodyPr/>
          <a:lstStyle/>
          <a:p>
            <a:r>
              <a:rPr lang="en-US" dirty="0" smtClean="0"/>
              <a:t>Chapter 7 Labs</a:t>
            </a:r>
            <a:endParaRPr lang="en-US" dirty="0"/>
          </a:p>
        </p:txBody>
      </p:sp>
    </p:spTree>
    <p:extLst>
      <p:ext uri="{BB962C8B-B14F-4D97-AF65-F5344CB8AC3E}">
        <p14:creationId xmlns:p14="http://schemas.microsoft.com/office/powerpoint/2010/main" val="14083181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17411" name="Picture 3" descr="CNA_largo-onwhite"/>
          <p:cNvPicPr>
            <a:picLocks noChangeAspect="1" noChangeArrowheads="1"/>
          </p:cNvPicPr>
          <p:nvPr/>
        </p:nvPicPr>
        <p:blipFill>
          <a:blip r:embed="rId3"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Acknowledgment </a:t>
            </a:r>
            <a:endParaRPr lang="zh-CN" altLang="en-US" dirty="0"/>
          </a:p>
        </p:txBody>
      </p:sp>
      <p:sp>
        <p:nvSpPr>
          <p:cNvPr id="3" name="Content Placeholder 2"/>
          <p:cNvSpPr>
            <a:spLocks noGrp="1"/>
          </p:cNvSpPr>
          <p:nvPr>
            <p:ph sz="quarter" idx="10"/>
          </p:nvPr>
        </p:nvSpPr>
        <p:spPr/>
        <p:txBody>
          <a:bodyPr>
            <a:normAutofit/>
          </a:bodyPr>
          <a:lstStyle/>
          <a:p>
            <a:pPr marL="285750" indent="-285750">
              <a:buFont typeface="Arial" panose="020B0604020202020204" pitchFamily="34" charset="0"/>
              <a:buChar char="•"/>
            </a:pPr>
            <a:r>
              <a:rPr lang="en-US" altLang="zh-CN" sz="1800" i="1" dirty="0" smtClean="0">
                <a:latin typeface="Arial" panose="020B0604020202020204" pitchFamily="34" charset="0"/>
              </a:rPr>
              <a:t>Some of the images and texts </a:t>
            </a:r>
            <a:r>
              <a:rPr lang="en-US" altLang="zh-CN" sz="1800" i="1" smtClean="0">
                <a:latin typeface="Arial" panose="020B0604020202020204" pitchFamily="34" charset="0"/>
              </a:rPr>
              <a:t>are from Implementing </a:t>
            </a:r>
            <a:r>
              <a:rPr lang="en-US" altLang="zh-CN" sz="1800" i="1" dirty="0">
                <a:latin typeface="Arial" panose="020B0604020202020204" pitchFamily="34" charset="0"/>
              </a:rPr>
              <a:t>Cisco IP Switched Networks (SWITCH) Foundation Learning Guide: (CCNP SWITCH 300-115)</a:t>
            </a:r>
            <a:r>
              <a:rPr lang="en-US" altLang="zh-CN" sz="1800" dirty="0">
                <a:latin typeface="Arial" panose="020B0604020202020204" pitchFamily="34" charset="0"/>
              </a:rPr>
              <a:t> by Richard Froom and </a:t>
            </a:r>
            <a:r>
              <a:rPr lang="en-US" altLang="zh-CN" sz="1800" dirty="0" err="1">
                <a:latin typeface="Arial" panose="020B0604020202020204" pitchFamily="34" charset="0"/>
              </a:rPr>
              <a:t>Erum</a:t>
            </a:r>
            <a:r>
              <a:rPr lang="en-US" altLang="zh-CN" sz="1800" dirty="0">
                <a:latin typeface="Arial" panose="020B0604020202020204" pitchFamily="34" charset="0"/>
              </a:rPr>
              <a:t> </a:t>
            </a:r>
            <a:r>
              <a:rPr lang="en-US" altLang="zh-CN" sz="1800" dirty="0" err="1">
                <a:latin typeface="Arial" panose="020B0604020202020204" pitchFamily="34" charset="0"/>
              </a:rPr>
              <a:t>Frahim</a:t>
            </a:r>
            <a:r>
              <a:rPr lang="en-US" altLang="zh-CN" sz="1800" dirty="0">
                <a:latin typeface="Arial" panose="020B0604020202020204" pitchFamily="34" charset="0"/>
              </a:rPr>
              <a:t> (1587206641) </a:t>
            </a:r>
            <a:endParaRPr lang="en-US" altLang="zh-CN" sz="1800" dirty="0" smtClean="0">
              <a:latin typeface="Arial" panose="020B0604020202020204" pitchFamily="34" charset="0"/>
            </a:endParaRPr>
          </a:p>
          <a:p>
            <a:pPr marL="285750" indent="-285750">
              <a:buFont typeface="Arial" panose="020B0604020202020204" pitchFamily="34" charset="0"/>
              <a:buChar char="•"/>
            </a:pPr>
            <a:r>
              <a:rPr lang="en-US" altLang="zh-CN" sz="1800" dirty="0" smtClean="0"/>
              <a:t>Copyright </a:t>
            </a:r>
            <a:r>
              <a:rPr lang="en-US" altLang="zh-CN" sz="1800" dirty="0"/>
              <a:t>© 2015 </a:t>
            </a:r>
            <a:r>
              <a:rPr lang="en-US" altLang="zh-CN" sz="1800" dirty="0" smtClean="0"/>
              <a:t>– 2016 Cisco </a:t>
            </a:r>
            <a:r>
              <a:rPr lang="en-US" altLang="zh-CN" sz="1800" dirty="0"/>
              <a:t>Systems, Inc.</a:t>
            </a:r>
            <a:endParaRPr lang="en-US" altLang="en-US" sz="1800" dirty="0"/>
          </a:p>
          <a:p>
            <a:pPr marL="285750" indent="-285750">
              <a:buFont typeface="Arial" panose="020B0604020202020204" pitchFamily="34" charset="0"/>
              <a:buChar char="•"/>
            </a:pPr>
            <a:r>
              <a:rPr lang="en-US" altLang="en-US" sz="1800" dirty="0"/>
              <a:t>Special Thanks </a:t>
            </a:r>
            <a:r>
              <a:rPr lang="en-US" altLang="en-US" sz="1800" dirty="0" smtClean="0"/>
              <a:t>to </a:t>
            </a:r>
            <a:r>
              <a:rPr lang="en-US" altLang="en-US" sz="1800" i="1" dirty="0" smtClean="0"/>
              <a:t>Bruno </a:t>
            </a:r>
            <a:r>
              <a:rPr lang="en-US" altLang="en-US" sz="1800" i="1" dirty="0"/>
              <a:t>Silva</a:t>
            </a:r>
            <a:endParaRPr lang="en-US" altLang="en-US" sz="1400" i="1" dirty="0"/>
          </a:p>
        </p:txBody>
      </p:sp>
    </p:spTree>
    <p:extLst>
      <p:ext uri="{BB962C8B-B14F-4D97-AF65-F5344CB8AC3E}">
        <p14:creationId xmlns:p14="http://schemas.microsoft.com/office/powerpoint/2010/main" val="206806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RADIUS </a:t>
            </a:r>
            <a:r>
              <a:rPr lang="pt-PT" dirty="0" err="1"/>
              <a:t>and</a:t>
            </a:r>
            <a:r>
              <a:rPr lang="pt-PT" dirty="0"/>
              <a:t> TACACS+ </a:t>
            </a:r>
            <a:r>
              <a:rPr lang="pt-PT" dirty="0" err="1"/>
              <a:t>Overview</a:t>
            </a:r>
            <a:endParaRPr lang="pt-PT" dirty="0"/>
          </a:p>
        </p:txBody>
      </p:sp>
      <p:sp>
        <p:nvSpPr>
          <p:cNvPr id="3" name="Content Placeholder 2"/>
          <p:cNvSpPr>
            <a:spLocks noGrp="1"/>
          </p:cNvSpPr>
          <p:nvPr>
            <p:ph idx="1"/>
          </p:nvPr>
        </p:nvSpPr>
        <p:spPr>
          <a:xfrm>
            <a:off x="279401" y="1183340"/>
            <a:ext cx="8520354" cy="2887619"/>
          </a:xfrm>
        </p:spPr>
        <p:txBody>
          <a:bodyPr>
            <a:normAutofit fontScale="85000" lnSpcReduction="10000"/>
          </a:bodyPr>
          <a:lstStyle/>
          <a:p>
            <a:r>
              <a:rPr lang="en-US" dirty="0"/>
              <a:t>RADIUS and TACACS+ are AAA protocols. </a:t>
            </a:r>
            <a:endParaRPr lang="en-US" dirty="0" smtClean="0"/>
          </a:p>
          <a:p>
            <a:r>
              <a:rPr lang="en-US" dirty="0" smtClean="0"/>
              <a:t>Both </a:t>
            </a:r>
            <a:r>
              <a:rPr lang="en-US" dirty="0"/>
              <a:t>use the client/server </a:t>
            </a:r>
            <a:r>
              <a:rPr lang="en-US" dirty="0" smtClean="0"/>
              <a:t>model. </a:t>
            </a:r>
          </a:p>
          <a:p>
            <a:r>
              <a:rPr lang="en-US" dirty="0" smtClean="0"/>
              <a:t>As </a:t>
            </a:r>
            <a:r>
              <a:rPr lang="en-US" dirty="0"/>
              <a:t>shown in Step </a:t>
            </a:r>
            <a:r>
              <a:rPr lang="en-US" dirty="0" smtClean="0"/>
              <a:t>1, a </a:t>
            </a:r>
            <a:r>
              <a:rPr lang="en-US" dirty="0"/>
              <a:t>user or machine sends a request to </a:t>
            </a:r>
            <a:r>
              <a:rPr lang="en-US" dirty="0" smtClean="0"/>
              <a:t>a networking </a:t>
            </a:r>
            <a:r>
              <a:rPr lang="en-US" dirty="0"/>
              <a:t>device such as a router that acts as a network access server when </a:t>
            </a:r>
            <a:r>
              <a:rPr lang="en-US" dirty="0" smtClean="0"/>
              <a:t>running AAA</a:t>
            </a:r>
            <a:r>
              <a:rPr lang="en-US" dirty="0"/>
              <a:t>. </a:t>
            </a:r>
            <a:endParaRPr lang="en-US" dirty="0" smtClean="0"/>
          </a:p>
          <a:p>
            <a:r>
              <a:rPr lang="en-US" dirty="0" smtClean="0"/>
              <a:t>The </a:t>
            </a:r>
            <a:r>
              <a:rPr lang="en-US" dirty="0"/>
              <a:t>network access server then communicates (2, 3) with the server </a:t>
            </a:r>
            <a:r>
              <a:rPr lang="en-US" dirty="0" smtClean="0"/>
              <a:t>exchanging RADIUS </a:t>
            </a:r>
            <a:r>
              <a:rPr lang="en-US" dirty="0"/>
              <a:t>or TACACS+ messages. </a:t>
            </a:r>
            <a:endParaRPr lang="en-US" dirty="0" smtClean="0"/>
          </a:p>
          <a:p>
            <a:r>
              <a:rPr lang="en-US" dirty="0" smtClean="0"/>
              <a:t>If </a:t>
            </a:r>
            <a:r>
              <a:rPr lang="en-US" dirty="0"/>
              <a:t>authentication is successful, the user is granted (4) </a:t>
            </a:r>
            <a:r>
              <a:rPr lang="en-US" dirty="0" smtClean="0"/>
              <a:t>an access </a:t>
            </a:r>
            <a:r>
              <a:rPr lang="en-US" dirty="0"/>
              <a:t>to a protected resource (5), such as a device CLI, network, and so on. </a:t>
            </a:r>
            <a:endParaRPr lang="pt-PT" dirty="0"/>
          </a:p>
        </p:txBody>
      </p:sp>
      <p:pic>
        <p:nvPicPr>
          <p:cNvPr id="4" name="Picture 3"/>
          <p:cNvPicPr>
            <a:picLocks noChangeAspect="1"/>
          </p:cNvPicPr>
          <p:nvPr/>
        </p:nvPicPr>
        <p:blipFill>
          <a:blip r:embed="rId3"/>
          <a:stretch>
            <a:fillRect/>
          </a:stretch>
        </p:blipFill>
        <p:spPr>
          <a:xfrm>
            <a:off x="1579268" y="4034710"/>
            <a:ext cx="6116284" cy="2591557"/>
          </a:xfrm>
          <a:prstGeom prst="rect">
            <a:avLst/>
          </a:prstGeom>
        </p:spPr>
      </p:pic>
    </p:spTree>
    <p:extLst>
      <p:ext uri="{BB962C8B-B14F-4D97-AF65-F5344CB8AC3E}">
        <p14:creationId xmlns:p14="http://schemas.microsoft.com/office/powerpoint/2010/main" val="173513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TACACS+ Versus RADIUS</a:t>
            </a:r>
          </a:p>
        </p:txBody>
      </p:sp>
      <p:sp>
        <p:nvSpPr>
          <p:cNvPr id="3" name="Content Placeholder 2"/>
          <p:cNvSpPr>
            <a:spLocks noGrp="1"/>
          </p:cNvSpPr>
          <p:nvPr>
            <p:ph idx="1"/>
          </p:nvPr>
        </p:nvSpPr>
        <p:spPr/>
        <p:txBody>
          <a:bodyPr/>
          <a:lstStyle/>
          <a:p>
            <a:endParaRPr lang="pt-PT" dirty="0"/>
          </a:p>
        </p:txBody>
      </p:sp>
      <p:pic>
        <p:nvPicPr>
          <p:cNvPr id="7" name="Picture 6"/>
          <p:cNvPicPr>
            <a:picLocks noChangeAspect="1"/>
          </p:cNvPicPr>
          <p:nvPr/>
        </p:nvPicPr>
        <p:blipFill>
          <a:blip r:embed="rId2"/>
          <a:stretch>
            <a:fillRect/>
          </a:stretch>
        </p:blipFill>
        <p:spPr>
          <a:xfrm>
            <a:off x="238963" y="1816274"/>
            <a:ext cx="8560792" cy="3607495"/>
          </a:xfrm>
          <a:prstGeom prst="rect">
            <a:avLst/>
          </a:prstGeom>
        </p:spPr>
      </p:pic>
    </p:spTree>
    <p:extLst>
      <p:ext uri="{BB962C8B-B14F-4D97-AF65-F5344CB8AC3E}">
        <p14:creationId xmlns:p14="http://schemas.microsoft.com/office/powerpoint/2010/main" val="3100358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RADIUS </a:t>
            </a:r>
            <a:r>
              <a:rPr lang="pt-PT" dirty="0" err="1"/>
              <a:t>Authentication</a:t>
            </a:r>
            <a:r>
              <a:rPr lang="pt-PT" dirty="0"/>
              <a:t> </a:t>
            </a:r>
            <a:r>
              <a:rPr lang="pt-PT" dirty="0" err="1"/>
              <a:t>Process</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3"/>
          <a:stretch>
            <a:fillRect/>
          </a:stretch>
        </p:blipFill>
        <p:spPr>
          <a:xfrm>
            <a:off x="907213" y="1305483"/>
            <a:ext cx="7264729" cy="4887112"/>
          </a:xfrm>
          <a:prstGeom prst="rect">
            <a:avLst/>
          </a:prstGeom>
        </p:spPr>
      </p:pic>
    </p:spTree>
    <p:extLst>
      <p:ext uri="{BB962C8B-B14F-4D97-AF65-F5344CB8AC3E}">
        <p14:creationId xmlns:p14="http://schemas.microsoft.com/office/powerpoint/2010/main" val="1531830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TACACS+ </a:t>
            </a:r>
            <a:r>
              <a:rPr lang="pt-PT" dirty="0" err="1"/>
              <a:t>Authentication</a:t>
            </a:r>
            <a:r>
              <a:rPr lang="pt-PT" dirty="0"/>
              <a:t> </a:t>
            </a:r>
            <a:r>
              <a:rPr lang="pt-PT" dirty="0" err="1"/>
              <a:t>Process</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3"/>
          <a:stretch>
            <a:fillRect/>
          </a:stretch>
        </p:blipFill>
        <p:spPr>
          <a:xfrm>
            <a:off x="542395" y="1246374"/>
            <a:ext cx="7994366" cy="5005329"/>
          </a:xfrm>
          <a:prstGeom prst="rect">
            <a:avLst/>
          </a:prstGeom>
        </p:spPr>
      </p:pic>
    </p:spTree>
    <p:extLst>
      <p:ext uri="{BB962C8B-B14F-4D97-AF65-F5344CB8AC3E}">
        <p14:creationId xmlns:p14="http://schemas.microsoft.com/office/powerpoint/2010/main" val="3798274929"/>
      </p:ext>
    </p:extLst>
  </p:cSld>
  <p:clrMapOvr>
    <a:masterClrMapping/>
  </p:clrMapOvr>
</p:sld>
</file>

<file path=ppt/theme/theme1.xml><?xml version="1.0" encoding="utf-8"?>
<a:theme xmlns:a="http://schemas.openxmlformats.org/drawingml/2006/main" name="CCNP Instructor PPT">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CCNP Instructor PPT2</Template>
  <TotalTime>13945</TotalTime>
  <Pages>28</Pages>
  <Words>4678</Words>
  <Application>Microsoft Office PowerPoint</Application>
  <PresentationFormat>On-screen Show (4:3)</PresentationFormat>
  <Paragraphs>340</Paragraphs>
  <Slides>56</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Consolas</vt:lpstr>
      <vt:lpstr>Courier New</vt:lpstr>
      <vt:lpstr>Times New Roman</vt:lpstr>
      <vt:lpstr>Wingdings</vt:lpstr>
      <vt:lpstr>CCNP Instructor PPT</vt:lpstr>
      <vt:lpstr>Chapter 7:  Network Management</vt:lpstr>
      <vt:lpstr>Chapter 7 Objectives</vt:lpstr>
      <vt:lpstr>AAA</vt:lpstr>
      <vt:lpstr>AAA</vt:lpstr>
      <vt:lpstr>AAA Benefits</vt:lpstr>
      <vt:lpstr>RADIUS and TACACS+ Overview</vt:lpstr>
      <vt:lpstr>TACACS+ Versus RADIUS</vt:lpstr>
      <vt:lpstr>RADIUS Authentication Process</vt:lpstr>
      <vt:lpstr>TACACS+ Authentication Process</vt:lpstr>
      <vt:lpstr>Configuring AAA</vt:lpstr>
      <vt:lpstr>Configuring RADIUS Access</vt:lpstr>
      <vt:lpstr>Apply RADIUS Method List to vty</vt:lpstr>
      <vt:lpstr>Configuring TACACS+ for Console and vty Access</vt:lpstr>
      <vt:lpstr>AAA Authorization</vt:lpstr>
      <vt:lpstr>AAA Accounting</vt:lpstr>
      <vt:lpstr>Limitations of TACACS+ and RADIUS</vt:lpstr>
      <vt:lpstr>PowerPoint Presentation</vt:lpstr>
      <vt:lpstr>Identity-Based Networking</vt:lpstr>
      <vt:lpstr>IEEE 802.1X Port-Based Authentication Overview</vt:lpstr>
      <vt:lpstr>802.1X Client/Server Model</vt:lpstr>
      <vt:lpstr>802.1X Port-Based Authentication Overview</vt:lpstr>
      <vt:lpstr>802.1X Configuration Example</vt:lpstr>
      <vt:lpstr>PowerPoint Presentation</vt:lpstr>
      <vt:lpstr>The Need for Accurate Time</vt:lpstr>
      <vt:lpstr>Configuring the System Clock Manually</vt:lpstr>
      <vt:lpstr>Setting Summer Time</vt:lpstr>
      <vt:lpstr>Setting Summer Time</vt:lpstr>
      <vt:lpstr>Network Time Protocol Overview</vt:lpstr>
      <vt:lpstr>Network Time Protocol Overview</vt:lpstr>
      <vt:lpstr>NTP: Stratum</vt:lpstr>
      <vt:lpstr>NTP Modes</vt:lpstr>
      <vt:lpstr>NTP Example</vt:lpstr>
      <vt:lpstr>Verify NTP</vt:lpstr>
      <vt:lpstr>Setting and Verifying the Clock Time Zone and Daylight Savings Time </vt:lpstr>
      <vt:lpstr>Downstream NTP Example</vt:lpstr>
      <vt:lpstr>NTP Design Principles</vt:lpstr>
      <vt:lpstr>Securing NTP</vt:lpstr>
      <vt:lpstr>NTP Authentication Example</vt:lpstr>
      <vt:lpstr>NTP ACL’s</vt:lpstr>
      <vt:lpstr>NTP Access List Example</vt:lpstr>
      <vt:lpstr>NTP Source Address</vt:lpstr>
      <vt:lpstr>NTP Versions</vt:lpstr>
      <vt:lpstr>PowerPoint Presentation</vt:lpstr>
      <vt:lpstr>SNMP</vt:lpstr>
      <vt:lpstr>SNMP Overview</vt:lpstr>
      <vt:lpstr>SNMP Process</vt:lpstr>
      <vt:lpstr>SNMP Versions</vt:lpstr>
      <vt:lpstr>SNMPv3 Security</vt:lpstr>
      <vt:lpstr>SNMP Best Practices</vt:lpstr>
      <vt:lpstr>SNMPv3 Configuration Steps</vt:lpstr>
      <vt:lpstr>SNMPv3 Best Practice Configuration</vt:lpstr>
      <vt:lpstr>SNMP Command Reference</vt:lpstr>
      <vt:lpstr>Chapter 7 Summary</vt:lpstr>
      <vt:lpstr>Chapter 7 Labs</vt:lpstr>
      <vt:lpstr>PowerPoint Presentation</vt:lpstr>
      <vt:lpstr>Acknowledgment </vt:lpstr>
    </vt:vector>
  </TitlesOfParts>
  <Company>Cisco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 Chapter 1</dc:title>
  <dc:subject/>
  <dc:creator>Cisco Systems</dc:creator>
  <cp:keywords/>
  <dc:description/>
  <cp:lastModifiedBy>Kang Liu -T (kanliu - ZHONG GUO GUO JI  JI SHU ZHI LI HE ZUO GONG SI at Cisco)</cp:lastModifiedBy>
  <cp:revision>630</cp:revision>
  <cp:lastPrinted>1999-01-27T00:54:54Z</cp:lastPrinted>
  <dcterms:created xsi:type="dcterms:W3CDTF">2010-07-05T20:10:47Z</dcterms:created>
  <dcterms:modified xsi:type="dcterms:W3CDTF">2016-04-13T04:17:49Z</dcterms:modified>
</cp:coreProperties>
</file>