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67"/>
  </p:notesMasterIdLst>
  <p:handoutMasterIdLst>
    <p:handoutMasterId r:id="rId68"/>
  </p:handoutMasterIdLst>
  <p:sldIdLst>
    <p:sldId id="500" r:id="rId2"/>
    <p:sldId id="541" r:id="rId3"/>
    <p:sldId id="813" r:id="rId4"/>
    <p:sldId id="920" r:id="rId5"/>
    <p:sldId id="926" r:id="rId6"/>
    <p:sldId id="927" r:id="rId7"/>
    <p:sldId id="928" r:id="rId8"/>
    <p:sldId id="929" r:id="rId9"/>
    <p:sldId id="930" r:id="rId10"/>
    <p:sldId id="931" r:id="rId11"/>
    <p:sldId id="932" r:id="rId12"/>
    <p:sldId id="933" r:id="rId13"/>
    <p:sldId id="934" r:id="rId14"/>
    <p:sldId id="814" r:id="rId15"/>
    <p:sldId id="921" r:id="rId16"/>
    <p:sldId id="935" r:id="rId17"/>
    <p:sldId id="936" r:id="rId18"/>
    <p:sldId id="937" r:id="rId19"/>
    <p:sldId id="938" r:id="rId20"/>
    <p:sldId id="939" r:id="rId21"/>
    <p:sldId id="815" r:id="rId22"/>
    <p:sldId id="922" r:id="rId23"/>
    <p:sldId id="940" r:id="rId24"/>
    <p:sldId id="941" r:id="rId25"/>
    <p:sldId id="942" r:id="rId26"/>
    <p:sldId id="943" r:id="rId27"/>
    <p:sldId id="945" r:id="rId28"/>
    <p:sldId id="944" r:id="rId29"/>
    <p:sldId id="887" r:id="rId30"/>
    <p:sldId id="923" r:id="rId31"/>
    <p:sldId id="946" r:id="rId32"/>
    <p:sldId id="947" r:id="rId33"/>
    <p:sldId id="948" r:id="rId34"/>
    <p:sldId id="949" r:id="rId35"/>
    <p:sldId id="950" r:id="rId36"/>
    <p:sldId id="906" r:id="rId37"/>
    <p:sldId id="924" r:id="rId38"/>
    <p:sldId id="951" r:id="rId39"/>
    <p:sldId id="952" r:id="rId40"/>
    <p:sldId id="953" r:id="rId41"/>
    <p:sldId id="954" r:id="rId42"/>
    <p:sldId id="955" r:id="rId43"/>
    <p:sldId id="956" r:id="rId44"/>
    <p:sldId id="957" r:id="rId45"/>
    <p:sldId id="958" r:id="rId46"/>
    <p:sldId id="959" r:id="rId47"/>
    <p:sldId id="907" r:id="rId48"/>
    <p:sldId id="925" r:id="rId49"/>
    <p:sldId id="960" r:id="rId50"/>
    <p:sldId id="961" r:id="rId51"/>
    <p:sldId id="962" r:id="rId52"/>
    <p:sldId id="966" r:id="rId53"/>
    <p:sldId id="964" r:id="rId54"/>
    <p:sldId id="967" r:id="rId55"/>
    <p:sldId id="968" r:id="rId56"/>
    <p:sldId id="969" r:id="rId57"/>
    <p:sldId id="972" r:id="rId58"/>
    <p:sldId id="970" r:id="rId59"/>
    <p:sldId id="971" r:id="rId60"/>
    <p:sldId id="973" r:id="rId61"/>
    <p:sldId id="974" r:id="rId62"/>
    <p:sldId id="919" r:id="rId63"/>
    <p:sldId id="817" r:id="rId64"/>
    <p:sldId id="681" r:id="rId65"/>
    <p:sldId id="975" r:id="rId6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7" autoAdjust="0"/>
    <p:restoredTop sz="77213" autoAdjust="0"/>
  </p:normalViewPr>
  <p:slideViewPr>
    <p:cSldViewPr snapToGrid="0" showGuides="1">
      <p:cViewPr varScale="1">
        <p:scale>
          <a:sx n="59" d="100"/>
          <a:sy n="59" d="100"/>
        </p:scale>
        <p:origin x="2085" y="45"/>
      </p:cViewPr>
      <p:guideLst>
        <p:guide orient="horz" pos="2169"/>
        <p:guide pos="176"/>
      </p:guideLst>
    </p:cSldViewPr>
  </p:slid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1500" y="23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
            </a:r>
            <a:br>
              <a:rPr lang="en-US" b="1" dirty="0" smtClean="0"/>
            </a:br>
            <a:endParaRPr lang="en-GB" b="1" dirty="0" smtClean="0"/>
          </a:p>
        </p:txBody>
      </p:sp>
    </p:spTree>
    <p:extLst>
      <p:ext uri="{BB962C8B-B14F-4D97-AF65-F5344CB8AC3E}">
        <p14:creationId xmlns:p14="http://schemas.microsoft.com/office/powerpoint/2010/main" val="8818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21</a:t>
            </a:fld>
            <a:endParaRPr lang="en-US" dirty="0"/>
          </a:p>
        </p:txBody>
      </p:sp>
    </p:spTree>
    <p:extLst>
      <p:ext uri="{BB962C8B-B14F-4D97-AF65-F5344CB8AC3E}">
        <p14:creationId xmlns:p14="http://schemas.microsoft.com/office/powerpoint/2010/main" val="2327787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Cisco highly recommends leveraging alternate and backup power sources when deploying </a:t>
            </a:r>
            <a:r>
              <a:rPr lang="en-US" sz="1200" b="0" i="0" u="none" strike="noStrike" kern="1200" baseline="0" dirty="0" err="1" smtClean="0">
                <a:solidFill>
                  <a:schemeClr val="tx1"/>
                </a:solidFill>
                <a:latin typeface="Arial" charset="0"/>
                <a:ea typeface="+mn-ea"/>
                <a:cs typeface="+mn-cs"/>
              </a:rPr>
              <a:t>PoE</a:t>
            </a:r>
            <a:r>
              <a:rPr lang="en-US" sz="1200" b="0" i="0" u="none" strike="noStrike" kern="1200" baseline="0" dirty="0" smtClean="0">
                <a:solidFill>
                  <a:schemeClr val="tx1"/>
                </a:solidFill>
                <a:latin typeface="Arial" charset="0"/>
                <a:ea typeface="+mn-ea"/>
                <a:cs typeface="+mn-cs"/>
              </a:rPr>
              <a:t> such as an uninterruptible backup supply (UPS) backup, generator power, and so on. Without backup power in the case of a power failure, Cisco IP phones will cease to function.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23</a:t>
            </a:fld>
            <a:endParaRPr lang="en-US" dirty="0"/>
          </a:p>
        </p:txBody>
      </p:sp>
    </p:spTree>
    <p:extLst>
      <p:ext uri="{BB962C8B-B14F-4D97-AF65-F5344CB8AC3E}">
        <p14:creationId xmlns:p14="http://schemas.microsoft.com/office/powerpoint/2010/main" val="3260656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Because Cisco generally leads in technologies before standards are available, Cisco originally only supported the </a:t>
            </a:r>
            <a:r>
              <a:rPr lang="en-US" sz="1200" b="0" i="0" u="none" strike="noStrike" kern="1200" baseline="0" dirty="0" err="1" smtClean="0">
                <a:solidFill>
                  <a:schemeClr val="tx1"/>
                </a:solidFill>
                <a:latin typeface="Arial" charset="0"/>
                <a:ea typeface="+mn-ea"/>
                <a:cs typeface="+mn-cs"/>
              </a:rPr>
              <a:t>prestandard</a:t>
            </a:r>
            <a:r>
              <a:rPr lang="en-US" sz="1200" b="0" i="0" u="none" strike="noStrike" kern="1200" baseline="0" dirty="0" smtClean="0">
                <a:solidFill>
                  <a:schemeClr val="tx1"/>
                </a:solidFill>
                <a:latin typeface="Arial" charset="0"/>
                <a:ea typeface="+mn-ea"/>
                <a:cs typeface="+mn-cs"/>
              </a:rPr>
              <a:t> Cisco Inline Power standard (circa 2000).</a:t>
            </a:r>
          </a:p>
          <a:p>
            <a:r>
              <a:rPr lang="en-US" sz="1200" b="0" i="0" u="none" strike="noStrike" kern="1200" baseline="0" dirty="0" smtClean="0">
                <a:solidFill>
                  <a:schemeClr val="tx1"/>
                </a:solidFill>
                <a:latin typeface="Arial" charset="0"/>
                <a:ea typeface="+mn-ea"/>
                <a:cs typeface="+mn-cs"/>
              </a:rPr>
              <a:t>Eventually, standards committees released an IEEE standards-based power specification and more recently updated this power specification.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25</a:t>
            </a:fld>
            <a:endParaRPr lang="en-US" dirty="0"/>
          </a:p>
        </p:txBody>
      </p:sp>
    </p:spTree>
    <p:extLst>
      <p:ext uri="{BB962C8B-B14F-4D97-AF65-F5344CB8AC3E}">
        <p14:creationId xmlns:p14="http://schemas.microsoft.com/office/powerpoint/2010/main" val="1858699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The original Cisco Inline Power method has a different method of negotiating power than both of the IEEE standards. The switch sends out a 340-kHz test tone on the Ethernet cable. A tone is transmitted instead of DC power because the switch must first detect the device before supplying it with power. The most appropriate power level is then determined by exchange of CDP information. The switch discovers the type of device (for example, a Cisco IP phone) and the power requirements of the </a:t>
            </a:r>
            <a:r>
              <a:rPr lang="pt-PT" sz="1200" b="0" i="0" u="none" strike="noStrike" kern="1200" baseline="0" dirty="0" err="1" smtClean="0">
                <a:solidFill>
                  <a:schemeClr val="tx1"/>
                </a:solidFill>
                <a:latin typeface="Arial" charset="0"/>
                <a:ea typeface="+mn-ea"/>
                <a:cs typeface="+mn-cs"/>
              </a:rPr>
              <a:t>device</a:t>
            </a:r>
            <a:r>
              <a:rPr lang="pt-PT"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27</a:t>
            </a:fld>
            <a:endParaRPr lang="en-US" dirty="0"/>
          </a:p>
        </p:txBody>
      </p:sp>
    </p:spTree>
    <p:extLst>
      <p:ext uri="{BB962C8B-B14F-4D97-AF65-F5344CB8AC3E}">
        <p14:creationId xmlns:p14="http://schemas.microsoft.com/office/powerpoint/2010/main" val="2674252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Switching Database Manager (SDM) templates on specific access layer switches (such as Cisco Catalyst 2960, 3560, or 3750) manages how Layer 2 and Layer 3 switching information is maintained in the ternary content-addressable memory (TCAM). So, different Cisco SDM templates are used for optimal use of system resources for specific features or feature set combination. Although the default SDM is configured for optimal use of all features simultaneously, SDM may be tweaked for those corner-case or specific </a:t>
            </a:r>
            <a:r>
              <a:rPr lang="pt-PT" sz="1200" b="0" i="0" u="none" strike="noStrike" kern="1200" baseline="0" dirty="0" err="1" smtClean="0">
                <a:solidFill>
                  <a:schemeClr val="tx1"/>
                </a:solidFill>
                <a:latin typeface="Arial" charset="0"/>
                <a:ea typeface="+mn-ea"/>
                <a:cs typeface="+mn-cs"/>
              </a:rPr>
              <a:t>scenarios</a:t>
            </a:r>
            <a:r>
              <a:rPr lang="pt-PT" sz="1200" b="0" i="0" u="none" strike="noStrike" kern="1200" baseline="0" dirty="0" smtClean="0">
                <a:solidFill>
                  <a:schemeClr val="tx1"/>
                </a:solidFill>
                <a:latin typeface="Arial" charset="0"/>
                <a:ea typeface="+mn-ea"/>
                <a:cs typeface="+mn-cs"/>
              </a:rPr>
              <a:t>.</a:t>
            </a:r>
          </a:p>
          <a:p>
            <a:r>
              <a:rPr lang="en-US" sz="1200" b="0" i="0" u="none" strike="noStrike" kern="1200" baseline="0" dirty="0" smtClean="0">
                <a:solidFill>
                  <a:schemeClr val="tx1"/>
                </a:solidFill>
                <a:latin typeface="Arial" charset="0"/>
                <a:ea typeface="+mn-ea"/>
                <a:cs typeface="+mn-cs"/>
              </a:rPr>
              <a:t>As an example, the most common SDM default modification action is when deploying a combination of both IPv4 and IPv6 (dual stack) because IPv6 functionality is not supported </a:t>
            </a:r>
            <a:r>
              <a:rPr lang="pt-PT" sz="1200" b="0" i="0" u="none" strike="noStrike" kern="1200" baseline="0" dirty="0" err="1" smtClean="0">
                <a:solidFill>
                  <a:schemeClr val="tx1"/>
                </a:solidFill>
                <a:latin typeface="Arial" charset="0"/>
                <a:ea typeface="+mn-ea"/>
                <a:cs typeface="+mn-cs"/>
              </a:rPr>
              <a:t>with</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the</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default</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template</a:t>
            </a:r>
            <a:r>
              <a:rPr lang="pt-PT"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30</a:t>
            </a:fld>
            <a:endParaRPr lang="en-US" dirty="0"/>
          </a:p>
        </p:txBody>
      </p:sp>
    </p:spTree>
    <p:extLst>
      <p:ext uri="{BB962C8B-B14F-4D97-AF65-F5344CB8AC3E}">
        <p14:creationId xmlns:p14="http://schemas.microsoft.com/office/powerpoint/2010/main" val="1403739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concept of SDM templates is applicable to Cisco Catalyst 3750 and other platforms; specific Catalyst platforms such as the Catalyst 6500 that do not use SDM templates have a similar method to adjust allocation of finite resources.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35</a:t>
            </a:fld>
            <a:endParaRPr lang="en-US" dirty="0"/>
          </a:p>
        </p:txBody>
      </p:sp>
    </p:spTree>
    <p:extLst>
      <p:ext uri="{BB962C8B-B14F-4D97-AF65-F5344CB8AC3E}">
        <p14:creationId xmlns:p14="http://schemas.microsoft.com/office/powerpoint/2010/main" val="4238640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36</a:t>
            </a:fld>
            <a:endParaRPr lang="en-US" dirty="0"/>
          </a:p>
        </p:txBody>
      </p:sp>
    </p:spTree>
    <p:extLst>
      <p:ext uri="{BB962C8B-B14F-4D97-AF65-F5344CB8AC3E}">
        <p14:creationId xmlns:p14="http://schemas.microsoft.com/office/powerpoint/2010/main" val="320943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Because switches do not flood traffic on all ports, use of the Switch Port Analyzer (SPAN) feature is necessary to ensure appropriate traffic is fed to these traffic sniffers.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37</a:t>
            </a:fld>
            <a:endParaRPr lang="en-US" dirty="0"/>
          </a:p>
        </p:txBody>
      </p:sp>
    </p:spTree>
    <p:extLst>
      <p:ext uri="{BB962C8B-B14F-4D97-AF65-F5344CB8AC3E}">
        <p14:creationId xmlns:p14="http://schemas.microsoft.com/office/powerpoint/2010/main" val="4129691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Your monitored traffic is flooded into RSPAN VLAN that is dedicated for the RSPAN session in all participating switches. RSPAN destination port can then be anywhere </a:t>
            </a:r>
            <a:r>
              <a:rPr lang="pt-PT" sz="1200" b="0" i="0" u="none" strike="noStrike" kern="1200" baseline="0" dirty="0" smtClean="0">
                <a:solidFill>
                  <a:schemeClr val="tx1"/>
                </a:solidFill>
                <a:latin typeface="Arial" charset="0"/>
                <a:ea typeface="+mn-ea"/>
                <a:cs typeface="+mn-cs"/>
              </a:rPr>
              <a:t>in </a:t>
            </a:r>
            <a:r>
              <a:rPr lang="pt-PT" sz="1200" b="0" i="0" u="none" strike="noStrike" kern="1200" baseline="0" dirty="0" err="1" smtClean="0">
                <a:solidFill>
                  <a:schemeClr val="tx1"/>
                </a:solidFill>
                <a:latin typeface="Arial" charset="0"/>
                <a:ea typeface="+mn-ea"/>
                <a:cs typeface="+mn-cs"/>
              </a:rPr>
              <a:t>that</a:t>
            </a:r>
            <a:r>
              <a:rPr lang="pt-PT" sz="1200" b="0" i="0" u="none" strike="noStrike" kern="1200" baseline="0" dirty="0" smtClean="0">
                <a:solidFill>
                  <a:schemeClr val="tx1"/>
                </a:solidFill>
                <a:latin typeface="Arial" charset="0"/>
                <a:ea typeface="+mn-ea"/>
                <a:cs typeface="+mn-cs"/>
              </a:rPr>
              <a:t> VLAN.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41</a:t>
            </a:fld>
            <a:endParaRPr lang="en-US" dirty="0"/>
          </a:p>
        </p:txBody>
      </p:sp>
    </p:spTree>
    <p:extLst>
      <p:ext uri="{BB962C8B-B14F-4D97-AF65-F5344CB8AC3E}">
        <p14:creationId xmlns:p14="http://schemas.microsoft.com/office/powerpoint/2010/main" val="103930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47</a:t>
            </a:fld>
            <a:endParaRPr lang="en-US" dirty="0"/>
          </a:p>
        </p:txBody>
      </p:sp>
    </p:spTree>
    <p:extLst>
      <p:ext uri="{BB962C8B-B14F-4D97-AF65-F5344CB8AC3E}">
        <p14:creationId xmlns:p14="http://schemas.microsoft.com/office/powerpoint/2010/main" val="194247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dirty="0" smtClean="0"/>
              <a:t>Chapter 1 Objectives</a:t>
            </a:r>
          </a:p>
        </p:txBody>
      </p:sp>
    </p:spTree>
    <p:extLst>
      <p:ext uri="{BB962C8B-B14F-4D97-AF65-F5344CB8AC3E}">
        <p14:creationId xmlns:p14="http://schemas.microsoft.com/office/powerpoint/2010/main" val="2066330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The networking department can use the SLAs to verify that the service provider is meeting its own SLAs or to define service levels for critical business applications. </a:t>
            </a:r>
          </a:p>
          <a:p>
            <a:r>
              <a:rPr lang="en-US" sz="1200" b="0" i="0" u="none" strike="noStrike" kern="1200" baseline="0" dirty="0" smtClean="0">
                <a:solidFill>
                  <a:schemeClr val="tx1"/>
                </a:solidFill>
                <a:latin typeface="Arial" charset="0"/>
                <a:ea typeface="+mn-ea"/>
                <a:cs typeface="+mn-cs"/>
              </a:rPr>
              <a:t>Typically, the technical components of an SLA contain a guaranteed level for network availability, network performance in terms of round-trip-time (RTT), and network response in terms of latency, jitter, and packet loss. The specifics of an SLA vary depending on the applications that an organization is supporting in the network.</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49</a:t>
            </a:fld>
            <a:endParaRPr lang="en-US" dirty="0"/>
          </a:p>
        </p:txBody>
      </p:sp>
    </p:spTree>
    <p:extLst>
      <p:ext uri="{BB962C8B-B14F-4D97-AF65-F5344CB8AC3E}">
        <p14:creationId xmlns:p14="http://schemas.microsoft.com/office/powerpoint/2010/main" val="797873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a:t>
            </a:r>
            <a:r>
              <a:rPr lang="en-US" sz="1200" b="1" i="0" u="none" strike="noStrike" kern="1200" baseline="0" dirty="0" err="1" smtClean="0">
                <a:solidFill>
                  <a:schemeClr val="tx1"/>
                </a:solidFill>
                <a:latin typeface="Arial" charset="0"/>
                <a:ea typeface="+mn-ea"/>
                <a:cs typeface="+mn-cs"/>
              </a:rPr>
              <a:t>ip</a:t>
            </a:r>
            <a:r>
              <a:rPr lang="en-US" sz="1200" b="1"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sla</a:t>
            </a:r>
            <a:r>
              <a:rPr lang="en-US" sz="1200" b="1"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operation-number </a:t>
            </a:r>
            <a:r>
              <a:rPr lang="en-US" sz="1200" b="0" i="0" u="none" strike="noStrike" kern="1200" baseline="0" dirty="0" smtClean="0">
                <a:solidFill>
                  <a:schemeClr val="tx1"/>
                </a:solidFill>
                <a:latin typeface="Arial" charset="0"/>
                <a:ea typeface="+mn-ea"/>
                <a:cs typeface="+mn-cs"/>
              </a:rPr>
              <a:t>command creates the IP SLA instance and enters the IP SLA configuration mode. The </a:t>
            </a:r>
            <a:r>
              <a:rPr lang="en-US" sz="1200" b="1" i="0" u="none" strike="noStrike" kern="1200" baseline="0" dirty="0" err="1" smtClean="0">
                <a:solidFill>
                  <a:schemeClr val="tx1"/>
                </a:solidFill>
                <a:latin typeface="Arial" charset="0"/>
                <a:ea typeface="+mn-ea"/>
                <a:cs typeface="+mn-cs"/>
              </a:rPr>
              <a:t>icmp</a:t>
            </a:r>
            <a:r>
              <a:rPr lang="en-US" sz="1200" b="1" i="0" u="none" strike="noStrike" kern="1200" baseline="0" dirty="0" smtClean="0">
                <a:solidFill>
                  <a:schemeClr val="tx1"/>
                </a:solidFill>
                <a:latin typeface="Arial" charset="0"/>
                <a:ea typeface="+mn-ea"/>
                <a:cs typeface="+mn-cs"/>
              </a:rPr>
              <a:t>-echo </a:t>
            </a:r>
            <a:r>
              <a:rPr lang="en-US" sz="1200" b="0" i="0" u="none" strike="noStrike" kern="1200" baseline="0" dirty="0" smtClean="0">
                <a:solidFill>
                  <a:schemeClr val="tx1"/>
                </a:solidFill>
                <a:latin typeface="Arial" charset="0"/>
                <a:ea typeface="+mn-ea"/>
                <a:cs typeface="+mn-cs"/>
              </a:rPr>
              <a:t>command has many options. The full command </a:t>
            </a:r>
            <a:r>
              <a:rPr lang="pt-PT" sz="1200" b="0" i="0" u="none" strike="noStrike" kern="1200" baseline="0" dirty="0" err="1" smtClean="0">
                <a:solidFill>
                  <a:schemeClr val="tx1"/>
                </a:solidFill>
                <a:latin typeface="Arial" charset="0"/>
                <a:ea typeface="+mn-ea"/>
                <a:cs typeface="+mn-cs"/>
              </a:rPr>
              <a:t>syntax</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is</a:t>
            </a:r>
            <a:r>
              <a:rPr lang="pt-PT" sz="1200" b="0" i="0" u="none" strike="noStrike" kern="1200" baseline="0" dirty="0" smtClean="0">
                <a:solidFill>
                  <a:schemeClr val="tx1"/>
                </a:solidFill>
                <a:latin typeface="Arial" charset="0"/>
                <a:ea typeface="+mn-ea"/>
                <a:cs typeface="+mn-cs"/>
              </a:rPr>
              <a:t> as </a:t>
            </a:r>
            <a:r>
              <a:rPr lang="pt-PT" sz="1200" b="0" i="0" u="none" strike="noStrike" kern="1200" baseline="0" dirty="0" err="1" smtClean="0">
                <a:solidFill>
                  <a:schemeClr val="tx1"/>
                </a:solidFill>
                <a:latin typeface="Arial" charset="0"/>
                <a:ea typeface="+mn-ea"/>
                <a:cs typeface="+mn-cs"/>
              </a:rPr>
              <a:t>follows</a:t>
            </a:r>
            <a:r>
              <a:rPr lang="pt-PT" sz="1200" b="0" i="0" u="none" strike="noStrike" kern="1200" baseline="0" dirty="0" smtClean="0">
                <a:solidFill>
                  <a:schemeClr val="tx1"/>
                </a:solidFill>
                <a:latin typeface="Arial" charset="0"/>
                <a:ea typeface="+mn-ea"/>
                <a:cs typeface="+mn-cs"/>
              </a:rPr>
              <a:t>: </a:t>
            </a:r>
            <a:r>
              <a:rPr lang="pt-PT" sz="1200" b="1" i="0" u="none" strike="noStrike" kern="1200" baseline="0" dirty="0" err="1" smtClean="0">
                <a:solidFill>
                  <a:schemeClr val="tx1"/>
                </a:solidFill>
                <a:latin typeface="Arial" charset="0"/>
                <a:ea typeface="+mn-ea"/>
                <a:cs typeface="+mn-cs"/>
              </a:rPr>
              <a:t>icmp-echo</a:t>
            </a:r>
            <a:r>
              <a:rPr lang="pt-PT" sz="1200" b="1" i="0" u="none" strike="noStrike" kern="1200" baseline="0" dirty="0" smtClean="0">
                <a:solidFill>
                  <a:schemeClr val="tx1"/>
                </a:solidFill>
                <a:latin typeface="Arial" charset="0"/>
                <a:ea typeface="+mn-ea"/>
                <a:cs typeface="+mn-cs"/>
              </a:rPr>
              <a:t> </a:t>
            </a:r>
            <a:r>
              <a:rPr lang="pt-PT" sz="1200" b="0" i="0" u="none" strike="noStrike" kern="1200" baseline="0" dirty="0" smtClean="0">
                <a:solidFill>
                  <a:schemeClr val="tx1"/>
                </a:solidFill>
                <a:latin typeface="Arial" charset="0"/>
                <a:ea typeface="+mn-ea"/>
                <a:cs typeface="+mn-cs"/>
              </a:rPr>
              <a:t>{ </a:t>
            </a:r>
            <a:r>
              <a:rPr lang="pt-PT" sz="1200" b="0" i="1" u="none" strike="noStrike" kern="1200" baseline="0" dirty="0" err="1" smtClean="0">
                <a:solidFill>
                  <a:schemeClr val="tx1"/>
                </a:solidFill>
                <a:latin typeface="Arial" charset="0"/>
                <a:ea typeface="+mn-ea"/>
                <a:cs typeface="+mn-cs"/>
              </a:rPr>
              <a:t>destination-ip-address</a:t>
            </a:r>
            <a:r>
              <a:rPr lang="pt-PT" sz="1200" b="0" i="1" u="none" strike="noStrike" kern="1200" baseline="0" dirty="0" smtClean="0">
                <a:solidFill>
                  <a:schemeClr val="tx1"/>
                </a:solidFill>
                <a:latin typeface="Arial" charset="0"/>
                <a:ea typeface="+mn-ea"/>
                <a:cs typeface="+mn-cs"/>
              </a:rPr>
              <a:t> </a:t>
            </a:r>
            <a:r>
              <a:rPr lang="pt-PT" sz="1200" b="0" i="0" u="none" strike="noStrike" kern="1200" baseline="0" dirty="0" smtClean="0">
                <a:solidFill>
                  <a:schemeClr val="tx1"/>
                </a:solidFill>
                <a:latin typeface="Arial" charset="0"/>
                <a:ea typeface="+mn-ea"/>
                <a:cs typeface="+mn-cs"/>
              </a:rPr>
              <a:t>| </a:t>
            </a:r>
            <a:r>
              <a:rPr lang="pt-PT" sz="1200" b="0" i="1" u="none" strike="noStrike" kern="1200" baseline="0" dirty="0" err="1" smtClean="0">
                <a:solidFill>
                  <a:schemeClr val="tx1"/>
                </a:solidFill>
                <a:latin typeface="Arial" charset="0"/>
                <a:ea typeface="+mn-ea"/>
                <a:cs typeface="+mn-cs"/>
              </a:rPr>
              <a:t>destination-hostname</a:t>
            </a:r>
            <a:r>
              <a:rPr lang="pt-PT" sz="1200" b="0" i="1" u="none" strike="noStrike" kern="1200" baseline="0" dirty="0" smtClean="0">
                <a:solidFill>
                  <a:schemeClr val="tx1"/>
                </a:solidFill>
                <a:latin typeface="Arial" charset="0"/>
                <a:ea typeface="+mn-ea"/>
                <a:cs typeface="+mn-cs"/>
              </a:rPr>
              <a:t> </a:t>
            </a:r>
            <a:r>
              <a:rPr lang="pt-PT" sz="1200" b="0"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source-</a:t>
            </a:r>
            <a:r>
              <a:rPr lang="en-US" sz="1200" b="1" i="0" u="none" strike="noStrike" kern="1200" baseline="0" dirty="0" err="1" smtClean="0">
                <a:solidFill>
                  <a:schemeClr val="tx1"/>
                </a:solidFill>
                <a:latin typeface="Arial" charset="0"/>
                <a:ea typeface="+mn-ea"/>
                <a:cs typeface="+mn-cs"/>
              </a:rPr>
              <a:t>ip</a:t>
            </a:r>
            <a:r>
              <a:rPr lang="en-US" sz="1200" b="1" i="0"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err="1" smtClean="0">
                <a:solidFill>
                  <a:schemeClr val="tx1"/>
                </a:solidFill>
                <a:latin typeface="Arial" charset="0"/>
                <a:ea typeface="+mn-ea"/>
                <a:cs typeface="+mn-cs"/>
              </a:rPr>
              <a:t>ip</a:t>
            </a:r>
            <a:r>
              <a:rPr lang="en-US" sz="1200" b="0" i="1" u="none" strike="noStrike" kern="1200" baseline="0" dirty="0" smtClean="0">
                <a:solidFill>
                  <a:schemeClr val="tx1"/>
                </a:solidFill>
                <a:latin typeface="Arial" charset="0"/>
                <a:ea typeface="+mn-ea"/>
                <a:cs typeface="+mn-cs"/>
              </a:rPr>
              <a:t>-address </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hostname </a:t>
            </a:r>
            <a:r>
              <a:rPr lang="en-US" sz="1200" b="0" i="0" u="none" strike="noStrike" kern="1200" baseline="0" dirty="0" smtClean="0">
                <a:solidFill>
                  <a:schemeClr val="tx1"/>
                </a:solidFill>
                <a:latin typeface="Arial" charset="0"/>
                <a:ea typeface="+mn-ea"/>
                <a:cs typeface="+mn-cs"/>
              </a:rPr>
              <a:t>} | </a:t>
            </a:r>
            <a:r>
              <a:rPr lang="en-US" sz="1200" b="1" i="0" u="none" strike="noStrike" kern="1200" baseline="0" dirty="0" smtClean="0">
                <a:solidFill>
                  <a:schemeClr val="tx1"/>
                </a:solidFill>
                <a:latin typeface="Arial" charset="0"/>
                <a:ea typeface="+mn-ea"/>
                <a:cs typeface="+mn-cs"/>
              </a:rPr>
              <a:t>source-interface </a:t>
            </a:r>
            <a:r>
              <a:rPr lang="en-US" sz="1200" b="0" i="1" u="none" strike="noStrike" kern="1200" baseline="0" dirty="0" smtClean="0">
                <a:solidFill>
                  <a:schemeClr val="tx1"/>
                </a:solidFill>
                <a:latin typeface="Arial" charset="0"/>
                <a:ea typeface="+mn-ea"/>
                <a:cs typeface="+mn-cs"/>
              </a:rPr>
              <a:t>interface-id </a:t>
            </a:r>
            <a:r>
              <a:rPr lang="en-US" sz="1200" b="0" i="0" u="none" strike="noStrike" kern="1200" baseline="0" dirty="0" smtClean="0">
                <a:solidFill>
                  <a:schemeClr val="tx1"/>
                </a:solidFill>
                <a:latin typeface="Arial" charset="0"/>
                <a:ea typeface="+mn-ea"/>
                <a:cs typeface="+mn-cs"/>
              </a:rPr>
              <a:t>]. In Example 8-9 , the destination IP address is explicitly defined; however, the command does support hostnames and sourcing the echo from specific IP addresses or interfaces. The command has a default of 60 seconds and configures the rate at which IP SLAs are repeated. In this case, the echoes will occur every 30 seconds.</a:t>
            </a:r>
          </a:p>
          <a:p>
            <a:r>
              <a:rPr lang="en-US" sz="1200" b="0" i="0" u="none" strike="noStrike" kern="1200" baseline="0" dirty="0" smtClean="0">
                <a:solidFill>
                  <a:schemeClr val="tx1"/>
                </a:solidFill>
                <a:latin typeface="Arial" charset="0"/>
                <a:ea typeface="+mn-ea"/>
                <a:cs typeface="+mn-cs"/>
              </a:rPr>
              <a:t>The </a:t>
            </a:r>
            <a:r>
              <a:rPr lang="en-US" sz="1200" b="1" i="0" u="none" strike="noStrike" kern="1200" baseline="0" dirty="0" err="1" smtClean="0">
                <a:solidFill>
                  <a:schemeClr val="tx1"/>
                </a:solidFill>
                <a:latin typeface="Arial" charset="0"/>
                <a:ea typeface="+mn-ea"/>
                <a:cs typeface="+mn-cs"/>
              </a:rPr>
              <a:t>ip</a:t>
            </a:r>
            <a:r>
              <a:rPr lang="en-US" sz="1200" b="1"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sla</a:t>
            </a:r>
            <a:r>
              <a:rPr lang="en-US" sz="1200" b="1" i="0" u="none" strike="noStrike" kern="1200" baseline="0" dirty="0" smtClean="0">
                <a:solidFill>
                  <a:schemeClr val="tx1"/>
                </a:solidFill>
                <a:latin typeface="Arial" charset="0"/>
                <a:ea typeface="+mn-ea"/>
                <a:cs typeface="+mn-cs"/>
              </a:rPr>
              <a:t> schedule </a:t>
            </a:r>
            <a:r>
              <a:rPr lang="en-US" sz="1200" b="0" i="0" u="none" strike="noStrike" kern="1200" baseline="0" dirty="0" smtClean="0">
                <a:solidFill>
                  <a:schemeClr val="tx1"/>
                </a:solidFill>
                <a:latin typeface="Arial" charset="0"/>
                <a:ea typeface="+mn-ea"/>
                <a:cs typeface="+mn-cs"/>
              </a:rPr>
              <a:t>global schedule command controls the scheduling parameters of the individual IP SLA operation. The full syntax of the command is as follows: </a:t>
            </a:r>
            <a:r>
              <a:rPr lang="en-US" sz="1200" b="1" i="0" u="none" strike="noStrike" kern="1200" baseline="0" dirty="0" err="1" smtClean="0">
                <a:solidFill>
                  <a:schemeClr val="tx1"/>
                </a:solidFill>
                <a:latin typeface="Arial" charset="0"/>
                <a:ea typeface="+mn-ea"/>
                <a:cs typeface="+mn-cs"/>
              </a:rPr>
              <a:t>ip</a:t>
            </a:r>
            <a:r>
              <a:rPr lang="en-US" sz="1200" b="1"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sla</a:t>
            </a:r>
            <a:r>
              <a:rPr lang="en-US" sz="1200" b="1" i="0" u="none" strike="noStrike" kern="1200" baseline="0" dirty="0" smtClean="0">
                <a:solidFill>
                  <a:schemeClr val="tx1"/>
                </a:solidFill>
                <a:latin typeface="Arial" charset="0"/>
                <a:ea typeface="+mn-ea"/>
                <a:cs typeface="+mn-cs"/>
              </a:rPr>
              <a:t> schedule </a:t>
            </a:r>
            <a:r>
              <a:rPr lang="en-US" sz="1200" b="0" i="1" u="none" strike="noStrike" kern="1200" baseline="0" dirty="0" smtClean="0">
                <a:solidFill>
                  <a:schemeClr val="tx1"/>
                </a:solidFill>
                <a:latin typeface="Arial" charset="0"/>
                <a:ea typeface="+mn-ea"/>
                <a:cs typeface="+mn-cs"/>
              </a:rPr>
              <a:t>operation-number </a:t>
            </a:r>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life </a:t>
            </a:r>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forever </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seconds </a:t>
            </a:r>
            <a:r>
              <a:rPr lang="en-US" sz="1200" b="0" i="0" u="none" strike="noStrike" kern="1200" baseline="0" dirty="0" smtClean="0">
                <a:solidFill>
                  <a:schemeClr val="tx1"/>
                </a:solidFill>
                <a:latin typeface="Arial" charset="0"/>
                <a:ea typeface="+mn-ea"/>
                <a:cs typeface="+mn-cs"/>
              </a:rPr>
              <a:t>}] [ </a:t>
            </a:r>
            <a:r>
              <a:rPr lang="en-US" sz="1200" b="1" i="0" u="none" strike="noStrike" kern="1200" baseline="0" dirty="0" smtClean="0">
                <a:solidFill>
                  <a:schemeClr val="tx1"/>
                </a:solidFill>
                <a:latin typeface="Arial" charset="0"/>
                <a:ea typeface="+mn-ea"/>
                <a:cs typeface="+mn-cs"/>
              </a:rPr>
              <a:t>start-time </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err="1" smtClean="0">
                <a:solidFill>
                  <a:schemeClr val="tx1"/>
                </a:solidFill>
                <a:latin typeface="Arial" charset="0"/>
                <a:ea typeface="+mn-ea"/>
                <a:cs typeface="+mn-cs"/>
              </a:rPr>
              <a:t>hh</a:t>
            </a:r>
            <a:r>
              <a:rPr lang="en-US" sz="1200" b="0" i="1"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mm </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err="1" smtClean="0">
                <a:solidFill>
                  <a:schemeClr val="tx1"/>
                </a:solidFill>
                <a:latin typeface="Arial" charset="0"/>
                <a:ea typeface="+mn-ea"/>
                <a:cs typeface="+mn-cs"/>
              </a:rPr>
              <a:t>ss</a:t>
            </a:r>
            <a:r>
              <a:rPr lang="en-US" sz="1200" b="0" i="1"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 </a:t>
            </a:r>
            <a:r>
              <a:rPr lang="en-US" sz="1200" b="0" i="1" u="none" strike="noStrike" kern="1200" baseline="0" dirty="0" smtClean="0">
                <a:solidFill>
                  <a:schemeClr val="tx1"/>
                </a:solidFill>
                <a:latin typeface="Arial" charset="0"/>
                <a:ea typeface="+mn-ea"/>
                <a:cs typeface="+mn-cs"/>
              </a:rPr>
              <a:t>month day </a:t>
            </a:r>
            <a:r>
              <a:rPr lang="en-US" sz="1200" b="0"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day month </a:t>
            </a:r>
            <a:r>
              <a:rPr lang="en-US" sz="1200" b="0" i="0" u="none" strike="noStrike" kern="1200" baseline="0" dirty="0" smtClean="0">
                <a:solidFill>
                  <a:schemeClr val="tx1"/>
                </a:solidFill>
                <a:latin typeface="Arial" charset="0"/>
                <a:ea typeface="+mn-ea"/>
                <a:cs typeface="+mn-cs"/>
              </a:rPr>
              <a:t>] | </a:t>
            </a:r>
            <a:r>
              <a:rPr lang="en-US" sz="1200" b="1" i="0" u="none" strike="noStrike" kern="1200" baseline="0" dirty="0" smtClean="0">
                <a:solidFill>
                  <a:schemeClr val="tx1"/>
                </a:solidFill>
                <a:latin typeface="Arial" charset="0"/>
                <a:ea typeface="+mn-ea"/>
                <a:cs typeface="+mn-cs"/>
              </a:rPr>
              <a:t>pending </a:t>
            </a:r>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now </a:t>
            </a:r>
            <a:r>
              <a:rPr lang="en-US" sz="1200" b="0" i="0" u="none" strike="noStrike" kern="1200" baseline="0" dirty="0" smtClean="0">
                <a:solidFill>
                  <a:schemeClr val="tx1"/>
                </a:solidFill>
                <a:latin typeface="Arial" charset="0"/>
                <a:ea typeface="+mn-ea"/>
                <a:cs typeface="+mn-cs"/>
              </a:rPr>
              <a:t>| </a:t>
            </a:r>
            <a:r>
              <a:rPr lang="en-US" sz="1200" b="1" i="0" u="none" strike="noStrike" kern="1200" baseline="0" dirty="0" smtClean="0">
                <a:solidFill>
                  <a:schemeClr val="tx1"/>
                </a:solidFill>
                <a:latin typeface="Arial" charset="0"/>
                <a:ea typeface="+mn-ea"/>
                <a:cs typeface="+mn-cs"/>
              </a:rPr>
              <a:t>after </a:t>
            </a:r>
            <a:r>
              <a:rPr lang="en-US" sz="1200" b="0" i="1" u="none" strike="noStrike" kern="1200" baseline="0" dirty="0" err="1" smtClean="0">
                <a:solidFill>
                  <a:schemeClr val="tx1"/>
                </a:solidFill>
                <a:latin typeface="Arial" charset="0"/>
                <a:ea typeface="+mn-ea"/>
                <a:cs typeface="+mn-cs"/>
              </a:rPr>
              <a:t>hh:mm:ss</a:t>
            </a:r>
            <a:r>
              <a:rPr lang="en-US" sz="1200" b="0" i="1" u="none" strike="noStrike" kern="1200" baseline="0" dirty="0" smtClean="0">
                <a:solidFill>
                  <a:schemeClr val="tx1"/>
                </a:solidFill>
                <a:latin typeface="Arial" charset="0"/>
                <a:ea typeface="+mn-ea"/>
                <a:cs typeface="+mn-cs"/>
              </a:rPr>
              <a:t> </a:t>
            </a:r>
            <a:r>
              <a:rPr lang="en-US" sz="1200" b="0" i="0" u="none" strike="noStrike" kern="1200" baseline="0" dirty="0" smtClean="0">
                <a:solidFill>
                  <a:schemeClr val="tx1"/>
                </a:solidFill>
                <a:latin typeface="Arial" charset="0"/>
                <a:ea typeface="+mn-ea"/>
                <a:cs typeface="+mn-cs"/>
              </a:rPr>
              <a:t>] [ </a:t>
            </a:r>
            <a:r>
              <a:rPr lang="en-US" sz="1200" b="1" i="0" u="none" strike="noStrike" kern="1200" baseline="0" dirty="0" err="1" smtClean="0">
                <a:solidFill>
                  <a:schemeClr val="tx1"/>
                </a:solidFill>
                <a:latin typeface="Arial" charset="0"/>
                <a:ea typeface="+mn-ea"/>
                <a:cs typeface="+mn-cs"/>
              </a:rPr>
              <a:t>ageout</a:t>
            </a:r>
            <a:r>
              <a:rPr lang="en-US" sz="1200" b="1" i="0" u="none" strike="noStrike" kern="1200" baseline="0" dirty="0" smtClean="0">
                <a:solidFill>
                  <a:schemeClr val="tx1"/>
                </a:solidFill>
                <a:latin typeface="Arial" charset="0"/>
                <a:ea typeface="+mn-ea"/>
                <a:cs typeface="+mn-cs"/>
              </a:rPr>
              <a:t> </a:t>
            </a:r>
            <a:r>
              <a:rPr lang="en-US" sz="1200" b="0" i="1" u="none" strike="noStrike" kern="1200" baseline="0" dirty="0" smtClean="0">
                <a:solidFill>
                  <a:schemeClr val="tx1"/>
                </a:solidFill>
                <a:latin typeface="Arial" charset="0"/>
                <a:ea typeface="+mn-ea"/>
                <a:cs typeface="+mn-cs"/>
              </a:rPr>
              <a:t>seconds </a:t>
            </a:r>
            <a:r>
              <a:rPr lang="en-US" sz="1200" b="0" i="0" u="none" strike="noStrike" kern="1200" baseline="0" dirty="0" smtClean="0">
                <a:solidFill>
                  <a:schemeClr val="tx1"/>
                </a:solidFill>
                <a:latin typeface="Arial" charset="0"/>
                <a:ea typeface="+mn-ea"/>
                <a:cs typeface="+mn-cs"/>
              </a:rPr>
              <a:t>] [ </a:t>
            </a:r>
            <a:r>
              <a:rPr lang="en-US" sz="1200" b="1" i="0" u="none" strike="noStrike" kern="1200" baseline="0" dirty="0" smtClean="0">
                <a:solidFill>
                  <a:schemeClr val="tx1"/>
                </a:solidFill>
                <a:latin typeface="Arial" charset="0"/>
                <a:ea typeface="+mn-ea"/>
                <a:cs typeface="+mn-cs"/>
              </a:rPr>
              <a:t>recurring </a:t>
            </a:r>
            <a:r>
              <a:rPr lang="en-US" sz="1200" b="0" i="0" u="none" strike="noStrike" kern="1200" baseline="0" dirty="0" smtClean="0">
                <a:solidFill>
                  <a:schemeClr val="tx1"/>
                </a:solidFill>
                <a:latin typeface="Arial" charset="0"/>
                <a:ea typeface="+mn-ea"/>
                <a:cs typeface="+mn-cs"/>
              </a:rPr>
              <a:t>]. In Example 8-8 , the IP SLA will start immediately after the command is issued and will run </a:t>
            </a:r>
            <a:r>
              <a:rPr lang="en-US" sz="1200" b="1" i="0" u="none" strike="noStrike" kern="1200" baseline="0" dirty="0" smtClean="0">
                <a:solidFill>
                  <a:schemeClr val="tx1"/>
                </a:solidFill>
                <a:latin typeface="Arial" charset="0"/>
                <a:ea typeface="+mn-ea"/>
                <a:cs typeface="+mn-cs"/>
              </a:rPr>
              <a:t>forever </a:t>
            </a:r>
            <a:r>
              <a:rPr lang="en-US" sz="1200" b="0" i="0" u="none" strike="noStrike" kern="1200" baseline="0" dirty="0" smtClean="0">
                <a:solidFill>
                  <a:schemeClr val="tx1"/>
                </a:solidFill>
                <a:latin typeface="Arial" charset="0"/>
                <a:ea typeface="+mn-ea"/>
                <a:cs typeface="+mn-cs"/>
              </a:rPr>
              <a:t>. As indicated in the command options, IP SLA supports specific start times, end times, age out, and reoccurrence.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55</a:t>
            </a:fld>
            <a:endParaRPr lang="en-US" dirty="0"/>
          </a:p>
        </p:txBody>
      </p:sp>
    </p:spTree>
    <p:extLst>
      <p:ext uri="{BB962C8B-B14F-4D97-AF65-F5344CB8AC3E}">
        <p14:creationId xmlns:p14="http://schemas.microsoft.com/office/powerpoint/2010/main" val="3948819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1. </a:t>
            </a:r>
            <a:r>
              <a:rPr lang="en-US" sz="1200" b="0" i="0" u="none" strike="noStrike" kern="1200" baseline="0" dirty="0" smtClean="0">
                <a:solidFill>
                  <a:schemeClr val="tx1"/>
                </a:solidFill>
                <a:latin typeface="Arial" charset="0"/>
                <a:ea typeface="+mn-ea"/>
                <a:cs typeface="+mn-cs"/>
              </a:rPr>
              <a:t>At the start of the control phase, the IP SLA source sends a control message with the configured IP SLA operation information to IP SLA control port UDP 1967 on the target router. The control message carries information such as protocol, port </a:t>
            </a:r>
            <a:r>
              <a:rPr lang="pt-PT" sz="1200" b="0" i="0" u="none" strike="noStrike" kern="1200" baseline="0" dirty="0" err="1" smtClean="0">
                <a:solidFill>
                  <a:schemeClr val="tx1"/>
                </a:solidFill>
                <a:latin typeface="Arial" charset="0"/>
                <a:ea typeface="+mn-ea"/>
                <a:cs typeface="+mn-cs"/>
              </a:rPr>
              <a:t>number</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and</a:t>
            </a:r>
            <a:r>
              <a:rPr lang="pt-PT" sz="1200" b="0"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duration</a:t>
            </a:r>
            <a:r>
              <a:rPr lang="pt-PT" sz="1200" b="0" i="0" u="none" strike="noStrike" kern="1200" baseline="0" dirty="0" smtClean="0">
                <a:solidFill>
                  <a:schemeClr val="tx1"/>
                </a:solidFill>
                <a:latin typeface="Arial" charset="0"/>
                <a:ea typeface="+mn-ea"/>
                <a:cs typeface="+mn-cs"/>
              </a:rPr>
              <a:t>.</a:t>
            </a:r>
          </a:p>
          <a:p>
            <a:pPr lvl="1"/>
            <a:r>
              <a:rPr lang="en-US" sz="1200" b="0" i="0" u="none" strike="noStrike" kern="1200" baseline="0" dirty="0" smtClean="0">
                <a:solidFill>
                  <a:schemeClr val="tx1"/>
                </a:solidFill>
                <a:latin typeface="Arial" charset="0"/>
                <a:ea typeface="+mn-ea"/>
                <a:cs typeface="+mn-cs"/>
              </a:rPr>
              <a:t>If MD5 authentication is enabled, message digest 5 (MD5) algorithm checksum is sent with the control message.</a:t>
            </a:r>
          </a:p>
          <a:p>
            <a:pPr lvl="1"/>
            <a:r>
              <a:rPr lang="en-US" sz="1200" b="0" i="0" u="none" strike="noStrike" kern="1200" baseline="0" dirty="0" smtClean="0">
                <a:solidFill>
                  <a:schemeClr val="tx1"/>
                </a:solidFill>
                <a:latin typeface="Arial" charset="0"/>
                <a:ea typeface="+mn-ea"/>
                <a:cs typeface="+mn-cs"/>
              </a:rPr>
              <a:t>If the authentication of the message is enabled, the responder verifies it; if the authentication fails, the responder returns an authentication failure message.</a:t>
            </a:r>
          </a:p>
          <a:p>
            <a:pPr lvl="1"/>
            <a:r>
              <a:rPr lang="en-US" sz="1200" b="0" i="0" u="none" strike="noStrike" kern="1200" baseline="0" dirty="0" smtClean="0">
                <a:solidFill>
                  <a:schemeClr val="tx1"/>
                </a:solidFill>
                <a:latin typeface="Arial" charset="0"/>
                <a:ea typeface="+mn-ea"/>
                <a:cs typeface="+mn-cs"/>
              </a:rPr>
              <a:t>If the IP SLA measurement operation does not receive a response from a responder, it tries to retransmit the control message and eventually times out.</a:t>
            </a:r>
          </a:p>
          <a:p>
            <a:r>
              <a:rPr lang="en-US" sz="1200" b="1" i="0" u="none" strike="noStrike" kern="1200" baseline="0" dirty="0" smtClean="0">
                <a:solidFill>
                  <a:schemeClr val="tx1"/>
                </a:solidFill>
                <a:latin typeface="Arial" charset="0"/>
                <a:ea typeface="+mn-ea"/>
                <a:cs typeface="+mn-cs"/>
              </a:rPr>
              <a:t>2. </a:t>
            </a:r>
            <a:r>
              <a:rPr lang="en-US" sz="1200" b="0" i="0" u="none" strike="noStrike" kern="1200" baseline="0" dirty="0" smtClean="0">
                <a:solidFill>
                  <a:schemeClr val="tx1"/>
                </a:solidFill>
                <a:latin typeface="Arial" charset="0"/>
                <a:ea typeface="+mn-ea"/>
                <a:cs typeface="+mn-cs"/>
              </a:rPr>
              <a:t>If the responder processes the control message, it sends an OK message to the source router and listens on the port that is specified in the control message for a specified duration. If the responder cannot process the control message, it returns an error. In the figure, UDP port 2020 is used for the IP SLA test packets.</a:t>
            </a:r>
          </a:p>
          <a:p>
            <a:r>
              <a:rPr lang="en-US" sz="1200" b="1" i="0" u="none" strike="noStrike" kern="1200" baseline="0" dirty="0" smtClean="0">
                <a:solidFill>
                  <a:schemeClr val="tx1"/>
                </a:solidFill>
                <a:latin typeface="Arial" charset="0"/>
                <a:ea typeface="+mn-ea"/>
                <a:cs typeface="+mn-cs"/>
              </a:rPr>
              <a:t>3. </a:t>
            </a:r>
            <a:r>
              <a:rPr lang="en-US" sz="1200" b="0" i="0" u="none" strike="noStrike" kern="1200" baseline="0" dirty="0" smtClean="0">
                <a:solidFill>
                  <a:schemeClr val="tx1"/>
                </a:solidFill>
                <a:latin typeface="Arial" charset="0"/>
                <a:ea typeface="+mn-ea"/>
                <a:cs typeface="+mn-cs"/>
              </a:rPr>
              <a:t>If the return code of the control message is OK, the IP SLA operation moves to the probing phase, where it will send one or more test packets to the responder for response time computations. The return code is available with the </a:t>
            </a:r>
            <a:r>
              <a:rPr lang="en-US" sz="1200" b="1" i="0" u="none" strike="noStrike" kern="1200" baseline="0" dirty="0" smtClean="0">
                <a:solidFill>
                  <a:schemeClr val="tx1"/>
                </a:solidFill>
                <a:latin typeface="Arial" charset="0"/>
                <a:ea typeface="+mn-ea"/>
                <a:cs typeface="+mn-cs"/>
              </a:rPr>
              <a:t>show </a:t>
            </a:r>
            <a:r>
              <a:rPr lang="en-US" sz="1200" b="1" i="0" u="none" strike="noStrike" kern="1200" baseline="0" dirty="0" err="1" smtClean="0">
                <a:solidFill>
                  <a:schemeClr val="tx1"/>
                </a:solidFill>
                <a:latin typeface="Arial" charset="0"/>
                <a:ea typeface="+mn-ea"/>
                <a:cs typeface="+mn-cs"/>
              </a:rPr>
              <a:t>ip</a:t>
            </a:r>
            <a:r>
              <a:rPr lang="en-US" sz="1200" b="1" i="0" u="none" strike="noStrike" kern="1200" baseline="0" dirty="0" smtClean="0">
                <a:solidFill>
                  <a:schemeClr val="tx1"/>
                </a:solidFill>
                <a:latin typeface="Arial" charset="0"/>
                <a:ea typeface="+mn-ea"/>
                <a:cs typeface="+mn-cs"/>
              </a:rPr>
              <a:t> </a:t>
            </a:r>
            <a:r>
              <a:rPr lang="en-US" sz="1200" b="1" i="0" u="none" strike="noStrike" kern="1200" baseline="0" dirty="0" err="1" smtClean="0">
                <a:solidFill>
                  <a:schemeClr val="tx1"/>
                </a:solidFill>
                <a:latin typeface="Arial" charset="0"/>
                <a:ea typeface="+mn-ea"/>
                <a:cs typeface="+mn-cs"/>
              </a:rPr>
              <a:t>sla</a:t>
            </a:r>
            <a:r>
              <a:rPr lang="en-US" sz="1200" b="1" i="0" u="none" strike="noStrike" kern="1200" baseline="0" dirty="0" smtClean="0">
                <a:solidFill>
                  <a:schemeClr val="tx1"/>
                </a:solidFill>
                <a:latin typeface="Arial" charset="0"/>
                <a:ea typeface="+mn-ea"/>
                <a:cs typeface="+mn-cs"/>
              </a:rPr>
              <a:t> statistics </a:t>
            </a:r>
            <a:r>
              <a:rPr lang="en-US" sz="1200" b="0" i="0" u="none" strike="noStrike" kern="1200" baseline="0" dirty="0" smtClean="0">
                <a:solidFill>
                  <a:schemeClr val="tx1"/>
                </a:solidFill>
                <a:latin typeface="Arial" charset="0"/>
                <a:ea typeface="+mn-ea"/>
                <a:cs typeface="+mn-cs"/>
              </a:rPr>
              <a:t>command. In Figure 8-9 , these test messages are sent on control port </a:t>
            </a:r>
            <a:r>
              <a:rPr lang="pt-PT" sz="1200" b="0" i="0" u="none" strike="noStrike" kern="1200" baseline="0" dirty="0" smtClean="0">
                <a:solidFill>
                  <a:schemeClr val="tx1"/>
                </a:solidFill>
                <a:latin typeface="Arial" charset="0"/>
                <a:ea typeface="+mn-ea"/>
                <a:cs typeface="+mn-cs"/>
              </a:rPr>
              <a:t>2020.</a:t>
            </a:r>
          </a:p>
          <a:p>
            <a:r>
              <a:rPr lang="en-US" sz="1200" b="1" i="0" u="none" strike="noStrike" kern="1200" baseline="0" dirty="0" smtClean="0">
                <a:solidFill>
                  <a:schemeClr val="tx1"/>
                </a:solidFill>
                <a:latin typeface="Arial" charset="0"/>
                <a:ea typeface="+mn-ea"/>
                <a:cs typeface="+mn-cs"/>
              </a:rPr>
              <a:t>4. </a:t>
            </a:r>
            <a:r>
              <a:rPr lang="en-US" sz="1200" b="0" i="0" u="none" strike="noStrike" kern="1200" baseline="0" dirty="0" smtClean="0">
                <a:solidFill>
                  <a:schemeClr val="tx1"/>
                </a:solidFill>
                <a:latin typeface="Arial" charset="0"/>
                <a:ea typeface="+mn-ea"/>
                <a:cs typeface="+mn-cs"/>
              </a:rPr>
              <a:t>The responder accepts the test packets and responds. Based on the type of operation, the responder may add an “in” time stamp and an “out” time stamp in the response packet payload to account for CPU time that is spent in measuring unidirectional packet loss, latency, and jitter to a Cisco device. These time stamps help the IP SLA source to make accurate assessments on one-way delay and the processing time in the target routers. The responder disables the user-specified port after it responds to the IP SLA measurements packet or when a specified time </a:t>
            </a:r>
            <a:r>
              <a:rPr lang="pt-PT" sz="1200" b="0" i="0" u="none" strike="noStrike" kern="1200" baseline="0" dirty="0" smtClean="0">
                <a:solidFill>
                  <a:schemeClr val="tx1"/>
                </a:solidFill>
                <a:latin typeface="Arial" charset="0"/>
                <a:ea typeface="+mn-ea"/>
                <a:cs typeface="+mn-cs"/>
              </a:rPr>
              <a:t>Expires.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58</a:t>
            </a:fld>
            <a:endParaRPr lang="en-US" dirty="0"/>
          </a:p>
        </p:txBody>
      </p:sp>
    </p:spTree>
    <p:extLst>
      <p:ext uri="{BB962C8B-B14F-4D97-AF65-F5344CB8AC3E}">
        <p14:creationId xmlns:p14="http://schemas.microsoft.com/office/powerpoint/2010/main" val="235770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200" b="0" i="0" u="none" strike="noStrike" kern="1200" baseline="0" dirty="0" err="1" smtClean="0">
                <a:solidFill>
                  <a:schemeClr val="tx1"/>
                </a:solidFill>
                <a:latin typeface="Arial" charset="0"/>
                <a:ea typeface="+mn-ea"/>
                <a:cs typeface="+mn-cs"/>
              </a:rPr>
              <a:t>Switch</a:t>
            </a:r>
            <a:r>
              <a:rPr lang="pt-PT" sz="1200" b="0" i="0" u="none" strike="noStrike" kern="1200" baseline="0" dirty="0" smtClean="0">
                <a:solidFill>
                  <a:schemeClr val="tx1"/>
                </a:solidFill>
                <a:latin typeface="Arial" charset="0"/>
                <a:ea typeface="+mn-ea"/>
                <a:cs typeface="+mn-cs"/>
              </a:rPr>
              <a:t>(</a:t>
            </a:r>
            <a:r>
              <a:rPr lang="pt-PT" sz="1200" b="0" i="0" u="none" strike="noStrike" kern="1200" baseline="0" dirty="0" err="1" smtClean="0">
                <a:solidFill>
                  <a:schemeClr val="tx1"/>
                </a:solidFill>
                <a:latin typeface="Arial" charset="0"/>
                <a:ea typeface="+mn-ea"/>
                <a:cs typeface="+mn-cs"/>
              </a:rPr>
              <a:t>config-ip-sla</a:t>
            </a:r>
            <a:r>
              <a:rPr lang="pt-PT" sz="1200" b="0" i="0" u="none" strike="noStrike" kern="1200" baseline="0" dirty="0" smtClean="0">
                <a:solidFill>
                  <a:schemeClr val="tx1"/>
                </a:solidFill>
                <a:latin typeface="Arial" charset="0"/>
                <a:ea typeface="+mn-ea"/>
                <a:cs typeface="+mn-cs"/>
              </a:rPr>
              <a:t>)# </a:t>
            </a:r>
            <a:r>
              <a:rPr lang="pt-PT" sz="1200" b="1" i="0" u="none" strike="noStrike" kern="1200" baseline="0" dirty="0" err="1" smtClean="0">
                <a:solidFill>
                  <a:schemeClr val="tx1"/>
                </a:solidFill>
                <a:latin typeface="Arial" charset="0"/>
                <a:ea typeface="+mn-ea"/>
                <a:cs typeface="+mn-cs"/>
              </a:rPr>
              <a:t>udp-jitter</a:t>
            </a:r>
            <a:r>
              <a:rPr lang="pt-PT" sz="1200" b="1" i="0" u="none" strike="noStrike" kern="1200" baseline="0" dirty="0" smtClean="0">
                <a:solidFill>
                  <a:schemeClr val="tx1"/>
                </a:solidFill>
                <a:latin typeface="Arial" charset="0"/>
                <a:ea typeface="+mn-ea"/>
                <a:cs typeface="+mn-cs"/>
              </a:rPr>
              <a:t> </a:t>
            </a:r>
            <a:r>
              <a:rPr lang="pt-PT" sz="1200" b="0" i="1" u="none" strike="noStrike" kern="1200" baseline="0" dirty="0" err="1" smtClean="0">
                <a:solidFill>
                  <a:schemeClr val="tx1"/>
                </a:solidFill>
                <a:latin typeface="Arial" charset="0"/>
                <a:ea typeface="+mn-ea"/>
                <a:cs typeface="+mn-cs"/>
              </a:rPr>
              <a:t>dest-ip-add</a:t>
            </a:r>
            <a:r>
              <a:rPr lang="pt-PT" sz="1200" b="0" i="1" u="none" strike="noStrike" kern="1200" baseline="0" dirty="0" smtClean="0">
                <a:solidFill>
                  <a:schemeClr val="tx1"/>
                </a:solidFill>
                <a:latin typeface="Arial" charset="0"/>
                <a:ea typeface="+mn-ea"/>
                <a:cs typeface="+mn-cs"/>
              </a:rPr>
              <a:t> </a:t>
            </a:r>
            <a:r>
              <a:rPr lang="pt-PT" sz="1200" b="0" i="1" u="none" strike="noStrike" kern="1200" baseline="0" dirty="0" err="1" smtClean="0">
                <a:solidFill>
                  <a:schemeClr val="tx1"/>
                </a:solidFill>
                <a:latin typeface="Arial" charset="0"/>
                <a:ea typeface="+mn-ea"/>
                <a:cs typeface="+mn-cs"/>
              </a:rPr>
              <a:t>dest-udp-port</a:t>
            </a:r>
            <a:r>
              <a:rPr lang="pt-PT" sz="1200" b="0" i="1" u="none" strike="noStrike" kern="1200" baseline="0" dirty="0" smtClean="0">
                <a:solidFill>
                  <a:schemeClr val="tx1"/>
                </a:solidFill>
                <a:latin typeface="Arial" charset="0"/>
                <a:ea typeface="+mn-ea"/>
                <a:cs typeface="+mn-cs"/>
              </a:rPr>
              <a:t> </a:t>
            </a:r>
            <a:r>
              <a:rPr lang="pt-PT" sz="1200" b="0" i="0" u="none" strike="noStrike" kern="1200" baseline="0" dirty="0" smtClean="0">
                <a:solidFill>
                  <a:schemeClr val="tx1"/>
                </a:solidFill>
                <a:latin typeface="Arial" charset="0"/>
                <a:ea typeface="+mn-ea"/>
                <a:cs typeface="+mn-cs"/>
              </a:rPr>
              <a:t>[ </a:t>
            </a:r>
            <a:r>
              <a:rPr lang="pt-PT" sz="1200" b="1" i="0" u="none" strike="noStrike" kern="1200" baseline="0" dirty="0" err="1" smtClean="0">
                <a:solidFill>
                  <a:schemeClr val="tx1"/>
                </a:solidFill>
                <a:latin typeface="Arial" charset="0"/>
                <a:ea typeface="+mn-ea"/>
                <a:cs typeface="+mn-cs"/>
              </a:rPr>
              <a:t>source-ip</a:t>
            </a:r>
            <a:r>
              <a:rPr lang="pt-PT" sz="1200" b="1" i="0" u="none" strike="noStrike" kern="1200" baseline="0" dirty="0" smtClean="0">
                <a:solidFill>
                  <a:schemeClr val="tx1"/>
                </a:solidFill>
                <a:latin typeface="Arial" charset="0"/>
                <a:ea typeface="+mn-ea"/>
                <a:cs typeface="+mn-cs"/>
              </a:rPr>
              <a:t> </a:t>
            </a:r>
            <a:r>
              <a:rPr lang="pt-PT" sz="1200" b="0" i="1" u="none" strike="noStrike" kern="1200" baseline="0" dirty="0" err="1" smtClean="0">
                <a:solidFill>
                  <a:schemeClr val="tx1"/>
                </a:solidFill>
                <a:latin typeface="Arial" charset="0"/>
                <a:ea typeface="+mn-ea"/>
                <a:cs typeface="+mn-cs"/>
              </a:rPr>
              <a:t>src-ip-add</a:t>
            </a:r>
            <a:r>
              <a:rPr lang="pt-PT" sz="1200" b="0" i="1" u="none" strike="noStrike" kern="1200" baseline="0" dirty="0" smtClean="0">
                <a:solidFill>
                  <a:schemeClr val="tx1"/>
                </a:solidFill>
                <a:latin typeface="Arial" charset="0"/>
                <a:ea typeface="+mn-ea"/>
                <a:cs typeface="+mn-cs"/>
              </a:rPr>
              <a:t> </a:t>
            </a:r>
            <a:r>
              <a:rPr lang="pt-PT" sz="1200" b="0" i="0" u="none" strike="noStrike" kern="1200" baseline="0" dirty="0" smtClean="0">
                <a:solidFill>
                  <a:schemeClr val="tx1"/>
                </a:solidFill>
                <a:latin typeface="Arial" charset="0"/>
                <a:ea typeface="+mn-ea"/>
                <a:cs typeface="+mn-cs"/>
              </a:rPr>
              <a:t>] [ </a:t>
            </a:r>
            <a:r>
              <a:rPr lang="pt-PT" sz="1200" b="1" i="0" u="none" strike="noStrike" kern="1200" baseline="0" dirty="0" err="1" smtClean="0">
                <a:solidFill>
                  <a:schemeClr val="tx1"/>
                </a:solidFill>
                <a:latin typeface="Arial" charset="0"/>
                <a:ea typeface="+mn-ea"/>
                <a:cs typeface="+mn-cs"/>
              </a:rPr>
              <a:t>source-port</a:t>
            </a:r>
            <a:r>
              <a:rPr lang="pt-PT" sz="1200" b="1" i="0" u="none" strike="noStrike" kern="1200" baseline="0" dirty="0" smtClean="0">
                <a:solidFill>
                  <a:schemeClr val="tx1"/>
                </a:solidFill>
                <a:latin typeface="Arial" charset="0"/>
                <a:ea typeface="+mn-ea"/>
                <a:cs typeface="+mn-cs"/>
              </a:rPr>
              <a:t> </a:t>
            </a:r>
            <a:r>
              <a:rPr lang="pt-PT" sz="1200" b="0" i="0" u="none" strike="noStrike" kern="1200" baseline="0" dirty="0" err="1" smtClean="0">
                <a:solidFill>
                  <a:schemeClr val="tx1"/>
                </a:solidFill>
                <a:latin typeface="Arial" charset="0"/>
                <a:ea typeface="+mn-ea"/>
                <a:cs typeface="+mn-cs"/>
              </a:rPr>
              <a:t>src-udp-port</a:t>
            </a:r>
            <a:r>
              <a:rPr lang="pt-PT" sz="1200" b="0" i="0" u="none" strike="noStrike" kern="1200" baseline="0" dirty="0" smtClean="0">
                <a:solidFill>
                  <a:schemeClr val="tx1"/>
                </a:solidFill>
                <a:latin typeface="Arial" charset="0"/>
                <a:ea typeface="+mn-ea"/>
                <a:cs typeface="+mn-cs"/>
              </a:rPr>
              <a:t>] [ </a:t>
            </a:r>
            <a:r>
              <a:rPr lang="pt-PT" sz="1200" b="1" i="0" u="none" strike="noStrike" kern="1200" baseline="0" dirty="0" smtClean="0">
                <a:solidFill>
                  <a:schemeClr val="tx1"/>
                </a:solidFill>
                <a:latin typeface="Arial" charset="0"/>
                <a:ea typeface="+mn-ea"/>
                <a:cs typeface="+mn-cs"/>
              </a:rPr>
              <a:t>num-</a:t>
            </a:r>
            <a:r>
              <a:rPr lang="pt-PT" sz="1200" b="1" i="0" u="none" strike="noStrike" kern="1200" baseline="0" dirty="0" err="1" smtClean="0">
                <a:solidFill>
                  <a:schemeClr val="tx1"/>
                </a:solidFill>
                <a:latin typeface="Arial" charset="0"/>
                <a:ea typeface="+mn-ea"/>
                <a:cs typeface="+mn-cs"/>
              </a:rPr>
              <a:t>packets</a:t>
            </a:r>
            <a:r>
              <a:rPr lang="pt-PT" sz="1200" b="1" i="0" u="none" strike="noStrike" kern="1200" baseline="0" dirty="0" smtClean="0">
                <a:solidFill>
                  <a:schemeClr val="tx1"/>
                </a:solidFill>
                <a:latin typeface="Arial" charset="0"/>
                <a:ea typeface="+mn-ea"/>
                <a:cs typeface="+mn-cs"/>
              </a:rPr>
              <a:t> </a:t>
            </a:r>
            <a:r>
              <a:rPr lang="pt-PT" sz="1200" b="0" i="1" u="none" strike="noStrike" kern="1200" baseline="0" dirty="0" smtClean="0">
                <a:solidFill>
                  <a:schemeClr val="tx1"/>
                </a:solidFill>
                <a:latin typeface="Arial" charset="0"/>
                <a:ea typeface="+mn-ea"/>
                <a:cs typeface="+mn-cs"/>
              </a:rPr>
              <a:t>num-</a:t>
            </a:r>
            <a:r>
              <a:rPr lang="pt-PT" sz="1200" b="0" i="1" u="none" strike="noStrike" kern="1200" baseline="0" dirty="0" err="1" smtClean="0">
                <a:solidFill>
                  <a:schemeClr val="tx1"/>
                </a:solidFill>
                <a:latin typeface="Arial" charset="0"/>
                <a:ea typeface="+mn-ea"/>
                <a:cs typeface="+mn-cs"/>
              </a:rPr>
              <a:t>of</a:t>
            </a:r>
            <a:r>
              <a:rPr lang="pt-PT" sz="1200" b="0" i="1" u="none" strike="noStrike" kern="1200" baseline="0" dirty="0" smtClean="0">
                <a:solidFill>
                  <a:schemeClr val="tx1"/>
                </a:solidFill>
                <a:latin typeface="Arial" charset="0"/>
                <a:ea typeface="+mn-ea"/>
                <a:cs typeface="+mn-cs"/>
              </a:rPr>
              <a:t>-</a:t>
            </a:r>
            <a:r>
              <a:rPr lang="pt-PT" sz="1200" b="0" i="1" u="none" strike="noStrike" kern="1200" baseline="0" dirty="0" err="1" smtClean="0">
                <a:solidFill>
                  <a:schemeClr val="tx1"/>
                </a:solidFill>
                <a:latin typeface="Arial" charset="0"/>
                <a:ea typeface="+mn-ea"/>
                <a:cs typeface="+mn-cs"/>
              </a:rPr>
              <a:t>packets</a:t>
            </a:r>
            <a:r>
              <a:rPr lang="pt-PT" sz="1200" b="0" i="1" u="none" strike="noStrike" kern="1200" baseline="0" dirty="0" smtClean="0">
                <a:solidFill>
                  <a:schemeClr val="tx1"/>
                </a:solidFill>
                <a:latin typeface="Arial" charset="0"/>
                <a:ea typeface="+mn-ea"/>
                <a:cs typeface="+mn-cs"/>
              </a:rPr>
              <a:t> </a:t>
            </a:r>
            <a:r>
              <a:rPr lang="pt-PT" sz="1200" b="0" i="0" u="none" strike="noStrike" kern="1200" baseline="0" dirty="0" smtClean="0">
                <a:solidFill>
                  <a:schemeClr val="tx1"/>
                </a:solidFill>
                <a:latin typeface="Arial" charset="0"/>
                <a:ea typeface="+mn-ea"/>
                <a:cs typeface="+mn-cs"/>
              </a:rPr>
              <a:t>] [ </a:t>
            </a:r>
            <a:r>
              <a:rPr lang="pt-PT" sz="1200" b="1" i="0" u="none" strike="noStrike" kern="1200" baseline="0" dirty="0" err="1" smtClean="0">
                <a:solidFill>
                  <a:schemeClr val="tx1"/>
                </a:solidFill>
                <a:latin typeface="Arial" charset="0"/>
                <a:ea typeface="+mn-ea"/>
                <a:cs typeface="+mn-cs"/>
              </a:rPr>
              <a:t>interval</a:t>
            </a:r>
            <a:r>
              <a:rPr lang="pt-PT" sz="1200" b="1" i="0" u="none" strike="noStrike" kern="1200" baseline="0" dirty="0" smtClean="0">
                <a:solidFill>
                  <a:schemeClr val="tx1"/>
                </a:solidFill>
                <a:latin typeface="Arial" charset="0"/>
                <a:ea typeface="+mn-ea"/>
                <a:cs typeface="+mn-cs"/>
              </a:rPr>
              <a:t> </a:t>
            </a:r>
            <a:r>
              <a:rPr lang="pt-PT" sz="1200" b="0" i="1" u="none" strike="noStrike" kern="1200" baseline="0" dirty="0" err="1" smtClean="0">
                <a:solidFill>
                  <a:schemeClr val="tx1"/>
                </a:solidFill>
                <a:latin typeface="Arial" charset="0"/>
                <a:ea typeface="+mn-ea"/>
                <a:cs typeface="+mn-cs"/>
              </a:rPr>
              <a:t>packet-interval</a:t>
            </a:r>
            <a:r>
              <a:rPr lang="pt-PT" sz="1200" b="0" i="1" u="none" strike="noStrike" kern="1200" baseline="0" dirty="0" smtClean="0">
                <a:solidFill>
                  <a:schemeClr val="tx1"/>
                </a:solidFill>
                <a:latin typeface="Arial" charset="0"/>
                <a:ea typeface="+mn-ea"/>
                <a:cs typeface="+mn-cs"/>
              </a:rPr>
              <a:t> </a:t>
            </a:r>
            <a:r>
              <a:rPr lang="pt-PT" sz="1200" b="0" i="0" u="none" strike="noStrike" kern="1200" baseline="0" dirty="0" smtClean="0">
                <a:solidFill>
                  <a:schemeClr val="tx1"/>
                </a:solidFill>
                <a:latin typeface="Arial" charset="0"/>
                <a:ea typeface="+mn-ea"/>
                <a:cs typeface="+mn-cs"/>
              </a:rPr>
              <a:t>]</a:t>
            </a:r>
          </a:p>
          <a:p>
            <a:r>
              <a:rPr lang="pt-PT" sz="1200" b="1" i="0" u="none" strike="noStrike" kern="1200" baseline="0" dirty="0" err="1" smtClean="0">
                <a:solidFill>
                  <a:schemeClr val="tx1"/>
                </a:solidFill>
                <a:latin typeface="Arial" charset="0"/>
                <a:ea typeface="+mn-ea"/>
                <a:cs typeface="+mn-cs"/>
              </a:rPr>
              <a:t>request</a:t>
            </a:r>
            <a:r>
              <a:rPr lang="pt-PT" sz="1200" b="1" i="0" u="none" strike="noStrike" kern="1200" baseline="0" dirty="0" smtClean="0">
                <a:solidFill>
                  <a:schemeClr val="tx1"/>
                </a:solidFill>
                <a:latin typeface="Arial" charset="0"/>
                <a:ea typeface="+mn-ea"/>
                <a:cs typeface="+mn-cs"/>
              </a:rPr>
              <a:t>-data-</a:t>
            </a:r>
            <a:r>
              <a:rPr lang="pt-PT" sz="1200" b="1" i="0" u="none" strike="noStrike" kern="1200" baseline="0" dirty="0" err="1" smtClean="0">
                <a:solidFill>
                  <a:schemeClr val="tx1"/>
                </a:solidFill>
                <a:latin typeface="Arial" charset="0"/>
                <a:ea typeface="+mn-ea"/>
                <a:cs typeface="+mn-cs"/>
              </a:rPr>
              <a:t>size</a:t>
            </a:r>
            <a:r>
              <a:rPr lang="pt-PT" sz="1200" b="1" i="0" u="none" strike="noStrike" kern="1200" baseline="0" dirty="0" smtClean="0">
                <a:solidFill>
                  <a:schemeClr val="tx1"/>
                </a:solidFill>
                <a:latin typeface="Arial" charset="0"/>
                <a:ea typeface="+mn-ea"/>
                <a:cs typeface="+mn-cs"/>
              </a:rPr>
              <a:t> 160 (</a:t>
            </a:r>
            <a:r>
              <a:rPr lang="pt-PT" sz="1200" b="1" i="0" u="none" strike="noStrike" kern="1200" baseline="0" dirty="0" err="1" smtClean="0">
                <a:solidFill>
                  <a:schemeClr val="tx1"/>
                </a:solidFill>
                <a:latin typeface="Arial" charset="0"/>
                <a:ea typeface="+mn-ea"/>
                <a:cs typeface="+mn-cs"/>
              </a:rPr>
              <a:t>syze</a:t>
            </a:r>
            <a:r>
              <a:rPr lang="pt-PT" sz="1200" b="1" i="0" u="none" strike="noStrike" kern="1200" baseline="0" dirty="0" smtClean="0">
                <a:solidFill>
                  <a:schemeClr val="tx1"/>
                </a:solidFill>
                <a:latin typeface="Arial" charset="0"/>
                <a:ea typeface="+mn-ea"/>
                <a:cs typeface="+mn-cs"/>
              </a:rPr>
              <a:t> in bytes - </a:t>
            </a:r>
            <a:r>
              <a:rPr lang="pt-PT" sz="1200" b="1" i="0" u="none" strike="noStrike" kern="1200" baseline="0" dirty="0" err="1" smtClean="0">
                <a:solidFill>
                  <a:schemeClr val="tx1"/>
                </a:solidFill>
                <a:latin typeface="Arial" charset="0"/>
                <a:ea typeface="+mn-ea"/>
                <a:cs typeface="+mn-cs"/>
              </a:rPr>
              <a:t>payload</a:t>
            </a:r>
            <a:r>
              <a:rPr lang="pt-PT" sz="1200" b="1"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61</a:t>
            </a:fld>
            <a:endParaRPr lang="en-US" dirty="0"/>
          </a:p>
        </p:txBody>
      </p:sp>
    </p:spTree>
    <p:extLst>
      <p:ext uri="{BB962C8B-B14F-4D97-AF65-F5344CB8AC3E}">
        <p14:creationId xmlns:p14="http://schemas.microsoft.com/office/powerpoint/2010/main" val="1279969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62</a:t>
            </a:fld>
            <a:endParaRPr lang="en-US" dirty="0"/>
          </a:p>
        </p:txBody>
      </p:sp>
    </p:spTree>
    <p:extLst>
      <p:ext uri="{BB962C8B-B14F-4D97-AF65-F5344CB8AC3E}">
        <p14:creationId xmlns:p14="http://schemas.microsoft.com/office/powerpoint/2010/main" val="4089736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smtClean="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64</a:t>
            </a:fld>
            <a:endParaRPr lang="en-US" dirty="0" smtClean="0"/>
          </a:p>
        </p:txBody>
      </p:sp>
    </p:spTree>
    <p:extLst>
      <p:ext uri="{BB962C8B-B14F-4D97-AF65-F5344CB8AC3E}">
        <p14:creationId xmlns:p14="http://schemas.microsoft.com/office/powerpoint/2010/main" val="185527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Because of the industry standard requirements around network designs, many campus networks are now leveraging LLDP over CDP. </a:t>
            </a:r>
          </a:p>
          <a:p>
            <a:r>
              <a:rPr lang="en-US" sz="1200" b="0" i="0" u="none" strike="noStrike" kern="1200" baseline="0" dirty="0" smtClean="0">
                <a:solidFill>
                  <a:schemeClr val="tx1"/>
                </a:solidFill>
                <a:latin typeface="Arial" charset="0"/>
                <a:ea typeface="+mn-ea"/>
                <a:cs typeface="+mn-cs"/>
              </a:rPr>
              <a:t>By definition, LLDP is a neighbor discovery protocol that is used for network devices to advertise information about themselves to other devices on the network. </a:t>
            </a:r>
          </a:p>
          <a:p>
            <a:r>
              <a:rPr lang="en-US" sz="1200" b="0" i="0" u="none" strike="noStrike" kern="1200" baseline="0" dirty="0" smtClean="0">
                <a:solidFill>
                  <a:schemeClr val="tx1"/>
                </a:solidFill>
                <a:latin typeface="Arial" charset="0"/>
                <a:ea typeface="+mn-ea"/>
                <a:cs typeface="+mn-cs"/>
              </a:rPr>
              <a:t>This protocol runs over the </a:t>
            </a:r>
            <a:r>
              <a:rPr lang="en-US" sz="1200" b="1" i="0" u="none" strike="noStrike" kern="1200" baseline="0" dirty="0" smtClean="0">
                <a:solidFill>
                  <a:schemeClr val="tx1"/>
                </a:solidFill>
                <a:latin typeface="Arial" charset="0"/>
                <a:ea typeface="+mn-ea"/>
                <a:cs typeface="+mn-cs"/>
              </a:rPr>
              <a:t>data link layer</a:t>
            </a:r>
            <a:r>
              <a:rPr lang="en-US" sz="1200" b="0" i="0" u="none" strike="noStrike" kern="1200" baseline="0" dirty="0" smtClean="0">
                <a:solidFill>
                  <a:schemeClr val="tx1"/>
                </a:solidFill>
                <a:latin typeface="Arial" charset="0"/>
                <a:ea typeface="+mn-ea"/>
                <a:cs typeface="+mn-cs"/>
              </a:rPr>
              <a:t>, which allows two systems running different network layer protocols to learn about each other. </a:t>
            </a:r>
          </a:p>
          <a:p>
            <a:r>
              <a:rPr lang="en-US" sz="1200" b="0" i="0" u="none" strike="noStrike" kern="1200" baseline="0" dirty="0" smtClean="0">
                <a:solidFill>
                  <a:schemeClr val="tx1"/>
                </a:solidFill>
                <a:latin typeface="Arial" charset="0"/>
                <a:ea typeface="+mn-ea"/>
                <a:cs typeface="+mn-cs"/>
              </a:rPr>
              <a:t>LLDP is locally significant, and the switch does not forward LLDP information; the switch only processes the information.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a:t>
            </a:fld>
            <a:endParaRPr lang="en-US" dirty="0"/>
          </a:p>
        </p:txBody>
      </p:sp>
    </p:spTree>
    <p:extLst>
      <p:ext uri="{BB962C8B-B14F-4D97-AF65-F5344CB8AC3E}">
        <p14:creationId xmlns:p14="http://schemas.microsoft.com/office/powerpoint/2010/main" val="2293982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charset="0"/>
                <a:ea typeface="+mn-ea"/>
                <a:cs typeface="+mn-cs"/>
              </a:rPr>
              <a:t>Note </a:t>
            </a:r>
            <a:r>
              <a:rPr lang="en-US" sz="1200" b="0" i="0" u="none" strike="noStrike" kern="1200" baseline="0" dirty="0" smtClean="0">
                <a:solidFill>
                  <a:schemeClr val="tx1"/>
                </a:solidFill>
                <a:latin typeface="Arial" charset="0"/>
                <a:ea typeface="+mn-ea"/>
                <a:cs typeface="+mn-cs"/>
              </a:rPr>
              <a:t>Because LLDP is enabled by default on select platforms and software versions, the </a:t>
            </a:r>
            <a:r>
              <a:rPr lang="en-US" sz="1200" b="1" i="0" u="none" strike="noStrike" kern="1200" baseline="0" dirty="0" err="1" smtClean="0">
                <a:solidFill>
                  <a:schemeClr val="tx1"/>
                </a:solidFill>
                <a:latin typeface="Arial" charset="0"/>
                <a:ea typeface="+mn-ea"/>
                <a:cs typeface="+mn-cs"/>
              </a:rPr>
              <a:t>lldp</a:t>
            </a:r>
            <a:r>
              <a:rPr lang="en-US" sz="1200" b="1" i="0" u="none" strike="noStrike" kern="1200" baseline="0" dirty="0" smtClean="0">
                <a:solidFill>
                  <a:schemeClr val="tx1"/>
                </a:solidFill>
                <a:latin typeface="Arial" charset="0"/>
                <a:ea typeface="+mn-ea"/>
                <a:cs typeface="+mn-cs"/>
              </a:rPr>
              <a:t> receive </a:t>
            </a:r>
            <a:r>
              <a:rPr lang="en-US" sz="1200" b="0" i="0" u="none" strike="noStrike" kern="1200" baseline="0" dirty="0" smtClean="0">
                <a:solidFill>
                  <a:schemeClr val="tx1"/>
                </a:solidFill>
                <a:latin typeface="Arial" charset="0"/>
                <a:ea typeface="+mn-ea"/>
                <a:cs typeface="+mn-cs"/>
              </a:rPr>
              <a:t>and </a:t>
            </a:r>
            <a:r>
              <a:rPr lang="en-US" sz="1200" b="1" i="0" u="none" strike="noStrike" kern="1200" baseline="0" dirty="0" err="1" smtClean="0">
                <a:solidFill>
                  <a:schemeClr val="tx1"/>
                </a:solidFill>
                <a:latin typeface="Arial" charset="0"/>
                <a:ea typeface="+mn-ea"/>
                <a:cs typeface="+mn-cs"/>
              </a:rPr>
              <a:t>lldp</a:t>
            </a:r>
            <a:r>
              <a:rPr lang="en-US" sz="1200" b="1" i="0" u="none" strike="noStrike" kern="1200" baseline="0" dirty="0" smtClean="0">
                <a:solidFill>
                  <a:schemeClr val="tx1"/>
                </a:solidFill>
                <a:latin typeface="Arial" charset="0"/>
                <a:ea typeface="+mn-ea"/>
                <a:cs typeface="+mn-cs"/>
              </a:rPr>
              <a:t> transmit </a:t>
            </a:r>
            <a:r>
              <a:rPr lang="en-US" sz="1200" b="0" i="0" u="none" strike="noStrike" kern="1200" baseline="0" dirty="0" smtClean="0">
                <a:solidFill>
                  <a:schemeClr val="tx1"/>
                </a:solidFill>
                <a:latin typeface="Arial" charset="0"/>
                <a:ea typeface="+mn-ea"/>
                <a:cs typeface="+mn-cs"/>
              </a:rPr>
              <a:t>commands will not appear in the configuration by </a:t>
            </a:r>
            <a:r>
              <a:rPr lang="pt-PT" sz="1200" b="0" i="0" u="none" strike="noStrike" kern="1200" baseline="0" dirty="0" err="1" smtClean="0">
                <a:solidFill>
                  <a:schemeClr val="tx1"/>
                </a:solidFill>
                <a:latin typeface="Arial" charset="0"/>
                <a:ea typeface="+mn-ea"/>
                <a:cs typeface="+mn-cs"/>
              </a:rPr>
              <a:t>default</a:t>
            </a:r>
            <a:r>
              <a:rPr lang="pt-PT" sz="1200" b="0" i="0" u="none" strike="noStrike" kern="1200" baseline="0" dirty="0" smtClean="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a:t>
            </a:fld>
            <a:endParaRPr lang="en-US" dirty="0"/>
          </a:p>
        </p:txBody>
      </p:sp>
    </p:spTree>
    <p:extLst>
      <p:ext uri="{BB962C8B-B14F-4D97-AF65-F5344CB8AC3E}">
        <p14:creationId xmlns:p14="http://schemas.microsoft.com/office/powerpoint/2010/main" val="192391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14</a:t>
            </a:fld>
            <a:endParaRPr lang="en-US" dirty="0"/>
          </a:p>
        </p:txBody>
      </p:sp>
    </p:spTree>
    <p:extLst>
      <p:ext uri="{BB962C8B-B14F-4D97-AF65-F5344CB8AC3E}">
        <p14:creationId xmlns:p14="http://schemas.microsoft.com/office/powerpoint/2010/main" val="366186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A unidirectional link occurs when traffic is transmitted between neighbors in one direction only. </a:t>
            </a:r>
          </a:p>
          <a:p>
            <a:r>
              <a:rPr lang="en-US" sz="1200" b="0" i="0" u="none" strike="noStrike" kern="1200" baseline="0" dirty="0" smtClean="0">
                <a:solidFill>
                  <a:schemeClr val="tx1"/>
                </a:solidFill>
                <a:latin typeface="Arial" charset="0"/>
                <a:ea typeface="+mn-ea"/>
                <a:cs typeface="+mn-cs"/>
              </a:rPr>
              <a:t>Most Layer 1 mechanisms built in to the Ethernet specification detect this connection and either prevent the link from ever establishing or bring the link up. </a:t>
            </a:r>
          </a:p>
          <a:p>
            <a:r>
              <a:rPr lang="en-US" sz="1200" b="0" i="0" u="none" strike="noStrike" kern="1200" baseline="0" dirty="0" smtClean="0">
                <a:solidFill>
                  <a:schemeClr val="tx1"/>
                </a:solidFill>
                <a:latin typeface="Arial" charset="0"/>
                <a:ea typeface="+mn-ea"/>
                <a:cs typeface="+mn-cs"/>
              </a:rPr>
              <a:t>However, in some situations, Layer 1 may be operating correctly from a link level but at Layer 2 traffic is unidirectional.</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dirty="0"/>
          </a:p>
        </p:txBody>
      </p:sp>
    </p:spTree>
    <p:extLst>
      <p:ext uri="{BB962C8B-B14F-4D97-AF65-F5344CB8AC3E}">
        <p14:creationId xmlns:p14="http://schemas.microsoft.com/office/powerpoint/2010/main" val="169315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The conditions where a Layer 1 link is up but Layer 2 is adversely operating are mostly anomalous conditions. </a:t>
            </a:r>
          </a:p>
          <a:p>
            <a:r>
              <a:rPr lang="en-US" sz="1200" b="0" i="0" u="none" strike="noStrike" kern="1200" baseline="0" dirty="0" smtClean="0">
                <a:solidFill>
                  <a:schemeClr val="tx1"/>
                </a:solidFill>
                <a:latin typeface="Arial" charset="0"/>
                <a:ea typeface="+mn-ea"/>
                <a:cs typeface="+mn-cs"/>
              </a:rPr>
              <a:t>For example, although the Cisco switch is designed with the utmost resiliency, it is possible that a transient hardware failure may lead to the described condition. This transient hardware condition may be fixed with a simple reboot, similar to a malfunctioning laptop needing a reboot.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16</a:t>
            </a:fld>
            <a:endParaRPr lang="en-US" dirty="0"/>
          </a:p>
        </p:txBody>
      </p:sp>
    </p:spTree>
    <p:extLst>
      <p:ext uri="{BB962C8B-B14F-4D97-AF65-F5344CB8AC3E}">
        <p14:creationId xmlns:p14="http://schemas.microsoft.com/office/powerpoint/2010/main" val="297377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Obviously, the recommended best practice is aggressive mode because normal mode takes no action to prevent a network disaster other than just notification. </a:t>
            </a:r>
            <a:endParaRPr lang="pt-PT" dirty="0" smtClean="0"/>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dirty="0"/>
          </a:p>
        </p:txBody>
      </p:sp>
    </p:spTree>
    <p:extLst>
      <p:ext uri="{BB962C8B-B14F-4D97-AF65-F5344CB8AC3E}">
        <p14:creationId xmlns:p14="http://schemas.microsoft.com/office/powerpoint/2010/main" val="306578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Cisco Catalyst switches support configuration of UDLD on a per-port basis. However, there is an option to enable UDLD on fiber-optic ports globally.</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19</a:t>
            </a:fld>
            <a:endParaRPr lang="en-US" dirty="0"/>
          </a:p>
        </p:txBody>
      </p:sp>
    </p:spTree>
    <p:extLst>
      <p:ext uri="{BB962C8B-B14F-4D97-AF65-F5344CB8AC3E}">
        <p14:creationId xmlns:p14="http://schemas.microsoft.com/office/powerpoint/2010/main" val="1172957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a:t>
            </a:r>
            <a:r>
              <a:rPr lang="en-US" sz="700" dirty="0" smtClean="0">
                <a:solidFill>
                  <a:srgbClr val="C0C0C4"/>
                </a:solidFill>
              </a:rPr>
              <a:t>2007 – 2016, </a:t>
            </a:r>
            <a:r>
              <a:rPr lang="en-US" sz="700" dirty="0">
                <a:solidFill>
                  <a:srgbClr val="C0C0C4"/>
                </a:solidFill>
              </a:rPr>
              <a:t>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 Chapter </a:t>
            </a:r>
            <a:r>
              <a:rPr lang="en-US" sz="700" dirty="0">
                <a:solidFill>
                  <a:schemeClr val="tx1"/>
                </a:solidFill>
              </a:rPr>
              <a:t>8</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Chapter 8</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a:t>
            </a:r>
            <a:r>
              <a:rPr lang="en-US" sz="700" dirty="0" smtClean="0">
                <a:solidFill>
                  <a:srgbClr val="D3D3D3"/>
                </a:solidFill>
              </a:rPr>
              <a:t>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pt-PT" dirty="0" err="1"/>
              <a:t>Switching</a:t>
            </a:r>
            <a:r>
              <a:rPr lang="pt-PT" dirty="0"/>
              <a:t> </a:t>
            </a:r>
            <a:r>
              <a:rPr lang="pt-PT" dirty="0" err="1"/>
              <a:t>Features</a:t>
            </a:r>
            <a:r>
              <a:rPr lang="pt-PT" dirty="0"/>
              <a:t> </a:t>
            </a:r>
            <a:r>
              <a:rPr lang="pt-PT" dirty="0" err="1"/>
              <a:t>and</a:t>
            </a:r>
            <a:r>
              <a:rPr lang="pt-PT" dirty="0"/>
              <a:t/>
            </a:r>
            <a:br>
              <a:rPr lang="pt-PT" dirty="0"/>
            </a:br>
            <a:r>
              <a:rPr lang="pt-PT" dirty="0"/>
              <a:t>Technologies for </a:t>
            </a:r>
            <a:r>
              <a:rPr lang="pt-PT" dirty="0" err="1"/>
              <a:t>the</a:t>
            </a:r>
            <a:r>
              <a:rPr lang="pt-PT" dirty="0"/>
              <a:t> </a:t>
            </a:r>
            <a:r>
              <a:rPr lang="pt-PT" dirty="0" smtClean="0"/>
              <a:t>Campus Network</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50" y="4672013"/>
            <a:ext cx="8628134" cy="658812"/>
          </a:xfrm>
        </p:spPr>
        <p:txBody>
          <a:bodyPr>
            <a:normAutofit fontScale="92500"/>
          </a:bodyPr>
          <a:lstStyle/>
          <a:p>
            <a:r>
              <a:rPr lang="en-US" sz="2400" dirty="0"/>
              <a:t>CCNP  SWITCH: Implementing Cisco IP Switched Networks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Basic </a:t>
            </a:r>
            <a:r>
              <a:rPr lang="pt-PT" dirty="0" err="1"/>
              <a:t>Configuration</a:t>
            </a:r>
            <a:r>
              <a:rPr lang="pt-PT" dirty="0"/>
              <a:t> </a:t>
            </a:r>
            <a:r>
              <a:rPr lang="pt-PT" dirty="0" err="1"/>
              <a:t>of</a:t>
            </a:r>
            <a:r>
              <a:rPr lang="pt-PT" dirty="0"/>
              <a:t> LLDP</a:t>
            </a:r>
          </a:p>
        </p:txBody>
      </p:sp>
      <p:sp>
        <p:nvSpPr>
          <p:cNvPr id="3" name="Content Placeholder 2"/>
          <p:cNvSpPr>
            <a:spLocks noGrp="1"/>
          </p:cNvSpPr>
          <p:nvPr>
            <p:ph idx="1"/>
          </p:nvPr>
        </p:nvSpPr>
        <p:spPr/>
        <p:txBody>
          <a:bodyPr/>
          <a:lstStyle/>
          <a:p>
            <a:endParaRPr lang="pt-PT"/>
          </a:p>
        </p:txBody>
      </p:sp>
      <p:grpSp>
        <p:nvGrpSpPr>
          <p:cNvPr id="9" name="Group 8"/>
          <p:cNvGrpSpPr/>
          <p:nvPr/>
        </p:nvGrpSpPr>
        <p:grpSpPr>
          <a:xfrm>
            <a:off x="1315885" y="1183340"/>
            <a:ext cx="5890133" cy="5410644"/>
            <a:chOff x="1056577" y="234407"/>
            <a:chExt cx="6966001" cy="6398931"/>
          </a:xfrm>
        </p:grpSpPr>
        <p:pic>
          <p:nvPicPr>
            <p:cNvPr id="7" name="Picture 6"/>
            <p:cNvPicPr>
              <a:picLocks noChangeAspect="1"/>
            </p:cNvPicPr>
            <p:nvPr/>
          </p:nvPicPr>
          <p:blipFill>
            <a:blip r:embed="rId2"/>
            <a:stretch>
              <a:fillRect/>
            </a:stretch>
          </p:blipFill>
          <p:spPr>
            <a:xfrm>
              <a:off x="1056577" y="4155218"/>
              <a:ext cx="6966001" cy="2478120"/>
            </a:xfrm>
            <a:prstGeom prst="rect">
              <a:avLst/>
            </a:prstGeom>
          </p:spPr>
        </p:pic>
        <p:pic>
          <p:nvPicPr>
            <p:cNvPr id="8" name="Picture 7"/>
            <p:cNvPicPr>
              <a:picLocks noChangeAspect="1"/>
            </p:cNvPicPr>
            <p:nvPr/>
          </p:nvPicPr>
          <p:blipFill>
            <a:blip r:embed="rId3"/>
            <a:stretch>
              <a:fillRect/>
            </a:stretch>
          </p:blipFill>
          <p:spPr>
            <a:xfrm>
              <a:off x="1072057" y="234407"/>
              <a:ext cx="6935040" cy="3883160"/>
            </a:xfrm>
            <a:prstGeom prst="rect">
              <a:avLst/>
            </a:prstGeom>
          </p:spPr>
        </p:pic>
      </p:grpSp>
    </p:spTree>
    <p:extLst>
      <p:ext uri="{BB962C8B-B14F-4D97-AF65-F5344CB8AC3E}">
        <p14:creationId xmlns:p14="http://schemas.microsoft.com/office/powerpoint/2010/main" val="207299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LLDP </a:t>
            </a:r>
            <a:r>
              <a:rPr lang="pt-PT" dirty="0" err="1"/>
              <a:t>Neighbors</a:t>
            </a:r>
            <a:endParaRPr lang="pt-PT" dirty="0"/>
          </a:p>
        </p:txBody>
      </p:sp>
      <p:sp>
        <p:nvSpPr>
          <p:cNvPr id="3" name="Content Placeholder 2"/>
          <p:cNvSpPr>
            <a:spLocks noGrp="1"/>
          </p:cNvSpPr>
          <p:nvPr>
            <p:ph idx="1"/>
          </p:nvPr>
        </p:nvSpPr>
        <p:spPr/>
        <p:txBody>
          <a:bodyPr/>
          <a:lstStyle/>
          <a:p>
            <a:endParaRPr lang="pt-PT" dirty="0"/>
          </a:p>
        </p:txBody>
      </p:sp>
      <p:grpSp>
        <p:nvGrpSpPr>
          <p:cNvPr id="6" name="Group 5"/>
          <p:cNvGrpSpPr/>
          <p:nvPr/>
        </p:nvGrpSpPr>
        <p:grpSpPr>
          <a:xfrm>
            <a:off x="1727035" y="889671"/>
            <a:ext cx="5664164" cy="5749963"/>
            <a:chOff x="1088999" y="1271260"/>
            <a:chExt cx="6966001" cy="7071520"/>
          </a:xfrm>
        </p:grpSpPr>
        <p:pic>
          <p:nvPicPr>
            <p:cNvPr id="4" name="Picture 3"/>
            <p:cNvPicPr>
              <a:picLocks noChangeAspect="1"/>
            </p:cNvPicPr>
            <p:nvPr/>
          </p:nvPicPr>
          <p:blipFill>
            <a:blip r:embed="rId2"/>
            <a:stretch>
              <a:fillRect/>
            </a:stretch>
          </p:blipFill>
          <p:spPr>
            <a:xfrm>
              <a:off x="1104480" y="1271260"/>
              <a:ext cx="6935040" cy="4315480"/>
            </a:xfrm>
            <a:prstGeom prst="rect">
              <a:avLst/>
            </a:prstGeom>
          </p:spPr>
        </p:pic>
        <p:pic>
          <p:nvPicPr>
            <p:cNvPr id="5" name="Picture 4"/>
            <p:cNvPicPr>
              <a:picLocks noChangeAspect="1"/>
            </p:cNvPicPr>
            <p:nvPr/>
          </p:nvPicPr>
          <p:blipFill>
            <a:blip r:embed="rId3"/>
            <a:stretch>
              <a:fillRect/>
            </a:stretch>
          </p:blipFill>
          <p:spPr>
            <a:xfrm>
              <a:off x="1088999" y="5586740"/>
              <a:ext cx="6966001" cy="2756040"/>
            </a:xfrm>
            <a:prstGeom prst="rect">
              <a:avLst/>
            </a:prstGeom>
          </p:spPr>
        </p:pic>
      </p:grpSp>
    </p:spTree>
    <p:extLst>
      <p:ext uri="{BB962C8B-B14F-4D97-AF65-F5344CB8AC3E}">
        <p14:creationId xmlns:p14="http://schemas.microsoft.com/office/powerpoint/2010/main" val="3131009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LLDP </a:t>
            </a:r>
            <a:r>
              <a:rPr lang="pt-PT" dirty="0" err="1" smtClean="0"/>
              <a:t>Traffic</a:t>
            </a:r>
            <a:r>
              <a:rPr lang="pt-PT" dirty="0" smtClean="0"/>
              <a:t> </a:t>
            </a:r>
            <a:r>
              <a:rPr lang="pt-PT" dirty="0" err="1"/>
              <a:t>Info</a:t>
            </a:r>
            <a:endParaRPr lang="pt-PT" dirty="0"/>
          </a:p>
        </p:txBody>
      </p:sp>
      <p:pic>
        <p:nvPicPr>
          <p:cNvPr id="4" name="Content Placeholder 3"/>
          <p:cNvPicPr>
            <a:picLocks noGrp="1" noChangeAspect="1"/>
          </p:cNvPicPr>
          <p:nvPr>
            <p:ph idx="1"/>
          </p:nvPr>
        </p:nvPicPr>
        <p:blipFill>
          <a:blip r:embed="rId2"/>
          <a:stretch>
            <a:fillRect/>
          </a:stretch>
        </p:blipFill>
        <p:spPr>
          <a:xfrm>
            <a:off x="517766" y="2429302"/>
            <a:ext cx="8044967" cy="2567737"/>
          </a:xfrm>
          <a:prstGeom prst="rect">
            <a:avLst/>
          </a:prstGeom>
        </p:spPr>
      </p:pic>
    </p:spTree>
    <p:extLst>
      <p:ext uri="{BB962C8B-B14F-4D97-AF65-F5344CB8AC3E}">
        <p14:creationId xmlns:p14="http://schemas.microsoft.com/office/powerpoint/2010/main" val="220685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LLDP </a:t>
            </a:r>
            <a:r>
              <a:rPr lang="pt-PT" dirty="0" err="1" smtClean="0"/>
              <a:t>Key</a:t>
            </a:r>
            <a:r>
              <a:rPr lang="pt-PT" dirty="0" smtClean="0"/>
              <a:t> </a:t>
            </a:r>
            <a:r>
              <a:rPr lang="pt-PT" dirty="0" err="1" smtClean="0"/>
              <a:t>Features</a:t>
            </a:r>
            <a:endParaRPr lang="pt-PT" dirty="0"/>
          </a:p>
        </p:txBody>
      </p:sp>
      <p:sp>
        <p:nvSpPr>
          <p:cNvPr id="3" name="Content Placeholder 2"/>
          <p:cNvSpPr>
            <a:spLocks noGrp="1"/>
          </p:cNvSpPr>
          <p:nvPr>
            <p:ph idx="1"/>
          </p:nvPr>
        </p:nvSpPr>
        <p:spPr/>
        <p:txBody>
          <a:bodyPr/>
          <a:lstStyle/>
          <a:p>
            <a:r>
              <a:rPr lang="en-US" dirty="0" smtClean="0"/>
              <a:t>LLDP </a:t>
            </a:r>
            <a:r>
              <a:rPr lang="en-US" dirty="0"/>
              <a:t>allows network management applications to automatically discover and </a:t>
            </a:r>
            <a:r>
              <a:rPr lang="en-US" dirty="0" smtClean="0"/>
              <a:t>learn </a:t>
            </a:r>
            <a:r>
              <a:rPr lang="pt-PT" dirty="0" err="1" smtClean="0"/>
              <a:t>about</a:t>
            </a:r>
            <a:r>
              <a:rPr lang="pt-PT" dirty="0" smtClean="0"/>
              <a:t> </a:t>
            </a:r>
            <a:r>
              <a:rPr lang="pt-PT" dirty="0"/>
              <a:t>network </a:t>
            </a:r>
            <a:r>
              <a:rPr lang="pt-PT" dirty="0" err="1"/>
              <a:t>devices</a:t>
            </a:r>
            <a:r>
              <a:rPr lang="pt-PT" dirty="0"/>
              <a:t>.</a:t>
            </a:r>
          </a:p>
          <a:p>
            <a:r>
              <a:rPr lang="en-US" dirty="0" smtClean="0"/>
              <a:t>LLDP </a:t>
            </a:r>
            <a:r>
              <a:rPr lang="en-US" dirty="0"/>
              <a:t>is the industry standard alternative to the CDP.</a:t>
            </a:r>
          </a:p>
          <a:p>
            <a:r>
              <a:rPr lang="en-US" dirty="0" smtClean="0"/>
              <a:t>LLDP </a:t>
            </a:r>
            <a:r>
              <a:rPr lang="en-US" dirty="0"/>
              <a:t>supports enabling or disabling either transmitting or receiving capabilities </a:t>
            </a:r>
            <a:r>
              <a:rPr lang="en-US" dirty="0" smtClean="0"/>
              <a:t>per </a:t>
            </a:r>
            <a:r>
              <a:rPr lang="pt-PT" dirty="0" err="1" smtClean="0"/>
              <a:t>port</a:t>
            </a:r>
            <a:r>
              <a:rPr lang="pt-PT" dirty="0"/>
              <a:t>.</a:t>
            </a:r>
          </a:p>
          <a:p>
            <a:r>
              <a:rPr lang="en-US" dirty="0" smtClean="0"/>
              <a:t>To </a:t>
            </a:r>
            <a:r>
              <a:rPr lang="en-US" dirty="0"/>
              <a:t>view LLDP neighbors, use the </a:t>
            </a:r>
            <a:r>
              <a:rPr lang="en-US" b="1" dirty="0"/>
              <a:t>show </a:t>
            </a:r>
            <a:r>
              <a:rPr lang="en-US" b="1" dirty="0" err="1"/>
              <a:t>lldp</a:t>
            </a:r>
            <a:r>
              <a:rPr lang="en-US" b="1" dirty="0"/>
              <a:t> neighbors </a:t>
            </a:r>
            <a:r>
              <a:rPr lang="en-US" dirty="0"/>
              <a:t>[ </a:t>
            </a:r>
            <a:r>
              <a:rPr lang="en-US" b="1" dirty="0"/>
              <a:t>detail </a:t>
            </a:r>
            <a:r>
              <a:rPr lang="en-US" dirty="0"/>
              <a:t>] command.</a:t>
            </a:r>
            <a:endParaRPr lang="pt-PT" dirty="0"/>
          </a:p>
        </p:txBody>
      </p:sp>
    </p:spTree>
    <p:extLst>
      <p:ext uri="{BB962C8B-B14F-4D97-AF65-F5344CB8AC3E}">
        <p14:creationId xmlns:p14="http://schemas.microsoft.com/office/powerpoint/2010/main" val="162723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Unidirectional Link Detection</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UDLD</a:t>
            </a:r>
            <a:endParaRPr lang="pt-PT" dirty="0"/>
          </a:p>
        </p:txBody>
      </p:sp>
      <p:pic>
        <p:nvPicPr>
          <p:cNvPr id="4" name="Content Placeholder 3"/>
          <p:cNvPicPr>
            <a:picLocks noGrp="1" noChangeAspect="1"/>
          </p:cNvPicPr>
          <p:nvPr>
            <p:ph idx="1"/>
          </p:nvPr>
        </p:nvPicPr>
        <p:blipFill>
          <a:blip r:embed="rId3"/>
          <a:stretch>
            <a:fillRect/>
          </a:stretch>
        </p:blipFill>
        <p:spPr>
          <a:xfrm>
            <a:off x="379758" y="1610436"/>
            <a:ext cx="8415587" cy="4326340"/>
          </a:xfrm>
          <a:prstGeom prst="rect">
            <a:avLst/>
          </a:prstGeom>
        </p:spPr>
      </p:pic>
    </p:spTree>
    <p:extLst>
      <p:ext uri="{BB962C8B-B14F-4D97-AF65-F5344CB8AC3E}">
        <p14:creationId xmlns:p14="http://schemas.microsoft.com/office/powerpoint/2010/main" val="72406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UDLD</a:t>
            </a:r>
            <a:endParaRPr lang="pt-PT" dirty="0"/>
          </a:p>
        </p:txBody>
      </p:sp>
      <p:sp>
        <p:nvSpPr>
          <p:cNvPr id="3" name="Content Placeholder 2"/>
          <p:cNvSpPr>
            <a:spLocks noGrp="1"/>
          </p:cNvSpPr>
          <p:nvPr>
            <p:ph idx="1"/>
          </p:nvPr>
        </p:nvSpPr>
        <p:spPr/>
        <p:txBody>
          <a:bodyPr>
            <a:normAutofit/>
          </a:bodyPr>
          <a:lstStyle/>
          <a:p>
            <a:r>
              <a:rPr lang="en-US" dirty="0" smtClean="0"/>
              <a:t>The </a:t>
            </a:r>
            <a:r>
              <a:rPr lang="en-US" dirty="0"/>
              <a:t>unidirectional condition at Layer 2 is disastrous for any network because it </a:t>
            </a:r>
            <a:r>
              <a:rPr lang="en-US" dirty="0" smtClean="0"/>
              <a:t>will lead </a:t>
            </a:r>
            <a:r>
              <a:rPr lang="en-US" dirty="0"/>
              <a:t>to either spanning tree not blocking on a forwarding port or a routing black hole</a:t>
            </a:r>
            <a:r>
              <a:rPr lang="en-US" dirty="0" smtClean="0"/>
              <a:t>.</a:t>
            </a:r>
          </a:p>
          <a:p>
            <a:r>
              <a:rPr lang="en-US" dirty="0" smtClean="0"/>
              <a:t>In either </a:t>
            </a:r>
            <a:r>
              <a:rPr lang="en-US" dirty="0"/>
              <a:t>of these situations, the network will exhibit a total failure, become instable, </a:t>
            </a:r>
            <a:r>
              <a:rPr lang="en-US" dirty="0" smtClean="0"/>
              <a:t>and eventually </a:t>
            </a:r>
            <a:r>
              <a:rPr lang="en-US" dirty="0"/>
              <a:t>create a complete loss of connectivity for end users</a:t>
            </a:r>
            <a:r>
              <a:rPr lang="en-US" dirty="0" smtClean="0"/>
              <a:t>.</a:t>
            </a:r>
          </a:p>
          <a:p>
            <a:r>
              <a:rPr lang="en-US" dirty="0"/>
              <a:t>UDLD may </a:t>
            </a:r>
            <a:r>
              <a:rPr lang="en-US" dirty="0" smtClean="0"/>
              <a:t>protect the network from the following problems:</a:t>
            </a:r>
          </a:p>
          <a:p>
            <a:pPr lvl="1"/>
            <a:r>
              <a:rPr lang="pt-PT" dirty="0" err="1" smtClean="0"/>
              <a:t>Transient</a:t>
            </a:r>
            <a:r>
              <a:rPr lang="pt-PT" dirty="0" smtClean="0"/>
              <a:t> </a:t>
            </a:r>
            <a:r>
              <a:rPr lang="pt-PT" dirty="0"/>
              <a:t>hardware </a:t>
            </a:r>
            <a:r>
              <a:rPr lang="pt-PT" dirty="0" err="1"/>
              <a:t>condition</a:t>
            </a:r>
            <a:endParaRPr lang="pt-PT" dirty="0"/>
          </a:p>
          <a:p>
            <a:pPr lvl="1"/>
            <a:r>
              <a:rPr lang="pt-PT" dirty="0" smtClean="0"/>
              <a:t>Hardware </a:t>
            </a:r>
            <a:r>
              <a:rPr lang="pt-PT" dirty="0" err="1"/>
              <a:t>failure</a:t>
            </a:r>
            <a:endParaRPr lang="pt-PT" dirty="0"/>
          </a:p>
          <a:p>
            <a:pPr lvl="1"/>
            <a:r>
              <a:rPr lang="en-US" dirty="0" smtClean="0"/>
              <a:t>Optic/GBIC anomalous </a:t>
            </a:r>
            <a:r>
              <a:rPr lang="en-US" dirty="0"/>
              <a:t>behavior or failure</a:t>
            </a:r>
          </a:p>
          <a:p>
            <a:pPr lvl="1"/>
            <a:r>
              <a:rPr lang="pt-PT" dirty="0" err="1" smtClean="0"/>
              <a:t>Miswired</a:t>
            </a:r>
            <a:r>
              <a:rPr lang="pt-PT" dirty="0" smtClean="0"/>
              <a:t> </a:t>
            </a:r>
            <a:r>
              <a:rPr lang="pt-PT" dirty="0" err="1"/>
              <a:t>cabling</a:t>
            </a:r>
            <a:endParaRPr lang="pt-PT" dirty="0"/>
          </a:p>
          <a:p>
            <a:pPr lvl="1"/>
            <a:r>
              <a:rPr lang="pt-PT" dirty="0" smtClean="0"/>
              <a:t>Software </a:t>
            </a:r>
            <a:r>
              <a:rPr lang="pt-PT" dirty="0" err="1"/>
              <a:t>defect</a:t>
            </a:r>
            <a:r>
              <a:rPr lang="pt-PT" dirty="0"/>
              <a:t> </a:t>
            </a:r>
            <a:r>
              <a:rPr lang="pt-PT" dirty="0" err="1"/>
              <a:t>or</a:t>
            </a:r>
            <a:r>
              <a:rPr lang="pt-PT" dirty="0"/>
              <a:t> </a:t>
            </a:r>
            <a:r>
              <a:rPr lang="pt-PT" dirty="0" err="1"/>
              <a:t>condition</a:t>
            </a:r>
            <a:endParaRPr lang="pt-PT" dirty="0"/>
          </a:p>
          <a:p>
            <a:pPr lvl="1"/>
            <a:r>
              <a:rPr lang="en-US" dirty="0" smtClean="0"/>
              <a:t>Misconfigured </a:t>
            </a:r>
            <a:r>
              <a:rPr lang="en-US" dirty="0"/>
              <a:t>or malfunction of inline tap or </a:t>
            </a:r>
            <a:r>
              <a:rPr lang="en-US" dirty="0" smtClean="0"/>
              <a:t>sniffer	</a:t>
            </a:r>
            <a:endParaRPr lang="pt-PT" dirty="0"/>
          </a:p>
        </p:txBody>
      </p:sp>
    </p:spTree>
    <p:extLst>
      <p:ext uri="{BB962C8B-B14F-4D97-AF65-F5344CB8AC3E}">
        <p14:creationId xmlns:p14="http://schemas.microsoft.com/office/powerpoint/2010/main" val="2476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UDLD </a:t>
            </a:r>
            <a:r>
              <a:rPr lang="pt-PT" dirty="0" err="1"/>
              <a:t>Mechanisms</a:t>
            </a:r>
            <a:r>
              <a:rPr lang="pt-PT" dirty="0"/>
              <a:t> </a:t>
            </a:r>
            <a:r>
              <a:rPr lang="pt-PT" dirty="0" err="1"/>
              <a:t>and</a:t>
            </a:r>
            <a:r>
              <a:rPr lang="pt-PT" dirty="0"/>
              <a:t> </a:t>
            </a:r>
            <a:r>
              <a:rPr lang="pt-PT" dirty="0" err="1"/>
              <a:t>Specifics</a:t>
            </a:r>
            <a:endParaRPr lang="pt-PT" dirty="0"/>
          </a:p>
        </p:txBody>
      </p:sp>
      <p:sp>
        <p:nvSpPr>
          <p:cNvPr id="3" name="Content Placeholder 2"/>
          <p:cNvSpPr>
            <a:spLocks noGrp="1"/>
          </p:cNvSpPr>
          <p:nvPr>
            <p:ph idx="1"/>
          </p:nvPr>
        </p:nvSpPr>
        <p:spPr/>
        <p:txBody>
          <a:bodyPr>
            <a:normAutofit/>
          </a:bodyPr>
          <a:lstStyle/>
          <a:p>
            <a:r>
              <a:rPr lang="en-US" dirty="0"/>
              <a:t>UDLD is supported on all current Cisco Catalyst and Nexus switches. </a:t>
            </a:r>
            <a:endParaRPr lang="en-US" dirty="0" smtClean="0"/>
          </a:p>
          <a:p>
            <a:r>
              <a:rPr lang="en-US" dirty="0" smtClean="0"/>
              <a:t>UDLD functions by </a:t>
            </a:r>
            <a:r>
              <a:rPr lang="en-US" dirty="0"/>
              <a:t>transmitting Layer 2 packets to the well-known MAC address 01:00:0C:CC:CC:CC.</a:t>
            </a:r>
          </a:p>
          <a:p>
            <a:r>
              <a:rPr lang="en-US" dirty="0"/>
              <a:t>If the packets are not echoed back within a specific time frame, the link is flagged </a:t>
            </a:r>
            <a:r>
              <a:rPr lang="en-US" dirty="0" smtClean="0"/>
              <a:t>as unidirectional.</a:t>
            </a:r>
            <a:endParaRPr lang="en-US" dirty="0"/>
          </a:p>
          <a:p>
            <a:r>
              <a:rPr lang="en-US" dirty="0"/>
              <a:t>Devices on both ends of the link must support UDLD for the protocol to </a:t>
            </a:r>
            <a:r>
              <a:rPr lang="en-US" dirty="0" smtClean="0"/>
              <a:t>successfully identify </a:t>
            </a:r>
            <a:r>
              <a:rPr lang="en-US" dirty="0"/>
              <a:t>and disable unidirectional links.</a:t>
            </a:r>
          </a:p>
          <a:p>
            <a:r>
              <a:rPr lang="en-US" dirty="0"/>
              <a:t>UDLD messages are sent at regular intervals. </a:t>
            </a:r>
            <a:endParaRPr lang="en-US" dirty="0" smtClean="0"/>
          </a:p>
          <a:p>
            <a:pPr lvl="1"/>
            <a:r>
              <a:rPr lang="en-US" dirty="0" smtClean="0"/>
              <a:t>This </a:t>
            </a:r>
            <a:r>
              <a:rPr lang="en-US" dirty="0"/>
              <a:t>timer can be modified. </a:t>
            </a:r>
            <a:endParaRPr lang="en-US" dirty="0" smtClean="0"/>
          </a:p>
          <a:p>
            <a:pPr lvl="1"/>
            <a:r>
              <a:rPr lang="en-US" dirty="0" smtClean="0"/>
              <a:t>The </a:t>
            </a:r>
            <a:r>
              <a:rPr lang="en-US" dirty="0"/>
              <a:t>default </a:t>
            </a:r>
            <a:r>
              <a:rPr lang="en-US" dirty="0" smtClean="0"/>
              <a:t>setting varies </a:t>
            </a:r>
            <a:r>
              <a:rPr lang="en-US" dirty="0"/>
              <a:t>between platforms; however, the typical value is 15 seconds</a:t>
            </a:r>
            <a:r>
              <a:rPr lang="en-US" dirty="0" smtClean="0"/>
              <a:t>.</a:t>
            </a:r>
            <a:endParaRPr lang="en-US" dirty="0"/>
          </a:p>
        </p:txBody>
      </p:sp>
    </p:spTree>
    <p:extLst>
      <p:ext uri="{BB962C8B-B14F-4D97-AF65-F5344CB8AC3E}">
        <p14:creationId xmlns:p14="http://schemas.microsoft.com/office/powerpoint/2010/main" val="156108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UDLD </a:t>
            </a:r>
            <a:r>
              <a:rPr lang="pt-PT" dirty="0" err="1" smtClean="0"/>
              <a:t>Behavior</a:t>
            </a:r>
            <a:endParaRPr lang="pt-PT" dirty="0"/>
          </a:p>
        </p:txBody>
      </p:sp>
      <p:sp>
        <p:nvSpPr>
          <p:cNvPr id="3" name="Content Placeholder 2"/>
          <p:cNvSpPr>
            <a:spLocks noGrp="1"/>
          </p:cNvSpPr>
          <p:nvPr>
            <p:ph idx="1"/>
          </p:nvPr>
        </p:nvSpPr>
        <p:spPr/>
        <p:txBody>
          <a:bodyPr>
            <a:normAutofit/>
          </a:bodyPr>
          <a:lstStyle/>
          <a:p>
            <a:r>
              <a:rPr lang="en-US" dirty="0"/>
              <a:t>The behavior of UDLD after it detects a unidirectional link is dependent on its operation mode, either normal mode or aggressive mode. The modes are described as follows:</a:t>
            </a:r>
          </a:p>
          <a:p>
            <a:pPr lvl="1"/>
            <a:r>
              <a:rPr lang="en-US" b="1" dirty="0"/>
              <a:t>Normal </a:t>
            </a:r>
            <a:r>
              <a:rPr lang="en-US" b="1" dirty="0" smtClean="0"/>
              <a:t>mode</a:t>
            </a:r>
          </a:p>
          <a:p>
            <a:pPr lvl="2"/>
            <a:r>
              <a:rPr lang="en-US" dirty="0" smtClean="0"/>
              <a:t>When </a:t>
            </a:r>
            <a:r>
              <a:rPr lang="en-US" dirty="0"/>
              <a:t>a unidirectional link is detected the port is allowed to continue its operation. UDLD just marks the port as having an undetermined state. A </a:t>
            </a:r>
            <a:r>
              <a:rPr lang="pt-PT" dirty="0" err="1"/>
              <a:t>syslog</a:t>
            </a:r>
            <a:r>
              <a:rPr lang="pt-PT" dirty="0"/>
              <a:t> </a:t>
            </a:r>
            <a:r>
              <a:rPr lang="pt-PT" dirty="0" err="1"/>
              <a:t>message</a:t>
            </a:r>
            <a:r>
              <a:rPr lang="pt-PT" dirty="0"/>
              <a:t> </a:t>
            </a:r>
            <a:r>
              <a:rPr lang="pt-PT" dirty="0" err="1"/>
              <a:t>is</a:t>
            </a:r>
            <a:r>
              <a:rPr lang="pt-PT" dirty="0"/>
              <a:t> </a:t>
            </a:r>
            <a:r>
              <a:rPr lang="pt-PT" dirty="0" err="1"/>
              <a:t>generated</a:t>
            </a:r>
            <a:r>
              <a:rPr lang="pt-PT" dirty="0"/>
              <a:t>.</a:t>
            </a:r>
          </a:p>
          <a:p>
            <a:pPr lvl="1"/>
            <a:r>
              <a:rPr lang="en-US" b="1" dirty="0"/>
              <a:t>Aggressive </a:t>
            </a:r>
            <a:r>
              <a:rPr lang="en-US" b="1" dirty="0" smtClean="0"/>
              <a:t>mode</a:t>
            </a:r>
          </a:p>
          <a:p>
            <a:pPr lvl="2"/>
            <a:r>
              <a:rPr lang="en-US" dirty="0" smtClean="0"/>
              <a:t>When </a:t>
            </a:r>
            <a:r>
              <a:rPr lang="en-US" dirty="0"/>
              <a:t>a unidirectional link is detected the switch tries to reestablish the link. It sends one message a second, for 8 seconds. If none of these messages are sent back, the port is placed in error-disabled state</a:t>
            </a:r>
            <a:r>
              <a:rPr lang="en-US" dirty="0" smtClean="0"/>
              <a:t>.</a:t>
            </a:r>
            <a:endParaRPr lang="en-US" dirty="0"/>
          </a:p>
        </p:txBody>
      </p:sp>
    </p:spTree>
    <p:extLst>
      <p:ext uri="{BB962C8B-B14F-4D97-AF65-F5344CB8AC3E}">
        <p14:creationId xmlns:p14="http://schemas.microsoft.com/office/powerpoint/2010/main" val="230026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UDLD </a:t>
            </a:r>
            <a:r>
              <a:rPr lang="pt-PT" dirty="0" err="1"/>
              <a:t>Configuration</a:t>
            </a:r>
            <a:endParaRPr lang="pt-PT" dirty="0"/>
          </a:p>
        </p:txBody>
      </p:sp>
      <p:sp>
        <p:nvSpPr>
          <p:cNvPr id="3" name="Content Placeholder 2"/>
          <p:cNvSpPr>
            <a:spLocks noGrp="1"/>
          </p:cNvSpPr>
          <p:nvPr>
            <p:ph idx="1"/>
          </p:nvPr>
        </p:nvSpPr>
        <p:spPr/>
        <p:txBody>
          <a:bodyPr>
            <a:normAutofit/>
          </a:bodyPr>
          <a:lstStyle/>
          <a:p>
            <a:r>
              <a:rPr lang="en-US" dirty="0"/>
              <a:t>To configure a Cisco Catalyst switch for UDLD normal mode, use the </a:t>
            </a:r>
            <a:r>
              <a:rPr lang="en-US" sz="2000" b="1" dirty="0" err="1">
                <a:latin typeface="Consolas" panose="020B0609020204030204" pitchFamily="49" charset="0"/>
              </a:rPr>
              <a:t>udld</a:t>
            </a:r>
            <a:r>
              <a:rPr lang="en-US" sz="2000" b="1" dirty="0">
                <a:latin typeface="Consolas" panose="020B0609020204030204" pitchFamily="49" charset="0"/>
              </a:rPr>
              <a:t> enable </a:t>
            </a:r>
            <a:r>
              <a:rPr lang="en-US" dirty="0"/>
              <a:t>command.</a:t>
            </a:r>
          </a:p>
          <a:p>
            <a:r>
              <a:rPr lang="en-US" dirty="0"/>
              <a:t>Similarly, to enable UDLD in aggressive mode, use the </a:t>
            </a:r>
            <a:r>
              <a:rPr lang="en-US" sz="2000" b="1" dirty="0" err="1">
                <a:latin typeface="Consolas" panose="020B0609020204030204" pitchFamily="49" charset="0"/>
              </a:rPr>
              <a:t>udld</a:t>
            </a:r>
            <a:r>
              <a:rPr lang="en-US" sz="2000" b="1" dirty="0">
                <a:latin typeface="Consolas" panose="020B0609020204030204" pitchFamily="49" charset="0"/>
              </a:rPr>
              <a:t> aggressive</a:t>
            </a:r>
            <a:r>
              <a:rPr lang="en-US" b="1" dirty="0"/>
              <a:t> </a:t>
            </a:r>
            <a:r>
              <a:rPr lang="en-US" dirty="0"/>
              <a:t>keyword</a:t>
            </a:r>
            <a:r>
              <a:rPr lang="en-US" dirty="0" smtClean="0"/>
              <a:t>.</a:t>
            </a:r>
          </a:p>
          <a:p>
            <a:r>
              <a:rPr lang="en-US" dirty="0"/>
              <a:t>To display the UDLD status for the specified interface or for all interfaces, use the </a:t>
            </a:r>
            <a:r>
              <a:rPr lang="en-US" sz="2000" b="1" dirty="0" smtClean="0">
                <a:latin typeface="Consolas" panose="020B0609020204030204" pitchFamily="49" charset="0"/>
              </a:rPr>
              <a:t>show </a:t>
            </a:r>
            <a:r>
              <a:rPr lang="en-US" sz="2000" b="1" dirty="0" err="1" smtClean="0">
                <a:latin typeface="Consolas" panose="020B0609020204030204" pitchFamily="49" charset="0"/>
              </a:rPr>
              <a:t>udld</a:t>
            </a:r>
            <a:r>
              <a:rPr lang="en-US" sz="2000" b="1" dirty="0" smtClean="0">
                <a:latin typeface="Consolas" panose="020B0609020204030204" pitchFamily="49" charset="0"/>
              </a:rPr>
              <a:t> </a:t>
            </a:r>
            <a:r>
              <a:rPr lang="en-US" sz="2000" dirty="0">
                <a:latin typeface="Consolas" panose="020B0609020204030204" pitchFamily="49" charset="0"/>
              </a:rPr>
              <a:t>[ </a:t>
            </a:r>
            <a:r>
              <a:rPr lang="en-US" sz="2000" i="1" dirty="0">
                <a:latin typeface="Consolas" panose="020B0609020204030204" pitchFamily="49" charset="0"/>
              </a:rPr>
              <a:t>interface slot/number </a:t>
            </a:r>
            <a:r>
              <a:rPr lang="en-US" sz="2000" dirty="0">
                <a:latin typeface="Consolas" panose="020B0609020204030204" pitchFamily="49" charset="0"/>
              </a:rPr>
              <a:t>] </a:t>
            </a:r>
            <a:r>
              <a:rPr lang="en-US" dirty="0"/>
              <a:t>privileged EXEC command. </a:t>
            </a:r>
            <a:endParaRPr lang="en-US" dirty="0" smtClean="0"/>
          </a:p>
          <a:p>
            <a:r>
              <a:rPr lang="en-US" dirty="0" smtClean="0"/>
              <a:t>To </a:t>
            </a:r>
            <a:r>
              <a:rPr lang="en-US" dirty="0"/>
              <a:t>view UDLD neighbors, </a:t>
            </a:r>
            <a:r>
              <a:rPr lang="en-US" dirty="0" smtClean="0"/>
              <a:t>use </a:t>
            </a:r>
            <a:r>
              <a:rPr lang="pt-PT" dirty="0" err="1" smtClean="0"/>
              <a:t>the</a:t>
            </a:r>
            <a:r>
              <a:rPr lang="pt-PT" dirty="0" smtClean="0"/>
              <a:t> </a:t>
            </a:r>
            <a:r>
              <a:rPr lang="pt-PT" sz="2000" b="1" dirty="0">
                <a:latin typeface="Consolas" panose="020B0609020204030204" pitchFamily="49" charset="0"/>
              </a:rPr>
              <a:t>show </a:t>
            </a:r>
            <a:r>
              <a:rPr lang="pt-PT" sz="2000" b="1" dirty="0" err="1">
                <a:latin typeface="Consolas" panose="020B0609020204030204" pitchFamily="49" charset="0"/>
              </a:rPr>
              <a:t>udld</a:t>
            </a:r>
            <a:r>
              <a:rPr lang="pt-PT" sz="2000" b="1" dirty="0">
                <a:latin typeface="Consolas" panose="020B0609020204030204" pitchFamily="49" charset="0"/>
              </a:rPr>
              <a:t> </a:t>
            </a:r>
            <a:r>
              <a:rPr lang="pt-PT" sz="2000" b="1" dirty="0" err="1">
                <a:latin typeface="Consolas" panose="020B0609020204030204" pitchFamily="49" charset="0"/>
              </a:rPr>
              <a:t>neighbors</a:t>
            </a:r>
            <a:r>
              <a:rPr lang="pt-PT" sz="2000" b="1" dirty="0">
                <a:latin typeface="Consolas" panose="020B0609020204030204" pitchFamily="49" charset="0"/>
              </a:rPr>
              <a:t> </a:t>
            </a:r>
            <a:r>
              <a:rPr lang="pt-PT" dirty="0"/>
              <a:t>.</a:t>
            </a:r>
          </a:p>
          <a:p>
            <a:r>
              <a:rPr lang="en-US" dirty="0"/>
              <a:t>In addition, use </a:t>
            </a:r>
            <a:r>
              <a:rPr lang="en-US" sz="2000" b="1" dirty="0" err="1">
                <a:latin typeface="Consolas" panose="020B0609020204030204" pitchFamily="49" charset="0"/>
              </a:rPr>
              <a:t>udld</a:t>
            </a:r>
            <a:r>
              <a:rPr lang="en-US" sz="2000" b="1" dirty="0">
                <a:latin typeface="Consolas" panose="020B0609020204030204" pitchFamily="49" charset="0"/>
              </a:rPr>
              <a:t> reset </a:t>
            </a:r>
            <a:r>
              <a:rPr lang="en-US" dirty="0"/>
              <a:t>command to reset all the interfaces that were shut down </a:t>
            </a:r>
            <a:r>
              <a:rPr lang="en-US" dirty="0" smtClean="0"/>
              <a:t>by UDLD</a:t>
            </a:r>
            <a:r>
              <a:rPr lang="en-US" dirty="0"/>
              <a:t>. </a:t>
            </a:r>
            <a:endParaRPr lang="en-US" dirty="0" smtClean="0"/>
          </a:p>
          <a:p>
            <a:pPr lvl="1"/>
            <a:r>
              <a:rPr lang="en-US" dirty="0" smtClean="0"/>
              <a:t>You </a:t>
            </a:r>
            <a:r>
              <a:rPr lang="en-US" dirty="0"/>
              <a:t>can also achieve a UDLD reset by first shutting down the interface and </a:t>
            </a:r>
            <a:r>
              <a:rPr lang="en-US" dirty="0" smtClean="0"/>
              <a:t>then bringing </a:t>
            </a:r>
            <a:r>
              <a:rPr lang="en-US" dirty="0"/>
              <a:t>it back up (that is, </a:t>
            </a:r>
            <a:r>
              <a:rPr lang="en-US" sz="1800" b="1" dirty="0">
                <a:latin typeface="Consolas" panose="020B0609020204030204" pitchFamily="49" charset="0"/>
              </a:rPr>
              <a:t>shut</a:t>
            </a:r>
            <a:r>
              <a:rPr lang="en-US" b="1" dirty="0"/>
              <a:t> </a:t>
            </a:r>
            <a:r>
              <a:rPr lang="en-US" dirty="0"/>
              <a:t>, then </a:t>
            </a:r>
            <a:r>
              <a:rPr lang="en-US" sz="1800" b="1" dirty="0">
                <a:latin typeface="Consolas" panose="020B0609020204030204" pitchFamily="49" charset="0"/>
              </a:rPr>
              <a:t>no shut </a:t>
            </a:r>
            <a:r>
              <a:rPr lang="en-US" dirty="0"/>
              <a:t>).</a:t>
            </a:r>
            <a:endParaRPr lang="pt-PT" dirty="0"/>
          </a:p>
        </p:txBody>
      </p:sp>
    </p:spTree>
    <p:extLst>
      <p:ext uri="{BB962C8B-B14F-4D97-AF65-F5344CB8AC3E}">
        <p14:creationId xmlns:p14="http://schemas.microsoft.com/office/powerpoint/2010/main" val="9258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Chapter 8 Objectives</a:t>
            </a:r>
          </a:p>
        </p:txBody>
      </p:sp>
      <p:sp>
        <p:nvSpPr>
          <p:cNvPr id="7" name="Content Placeholder 6"/>
          <p:cNvSpPr>
            <a:spLocks noGrp="1"/>
          </p:cNvSpPr>
          <p:nvPr>
            <p:ph idx="1"/>
          </p:nvPr>
        </p:nvSpPr>
        <p:spPr/>
        <p:txBody>
          <a:bodyPr/>
          <a:lstStyle/>
          <a:p>
            <a:pPr marL="0" indent="0">
              <a:buNone/>
            </a:pPr>
            <a:r>
              <a:rPr lang="en-US" dirty="0"/>
              <a:t>This chapter covers the following Cisco Catalyst </a:t>
            </a:r>
            <a:r>
              <a:rPr lang="en-US" dirty="0" smtClean="0"/>
              <a:t>switch features</a:t>
            </a:r>
            <a:r>
              <a:rPr lang="en-US" dirty="0"/>
              <a:t>:</a:t>
            </a:r>
          </a:p>
          <a:p>
            <a:r>
              <a:rPr lang="pt-PT" dirty="0" err="1" smtClean="0"/>
              <a:t>Discovery</a:t>
            </a:r>
            <a:r>
              <a:rPr lang="pt-PT" dirty="0" smtClean="0"/>
              <a:t> </a:t>
            </a:r>
            <a:r>
              <a:rPr lang="pt-PT" dirty="0" err="1"/>
              <a:t>protocols</a:t>
            </a:r>
            <a:endParaRPr lang="pt-PT" dirty="0"/>
          </a:p>
          <a:p>
            <a:r>
              <a:rPr lang="pt-PT" dirty="0" err="1" smtClean="0"/>
              <a:t>Unidirectional</a:t>
            </a:r>
            <a:r>
              <a:rPr lang="pt-PT" dirty="0" smtClean="0"/>
              <a:t> </a:t>
            </a:r>
            <a:r>
              <a:rPr lang="pt-PT" dirty="0"/>
              <a:t>Link </a:t>
            </a:r>
            <a:r>
              <a:rPr lang="pt-PT" dirty="0" err="1"/>
              <a:t>Detection</a:t>
            </a:r>
            <a:endParaRPr lang="pt-PT" dirty="0"/>
          </a:p>
          <a:p>
            <a:r>
              <a:rPr lang="pt-PT" dirty="0" err="1" smtClean="0"/>
              <a:t>Power</a:t>
            </a:r>
            <a:r>
              <a:rPr lang="pt-PT" dirty="0" smtClean="0"/>
              <a:t> </a:t>
            </a:r>
            <a:r>
              <a:rPr lang="pt-PT" dirty="0" err="1"/>
              <a:t>over</a:t>
            </a:r>
            <a:r>
              <a:rPr lang="pt-PT" dirty="0"/>
              <a:t> Ethernet</a:t>
            </a:r>
          </a:p>
          <a:p>
            <a:r>
              <a:rPr lang="pt-PT" dirty="0" smtClean="0"/>
              <a:t>SDM </a:t>
            </a:r>
            <a:r>
              <a:rPr lang="pt-PT" dirty="0" err="1"/>
              <a:t>templates</a:t>
            </a:r>
            <a:endParaRPr lang="pt-PT" dirty="0"/>
          </a:p>
          <a:p>
            <a:r>
              <a:rPr lang="pt-PT" dirty="0" err="1" smtClean="0"/>
              <a:t>Monitoring</a:t>
            </a:r>
            <a:r>
              <a:rPr lang="pt-PT" dirty="0" smtClean="0"/>
              <a:t> </a:t>
            </a:r>
            <a:r>
              <a:rPr lang="pt-PT" dirty="0" err="1"/>
              <a:t>features</a:t>
            </a:r>
            <a:endParaRPr lang="pt-PT" dirty="0"/>
          </a:p>
          <a:p>
            <a:r>
              <a:rPr lang="pt-PT" dirty="0" smtClean="0"/>
              <a:t>IP </a:t>
            </a:r>
            <a:r>
              <a:rPr lang="pt-PT" dirty="0"/>
              <a:t>SLA</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Loop Guard and UDLD Functionality Comparison</a:t>
            </a:r>
            <a:endParaRPr lang="pt-PT" dirty="0"/>
          </a:p>
        </p:txBody>
      </p:sp>
      <p:sp>
        <p:nvSpPr>
          <p:cNvPr id="3" name="Content Placeholder 2"/>
          <p:cNvSpPr>
            <a:spLocks noGrp="1"/>
          </p:cNvSpPr>
          <p:nvPr>
            <p:ph idx="1"/>
          </p:nvPr>
        </p:nvSpPr>
        <p:spPr/>
        <p:txBody>
          <a:bodyPr/>
          <a:lstStyle/>
          <a:p>
            <a:endParaRPr lang="pt-PT" dirty="0"/>
          </a:p>
        </p:txBody>
      </p:sp>
      <p:pic>
        <p:nvPicPr>
          <p:cNvPr id="5" name="Picture 4"/>
          <p:cNvPicPr>
            <a:picLocks noChangeAspect="1"/>
          </p:cNvPicPr>
          <p:nvPr/>
        </p:nvPicPr>
        <p:blipFill>
          <a:blip r:embed="rId2"/>
          <a:stretch>
            <a:fillRect/>
          </a:stretch>
        </p:blipFill>
        <p:spPr>
          <a:xfrm>
            <a:off x="279400" y="2088108"/>
            <a:ext cx="8559092" cy="3043451"/>
          </a:xfrm>
          <a:prstGeom prst="rect">
            <a:avLst/>
          </a:prstGeom>
        </p:spPr>
      </p:pic>
    </p:spTree>
    <p:extLst>
      <p:ext uri="{BB962C8B-B14F-4D97-AF65-F5344CB8AC3E}">
        <p14:creationId xmlns:p14="http://schemas.microsoft.com/office/powerpoint/2010/main" val="2863298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Power over Ethernet</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Power</a:t>
            </a:r>
            <a:r>
              <a:rPr lang="pt-PT" dirty="0"/>
              <a:t> </a:t>
            </a:r>
            <a:r>
              <a:rPr lang="pt-PT" dirty="0" err="1"/>
              <a:t>over</a:t>
            </a:r>
            <a:r>
              <a:rPr lang="pt-PT" dirty="0"/>
              <a:t> Ethernet</a:t>
            </a:r>
          </a:p>
        </p:txBody>
      </p:sp>
      <p:sp>
        <p:nvSpPr>
          <p:cNvPr id="3" name="Content Placeholder 2"/>
          <p:cNvSpPr>
            <a:spLocks noGrp="1"/>
          </p:cNvSpPr>
          <p:nvPr>
            <p:ph idx="1"/>
          </p:nvPr>
        </p:nvSpPr>
        <p:spPr/>
        <p:txBody>
          <a:bodyPr/>
          <a:lstStyle/>
          <a:p>
            <a:r>
              <a:rPr lang="en-US" dirty="0"/>
              <a:t>Power over Ethernet (</a:t>
            </a:r>
            <a:r>
              <a:rPr lang="en-US" dirty="0" err="1"/>
              <a:t>PoE</a:t>
            </a:r>
            <a:r>
              <a:rPr lang="en-US" dirty="0"/>
              <a:t>) </a:t>
            </a:r>
            <a:r>
              <a:rPr lang="en-US" dirty="0" smtClean="0"/>
              <a:t>supplies </a:t>
            </a:r>
            <a:r>
              <a:rPr lang="en-US" dirty="0"/>
              <a:t>power through </a:t>
            </a:r>
            <a:r>
              <a:rPr lang="en-US" dirty="0" smtClean="0"/>
              <a:t>the same </a:t>
            </a:r>
            <a:r>
              <a:rPr lang="en-US" dirty="0"/>
              <a:t>cable as data.</a:t>
            </a:r>
            <a:endParaRPr lang="pt-PT" dirty="0"/>
          </a:p>
        </p:txBody>
      </p:sp>
      <p:pic>
        <p:nvPicPr>
          <p:cNvPr id="4" name="Picture 3"/>
          <p:cNvPicPr>
            <a:picLocks noChangeAspect="1"/>
          </p:cNvPicPr>
          <p:nvPr/>
        </p:nvPicPr>
        <p:blipFill>
          <a:blip r:embed="rId2"/>
          <a:stretch>
            <a:fillRect/>
          </a:stretch>
        </p:blipFill>
        <p:spPr>
          <a:xfrm>
            <a:off x="1133978" y="2174922"/>
            <a:ext cx="6811200" cy="4215120"/>
          </a:xfrm>
          <a:prstGeom prst="rect">
            <a:avLst/>
          </a:prstGeom>
        </p:spPr>
      </p:pic>
    </p:spTree>
    <p:extLst>
      <p:ext uri="{BB962C8B-B14F-4D97-AF65-F5344CB8AC3E}">
        <p14:creationId xmlns:p14="http://schemas.microsoft.com/office/powerpoint/2010/main" val="3773285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PoE</a:t>
            </a:r>
            <a:r>
              <a:rPr lang="pt-PT" dirty="0"/>
              <a:t> </a:t>
            </a:r>
            <a:r>
              <a:rPr lang="pt-PT" dirty="0" err="1"/>
              <a:t>benefits</a:t>
            </a:r>
            <a:endParaRPr lang="pt-PT" dirty="0"/>
          </a:p>
        </p:txBody>
      </p:sp>
      <p:sp>
        <p:nvSpPr>
          <p:cNvPr id="3" name="Content Placeholder 2"/>
          <p:cNvSpPr>
            <a:spLocks noGrp="1"/>
          </p:cNvSpPr>
          <p:nvPr>
            <p:ph idx="1"/>
          </p:nvPr>
        </p:nvSpPr>
        <p:spPr/>
        <p:txBody>
          <a:bodyPr/>
          <a:lstStyle/>
          <a:p>
            <a:r>
              <a:rPr lang="en-US" dirty="0" err="1" smtClean="0"/>
              <a:t>PoE</a:t>
            </a:r>
            <a:r>
              <a:rPr lang="en-US" dirty="0" smtClean="0"/>
              <a:t> </a:t>
            </a:r>
            <a:r>
              <a:rPr lang="en-US" dirty="0"/>
              <a:t>switches support remote management where power adapters and injectors </a:t>
            </a:r>
            <a:r>
              <a:rPr lang="en-US" dirty="0" smtClean="0"/>
              <a:t>do </a:t>
            </a:r>
            <a:r>
              <a:rPr lang="pt-PT" dirty="0" err="1" smtClean="0"/>
              <a:t>not</a:t>
            </a:r>
            <a:r>
              <a:rPr lang="pt-PT" dirty="0"/>
              <a:t>.</a:t>
            </a:r>
          </a:p>
          <a:p>
            <a:r>
              <a:rPr lang="en-US" dirty="0" err="1" smtClean="0"/>
              <a:t>PoE</a:t>
            </a:r>
            <a:r>
              <a:rPr lang="en-US" dirty="0" smtClean="0"/>
              <a:t> </a:t>
            </a:r>
            <a:r>
              <a:rPr lang="en-US" dirty="0"/>
              <a:t>switches allow for centralized methods of backup power.</a:t>
            </a:r>
          </a:p>
          <a:p>
            <a:r>
              <a:rPr lang="en-US" dirty="0" err="1" smtClean="0"/>
              <a:t>PoE</a:t>
            </a:r>
            <a:r>
              <a:rPr lang="en-US" dirty="0" smtClean="0"/>
              <a:t> </a:t>
            </a:r>
            <a:r>
              <a:rPr lang="en-US" dirty="0"/>
              <a:t>requires less configuration than a local power adapter or injector.</a:t>
            </a:r>
          </a:p>
          <a:p>
            <a:r>
              <a:rPr lang="en-US" dirty="0" err="1" smtClean="0"/>
              <a:t>PoE</a:t>
            </a:r>
            <a:r>
              <a:rPr lang="en-US" dirty="0" smtClean="0"/>
              <a:t> </a:t>
            </a:r>
            <a:r>
              <a:rPr lang="en-US" dirty="0"/>
              <a:t>leverages the data cabling infrastructure, and no additional power cable </a:t>
            </a:r>
            <a:r>
              <a:rPr lang="en-US" dirty="0" smtClean="0"/>
              <a:t>is required </a:t>
            </a:r>
            <a:r>
              <a:rPr lang="en-US" dirty="0"/>
              <a:t>as with the case with power adapters or injectors.</a:t>
            </a:r>
            <a:endParaRPr lang="pt-PT" dirty="0"/>
          </a:p>
        </p:txBody>
      </p:sp>
    </p:spTree>
    <p:extLst>
      <p:ext uri="{BB962C8B-B14F-4D97-AF65-F5344CB8AC3E}">
        <p14:creationId xmlns:p14="http://schemas.microsoft.com/office/powerpoint/2010/main" val="4190423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PoE</a:t>
            </a:r>
            <a:r>
              <a:rPr lang="pt-PT" dirty="0"/>
              <a:t> </a:t>
            </a:r>
            <a:r>
              <a:rPr lang="pt-PT" dirty="0" err="1"/>
              <a:t>Components</a:t>
            </a:r>
            <a:endParaRPr lang="pt-PT" dirty="0"/>
          </a:p>
        </p:txBody>
      </p:sp>
      <p:sp>
        <p:nvSpPr>
          <p:cNvPr id="3" name="Content Placeholder 2"/>
          <p:cNvSpPr>
            <a:spLocks noGrp="1"/>
          </p:cNvSpPr>
          <p:nvPr>
            <p:ph idx="1"/>
          </p:nvPr>
        </p:nvSpPr>
        <p:spPr/>
        <p:txBody>
          <a:bodyPr>
            <a:normAutofit/>
          </a:bodyPr>
          <a:lstStyle/>
          <a:p>
            <a:pPr marL="0" indent="0">
              <a:buNone/>
            </a:pPr>
            <a:r>
              <a:rPr lang="en-US" dirty="0" err="1"/>
              <a:t>PoE</a:t>
            </a:r>
            <a:r>
              <a:rPr lang="en-US" dirty="0"/>
              <a:t> terminology refers to three types of </a:t>
            </a:r>
            <a:r>
              <a:rPr lang="en-US" dirty="0" smtClean="0"/>
              <a:t>components:</a:t>
            </a:r>
          </a:p>
          <a:p>
            <a:r>
              <a:rPr lang="en-US" dirty="0"/>
              <a:t>P</a:t>
            </a:r>
            <a:r>
              <a:rPr lang="en-US" dirty="0" smtClean="0"/>
              <a:t>ower-sourcing devices</a:t>
            </a:r>
          </a:p>
          <a:p>
            <a:pPr lvl="1"/>
            <a:r>
              <a:rPr lang="en-US" dirty="0" smtClean="0"/>
              <a:t>Cisco Catalyst </a:t>
            </a:r>
            <a:r>
              <a:rPr lang="en-US" dirty="0"/>
              <a:t>switches and power injectors</a:t>
            </a:r>
            <a:endParaRPr lang="en-US" dirty="0" smtClean="0"/>
          </a:p>
          <a:p>
            <a:r>
              <a:rPr lang="en-US" dirty="0"/>
              <a:t>P</a:t>
            </a:r>
            <a:r>
              <a:rPr lang="en-US" dirty="0" smtClean="0"/>
              <a:t>owered devices</a:t>
            </a:r>
          </a:p>
          <a:p>
            <a:pPr lvl="1"/>
            <a:r>
              <a:rPr lang="en-US" dirty="0"/>
              <a:t>Access points, IP </a:t>
            </a:r>
            <a:r>
              <a:rPr lang="en-US" dirty="0" smtClean="0"/>
              <a:t>phones, and </a:t>
            </a:r>
            <a:r>
              <a:rPr lang="en-US" dirty="0"/>
              <a:t>IP cameras</a:t>
            </a:r>
            <a:r>
              <a:rPr lang="en-US" dirty="0" smtClean="0"/>
              <a:t>.</a:t>
            </a:r>
          </a:p>
          <a:p>
            <a:pPr lvl="1"/>
            <a:r>
              <a:rPr lang="en-US" dirty="0" smtClean="0"/>
              <a:t>Thin </a:t>
            </a:r>
            <a:r>
              <a:rPr lang="en-US" dirty="0"/>
              <a:t>clients, </a:t>
            </a:r>
            <a:r>
              <a:rPr lang="en-US" dirty="0" smtClean="0"/>
              <a:t>sensors, wall </a:t>
            </a:r>
            <a:r>
              <a:rPr lang="en-US" dirty="0"/>
              <a:t>clocks, and so on. </a:t>
            </a:r>
            <a:endParaRPr lang="en-US" dirty="0" smtClean="0"/>
          </a:p>
          <a:p>
            <a:pPr lvl="1"/>
            <a:r>
              <a:rPr lang="en-US" dirty="0" smtClean="0"/>
              <a:t>Even </a:t>
            </a:r>
            <a:r>
              <a:rPr lang="en-US" dirty="0"/>
              <a:t>switches can be powered through </a:t>
            </a:r>
            <a:r>
              <a:rPr lang="en-US" dirty="0" err="1"/>
              <a:t>PoE</a:t>
            </a:r>
            <a:r>
              <a:rPr lang="en-US" dirty="0"/>
              <a:t> itself</a:t>
            </a:r>
            <a:r>
              <a:rPr lang="en-US" dirty="0" smtClean="0"/>
              <a:t>.</a:t>
            </a:r>
            <a:endParaRPr lang="en-US" dirty="0"/>
          </a:p>
          <a:p>
            <a:r>
              <a:rPr lang="en-US" dirty="0" smtClean="0"/>
              <a:t>Ethernet cabling. </a:t>
            </a:r>
            <a:endParaRPr lang="en-US" dirty="0"/>
          </a:p>
          <a:p>
            <a:pPr lvl="1"/>
            <a:r>
              <a:rPr lang="en-US" dirty="0" smtClean="0"/>
              <a:t>As </a:t>
            </a:r>
            <a:r>
              <a:rPr lang="en-US" dirty="0"/>
              <a:t>with standard Ethernet, the distance of </a:t>
            </a:r>
            <a:r>
              <a:rPr lang="en-US" dirty="0" err="1"/>
              <a:t>PoE</a:t>
            </a:r>
            <a:r>
              <a:rPr lang="en-US" dirty="0"/>
              <a:t> is limited to 100 meters with Category </a:t>
            </a:r>
            <a:r>
              <a:rPr lang="en-US" dirty="0" smtClean="0"/>
              <a:t>5 </a:t>
            </a:r>
            <a:r>
              <a:rPr lang="pt-PT" dirty="0" err="1" smtClean="0"/>
              <a:t>cabling</a:t>
            </a:r>
            <a:r>
              <a:rPr lang="pt-PT" dirty="0"/>
              <a:t>.</a:t>
            </a:r>
          </a:p>
        </p:txBody>
      </p:sp>
    </p:spTree>
    <p:extLst>
      <p:ext uri="{BB962C8B-B14F-4D97-AF65-F5344CB8AC3E}">
        <p14:creationId xmlns:p14="http://schemas.microsoft.com/office/powerpoint/2010/main" val="906477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PoE</a:t>
            </a:r>
            <a:r>
              <a:rPr lang="pt-PT" dirty="0"/>
              <a:t> Standards</a:t>
            </a:r>
          </a:p>
        </p:txBody>
      </p:sp>
      <p:sp>
        <p:nvSpPr>
          <p:cNvPr id="3" name="Content Placeholder 2"/>
          <p:cNvSpPr>
            <a:spLocks noGrp="1"/>
          </p:cNvSpPr>
          <p:nvPr>
            <p:ph idx="1"/>
          </p:nvPr>
        </p:nvSpPr>
        <p:spPr/>
        <p:txBody>
          <a:bodyPr/>
          <a:lstStyle/>
          <a:p>
            <a:r>
              <a:rPr lang="en-US" b="1" smtClean="0"/>
              <a:t>IEEE </a:t>
            </a:r>
            <a:r>
              <a:rPr lang="en-US" b="1" dirty="0"/>
              <a:t>802.3af (ratified </a:t>
            </a:r>
            <a:r>
              <a:rPr lang="en-US" b="1" dirty="0" smtClean="0"/>
              <a:t>2003)</a:t>
            </a:r>
          </a:p>
          <a:p>
            <a:pPr lvl="1"/>
            <a:r>
              <a:rPr lang="en-US" dirty="0" smtClean="0"/>
              <a:t>This </a:t>
            </a:r>
            <a:r>
              <a:rPr lang="en-US" dirty="0"/>
              <a:t>standard provides interoperability between </a:t>
            </a:r>
            <a:r>
              <a:rPr lang="en-US" dirty="0" smtClean="0"/>
              <a:t>different vendors</a:t>
            </a:r>
            <a:r>
              <a:rPr lang="en-US" dirty="0"/>
              <a:t>. </a:t>
            </a:r>
            <a:endParaRPr lang="en-US" dirty="0" smtClean="0"/>
          </a:p>
          <a:p>
            <a:pPr lvl="1"/>
            <a:r>
              <a:rPr lang="en-US" dirty="0" smtClean="0"/>
              <a:t>Up </a:t>
            </a:r>
            <a:r>
              <a:rPr lang="en-US" dirty="0"/>
              <a:t>to 15.4 W of DC power is available for each powered device.</a:t>
            </a:r>
          </a:p>
          <a:p>
            <a:r>
              <a:rPr lang="en-US" b="1" dirty="0" smtClean="0"/>
              <a:t>IEEE </a:t>
            </a:r>
            <a:r>
              <a:rPr lang="en-US" b="1" dirty="0"/>
              <a:t>802.3at (ratified 2009</a:t>
            </a:r>
            <a:r>
              <a:rPr lang="en-US" b="1" dirty="0" smtClean="0"/>
              <a:t>)</a:t>
            </a:r>
          </a:p>
          <a:p>
            <a:pPr lvl="1"/>
            <a:r>
              <a:rPr lang="en-US" dirty="0" smtClean="0"/>
              <a:t>This </a:t>
            </a:r>
            <a:r>
              <a:rPr lang="en-US" dirty="0"/>
              <a:t>standard is an improvement over the </a:t>
            </a:r>
            <a:r>
              <a:rPr lang="en-US" dirty="0" smtClean="0"/>
              <a:t>802.3af standard</a:t>
            </a:r>
            <a:r>
              <a:rPr lang="en-US" dirty="0"/>
              <a:t>, and can provide powered devices with up to 25.5 W of </a:t>
            </a:r>
            <a:r>
              <a:rPr lang="en-US" dirty="0" smtClean="0"/>
              <a:t>power.</a:t>
            </a:r>
          </a:p>
          <a:p>
            <a:pPr lvl="1"/>
            <a:r>
              <a:rPr lang="en-US" dirty="0" smtClean="0"/>
              <a:t>This number can </a:t>
            </a:r>
            <a:r>
              <a:rPr lang="en-US" dirty="0"/>
              <a:t>be increased to 50 W and more with implementations that are outside </a:t>
            </a:r>
            <a:r>
              <a:rPr lang="en-US" dirty="0" smtClean="0"/>
              <a:t>the standard</a:t>
            </a:r>
            <a:r>
              <a:rPr lang="en-US" dirty="0"/>
              <a:t>. </a:t>
            </a:r>
            <a:endParaRPr lang="en-US" dirty="0" smtClean="0"/>
          </a:p>
          <a:p>
            <a:pPr lvl="1"/>
            <a:r>
              <a:rPr lang="en-US" dirty="0" smtClean="0"/>
              <a:t>This </a:t>
            </a:r>
            <a:r>
              <a:rPr lang="en-US" dirty="0"/>
              <a:t>standard is also known as </a:t>
            </a:r>
            <a:r>
              <a:rPr lang="en-US" dirty="0" err="1"/>
              <a:t>PoE</a:t>
            </a:r>
            <a:r>
              <a:rPr lang="en-US" dirty="0"/>
              <a:t>+ or </a:t>
            </a:r>
            <a:r>
              <a:rPr lang="en-US" dirty="0" err="1"/>
              <a:t>PoE</a:t>
            </a:r>
            <a:r>
              <a:rPr lang="en-US" dirty="0"/>
              <a:t> Plus.</a:t>
            </a:r>
            <a:endParaRPr lang="pt-PT" dirty="0"/>
          </a:p>
        </p:txBody>
      </p:sp>
    </p:spTree>
    <p:extLst>
      <p:ext uri="{BB962C8B-B14F-4D97-AF65-F5344CB8AC3E}">
        <p14:creationId xmlns:p14="http://schemas.microsoft.com/office/powerpoint/2010/main" val="2678494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PoE</a:t>
            </a:r>
            <a:r>
              <a:rPr lang="pt-PT" dirty="0"/>
              <a:t> </a:t>
            </a:r>
            <a:r>
              <a:rPr lang="pt-PT" dirty="0" err="1"/>
              <a:t>Negotiation</a:t>
            </a:r>
            <a:endParaRPr lang="pt-PT" dirty="0"/>
          </a:p>
        </p:txBody>
      </p:sp>
      <p:sp>
        <p:nvSpPr>
          <p:cNvPr id="3" name="Content Placeholder 2"/>
          <p:cNvSpPr>
            <a:spLocks noGrp="1"/>
          </p:cNvSpPr>
          <p:nvPr>
            <p:ph idx="1"/>
          </p:nvPr>
        </p:nvSpPr>
        <p:spPr/>
        <p:txBody>
          <a:bodyPr>
            <a:normAutofit/>
          </a:bodyPr>
          <a:lstStyle/>
          <a:p>
            <a:r>
              <a:rPr lang="en-US" dirty="0"/>
              <a:t>The Cisco switches do not supply power to a port unless it specifically detects the </a:t>
            </a:r>
            <a:r>
              <a:rPr lang="en-US" dirty="0" smtClean="0"/>
              <a:t>need by </a:t>
            </a:r>
            <a:r>
              <a:rPr lang="en-US" dirty="0"/>
              <a:t>the end device. </a:t>
            </a:r>
            <a:endParaRPr lang="en-US" dirty="0" smtClean="0"/>
          </a:p>
          <a:p>
            <a:r>
              <a:rPr lang="en-US" dirty="0" smtClean="0"/>
              <a:t>This </a:t>
            </a:r>
            <a:r>
              <a:rPr lang="en-US" dirty="0"/>
              <a:t>prevents wasting of unnecessary power and so on</a:t>
            </a:r>
            <a:r>
              <a:rPr lang="en-US" dirty="0" smtClean="0"/>
              <a:t>.</a:t>
            </a:r>
          </a:p>
          <a:p>
            <a:r>
              <a:rPr lang="en-US" dirty="0"/>
              <a:t>With 802.3af and 802.3at, the switch tries to detect the powered device by supplying </a:t>
            </a:r>
            <a:r>
              <a:rPr lang="en-US" dirty="0" smtClean="0"/>
              <a:t>a small </a:t>
            </a:r>
            <a:r>
              <a:rPr lang="en-US" dirty="0"/>
              <a:t>voltage across the Ethernet cable. </a:t>
            </a:r>
            <a:endParaRPr lang="en-US" dirty="0" smtClean="0"/>
          </a:p>
          <a:p>
            <a:r>
              <a:rPr lang="en-US" dirty="0" smtClean="0"/>
              <a:t>The </a:t>
            </a:r>
            <a:r>
              <a:rPr lang="en-US" dirty="0"/>
              <a:t>switch then measures the resistance. If </a:t>
            </a:r>
            <a:r>
              <a:rPr lang="en-US" dirty="0" smtClean="0"/>
              <a:t>the measured </a:t>
            </a:r>
            <a:r>
              <a:rPr lang="en-US" dirty="0"/>
              <a:t>resistance is 25K ohm, a powered device is present. </a:t>
            </a:r>
            <a:endParaRPr lang="en-US" dirty="0" smtClean="0"/>
          </a:p>
          <a:p>
            <a:r>
              <a:rPr lang="en-US" dirty="0" smtClean="0"/>
              <a:t>The </a:t>
            </a:r>
            <a:r>
              <a:rPr lang="en-US" dirty="0"/>
              <a:t>powered device </a:t>
            </a:r>
            <a:r>
              <a:rPr lang="en-US" dirty="0" smtClean="0"/>
              <a:t>can provide </a:t>
            </a:r>
            <a:r>
              <a:rPr lang="en-US" dirty="0"/>
              <a:t>the switch with a power class information. </a:t>
            </a:r>
            <a:endParaRPr lang="en-US" dirty="0" smtClean="0"/>
          </a:p>
          <a:p>
            <a:r>
              <a:rPr lang="en-US" dirty="0" smtClean="0"/>
              <a:t>The </a:t>
            </a:r>
            <a:r>
              <a:rPr lang="en-US" dirty="0"/>
              <a:t>default class of 0 is used </a:t>
            </a:r>
            <a:r>
              <a:rPr lang="en-US" dirty="0" smtClean="0"/>
              <a:t>if either </a:t>
            </a:r>
            <a:r>
              <a:rPr lang="en-US" dirty="0"/>
              <a:t>the switch or the powered device does not support power class discovery</a:t>
            </a:r>
            <a:endParaRPr lang="pt-PT" dirty="0"/>
          </a:p>
        </p:txBody>
      </p:sp>
    </p:spTree>
    <p:extLst>
      <p:ext uri="{BB962C8B-B14F-4D97-AF65-F5344CB8AC3E}">
        <p14:creationId xmlns:p14="http://schemas.microsoft.com/office/powerpoint/2010/main" val="205739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PoE</a:t>
            </a:r>
            <a:r>
              <a:rPr lang="pt-PT" dirty="0"/>
              <a:t> </a:t>
            </a:r>
            <a:r>
              <a:rPr lang="pt-PT" dirty="0" err="1"/>
              <a:t>Power</a:t>
            </a:r>
            <a:r>
              <a:rPr lang="pt-PT" dirty="0"/>
              <a:t> Classes</a:t>
            </a:r>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3"/>
          <a:stretch>
            <a:fillRect/>
          </a:stretch>
        </p:blipFill>
        <p:spPr>
          <a:xfrm>
            <a:off x="279401" y="2058918"/>
            <a:ext cx="8515124" cy="2717798"/>
          </a:xfrm>
          <a:prstGeom prst="rect">
            <a:avLst/>
          </a:prstGeom>
        </p:spPr>
      </p:pic>
    </p:spTree>
    <p:extLst>
      <p:ext uri="{BB962C8B-B14F-4D97-AF65-F5344CB8AC3E}">
        <p14:creationId xmlns:p14="http://schemas.microsoft.com/office/powerpoint/2010/main" val="4061177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and Verifying </a:t>
            </a:r>
            <a:r>
              <a:rPr lang="en-US" dirty="0" err="1"/>
              <a:t>PoE</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746073" y="1183340"/>
            <a:ext cx="7679150" cy="5131399"/>
          </a:xfrm>
          <a:prstGeom prst="rect">
            <a:avLst/>
          </a:prstGeom>
        </p:spPr>
      </p:pic>
    </p:spTree>
    <p:extLst>
      <p:ext uri="{BB962C8B-B14F-4D97-AF65-F5344CB8AC3E}">
        <p14:creationId xmlns:p14="http://schemas.microsoft.com/office/powerpoint/2010/main" val="2922787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SDM Templates</a:t>
            </a:r>
            <a:endParaRPr lang="en-US" sz="3000" b="0" dirty="0" smtClean="0">
              <a:solidFill>
                <a:schemeClr val="bg1"/>
              </a:solidFill>
            </a:endParaRPr>
          </a:p>
        </p:txBody>
      </p:sp>
    </p:spTree>
    <p:extLst>
      <p:ext uri="{BB962C8B-B14F-4D97-AF65-F5344CB8AC3E}">
        <p14:creationId xmlns:p14="http://schemas.microsoft.com/office/powerpoint/2010/main" val="32301631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Discovery Protocols</a:t>
            </a:r>
            <a:endParaRPr lang="en-US" sz="3000" b="0" dirty="0" smtClean="0">
              <a:solidFill>
                <a:schemeClr val="bg1"/>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SDM Templates</a:t>
            </a:r>
          </a:p>
        </p:txBody>
      </p:sp>
      <p:sp>
        <p:nvSpPr>
          <p:cNvPr id="3" name="Content Placeholder 2"/>
          <p:cNvSpPr>
            <a:spLocks noGrp="1"/>
          </p:cNvSpPr>
          <p:nvPr>
            <p:ph idx="1"/>
          </p:nvPr>
        </p:nvSpPr>
        <p:spPr/>
        <p:txBody>
          <a:bodyPr/>
          <a:lstStyle/>
          <a:p>
            <a:pPr marL="0" indent="0">
              <a:buNone/>
            </a:pPr>
            <a:r>
              <a:rPr lang="en-US" dirty="0"/>
              <a:t>Upon completing this section on SDM templates, you will be able to do the following:</a:t>
            </a:r>
          </a:p>
          <a:p>
            <a:r>
              <a:rPr lang="en-US" dirty="0" smtClean="0"/>
              <a:t>Describe </a:t>
            </a:r>
            <a:r>
              <a:rPr lang="en-US" dirty="0"/>
              <a:t>the typical SDM template types</a:t>
            </a:r>
          </a:p>
          <a:p>
            <a:r>
              <a:rPr lang="pt-PT" dirty="0" err="1" smtClean="0"/>
              <a:t>Change</a:t>
            </a:r>
            <a:r>
              <a:rPr lang="pt-PT" dirty="0" smtClean="0"/>
              <a:t> </a:t>
            </a:r>
            <a:r>
              <a:rPr lang="pt-PT" dirty="0" err="1"/>
              <a:t>the</a:t>
            </a:r>
            <a:r>
              <a:rPr lang="pt-PT" dirty="0"/>
              <a:t> SDM </a:t>
            </a:r>
            <a:r>
              <a:rPr lang="pt-PT" dirty="0" err="1"/>
              <a:t>template</a:t>
            </a:r>
            <a:endParaRPr lang="pt-PT" dirty="0"/>
          </a:p>
          <a:p>
            <a:r>
              <a:rPr lang="en-US" dirty="0" smtClean="0"/>
              <a:t>Describe </a:t>
            </a:r>
            <a:r>
              <a:rPr lang="en-US" dirty="0"/>
              <a:t>precautions to take when changing the SDM templates</a:t>
            </a:r>
            <a:endParaRPr lang="pt-PT" dirty="0"/>
          </a:p>
        </p:txBody>
      </p:sp>
    </p:spTree>
    <p:extLst>
      <p:ext uri="{BB962C8B-B14F-4D97-AF65-F5344CB8AC3E}">
        <p14:creationId xmlns:p14="http://schemas.microsoft.com/office/powerpoint/2010/main" val="1015433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SDM </a:t>
            </a:r>
            <a:r>
              <a:rPr lang="pt-PT" dirty="0" err="1"/>
              <a:t>Template</a:t>
            </a:r>
            <a:r>
              <a:rPr lang="pt-PT" dirty="0"/>
              <a:t> </a:t>
            </a:r>
            <a:r>
              <a:rPr lang="pt-PT" dirty="0" err="1"/>
              <a:t>Types</a:t>
            </a:r>
            <a:endParaRPr lang="pt-PT" dirty="0"/>
          </a:p>
        </p:txBody>
      </p:sp>
      <p:sp>
        <p:nvSpPr>
          <p:cNvPr id="3" name="Content Placeholder 2"/>
          <p:cNvSpPr>
            <a:spLocks noGrp="1"/>
          </p:cNvSpPr>
          <p:nvPr>
            <p:ph idx="1"/>
          </p:nvPr>
        </p:nvSpPr>
        <p:spPr/>
        <p:txBody>
          <a:bodyPr>
            <a:normAutofit/>
          </a:bodyPr>
          <a:lstStyle/>
          <a:p>
            <a:pPr marL="0" indent="0">
              <a:buNone/>
            </a:pPr>
            <a:r>
              <a:rPr lang="en-US" dirty="0"/>
              <a:t>SDM templates modify system resources such as CAM and TCAM</a:t>
            </a:r>
            <a:r>
              <a:rPr lang="en-US" dirty="0" smtClean="0"/>
              <a:t>.</a:t>
            </a:r>
          </a:p>
          <a:p>
            <a:pPr marL="0" indent="0">
              <a:buNone/>
            </a:pPr>
            <a:r>
              <a:rPr lang="pt-PT" dirty="0"/>
              <a:t>SDM </a:t>
            </a:r>
            <a:r>
              <a:rPr lang="pt-PT" dirty="0" err="1"/>
              <a:t>templates</a:t>
            </a:r>
            <a:r>
              <a:rPr lang="pt-PT" dirty="0" smtClean="0"/>
              <a:t>:</a:t>
            </a:r>
          </a:p>
          <a:p>
            <a:r>
              <a:rPr lang="en-US" b="1" dirty="0" smtClean="0"/>
              <a:t>Default</a:t>
            </a:r>
          </a:p>
          <a:p>
            <a:pPr lvl="1"/>
            <a:r>
              <a:rPr lang="en-US" dirty="0" smtClean="0"/>
              <a:t>The </a:t>
            </a:r>
            <a:r>
              <a:rPr lang="en-US" dirty="0"/>
              <a:t>default template; this template provides for a mix of unicast </a:t>
            </a:r>
            <a:r>
              <a:rPr lang="en-US" dirty="0" smtClean="0"/>
              <a:t>routes, </a:t>
            </a:r>
            <a:r>
              <a:rPr lang="pt-PT" dirty="0" err="1" smtClean="0"/>
              <a:t>connected</a:t>
            </a:r>
            <a:r>
              <a:rPr lang="pt-PT" dirty="0"/>
              <a:t>, </a:t>
            </a:r>
            <a:r>
              <a:rPr lang="pt-PT" dirty="0" err="1"/>
              <a:t>and</a:t>
            </a:r>
            <a:r>
              <a:rPr lang="pt-PT" dirty="0"/>
              <a:t> </a:t>
            </a:r>
            <a:r>
              <a:rPr lang="pt-PT" dirty="0" err="1"/>
              <a:t>host</a:t>
            </a:r>
            <a:r>
              <a:rPr lang="pt-PT" dirty="0"/>
              <a:t> </a:t>
            </a:r>
            <a:r>
              <a:rPr lang="pt-PT" dirty="0" err="1"/>
              <a:t>routes</a:t>
            </a:r>
            <a:r>
              <a:rPr lang="pt-PT" dirty="0"/>
              <a:t>.</a:t>
            </a:r>
          </a:p>
          <a:p>
            <a:r>
              <a:rPr lang="en-US" b="1" dirty="0" smtClean="0"/>
              <a:t>Routing</a:t>
            </a:r>
          </a:p>
          <a:p>
            <a:pPr lvl="1"/>
            <a:r>
              <a:rPr lang="en-US" dirty="0" smtClean="0"/>
              <a:t>As </a:t>
            </a:r>
            <a:r>
              <a:rPr lang="en-US" dirty="0"/>
              <a:t>one example, you would enable this template if the device is </a:t>
            </a:r>
            <a:r>
              <a:rPr lang="en-US" dirty="0" smtClean="0"/>
              <a:t>performing routing </a:t>
            </a:r>
            <a:r>
              <a:rPr lang="en-US" dirty="0"/>
              <a:t>in the distribution or core of the network. The device is able to </a:t>
            </a:r>
            <a:r>
              <a:rPr lang="en-US" dirty="0" smtClean="0"/>
              <a:t>carry numerous </a:t>
            </a:r>
            <a:r>
              <a:rPr lang="en-US" dirty="0"/>
              <a:t>routes, but only for IPv4.</a:t>
            </a:r>
          </a:p>
          <a:p>
            <a:r>
              <a:rPr lang="en-US" b="1" dirty="0" smtClean="0"/>
              <a:t>Access</a:t>
            </a:r>
          </a:p>
          <a:p>
            <a:pPr lvl="1"/>
            <a:r>
              <a:rPr lang="en-US" dirty="0" smtClean="0"/>
              <a:t>You </a:t>
            </a:r>
            <a:r>
              <a:rPr lang="en-US" dirty="0"/>
              <a:t>would enable this template if you have many VLANs. In turn, this </a:t>
            </a:r>
            <a:r>
              <a:rPr lang="en-US" dirty="0" smtClean="0"/>
              <a:t>template reduces </a:t>
            </a:r>
            <a:r>
              <a:rPr lang="en-US" dirty="0"/>
              <a:t>the resources that are allocated to routing</a:t>
            </a:r>
            <a:r>
              <a:rPr lang="en-US" dirty="0" smtClean="0"/>
              <a:t>.</a:t>
            </a:r>
            <a:endParaRPr lang="en-US" dirty="0"/>
          </a:p>
        </p:txBody>
      </p:sp>
    </p:spTree>
    <p:extLst>
      <p:ext uri="{BB962C8B-B14F-4D97-AF65-F5344CB8AC3E}">
        <p14:creationId xmlns:p14="http://schemas.microsoft.com/office/powerpoint/2010/main" val="3245753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SDM </a:t>
            </a:r>
            <a:r>
              <a:rPr lang="pt-PT" dirty="0" err="1"/>
              <a:t>Template</a:t>
            </a:r>
            <a:r>
              <a:rPr lang="pt-PT" dirty="0"/>
              <a:t> </a:t>
            </a:r>
            <a:r>
              <a:rPr lang="pt-PT" dirty="0" err="1"/>
              <a:t>Types</a:t>
            </a:r>
            <a:endParaRPr lang="pt-PT" dirty="0"/>
          </a:p>
        </p:txBody>
      </p:sp>
      <p:sp>
        <p:nvSpPr>
          <p:cNvPr id="3" name="Content Placeholder 2"/>
          <p:cNvSpPr>
            <a:spLocks noGrp="1"/>
          </p:cNvSpPr>
          <p:nvPr>
            <p:ph idx="1"/>
          </p:nvPr>
        </p:nvSpPr>
        <p:spPr/>
        <p:txBody>
          <a:bodyPr>
            <a:normAutofit fontScale="92500" lnSpcReduction="10000"/>
          </a:bodyPr>
          <a:lstStyle/>
          <a:p>
            <a:r>
              <a:rPr lang="en-US" b="1" dirty="0" smtClean="0"/>
              <a:t>VLAN</a:t>
            </a:r>
          </a:p>
          <a:p>
            <a:pPr lvl="1"/>
            <a:r>
              <a:rPr lang="en-US" dirty="0" smtClean="0"/>
              <a:t>When </a:t>
            </a:r>
            <a:r>
              <a:rPr lang="en-US" dirty="0"/>
              <a:t>you enable this template, you allocate most of the table space to Layer 2 unicasts. You would use this when you have large subnets with many MAC </a:t>
            </a:r>
            <a:r>
              <a:rPr lang="pt-PT" dirty="0" err="1"/>
              <a:t>addresses</a:t>
            </a:r>
            <a:r>
              <a:rPr lang="pt-PT" dirty="0"/>
              <a:t>.</a:t>
            </a:r>
          </a:p>
          <a:p>
            <a:r>
              <a:rPr lang="en-US" b="1" dirty="0"/>
              <a:t>Dual IPv4 and </a:t>
            </a:r>
            <a:r>
              <a:rPr lang="en-US" b="1" dirty="0" smtClean="0"/>
              <a:t>IPv6</a:t>
            </a:r>
          </a:p>
          <a:p>
            <a:pPr lvl="1"/>
            <a:r>
              <a:rPr lang="en-US" dirty="0" smtClean="0"/>
              <a:t>You </a:t>
            </a:r>
            <a:r>
              <a:rPr lang="en-US" dirty="0"/>
              <a:t>would enable this template if you want to turn on the IPv6 capabilities of the device. When enabling this template, you have to choose between default, routing, and VLAN:</a:t>
            </a:r>
          </a:p>
          <a:p>
            <a:pPr lvl="1"/>
            <a:r>
              <a:rPr lang="en-US" b="1" dirty="0" smtClean="0"/>
              <a:t>Default</a:t>
            </a:r>
          </a:p>
          <a:p>
            <a:pPr lvl="2"/>
            <a:r>
              <a:rPr lang="en-US" dirty="0" smtClean="0"/>
              <a:t>More </a:t>
            </a:r>
            <a:r>
              <a:rPr lang="en-US" dirty="0"/>
              <a:t>space is reserved for IPv6 routing and security. There is less reserved space for Layer 2 unicast.</a:t>
            </a:r>
          </a:p>
          <a:p>
            <a:pPr lvl="1"/>
            <a:r>
              <a:rPr lang="en-US" b="1" dirty="0" smtClean="0"/>
              <a:t>Routing</a:t>
            </a:r>
          </a:p>
          <a:p>
            <a:pPr lvl="2"/>
            <a:r>
              <a:rPr lang="en-US" dirty="0" smtClean="0"/>
              <a:t>More </a:t>
            </a:r>
            <a:r>
              <a:rPr lang="en-US" dirty="0"/>
              <a:t>space is reserved for IPv6 routing than IPv4 routing.</a:t>
            </a:r>
          </a:p>
          <a:p>
            <a:pPr lvl="1"/>
            <a:r>
              <a:rPr lang="en-US" b="1" dirty="0" smtClean="0"/>
              <a:t>VLAN</a:t>
            </a:r>
          </a:p>
          <a:p>
            <a:pPr lvl="2"/>
            <a:r>
              <a:rPr lang="en-US" dirty="0" smtClean="0"/>
              <a:t>Suitable </a:t>
            </a:r>
            <a:r>
              <a:rPr lang="en-US" dirty="0"/>
              <a:t>for when you are running a dual-stack environment with lots of </a:t>
            </a:r>
            <a:r>
              <a:rPr lang="pt-PT" dirty="0" err="1"/>
              <a:t>VLANs</a:t>
            </a:r>
            <a:r>
              <a:rPr lang="pt-PT" dirty="0"/>
              <a:t>.</a:t>
            </a:r>
          </a:p>
          <a:p>
            <a:endParaRPr lang="pt-PT" dirty="0"/>
          </a:p>
        </p:txBody>
      </p:sp>
    </p:spTree>
    <p:extLst>
      <p:ext uri="{BB962C8B-B14F-4D97-AF65-F5344CB8AC3E}">
        <p14:creationId xmlns:p14="http://schemas.microsoft.com/office/powerpoint/2010/main" val="4134307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Displaying</a:t>
            </a:r>
            <a:r>
              <a:rPr lang="pt-PT" dirty="0"/>
              <a:t> SDM </a:t>
            </a:r>
            <a:r>
              <a:rPr lang="pt-PT" dirty="0" err="1"/>
              <a:t>Resources</a:t>
            </a:r>
            <a:endParaRPr lang="pt-PT" dirty="0"/>
          </a:p>
        </p:txBody>
      </p:sp>
      <p:pic>
        <p:nvPicPr>
          <p:cNvPr id="6" name="Content Placeholder 5"/>
          <p:cNvPicPr>
            <a:picLocks noGrp="1" noChangeAspect="1"/>
          </p:cNvPicPr>
          <p:nvPr>
            <p:ph idx="1"/>
          </p:nvPr>
        </p:nvPicPr>
        <p:blipFill>
          <a:blip r:embed="rId2"/>
          <a:stretch>
            <a:fillRect/>
          </a:stretch>
        </p:blipFill>
        <p:spPr>
          <a:xfrm>
            <a:off x="1040976" y="3683261"/>
            <a:ext cx="6996961" cy="131240"/>
          </a:xfrm>
          <a:prstGeom prst="rect">
            <a:avLst/>
          </a:prstGeom>
        </p:spPr>
      </p:pic>
      <p:pic>
        <p:nvPicPr>
          <p:cNvPr id="4" name="Picture 3"/>
          <p:cNvPicPr>
            <a:picLocks noChangeAspect="1"/>
          </p:cNvPicPr>
          <p:nvPr/>
        </p:nvPicPr>
        <p:blipFill>
          <a:blip r:embed="rId3"/>
          <a:stretch>
            <a:fillRect/>
          </a:stretch>
        </p:blipFill>
        <p:spPr>
          <a:xfrm>
            <a:off x="98811" y="840592"/>
            <a:ext cx="8253738" cy="3963420"/>
          </a:xfrm>
          <a:prstGeom prst="rect">
            <a:avLst/>
          </a:prstGeom>
        </p:spPr>
      </p:pic>
      <p:grpSp>
        <p:nvGrpSpPr>
          <p:cNvPr id="10" name="Group 9"/>
          <p:cNvGrpSpPr/>
          <p:nvPr/>
        </p:nvGrpSpPr>
        <p:grpSpPr>
          <a:xfrm>
            <a:off x="2241979" y="3281494"/>
            <a:ext cx="7844517" cy="3378614"/>
            <a:chOff x="1068271" y="3363380"/>
            <a:chExt cx="7002209" cy="3015834"/>
          </a:xfrm>
        </p:grpSpPr>
        <p:pic>
          <p:nvPicPr>
            <p:cNvPr id="8" name="Picture 7"/>
            <p:cNvPicPr>
              <a:picLocks noChangeAspect="1"/>
            </p:cNvPicPr>
            <p:nvPr/>
          </p:nvPicPr>
          <p:blipFill>
            <a:blip r:embed="rId2"/>
            <a:stretch>
              <a:fillRect/>
            </a:stretch>
          </p:blipFill>
          <p:spPr>
            <a:xfrm>
              <a:off x="1073519" y="3363380"/>
              <a:ext cx="6996961" cy="131240"/>
            </a:xfrm>
            <a:prstGeom prst="rect">
              <a:avLst/>
            </a:prstGeom>
          </p:spPr>
        </p:pic>
        <p:pic>
          <p:nvPicPr>
            <p:cNvPr id="9" name="Picture 8"/>
            <p:cNvPicPr>
              <a:picLocks noChangeAspect="1"/>
            </p:cNvPicPr>
            <p:nvPr/>
          </p:nvPicPr>
          <p:blipFill>
            <a:blip r:embed="rId4"/>
            <a:stretch>
              <a:fillRect/>
            </a:stretch>
          </p:blipFill>
          <p:spPr>
            <a:xfrm>
              <a:off x="1068271" y="3468774"/>
              <a:ext cx="6996961" cy="2910440"/>
            </a:xfrm>
            <a:prstGeom prst="rect">
              <a:avLst/>
            </a:prstGeom>
          </p:spPr>
        </p:pic>
      </p:grpSp>
    </p:spTree>
    <p:extLst>
      <p:ext uri="{BB962C8B-B14F-4D97-AF65-F5344CB8AC3E}">
        <p14:creationId xmlns:p14="http://schemas.microsoft.com/office/powerpoint/2010/main" val="1211726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Right SDM Template</a:t>
            </a:r>
            <a:endParaRPr lang="pt-PT" dirty="0"/>
          </a:p>
        </p:txBody>
      </p:sp>
      <p:sp>
        <p:nvSpPr>
          <p:cNvPr id="3" name="Content Placeholder 2"/>
          <p:cNvSpPr>
            <a:spLocks noGrp="1"/>
          </p:cNvSpPr>
          <p:nvPr>
            <p:ph idx="1"/>
          </p:nvPr>
        </p:nvSpPr>
        <p:spPr/>
        <p:txBody>
          <a:bodyPr>
            <a:normAutofit fontScale="85000" lnSpcReduction="20000"/>
          </a:bodyPr>
          <a:lstStyle/>
          <a:p>
            <a:r>
              <a:rPr lang="en-US" dirty="0"/>
              <a:t>It is a best practice to change the SDM template only if you have a good reason to </a:t>
            </a:r>
            <a:r>
              <a:rPr lang="en-US" dirty="0" smtClean="0"/>
              <a:t>do so</a:t>
            </a:r>
            <a:r>
              <a:rPr lang="en-US" dirty="0"/>
              <a:t>. </a:t>
            </a:r>
            <a:endParaRPr lang="en-US" dirty="0" smtClean="0"/>
          </a:p>
          <a:p>
            <a:r>
              <a:rPr lang="en-US" dirty="0" smtClean="0"/>
              <a:t>Before </a:t>
            </a:r>
            <a:r>
              <a:rPr lang="en-US" dirty="0"/>
              <a:t>changing the template, investigate whether the change is needed or if it </a:t>
            </a:r>
            <a:r>
              <a:rPr lang="en-US" dirty="0" smtClean="0"/>
              <a:t>is just </a:t>
            </a:r>
            <a:r>
              <a:rPr lang="en-US" dirty="0"/>
              <a:t>a workaround for poor design choices. </a:t>
            </a:r>
            <a:endParaRPr lang="en-US" dirty="0" smtClean="0"/>
          </a:p>
          <a:p>
            <a:r>
              <a:rPr lang="en-US" dirty="0" smtClean="0"/>
              <a:t>As </a:t>
            </a:r>
            <a:r>
              <a:rPr lang="en-US" dirty="0"/>
              <a:t>another best practice, always investigate the amount of systems resources </a:t>
            </a:r>
            <a:r>
              <a:rPr lang="en-US" dirty="0" smtClean="0"/>
              <a:t>being used </a:t>
            </a:r>
            <a:r>
              <a:rPr lang="en-US" dirty="0"/>
              <a:t>prior to considering changes to the SDM template. </a:t>
            </a:r>
            <a:endParaRPr lang="en-US" dirty="0" smtClean="0"/>
          </a:p>
          <a:p>
            <a:r>
              <a:rPr lang="en-US" dirty="0" smtClean="0"/>
              <a:t>To </a:t>
            </a:r>
            <a:r>
              <a:rPr lang="en-US" dirty="0"/>
              <a:t>verify how much of </a:t>
            </a:r>
            <a:r>
              <a:rPr lang="en-US" dirty="0" smtClean="0"/>
              <a:t>the system </a:t>
            </a:r>
            <a:r>
              <a:rPr lang="en-US" dirty="0"/>
              <a:t>resources are being used, use the command </a:t>
            </a:r>
            <a:r>
              <a:rPr lang="en-US" sz="2100" b="1" dirty="0">
                <a:latin typeface="Consolas" panose="020B0609020204030204" pitchFamily="49" charset="0"/>
              </a:rPr>
              <a:t>show platform </a:t>
            </a:r>
            <a:r>
              <a:rPr lang="en-US" sz="2100" b="1" dirty="0" err="1">
                <a:latin typeface="Consolas" panose="020B0609020204030204" pitchFamily="49" charset="0"/>
              </a:rPr>
              <a:t>tcam</a:t>
            </a:r>
            <a:r>
              <a:rPr lang="en-US" sz="2100" b="1" dirty="0">
                <a:latin typeface="Consolas" panose="020B0609020204030204" pitchFamily="49" charset="0"/>
              </a:rPr>
              <a:t> utilization </a:t>
            </a:r>
            <a:r>
              <a:rPr lang="en-US" dirty="0"/>
              <a:t>. </a:t>
            </a:r>
            <a:endParaRPr lang="en-US" dirty="0" smtClean="0"/>
          </a:p>
          <a:p>
            <a:r>
              <a:rPr lang="en-US" dirty="0" smtClean="0"/>
              <a:t>If</a:t>
            </a:r>
            <a:r>
              <a:rPr lang="en-US" dirty="0"/>
              <a:t> </a:t>
            </a:r>
            <a:r>
              <a:rPr lang="en-US" dirty="0" smtClean="0"/>
              <a:t>the </a:t>
            </a:r>
            <a:r>
              <a:rPr lang="en-US" dirty="0"/>
              <a:t>TCAM utilization is close to maximum for any of the parameters, check if any </a:t>
            </a:r>
            <a:r>
              <a:rPr lang="en-US" dirty="0" smtClean="0"/>
              <a:t>of the </a:t>
            </a:r>
            <a:r>
              <a:rPr lang="en-US" dirty="0"/>
              <a:t>other template features can optimize for that parameter: </a:t>
            </a:r>
            <a:endParaRPr lang="en-US" dirty="0" smtClean="0"/>
          </a:p>
          <a:p>
            <a:pPr lvl="1"/>
            <a:r>
              <a:rPr lang="en-US" b="1" dirty="0" smtClean="0">
                <a:latin typeface="Consolas" panose="020B0609020204030204" pitchFamily="49" charset="0"/>
              </a:rPr>
              <a:t>show </a:t>
            </a:r>
            <a:r>
              <a:rPr lang="en-US" b="1" dirty="0" err="1">
                <a:latin typeface="Consolas" panose="020B0609020204030204" pitchFamily="49" charset="0"/>
              </a:rPr>
              <a:t>sdm</a:t>
            </a:r>
            <a:r>
              <a:rPr lang="en-US" b="1" dirty="0">
                <a:latin typeface="Consolas" panose="020B0609020204030204" pitchFamily="49" charset="0"/>
              </a:rPr>
              <a:t> prefer </a:t>
            </a:r>
            <a:r>
              <a:rPr lang="en-US" dirty="0">
                <a:latin typeface="Consolas" panose="020B0609020204030204" pitchFamily="49" charset="0"/>
              </a:rPr>
              <a:t>{ </a:t>
            </a:r>
            <a:r>
              <a:rPr lang="en-US" b="1" dirty="0">
                <a:latin typeface="Consolas" panose="020B0609020204030204" pitchFamily="49" charset="0"/>
              </a:rPr>
              <a:t>access </a:t>
            </a:r>
            <a:r>
              <a:rPr lang="en-US" dirty="0" smtClean="0">
                <a:latin typeface="Consolas" panose="020B0609020204030204" pitchFamily="49" charset="0"/>
              </a:rPr>
              <a:t>| </a:t>
            </a:r>
            <a:r>
              <a:rPr lang="pt-PT" b="1" dirty="0" err="1" smtClean="0">
                <a:latin typeface="Consolas" panose="020B0609020204030204" pitchFamily="49" charset="0"/>
              </a:rPr>
              <a:t>default</a:t>
            </a:r>
            <a:r>
              <a:rPr lang="pt-PT" b="1" dirty="0" smtClean="0">
                <a:latin typeface="Consolas" panose="020B0609020204030204" pitchFamily="49" charset="0"/>
              </a:rPr>
              <a:t> </a:t>
            </a:r>
            <a:r>
              <a:rPr lang="pt-PT" dirty="0">
                <a:latin typeface="Consolas" panose="020B0609020204030204" pitchFamily="49" charset="0"/>
              </a:rPr>
              <a:t>| </a:t>
            </a:r>
            <a:r>
              <a:rPr lang="pt-PT" b="1" dirty="0">
                <a:latin typeface="Consolas" panose="020B0609020204030204" pitchFamily="49" charset="0"/>
              </a:rPr>
              <a:t>dual-ipv4-and-ipv6 </a:t>
            </a:r>
            <a:r>
              <a:rPr lang="pt-PT" dirty="0">
                <a:latin typeface="Consolas" panose="020B0609020204030204" pitchFamily="49" charset="0"/>
              </a:rPr>
              <a:t>| </a:t>
            </a:r>
            <a:r>
              <a:rPr lang="pt-PT" b="1" dirty="0" err="1">
                <a:latin typeface="Consolas" panose="020B0609020204030204" pitchFamily="49" charset="0"/>
              </a:rPr>
              <a:t>routing</a:t>
            </a:r>
            <a:r>
              <a:rPr lang="pt-PT" b="1" dirty="0">
                <a:latin typeface="Consolas" panose="020B0609020204030204" pitchFamily="49" charset="0"/>
              </a:rPr>
              <a:t> </a:t>
            </a:r>
            <a:r>
              <a:rPr lang="pt-PT" dirty="0">
                <a:latin typeface="Consolas" panose="020B0609020204030204" pitchFamily="49" charset="0"/>
              </a:rPr>
              <a:t>| </a:t>
            </a:r>
            <a:r>
              <a:rPr lang="pt-PT" b="1" dirty="0" err="1">
                <a:latin typeface="Consolas" panose="020B0609020204030204" pitchFamily="49" charset="0"/>
              </a:rPr>
              <a:t>vlan</a:t>
            </a:r>
            <a:r>
              <a:rPr lang="pt-PT" b="1" dirty="0">
                <a:latin typeface="Consolas" panose="020B0609020204030204" pitchFamily="49" charset="0"/>
              </a:rPr>
              <a:t> </a:t>
            </a:r>
            <a:r>
              <a:rPr lang="pt-PT" dirty="0">
                <a:latin typeface="Consolas" panose="020B0609020204030204" pitchFamily="49" charset="0"/>
              </a:rPr>
              <a:t>}.</a:t>
            </a:r>
          </a:p>
          <a:p>
            <a:r>
              <a:rPr lang="en-US" dirty="0"/>
              <a:t>Another common reason for changing the SDM template is because you are running </a:t>
            </a:r>
            <a:r>
              <a:rPr lang="en-US" dirty="0" smtClean="0"/>
              <a:t>out of </a:t>
            </a:r>
            <a:r>
              <a:rPr lang="en-US" dirty="0"/>
              <a:t>a specific resource. </a:t>
            </a:r>
            <a:endParaRPr lang="en-US" dirty="0" smtClean="0"/>
          </a:p>
          <a:p>
            <a:pPr lvl="1"/>
            <a:r>
              <a:rPr lang="en-US" dirty="0" smtClean="0"/>
              <a:t>For </a:t>
            </a:r>
            <a:r>
              <a:rPr lang="en-US" dirty="0"/>
              <a:t>example, the use of the switch in a large Layer 2 domain </a:t>
            </a:r>
            <a:r>
              <a:rPr lang="en-US" dirty="0" smtClean="0"/>
              <a:t>with many </a:t>
            </a:r>
            <a:r>
              <a:rPr lang="en-US" dirty="0"/>
              <a:t>ACLs may require a change to the access SDM template. </a:t>
            </a:r>
            <a:endParaRPr lang="pt-PT" dirty="0"/>
          </a:p>
        </p:txBody>
      </p:sp>
    </p:spTree>
    <p:extLst>
      <p:ext uri="{BB962C8B-B14F-4D97-AF65-F5344CB8AC3E}">
        <p14:creationId xmlns:p14="http://schemas.microsoft.com/office/powerpoint/2010/main" val="3970730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Resource Configuration on Other Platforms</a:t>
            </a:r>
            <a:endParaRPr lang="pt-PT" dirty="0"/>
          </a:p>
        </p:txBody>
      </p:sp>
      <p:sp>
        <p:nvSpPr>
          <p:cNvPr id="3" name="Content Placeholder 2"/>
          <p:cNvSpPr>
            <a:spLocks noGrp="1"/>
          </p:cNvSpPr>
          <p:nvPr>
            <p:ph idx="1"/>
          </p:nvPr>
        </p:nvSpPr>
        <p:spPr/>
        <p:txBody>
          <a:bodyPr>
            <a:normAutofit/>
          </a:bodyPr>
          <a:lstStyle/>
          <a:p>
            <a:pPr marL="0" indent="0">
              <a:buNone/>
            </a:pPr>
            <a:r>
              <a:rPr lang="en-US" dirty="0"/>
              <a:t>SDM templates configure the switch for specific allocation of finite resources.</a:t>
            </a:r>
          </a:p>
          <a:p>
            <a:pPr marL="0" indent="0">
              <a:buNone/>
            </a:pPr>
            <a:r>
              <a:rPr lang="en-US" dirty="0"/>
              <a:t>The use of SDM templates is summarized as follows:</a:t>
            </a:r>
          </a:p>
          <a:p>
            <a:r>
              <a:rPr lang="en-US" dirty="0" smtClean="0"/>
              <a:t>To </a:t>
            </a:r>
            <a:r>
              <a:rPr lang="en-US" dirty="0"/>
              <a:t>verify the amount of resources being used, use the command </a:t>
            </a:r>
            <a:r>
              <a:rPr lang="en-US" sz="2000" b="1" dirty="0">
                <a:latin typeface="Consolas" panose="020B0609020204030204" pitchFamily="49" charset="0"/>
              </a:rPr>
              <a:t>show </a:t>
            </a:r>
            <a:r>
              <a:rPr lang="en-US" sz="2000" b="1" dirty="0" smtClean="0">
                <a:latin typeface="Consolas" panose="020B0609020204030204" pitchFamily="49" charset="0"/>
              </a:rPr>
              <a:t>platform </a:t>
            </a:r>
            <a:r>
              <a:rPr lang="pt-PT" sz="2000" b="1" dirty="0" err="1" smtClean="0">
                <a:latin typeface="Consolas" panose="020B0609020204030204" pitchFamily="49" charset="0"/>
              </a:rPr>
              <a:t>tcam</a:t>
            </a:r>
            <a:r>
              <a:rPr lang="pt-PT" sz="2000" b="1" dirty="0" smtClean="0">
                <a:latin typeface="Consolas" panose="020B0609020204030204" pitchFamily="49" charset="0"/>
              </a:rPr>
              <a:t> </a:t>
            </a:r>
            <a:r>
              <a:rPr lang="pt-PT" sz="2000" b="1" dirty="0" err="1" smtClean="0">
                <a:latin typeface="Consolas" panose="020B0609020204030204" pitchFamily="49" charset="0"/>
              </a:rPr>
              <a:t>utilization</a:t>
            </a:r>
            <a:r>
              <a:rPr lang="pt-PT" dirty="0" smtClean="0"/>
              <a:t>.</a:t>
            </a:r>
            <a:endParaRPr lang="pt-PT" dirty="0"/>
          </a:p>
          <a:p>
            <a:r>
              <a:rPr lang="en-US" dirty="0" smtClean="0"/>
              <a:t>To </a:t>
            </a:r>
            <a:r>
              <a:rPr lang="en-US" dirty="0"/>
              <a:t>verify the SDM template that is currently in use, use the command </a:t>
            </a:r>
            <a:r>
              <a:rPr lang="en-US" sz="2000" b="1" dirty="0">
                <a:latin typeface="Consolas" panose="020B0609020204030204" pitchFamily="49" charset="0"/>
              </a:rPr>
              <a:t>show </a:t>
            </a:r>
            <a:r>
              <a:rPr lang="en-US" sz="2000" b="1" dirty="0" err="1" smtClean="0">
                <a:latin typeface="Consolas" panose="020B0609020204030204" pitchFamily="49" charset="0"/>
              </a:rPr>
              <a:t>sdm</a:t>
            </a:r>
            <a:r>
              <a:rPr lang="en-US" sz="2000" b="1" dirty="0">
                <a:latin typeface="Consolas" panose="020B0609020204030204" pitchFamily="49" charset="0"/>
              </a:rPr>
              <a:t> </a:t>
            </a:r>
            <a:r>
              <a:rPr lang="pt-PT" sz="2000" b="1" dirty="0" err="1" smtClean="0">
                <a:latin typeface="Consolas" panose="020B0609020204030204" pitchFamily="49" charset="0"/>
              </a:rPr>
              <a:t>prefer</a:t>
            </a:r>
            <a:r>
              <a:rPr lang="pt-PT" dirty="0" smtClean="0"/>
              <a:t>.</a:t>
            </a:r>
            <a:endParaRPr lang="pt-PT" dirty="0"/>
          </a:p>
          <a:p>
            <a:r>
              <a:rPr lang="en-US" dirty="0" smtClean="0"/>
              <a:t>To </a:t>
            </a:r>
            <a:r>
              <a:rPr lang="en-US" dirty="0"/>
              <a:t>change the template to dual stack, use the command </a:t>
            </a:r>
            <a:r>
              <a:rPr lang="en-US" sz="2000" b="1" dirty="0" err="1">
                <a:latin typeface="Consolas" panose="020B0609020204030204" pitchFamily="49" charset="0"/>
              </a:rPr>
              <a:t>sdm</a:t>
            </a:r>
            <a:r>
              <a:rPr lang="en-US" sz="2000" b="1" dirty="0">
                <a:latin typeface="Consolas" panose="020B0609020204030204" pitchFamily="49" charset="0"/>
              </a:rPr>
              <a:t> prefer </a:t>
            </a:r>
            <a:r>
              <a:rPr lang="en-US" sz="2000" b="1" dirty="0" smtClean="0">
                <a:latin typeface="Consolas" panose="020B0609020204030204" pitchFamily="49" charset="0"/>
              </a:rPr>
              <a:t>dual-ipv4-and-ipv6 </a:t>
            </a:r>
            <a:r>
              <a:rPr lang="pt-PT" sz="2000" b="1" dirty="0" err="1" smtClean="0">
                <a:latin typeface="Consolas" panose="020B0609020204030204" pitchFamily="49" charset="0"/>
              </a:rPr>
              <a:t>default</a:t>
            </a:r>
            <a:r>
              <a:rPr lang="pt-PT" sz="2000" dirty="0" smtClean="0">
                <a:latin typeface="Consolas" panose="020B0609020204030204" pitchFamily="49" charset="0"/>
              </a:rPr>
              <a:t>.</a:t>
            </a:r>
            <a:endParaRPr lang="pt-PT" sz="2000" dirty="0">
              <a:latin typeface="Consolas" panose="020B0609020204030204" pitchFamily="49" charset="0"/>
            </a:endParaRPr>
          </a:p>
          <a:p>
            <a:pPr lvl="1"/>
            <a:r>
              <a:rPr lang="en-US" dirty="0" smtClean="0"/>
              <a:t>When </a:t>
            </a:r>
            <a:r>
              <a:rPr lang="en-US" dirty="0"/>
              <a:t>changing the SDM template, a reload of the switch is required.</a:t>
            </a:r>
            <a:endParaRPr lang="pt-PT" dirty="0"/>
          </a:p>
        </p:txBody>
      </p:sp>
    </p:spTree>
    <p:extLst>
      <p:ext uri="{BB962C8B-B14F-4D97-AF65-F5344CB8AC3E}">
        <p14:creationId xmlns:p14="http://schemas.microsoft.com/office/powerpoint/2010/main" val="2086301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Monitoring Features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4054222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Monitoring</a:t>
            </a:r>
            <a:r>
              <a:rPr lang="pt-PT" dirty="0"/>
              <a:t> </a:t>
            </a:r>
            <a:r>
              <a:rPr lang="pt-PT" dirty="0" err="1"/>
              <a:t>Features</a:t>
            </a:r>
            <a:endParaRPr lang="pt-PT" dirty="0"/>
          </a:p>
        </p:txBody>
      </p:sp>
      <p:sp>
        <p:nvSpPr>
          <p:cNvPr id="3" name="Content Placeholder 2"/>
          <p:cNvSpPr>
            <a:spLocks noGrp="1"/>
          </p:cNvSpPr>
          <p:nvPr>
            <p:ph idx="1"/>
          </p:nvPr>
        </p:nvSpPr>
        <p:spPr/>
        <p:txBody>
          <a:bodyPr/>
          <a:lstStyle/>
          <a:p>
            <a:pPr marL="0" indent="0">
              <a:buNone/>
            </a:pPr>
            <a:r>
              <a:rPr lang="en-US" dirty="0"/>
              <a:t>Upon completing this lesson, you will be able to meet these objectives:</a:t>
            </a:r>
          </a:p>
          <a:p>
            <a:r>
              <a:rPr lang="pt-PT" dirty="0" err="1" smtClean="0"/>
              <a:t>Describe</a:t>
            </a:r>
            <a:r>
              <a:rPr lang="pt-PT" dirty="0" smtClean="0"/>
              <a:t> </a:t>
            </a:r>
            <a:r>
              <a:rPr lang="pt-PT" dirty="0"/>
              <a:t>SPAN</a:t>
            </a:r>
          </a:p>
          <a:p>
            <a:r>
              <a:rPr lang="pt-PT" dirty="0" err="1" smtClean="0"/>
              <a:t>Describe</a:t>
            </a:r>
            <a:r>
              <a:rPr lang="pt-PT" dirty="0" smtClean="0"/>
              <a:t> </a:t>
            </a:r>
            <a:r>
              <a:rPr lang="pt-PT" dirty="0"/>
              <a:t>SPAN </a:t>
            </a:r>
            <a:r>
              <a:rPr lang="pt-PT" dirty="0" err="1"/>
              <a:t>terminology</a:t>
            </a:r>
            <a:endParaRPr lang="pt-PT" dirty="0"/>
          </a:p>
          <a:p>
            <a:r>
              <a:rPr lang="en-US" dirty="0" smtClean="0"/>
              <a:t>Describe </a:t>
            </a:r>
            <a:r>
              <a:rPr lang="en-US" dirty="0"/>
              <a:t>different versions of SPAN</a:t>
            </a:r>
          </a:p>
          <a:p>
            <a:r>
              <a:rPr lang="pt-PT" dirty="0" smtClean="0"/>
              <a:t>Configure </a:t>
            </a:r>
            <a:r>
              <a:rPr lang="pt-PT" dirty="0"/>
              <a:t>SPAN</a:t>
            </a:r>
          </a:p>
          <a:p>
            <a:r>
              <a:rPr lang="pt-PT" dirty="0" err="1" smtClean="0"/>
              <a:t>Verify</a:t>
            </a:r>
            <a:r>
              <a:rPr lang="pt-PT" dirty="0" smtClean="0"/>
              <a:t> </a:t>
            </a:r>
            <a:r>
              <a:rPr lang="pt-PT" dirty="0"/>
              <a:t>local SPAN </a:t>
            </a:r>
            <a:r>
              <a:rPr lang="pt-PT" dirty="0" err="1"/>
              <a:t>configuration</a:t>
            </a:r>
            <a:endParaRPr lang="pt-PT" dirty="0"/>
          </a:p>
          <a:p>
            <a:r>
              <a:rPr lang="pt-PT" dirty="0" smtClean="0"/>
              <a:t>Configure </a:t>
            </a:r>
            <a:r>
              <a:rPr lang="pt-PT" dirty="0"/>
              <a:t>RSPAN</a:t>
            </a:r>
          </a:p>
          <a:p>
            <a:r>
              <a:rPr lang="pt-PT" dirty="0" err="1" smtClean="0"/>
              <a:t>Verify</a:t>
            </a:r>
            <a:r>
              <a:rPr lang="pt-PT" dirty="0" smtClean="0"/>
              <a:t> </a:t>
            </a:r>
            <a:r>
              <a:rPr lang="pt-PT" dirty="0"/>
              <a:t>RSPAN </a:t>
            </a:r>
            <a:r>
              <a:rPr lang="pt-PT" dirty="0" err="1" smtClean="0"/>
              <a:t>configuration</a:t>
            </a:r>
            <a:endParaRPr lang="pt-PT" dirty="0"/>
          </a:p>
        </p:txBody>
      </p:sp>
    </p:spTree>
    <p:extLst>
      <p:ext uri="{BB962C8B-B14F-4D97-AF65-F5344CB8AC3E}">
        <p14:creationId xmlns:p14="http://schemas.microsoft.com/office/powerpoint/2010/main" val="1904388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SPAN </a:t>
            </a:r>
            <a:r>
              <a:rPr lang="pt-PT" dirty="0" err="1"/>
              <a:t>and</a:t>
            </a:r>
            <a:r>
              <a:rPr lang="pt-PT" dirty="0"/>
              <a:t> RSPAN </a:t>
            </a:r>
            <a:r>
              <a:rPr lang="pt-PT" dirty="0" err="1"/>
              <a:t>Overview</a:t>
            </a:r>
            <a:endParaRPr lang="pt-PT" dirty="0"/>
          </a:p>
        </p:txBody>
      </p:sp>
      <p:sp>
        <p:nvSpPr>
          <p:cNvPr id="3" name="Content Placeholder 2"/>
          <p:cNvSpPr>
            <a:spLocks noGrp="1"/>
          </p:cNvSpPr>
          <p:nvPr>
            <p:ph idx="1"/>
          </p:nvPr>
        </p:nvSpPr>
        <p:spPr/>
        <p:txBody>
          <a:bodyPr/>
          <a:lstStyle/>
          <a:p>
            <a:r>
              <a:rPr lang="en-US" b="1" dirty="0" smtClean="0"/>
              <a:t>SPAN </a:t>
            </a:r>
            <a:r>
              <a:rPr lang="en-US" b="1" dirty="0"/>
              <a:t>session: </a:t>
            </a:r>
            <a:r>
              <a:rPr lang="en-US" dirty="0"/>
              <a:t>An association of a destination port with source ports.</a:t>
            </a:r>
          </a:p>
          <a:p>
            <a:r>
              <a:rPr lang="en-US" b="1" dirty="0" smtClean="0"/>
              <a:t>Source </a:t>
            </a:r>
            <a:r>
              <a:rPr lang="en-US" b="1" dirty="0"/>
              <a:t>VLAN: </a:t>
            </a:r>
            <a:r>
              <a:rPr lang="en-US" dirty="0"/>
              <a:t>VLAN monitored for traffic analysis.</a:t>
            </a:r>
            <a:endParaRPr lang="pt-PT" dirty="0"/>
          </a:p>
        </p:txBody>
      </p:sp>
      <p:pic>
        <p:nvPicPr>
          <p:cNvPr id="4" name="Picture 3"/>
          <p:cNvPicPr>
            <a:picLocks noChangeAspect="1"/>
          </p:cNvPicPr>
          <p:nvPr/>
        </p:nvPicPr>
        <p:blipFill>
          <a:blip r:embed="rId2"/>
          <a:stretch>
            <a:fillRect/>
          </a:stretch>
        </p:blipFill>
        <p:spPr>
          <a:xfrm>
            <a:off x="387835" y="2674961"/>
            <a:ext cx="8309532" cy="3639778"/>
          </a:xfrm>
          <a:prstGeom prst="rect">
            <a:avLst/>
          </a:prstGeom>
        </p:spPr>
      </p:pic>
    </p:spTree>
    <p:extLst>
      <p:ext uri="{BB962C8B-B14F-4D97-AF65-F5344CB8AC3E}">
        <p14:creationId xmlns:p14="http://schemas.microsoft.com/office/powerpoint/2010/main" val="4175091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SPAN </a:t>
            </a:r>
            <a:r>
              <a:rPr lang="pt-PT" dirty="0" err="1"/>
              <a:t>Terminology</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279400" y="2131900"/>
            <a:ext cx="8520568" cy="3722989"/>
          </a:xfrm>
          <a:prstGeom prst="rect">
            <a:avLst/>
          </a:prstGeom>
        </p:spPr>
      </p:pic>
    </p:spTree>
    <p:extLst>
      <p:ext uri="{BB962C8B-B14F-4D97-AF65-F5344CB8AC3E}">
        <p14:creationId xmlns:p14="http://schemas.microsoft.com/office/powerpoint/2010/main" val="206763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Discovery</a:t>
            </a:r>
            <a:r>
              <a:rPr lang="pt-PT" dirty="0"/>
              <a:t> </a:t>
            </a:r>
            <a:r>
              <a:rPr lang="pt-PT" dirty="0" err="1"/>
              <a:t>Protocols</a:t>
            </a:r>
            <a:endParaRPr lang="pt-PT" dirty="0"/>
          </a:p>
        </p:txBody>
      </p:sp>
      <p:sp>
        <p:nvSpPr>
          <p:cNvPr id="3" name="Content Placeholder 2"/>
          <p:cNvSpPr>
            <a:spLocks noGrp="1"/>
          </p:cNvSpPr>
          <p:nvPr>
            <p:ph idx="1"/>
          </p:nvPr>
        </p:nvSpPr>
        <p:spPr/>
        <p:txBody>
          <a:bodyPr/>
          <a:lstStyle/>
          <a:p>
            <a:pPr marL="0" indent="0">
              <a:buNone/>
            </a:pPr>
            <a:r>
              <a:rPr lang="en-US" dirty="0"/>
              <a:t>This section on discovery protocols covers the following topics:</a:t>
            </a:r>
          </a:p>
          <a:p>
            <a:r>
              <a:rPr lang="en-US" dirty="0" smtClean="0"/>
              <a:t>Introduction </a:t>
            </a:r>
            <a:r>
              <a:rPr lang="en-US" dirty="0"/>
              <a:t>to LLDP and comparison to CDP</a:t>
            </a:r>
          </a:p>
          <a:p>
            <a:r>
              <a:rPr lang="pt-PT" dirty="0" smtClean="0"/>
              <a:t>Basic </a:t>
            </a:r>
            <a:r>
              <a:rPr lang="pt-PT" dirty="0" err="1"/>
              <a:t>configuration</a:t>
            </a:r>
            <a:r>
              <a:rPr lang="pt-PT" dirty="0"/>
              <a:t> </a:t>
            </a:r>
            <a:r>
              <a:rPr lang="pt-PT" dirty="0" err="1"/>
              <a:t>of</a:t>
            </a:r>
            <a:r>
              <a:rPr lang="pt-PT" dirty="0"/>
              <a:t> LLDP</a:t>
            </a:r>
          </a:p>
          <a:p>
            <a:r>
              <a:rPr lang="pt-PT" dirty="0" err="1" smtClean="0"/>
              <a:t>Discovering</a:t>
            </a:r>
            <a:r>
              <a:rPr lang="pt-PT" dirty="0" smtClean="0"/>
              <a:t> </a:t>
            </a:r>
            <a:r>
              <a:rPr lang="pt-PT" dirty="0" err="1"/>
              <a:t>neighbors</a:t>
            </a:r>
            <a:r>
              <a:rPr lang="pt-PT" dirty="0"/>
              <a:t> </a:t>
            </a:r>
            <a:r>
              <a:rPr lang="pt-PT" dirty="0" err="1"/>
              <a:t>using</a:t>
            </a:r>
            <a:r>
              <a:rPr lang="pt-PT" dirty="0"/>
              <a:t> LLDP</a:t>
            </a:r>
          </a:p>
        </p:txBody>
      </p:sp>
    </p:spTree>
    <p:extLst>
      <p:ext uri="{BB962C8B-B14F-4D97-AF65-F5344CB8AC3E}">
        <p14:creationId xmlns:p14="http://schemas.microsoft.com/office/powerpoint/2010/main" val="1063649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55" y="460913"/>
            <a:ext cx="8521700" cy="742659"/>
          </a:xfrm>
        </p:spPr>
        <p:txBody>
          <a:bodyPr/>
          <a:lstStyle/>
          <a:p>
            <a:r>
              <a:rPr lang="pt-PT" dirty="0" err="1"/>
              <a:t>Remote</a:t>
            </a:r>
            <a:r>
              <a:rPr lang="pt-PT" dirty="0"/>
              <a:t> </a:t>
            </a:r>
            <a:r>
              <a:rPr lang="pt-PT" dirty="0" smtClean="0"/>
              <a:t>SPAN </a:t>
            </a:r>
            <a:r>
              <a:rPr lang="pt-PT" dirty="0" err="1" smtClean="0"/>
              <a:t>Overview</a:t>
            </a:r>
            <a:endParaRPr lang="pt-PT" dirty="0"/>
          </a:p>
        </p:txBody>
      </p:sp>
      <p:sp>
        <p:nvSpPr>
          <p:cNvPr id="3" name="Content Placeholder 2"/>
          <p:cNvSpPr>
            <a:spLocks noGrp="1"/>
          </p:cNvSpPr>
          <p:nvPr>
            <p:ph idx="1"/>
          </p:nvPr>
        </p:nvSpPr>
        <p:spPr>
          <a:xfrm>
            <a:off x="279401" y="4872251"/>
            <a:ext cx="8520354" cy="1442488"/>
          </a:xfrm>
        </p:spPr>
        <p:txBody>
          <a:bodyPr/>
          <a:lstStyle/>
          <a:p>
            <a:r>
              <a:rPr lang="en-US" dirty="0"/>
              <a:t>Remote SPAN supports source and destination ports on </a:t>
            </a:r>
            <a:r>
              <a:rPr lang="en-US" dirty="0" smtClean="0"/>
              <a:t>different switches</a:t>
            </a:r>
            <a:r>
              <a:rPr lang="en-US" dirty="0"/>
              <a:t>, while local SPAN supports only source and </a:t>
            </a:r>
            <a:r>
              <a:rPr lang="en-US" dirty="0" smtClean="0"/>
              <a:t>destination ports </a:t>
            </a:r>
            <a:r>
              <a:rPr lang="en-US" dirty="0"/>
              <a:t>on the same switch.</a:t>
            </a:r>
            <a:endParaRPr lang="pt-PT" dirty="0"/>
          </a:p>
        </p:txBody>
      </p:sp>
      <p:pic>
        <p:nvPicPr>
          <p:cNvPr id="4" name="Picture 3"/>
          <p:cNvPicPr>
            <a:picLocks noChangeAspect="1"/>
          </p:cNvPicPr>
          <p:nvPr/>
        </p:nvPicPr>
        <p:blipFill>
          <a:blip r:embed="rId2"/>
          <a:stretch>
            <a:fillRect/>
          </a:stretch>
        </p:blipFill>
        <p:spPr>
          <a:xfrm>
            <a:off x="1180418" y="1108037"/>
            <a:ext cx="6718320" cy="3751920"/>
          </a:xfrm>
          <a:prstGeom prst="rect">
            <a:avLst/>
          </a:prstGeom>
        </p:spPr>
      </p:pic>
    </p:spTree>
    <p:extLst>
      <p:ext uri="{BB962C8B-B14F-4D97-AF65-F5344CB8AC3E}">
        <p14:creationId xmlns:p14="http://schemas.microsoft.com/office/powerpoint/2010/main" val="2194959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RSPAN</a:t>
            </a:r>
            <a:endParaRPr lang="pt-PT" dirty="0"/>
          </a:p>
        </p:txBody>
      </p:sp>
      <p:sp>
        <p:nvSpPr>
          <p:cNvPr id="3" name="Content Placeholder 2"/>
          <p:cNvSpPr>
            <a:spLocks noGrp="1"/>
          </p:cNvSpPr>
          <p:nvPr>
            <p:ph idx="1"/>
          </p:nvPr>
        </p:nvSpPr>
        <p:spPr/>
        <p:txBody>
          <a:bodyPr/>
          <a:lstStyle/>
          <a:p>
            <a:pPr marL="0" indent="0">
              <a:buNone/>
            </a:pPr>
            <a:r>
              <a:rPr lang="en-US" dirty="0"/>
              <a:t>In terms of configuration, RSPAN consists of the following:</a:t>
            </a:r>
          </a:p>
          <a:p>
            <a:r>
              <a:rPr lang="pt-PT" dirty="0" smtClean="0"/>
              <a:t>RSPAN </a:t>
            </a:r>
            <a:r>
              <a:rPr lang="pt-PT" dirty="0" err="1"/>
              <a:t>source</a:t>
            </a:r>
            <a:r>
              <a:rPr lang="pt-PT" dirty="0"/>
              <a:t> </a:t>
            </a:r>
            <a:r>
              <a:rPr lang="pt-PT" dirty="0" err="1"/>
              <a:t>session</a:t>
            </a:r>
            <a:endParaRPr lang="pt-PT" dirty="0"/>
          </a:p>
          <a:p>
            <a:r>
              <a:rPr lang="pt-PT" dirty="0" smtClean="0"/>
              <a:t>RSPAN </a:t>
            </a:r>
            <a:r>
              <a:rPr lang="pt-PT" dirty="0"/>
              <a:t>VLAN</a:t>
            </a:r>
          </a:p>
          <a:p>
            <a:r>
              <a:rPr lang="pt-PT" dirty="0" smtClean="0"/>
              <a:t>RSPAN </a:t>
            </a:r>
            <a:r>
              <a:rPr lang="pt-PT" dirty="0" err="1"/>
              <a:t>destination</a:t>
            </a:r>
            <a:r>
              <a:rPr lang="pt-PT" dirty="0"/>
              <a:t> </a:t>
            </a:r>
            <a:r>
              <a:rPr lang="pt-PT" dirty="0" err="1"/>
              <a:t>session</a:t>
            </a:r>
            <a:endParaRPr lang="pt-PT" dirty="0"/>
          </a:p>
        </p:txBody>
      </p:sp>
    </p:spTree>
    <p:extLst>
      <p:ext uri="{BB962C8B-B14F-4D97-AF65-F5344CB8AC3E}">
        <p14:creationId xmlns:p14="http://schemas.microsoft.com/office/powerpoint/2010/main" val="3437282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SPAN </a:t>
            </a:r>
            <a:r>
              <a:rPr lang="pt-PT" dirty="0" err="1"/>
              <a:t>Configuration</a:t>
            </a:r>
            <a:endParaRPr lang="pt-PT" dirty="0"/>
          </a:p>
        </p:txBody>
      </p:sp>
      <p:sp>
        <p:nvSpPr>
          <p:cNvPr id="3" name="Content Placeholder 2"/>
          <p:cNvSpPr>
            <a:spLocks noGrp="1"/>
          </p:cNvSpPr>
          <p:nvPr>
            <p:ph idx="1"/>
          </p:nvPr>
        </p:nvSpPr>
        <p:spPr/>
        <p:txBody>
          <a:bodyPr/>
          <a:lstStyle/>
          <a:p>
            <a:pPr marL="0" indent="0">
              <a:buNone/>
            </a:pPr>
            <a:r>
              <a:rPr lang="en-US" dirty="0"/>
              <a:t>SPAN adheres to the following </a:t>
            </a:r>
            <a:r>
              <a:rPr lang="en-US" dirty="0" smtClean="0"/>
              <a:t>caveats</a:t>
            </a:r>
          </a:p>
          <a:p>
            <a:r>
              <a:rPr lang="pt-PT" dirty="0" smtClean="0"/>
              <a:t>A </a:t>
            </a:r>
            <a:r>
              <a:rPr lang="pt-PT" dirty="0" err="1"/>
              <a:t>destination</a:t>
            </a:r>
            <a:r>
              <a:rPr lang="pt-PT" dirty="0"/>
              <a:t> </a:t>
            </a:r>
            <a:r>
              <a:rPr lang="pt-PT" dirty="0" err="1"/>
              <a:t>port</a:t>
            </a:r>
            <a:r>
              <a:rPr lang="pt-PT" dirty="0"/>
              <a:t> </a:t>
            </a:r>
            <a:r>
              <a:rPr lang="pt-PT" dirty="0" err="1"/>
              <a:t>cannot</a:t>
            </a:r>
            <a:r>
              <a:rPr lang="pt-PT" dirty="0"/>
              <a:t> </a:t>
            </a:r>
            <a:r>
              <a:rPr lang="pt-PT" dirty="0" err="1"/>
              <a:t>be</a:t>
            </a:r>
            <a:r>
              <a:rPr lang="pt-PT" dirty="0"/>
              <a:t> a </a:t>
            </a:r>
            <a:r>
              <a:rPr lang="pt-PT" dirty="0" err="1"/>
              <a:t>source</a:t>
            </a:r>
            <a:r>
              <a:rPr lang="pt-PT" dirty="0"/>
              <a:t> </a:t>
            </a:r>
            <a:r>
              <a:rPr lang="pt-PT" dirty="0" err="1"/>
              <a:t>port</a:t>
            </a:r>
            <a:r>
              <a:rPr lang="pt-PT" dirty="0"/>
              <a:t> </a:t>
            </a:r>
            <a:r>
              <a:rPr lang="pt-PT" dirty="0" err="1"/>
              <a:t>or</a:t>
            </a:r>
            <a:r>
              <a:rPr lang="pt-PT" dirty="0"/>
              <a:t> vice versa.</a:t>
            </a:r>
          </a:p>
          <a:p>
            <a:r>
              <a:rPr lang="en-US" dirty="0" smtClean="0"/>
              <a:t>The </a:t>
            </a:r>
            <a:r>
              <a:rPr lang="en-US" dirty="0"/>
              <a:t>number of destination ports is platform dependent; some platforms allow </a:t>
            </a:r>
            <a:r>
              <a:rPr lang="en-US" dirty="0" smtClean="0"/>
              <a:t>for </a:t>
            </a:r>
            <a:r>
              <a:rPr lang="pt-PT" dirty="0" smtClean="0"/>
              <a:t>more </a:t>
            </a:r>
            <a:r>
              <a:rPr lang="pt-PT" dirty="0" err="1"/>
              <a:t>than</a:t>
            </a:r>
            <a:r>
              <a:rPr lang="pt-PT" dirty="0"/>
              <a:t> </a:t>
            </a:r>
            <a:r>
              <a:rPr lang="pt-PT" dirty="0" err="1"/>
              <a:t>one</a:t>
            </a:r>
            <a:r>
              <a:rPr lang="pt-PT" dirty="0"/>
              <a:t> </a:t>
            </a:r>
            <a:r>
              <a:rPr lang="pt-PT" dirty="0" err="1"/>
              <a:t>destination</a:t>
            </a:r>
            <a:r>
              <a:rPr lang="pt-PT" dirty="0"/>
              <a:t>.</a:t>
            </a:r>
          </a:p>
          <a:p>
            <a:r>
              <a:rPr lang="en-US" dirty="0" smtClean="0"/>
              <a:t>Destination </a:t>
            </a:r>
            <a:r>
              <a:rPr lang="en-US" dirty="0"/>
              <a:t>ports do not act as normal ports and do not participate in spanning </a:t>
            </a:r>
            <a:r>
              <a:rPr lang="en-US" dirty="0" smtClean="0"/>
              <a:t>tree and </a:t>
            </a:r>
            <a:r>
              <a:rPr lang="en-US" dirty="0"/>
              <a:t>so on. Normal traffic flows through a destination. Be careful not to </a:t>
            </a:r>
            <a:r>
              <a:rPr lang="en-US" dirty="0" smtClean="0"/>
              <a:t>connect anything </a:t>
            </a:r>
            <a:r>
              <a:rPr lang="en-US" dirty="0"/>
              <a:t>besides an end device to a SPAN destination port.</a:t>
            </a:r>
            <a:endParaRPr lang="pt-PT" dirty="0"/>
          </a:p>
        </p:txBody>
      </p:sp>
    </p:spTree>
    <p:extLst>
      <p:ext uri="{BB962C8B-B14F-4D97-AF65-F5344CB8AC3E}">
        <p14:creationId xmlns:p14="http://schemas.microsoft.com/office/powerpoint/2010/main" val="3581558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SPAN </a:t>
            </a:r>
            <a:r>
              <a:rPr lang="pt-PT" dirty="0" err="1"/>
              <a:t>Configuration</a:t>
            </a:r>
            <a:endParaRPr lang="pt-PT" dirty="0"/>
          </a:p>
        </p:txBody>
      </p:sp>
      <p:sp>
        <p:nvSpPr>
          <p:cNvPr id="3" name="Content Placeholder 2"/>
          <p:cNvSpPr>
            <a:spLocks noGrp="1"/>
          </p:cNvSpPr>
          <p:nvPr>
            <p:ph idx="1"/>
          </p:nvPr>
        </p:nvSpPr>
        <p:spPr/>
        <p:txBody>
          <a:bodyPr/>
          <a:lstStyle/>
          <a:p>
            <a:endParaRPr lang="pt-PT"/>
          </a:p>
        </p:txBody>
      </p:sp>
      <p:pic>
        <p:nvPicPr>
          <p:cNvPr id="5" name="Picture 4"/>
          <p:cNvPicPr>
            <a:picLocks noChangeAspect="1"/>
          </p:cNvPicPr>
          <p:nvPr/>
        </p:nvPicPr>
        <p:blipFill>
          <a:blip r:embed="rId2"/>
          <a:stretch>
            <a:fillRect/>
          </a:stretch>
        </p:blipFill>
        <p:spPr>
          <a:xfrm>
            <a:off x="1131324" y="5072376"/>
            <a:ext cx="6625440" cy="1497680"/>
          </a:xfrm>
          <a:prstGeom prst="rect">
            <a:avLst/>
          </a:prstGeom>
        </p:spPr>
      </p:pic>
      <p:pic>
        <p:nvPicPr>
          <p:cNvPr id="7" name="Picture 6"/>
          <p:cNvPicPr>
            <a:picLocks noChangeAspect="1"/>
          </p:cNvPicPr>
          <p:nvPr/>
        </p:nvPicPr>
        <p:blipFill>
          <a:blip r:embed="rId3"/>
          <a:stretch>
            <a:fillRect/>
          </a:stretch>
        </p:blipFill>
        <p:spPr>
          <a:xfrm>
            <a:off x="549304" y="1003326"/>
            <a:ext cx="8250451" cy="4069050"/>
          </a:xfrm>
          <a:prstGeom prst="rect">
            <a:avLst/>
          </a:prstGeom>
        </p:spPr>
      </p:pic>
    </p:spTree>
    <p:extLst>
      <p:ext uri="{BB962C8B-B14F-4D97-AF65-F5344CB8AC3E}">
        <p14:creationId xmlns:p14="http://schemas.microsoft.com/office/powerpoint/2010/main" val="3553901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RSPAN </a:t>
            </a:r>
            <a:r>
              <a:rPr lang="pt-PT" dirty="0" err="1"/>
              <a:t>Configuration</a:t>
            </a:r>
            <a:endParaRPr lang="pt-PT" dirty="0"/>
          </a:p>
        </p:txBody>
      </p:sp>
      <p:sp>
        <p:nvSpPr>
          <p:cNvPr id="3" name="Content Placeholder 2"/>
          <p:cNvSpPr>
            <a:spLocks noGrp="1"/>
          </p:cNvSpPr>
          <p:nvPr>
            <p:ph idx="1"/>
          </p:nvPr>
        </p:nvSpPr>
        <p:spPr>
          <a:xfrm>
            <a:off x="279401" y="3394695"/>
            <a:ext cx="8520354" cy="2920043"/>
          </a:xfrm>
        </p:spPr>
        <p:txBody>
          <a:bodyPr>
            <a:normAutofit/>
          </a:bodyPr>
          <a:lstStyle/>
          <a:p>
            <a:r>
              <a:rPr lang="pt-PT" sz="2000" dirty="0">
                <a:latin typeface="Consolas" panose="020B0609020204030204" pitchFamily="49" charset="0"/>
              </a:rPr>
              <a:t>SW1(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vlan</a:t>
            </a:r>
            <a:r>
              <a:rPr lang="pt-PT" sz="2000" b="1" dirty="0">
                <a:latin typeface="Consolas" panose="020B0609020204030204" pitchFamily="49" charset="0"/>
              </a:rPr>
              <a:t> 100</a:t>
            </a:r>
          </a:p>
          <a:p>
            <a:r>
              <a:rPr lang="pt-PT" sz="2000" dirty="0">
                <a:latin typeface="Consolas" panose="020B0609020204030204" pitchFamily="49" charset="0"/>
              </a:rPr>
              <a:t>SW1(</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err="1">
                <a:latin typeface="Consolas" panose="020B0609020204030204" pitchFamily="49" charset="0"/>
              </a:rPr>
              <a:t>name</a:t>
            </a:r>
            <a:r>
              <a:rPr lang="pt-PT" sz="2000" b="1" dirty="0">
                <a:latin typeface="Consolas" panose="020B0609020204030204" pitchFamily="49" charset="0"/>
              </a:rPr>
              <a:t> RSPAN-VLAN</a:t>
            </a:r>
          </a:p>
          <a:p>
            <a:r>
              <a:rPr lang="pt-PT" sz="2000" dirty="0">
                <a:latin typeface="Consolas" panose="020B0609020204030204" pitchFamily="49" charset="0"/>
              </a:rPr>
              <a:t>SW1(</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err="1">
                <a:latin typeface="Consolas" panose="020B0609020204030204" pitchFamily="49" charset="0"/>
              </a:rPr>
              <a:t>remote-span</a:t>
            </a:r>
            <a:endParaRPr lang="pt-PT" sz="2000" b="1" dirty="0">
              <a:latin typeface="Consolas" panose="020B0609020204030204" pitchFamily="49" charset="0"/>
            </a:endParaRPr>
          </a:p>
          <a:p>
            <a:r>
              <a:rPr lang="pt-PT" sz="2000" dirty="0">
                <a:latin typeface="Consolas" panose="020B0609020204030204" pitchFamily="49" charset="0"/>
              </a:rPr>
              <a:t>SW1(</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a:latin typeface="Consolas" panose="020B0609020204030204" pitchFamily="49" charset="0"/>
              </a:rPr>
              <a:t>exit</a:t>
            </a:r>
          </a:p>
          <a:p>
            <a:r>
              <a:rPr lang="pt-PT" sz="2000" dirty="0">
                <a:latin typeface="Consolas" panose="020B0609020204030204" pitchFamily="49" charset="0"/>
              </a:rPr>
              <a:t>SW1(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monitor </a:t>
            </a:r>
            <a:r>
              <a:rPr lang="pt-PT" sz="2000" b="1" dirty="0" err="1">
                <a:latin typeface="Consolas" panose="020B0609020204030204" pitchFamily="49" charset="0"/>
              </a:rPr>
              <a:t>session</a:t>
            </a:r>
            <a:r>
              <a:rPr lang="pt-PT" sz="2000" b="1" dirty="0">
                <a:latin typeface="Consolas" panose="020B0609020204030204" pitchFamily="49" charset="0"/>
              </a:rPr>
              <a:t> 2 </a:t>
            </a:r>
            <a:r>
              <a:rPr lang="pt-PT" sz="2000" b="1" dirty="0" err="1">
                <a:latin typeface="Consolas" panose="020B0609020204030204" pitchFamily="49" charset="0"/>
              </a:rPr>
              <a:t>source</a:t>
            </a:r>
            <a:r>
              <a:rPr lang="pt-PT" sz="2000" b="1" dirty="0">
                <a:latin typeface="Consolas" panose="020B0609020204030204" pitchFamily="49" charset="0"/>
              </a:rPr>
              <a:t> interface </a:t>
            </a:r>
            <a:r>
              <a:rPr lang="pt-PT" sz="2000" b="1" dirty="0" smtClean="0">
                <a:latin typeface="Consolas" panose="020B0609020204030204" pitchFamily="49" charset="0"/>
              </a:rPr>
              <a:t>Giga0/1</a:t>
            </a:r>
            <a:endParaRPr lang="pt-PT" sz="2000" b="1" dirty="0">
              <a:latin typeface="Consolas" panose="020B0609020204030204" pitchFamily="49" charset="0"/>
            </a:endParaRPr>
          </a:p>
          <a:p>
            <a:r>
              <a:rPr lang="pt-PT" sz="2000" dirty="0">
                <a:latin typeface="Consolas" panose="020B0609020204030204" pitchFamily="49" charset="0"/>
              </a:rPr>
              <a:t>SW1(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monitor </a:t>
            </a:r>
            <a:r>
              <a:rPr lang="pt-PT" sz="2000" b="1" dirty="0" err="1">
                <a:latin typeface="Consolas" panose="020B0609020204030204" pitchFamily="49" charset="0"/>
              </a:rPr>
              <a:t>session</a:t>
            </a:r>
            <a:r>
              <a:rPr lang="pt-PT" sz="2000" b="1" dirty="0">
                <a:latin typeface="Consolas" panose="020B0609020204030204" pitchFamily="49" charset="0"/>
              </a:rPr>
              <a:t> 2 </a:t>
            </a:r>
            <a:r>
              <a:rPr lang="pt-PT" sz="2000" b="1" dirty="0" err="1">
                <a:latin typeface="Consolas" panose="020B0609020204030204" pitchFamily="49" charset="0"/>
              </a:rPr>
              <a:t>destination</a:t>
            </a:r>
            <a:r>
              <a:rPr lang="pt-PT" sz="2000" b="1" dirty="0">
                <a:latin typeface="Consolas" panose="020B0609020204030204" pitchFamily="49" charset="0"/>
              </a:rPr>
              <a:t> </a:t>
            </a:r>
            <a:r>
              <a:rPr lang="pt-PT" sz="2000" b="1" dirty="0" err="1">
                <a:latin typeface="Consolas" panose="020B0609020204030204" pitchFamily="49" charset="0"/>
              </a:rPr>
              <a:t>remote</a:t>
            </a:r>
            <a:r>
              <a:rPr lang="pt-PT" sz="2000" b="1" dirty="0">
                <a:latin typeface="Consolas" panose="020B0609020204030204" pitchFamily="49" charset="0"/>
              </a:rPr>
              <a:t> </a:t>
            </a:r>
            <a:r>
              <a:rPr lang="pt-PT" sz="2000" b="1" dirty="0" err="1">
                <a:latin typeface="Consolas" panose="020B0609020204030204" pitchFamily="49" charset="0"/>
              </a:rPr>
              <a:t>vlan</a:t>
            </a:r>
            <a:r>
              <a:rPr lang="pt-PT" sz="2000" b="1" dirty="0">
                <a:latin typeface="Consolas" panose="020B0609020204030204" pitchFamily="49" charset="0"/>
              </a:rPr>
              <a:t> 100</a:t>
            </a:r>
            <a:endParaRPr lang="pt-PT" sz="2000" dirty="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932737" y="1108037"/>
            <a:ext cx="7213681" cy="1544000"/>
          </a:xfrm>
          <a:prstGeom prst="rect">
            <a:avLst/>
          </a:prstGeom>
        </p:spPr>
      </p:pic>
    </p:spTree>
    <p:extLst>
      <p:ext uri="{BB962C8B-B14F-4D97-AF65-F5344CB8AC3E}">
        <p14:creationId xmlns:p14="http://schemas.microsoft.com/office/powerpoint/2010/main" val="2467734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RSPAN </a:t>
            </a:r>
            <a:r>
              <a:rPr lang="pt-PT" dirty="0" err="1"/>
              <a:t>Configuration</a:t>
            </a:r>
            <a:endParaRPr lang="pt-PT" dirty="0"/>
          </a:p>
        </p:txBody>
      </p:sp>
      <p:sp>
        <p:nvSpPr>
          <p:cNvPr id="3" name="Content Placeholder 2"/>
          <p:cNvSpPr>
            <a:spLocks noGrp="1"/>
          </p:cNvSpPr>
          <p:nvPr>
            <p:ph idx="1"/>
          </p:nvPr>
        </p:nvSpPr>
        <p:spPr>
          <a:xfrm>
            <a:off x="279401" y="3394695"/>
            <a:ext cx="8520354" cy="2920043"/>
          </a:xfrm>
        </p:spPr>
        <p:txBody>
          <a:bodyPr>
            <a:normAutofit/>
          </a:bodyPr>
          <a:lstStyle/>
          <a:p>
            <a:r>
              <a:rPr lang="pt-PT" sz="2000" dirty="0">
                <a:latin typeface="Consolas" panose="020B0609020204030204" pitchFamily="49" charset="0"/>
              </a:rPr>
              <a:t>SW2(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vlan</a:t>
            </a:r>
            <a:r>
              <a:rPr lang="pt-PT" sz="2000" b="1" dirty="0">
                <a:latin typeface="Consolas" panose="020B0609020204030204" pitchFamily="49" charset="0"/>
              </a:rPr>
              <a:t> 100</a:t>
            </a:r>
          </a:p>
          <a:p>
            <a:r>
              <a:rPr lang="pt-PT" sz="2000" dirty="0">
                <a:latin typeface="Consolas" panose="020B0609020204030204" pitchFamily="49" charset="0"/>
              </a:rPr>
              <a:t>SW2(</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err="1">
                <a:latin typeface="Consolas" panose="020B0609020204030204" pitchFamily="49" charset="0"/>
              </a:rPr>
              <a:t>name</a:t>
            </a:r>
            <a:r>
              <a:rPr lang="pt-PT" sz="2000" b="1" dirty="0">
                <a:latin typeface="Consolas" panose="020B0609020204030204" pitchFamily="49" charset="0"/>
              </a:rPr>
              <a:t> RSPAN-VLAN</a:t>
            </a:r>
          </a:p>
          <a:p>
            <a:r>
              <a:rPr lang="pt-PT" sz="2000" dirty="0">
                <a:latin typeface="Consolas" panose="020B0609020204030204" pitchFamily="49" charset="0"/>
              </a:rPr>
              <a:t>SW2(</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err="1">
                <a:latin typeface="Consolas" panose="020B0609020204030204" pitchFamily="49" charset="0"/>
              </a:rPr>
              <a:t>remote-span</a:t>
            </a:r>
            <a:endParaRPr lang="pt-PT" sz="2000" b="1" dirty="0">
              <a:latin typeface="Consolas" panose="020B0609020204030204" pitchFamily="49" charset="0"/>
            </a:endParaRPr>
          </a:p>
          <a:p>
            <a:r>
              <a:rPr lang="pt-PT" sz="2000" dirty="0">
                <a:latin typeface="Consolas" panose="020B0609020204030204" pitchFamily="49" charset="0"/>
              </a:rPr>
              <a:t>SW2(</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a:latin typeface="Consolas" panose="020B0609020204030204" pitchFamily="49" charset="0"/>
              </a:rPr>
              <a:t>exit</a:t>
            </a:r>
          </a:p>
          <a:p>
            <a:r>
              <a:rPr lang="pt-PT" sz="2000" dirty="0">
                <a:latin typeface="Consolas" panose="020B0609020204030204" pitchFamily="49" charset="0"/>
              </a:rPr>
              <a:t>SW2(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monitor </a:t>
            </a:r>
            <a:r>
              <a:rPr lang="pt-PT" sz="2000" b="1" dirty="0" err="1">
                <a:latin typeface="Consolas" panose="020B0609020204030204" pitchFamily="49" charset="0"/>
              </a:rPr>
              <a:t>session</a:t>
            </a:r>
            <a:r>
              <a:rPr lang="pt-PT" sz="2000" b="1" dirty="0">
                <a:latin typeface="Consolas" panose="020B0609020204030204" pitchFamily="49" charset="0"/>
              </a:rPr>
              <a:t> 2 </a:t>
            </a:r>
            <a:r>
              <a:rPr lang="pt-PT" sz="2000" b="1" dirty="0" err="1">
                <a:latin typeface="Consolas" panose="020B0609020204030204" pitchFamily="49" charset="0"/>
              </a:rPr>
              <a:t>destination</a:t>
            </a:r>
            <a:r>
              <a:rPr lang="pt-PT" sz="2000" b="1" dirty="0">
                <a:latin typeface="Consolas" panose="020B0609020204030204" pitchFamily="49" charset="0"/>
              </a:rPr>
              <a:t> interface </a:t>
            </a:r>
            <a:r>
              <a:rPr lang="pt-PT" sz="2000" b="1" dirty="0" smtClean="0">
                <a:latin typeface="Consolas" panose="020B0609020204030204" pitchFamily="49" charset="0"/>
              </a:rPr>
              <a:t>Giga </a:t>
            </a:r>
            <a:r>
              <a:rPr lang="pt-PT" sz="2000" b="1" dirty="0">
                <a:latin typeface="Consolas" panose="020B0609020204030204" pitchFamily="49" charset="0"/>
              </a:rPr>
              <a:t>0/2</a:t>
            </a:r>
          </a:p>
          <a:p>
            <a:r>
              <a:rPr lang="en-US" sz="2000" dirty="0">
                <a:latin typeface="Consolas" panose="020B0609020204030204" pitchFamily="49" charset="0"/>
              </a:rPr>
              <a:t>SW2(</a:t>
            </a:r>
            <a:r>
              <a:rPr lang="en-US" sz="2000" dirty="0" err="1">
                <a:latin typeface="Consolas" panose="020B0609020204030204" pitchFamily="49" charset="0"/>
              </a:rPr>
              <a:t>config</a:t>
            </a:r>
            <a:r>
              <a:rPr lang="en-US" sz="2000" dirty="0">
                <a:latin typeface="Consolas" panose="020B0609020204030204" pitchFamily="49" charset="0"/>
              </a:rPr>
              <a:t>)# </a:t>
            </a:r>
            <a:r>
              <a:rPr lang="en-US" sz="2000" b="1" dirty="0">
                <a:latin typeface="Consolas" panose="020B0609020204030204" pitchFamily="49" charset="0"/>
              </a:rPr>
              <a:t>monitor session 2 source remote </a:t>
            </a:r>
            <a:r>
              <a:rPr lang="en-US" sz="2000" b="1" dirty="0" err="1">
                <a:latin typeface="Consolas" panose="020B0609020204030204" pitchFamily="49" charset="0"/>
              </a:rPr>
              <a:t>vlan</a:t>
            </a:r>
            <a:r>
              <a:rPr lang="en-US" sz="2000" b="1" dirty="0">
                <a:latin typeface="Consolas" panose="020B0609020204030204" pitchFamily="49" charset="0"/>
              </a:rPr>
              <a:t> 100</a:t>
            </a:r>
            <a:endParaRPr lang="pt-PT" sz="1800" dirty="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932737" y="1108037"/>
            <a:ext cx="7213681" cy="1544000"/>
          </a:xfrm>
          <a:prstGeom prst="rect">
            <a:avLst/>
          </a:prstGeom>
        </p:spPr>
      </p:pic>
    </p:spTree>
    <p:extLst>
      <p:ext uri="{BB962C8B-B14F-4D97-AF65-F5344CB8AC3E}">
        <p14:creationId xmlns:p14="http://schemas.microsoft.com/office/powerpoint/2010/main" val="1097722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RSPAN </a:t>
            </a:r>
            <a:r>
              <a:rPr lang="pt-PT" dirty="0" err="1" smtClean="0"/>
              <a:t>Verification</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2"/>
          <a:stretch>
            <a:fillRect/>
          </a:stretch>
        </p:blipFill>
        <p:spPr>
          <a:xfrm>
            <a:off x="614149" y="1183340"/>
            <a:ext cx="7465326" cy="5169834"/>
          </a:xfrm>
          <a:prstGeom prst="rect">
            <a:avLst/>
          </a:prstGeom>
          <a:ln w="22225">
            <a:solidFill>
              <a:schemeClr val="tx1"/>
            </a:solidFill>
          </a:ln>
        </p:spPr>
      </p:pic>
    </p:spTree>
    <p:extLst>
      <p:ext uri="{BB962C8B-B14F-4D97-AF65-F5344CB8AC3E}">
        <p14:creationId xmlns:p14="http://schemas.microsoft.com/office/powerpoint/2010/main" val="3794052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IP SLA</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05919764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IP SLA</a:t>
            </a:r>
          </a:p>
        </p:txBody>
      </p:sp>
      <p:sp>
        <p:nvSpPr>
          <p:cNvPr id="3" name="Content Placeholder 2"/>
          <p:cNvSpPr>
            <a:spLocks noGrp="1"/>
          </p:cNvSpPr>
          <p:nvPr>
            <p:ph idx="1"/>
          </p:nvPr>
        </p:nvSpPr>
        <p:spPr/>
        <p:txBody>
          <a:bodyPr/>
          <a:lstStyle/>
          <a:p>
            <a:pPr marL="0" indent="0">
              <a:buNone/>
            </a:pPr>
            <a:r>
              <a:rPr lang="en-US" dirty="0"/>
              <a:t>Upon completion of this section, you will understand the following:</a:t>
            </a:r>
          </a:p>
          <a:p>
            <a:r>
              <a:rPr lang="en-US" dirty="0" smtClean="0"/>
              <a:t>Basic </a:t>
            </a:r>
            <a:r>
              <a:rPr lang="en-US" dirty="0"/>
              <a:t>use cases of IP SLA</a:t>
            </a:r>
          </a:p>
          <a:p>
            <a:r>
              <a:rPr lang="en-US" dirty="0" smtClean="0"/>
              <a:t>What </a:t>
            </a:r>
            <a:r>
              <a:rPr lang="en-US" dirty="0"/>
              <a:t>an IP SLA source and responder are</a:t>
            </a:r>
          </a:p>
          <a:p>
            <a:r>
              <a:rPr lang="en-US" dirty="0" smtClean="0"/>
              <a:t>Basic </a:t>
            </a:r>
            <a:r>
              <a:rPr lang="en-US" dirty="0"/>
              <a:t>example of an ICMP IP SLA configuration and a UDP configuration</a:t>
            </a:r>
            <a:endParaRPr lang="pt-PT" dirty="0"/>
          </a:p>
        </p:txBody>
      </p:sp>
    </p:spTree>
    <p:extLst>
      <p:ext uri="{BB962C8B-B14F-4D97-AF65-F5344CB8AC3E}">
        <p14:creationId xmlns:p14="http://schemas.microsoft.com/office/powerpoint/2010/main" val="236477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IP SLA</a:t>
            </a:r>
          </a:p>
        </p:txBody>
      </p:sp>
      <p:sp>
        <p:nvSpPr>
          <p:cNvPr id="3" name="Content Placeholder 2"/>
          <p:cNvSpPr>
            <a:spLocks noGrp="1"/>
          </p:cNvSpPr>
          <p:nvPr>
            <p:ph idx="1"/>
          </p:nvPr>
        </p:nvSpPr>
        <p:spPr/>
        <p:txBody>
          <a:bodyPr>
            <a:normAutofit/>
          </a:bodyPr>
          <a:lstStyle/>
          <a:p>
            <a:r>
              <a:rPr lang="pt-PT" dirty="0" err="1"/>
              <a:t>An</a:t>
            </a:r>
            <a:r>
              <a:rPr lang="pt-PT" dirty="0"/>
              <a:t> </a:t>
            </a:r>
            <a:r>
              <a:rPr lang="pt-PT" dirty="0" smtClean="0"/>
              <a:t>SLA </a:t>
            </a:r>
            <a:r>
              <a:rPr lang="en-US" dirty="0" smtClean="0"/>
              <a:t>(service </a:t>
            </a:r>
            <a:r>
              <a:rPr lang="en-US" dirty="0"/>
              <a:t>level agreement) is a contract between the network provider and its </a:t>
            </a:r>
            <a:r>
              <a:rPr lang="en-US" dirty="0" smtClean="0"/>
              <a:t>customers, or </a:t>
            </a:r>
            <a:r>
              <a:rPr lang="en-US" dirty="0"/>
              <a:t>between a network department and internal corporate customers. It provides a </a:t>
            </a:r>
            <a:r>
              <a:rPr lang="en-US" dirty="0" smtClean="0"/>
              <a:t>form of </a:t>
            </a:r>
            <a:r>
              <a:rPr lang="en-US" dirty="0"/>
              <a:t>guarantee to customers about the level of user experience</a:t>
            </a:r>
            <a:r>
              <a:rPr lang="en-US" dirty="0" smtClean="0"/>
              <a:t>.</a:t>
            </a:r>
          </a:p>
          <a:p>
            <a:r>
              <a:rPr lang="en-US" dirty="0"/>
              <a:t>SLA may contain specifics about connectivity and performance agreements for an </a:t>
            </a:r>
            <a:r>
              <a:rPr lang="en-US" dirty="0" err="1" smtClean="0"/>
              <a:t>enduser</a:t>
            </a:r>
            <a:r>
              <a:rPr lang="en-US" dirty="0"/>
              <a:t> </a:t>
            </a:r>
            <a:r>
              <a:rPr lang="en-US" dirty="0" smtClean="0"/>
              <a:t>service </a:t>
            </a:r>
            <a:r>
              <a:rPr lang="en-US" dirty="0"/>
              <a:t>from a service provider. </a:t>
            </a:r>
            <a:endParaRPr lang="en-US" dirty="0" smtClean="0"/>
          </a:p>
          <a:p>
            <a:r>
              <a:rPr lang="en-US" dirty="0" smtClean="0"/>
              <a:t>An </a:t>
            </a:r>
            <a:r>
              <a:rPr lang="en-US" dirty="0"/>
              <a:t>SLA typically outlines the minimum level </a:t>
            </a:r>
            <a:r>
              <a:rPr lang="en-US" dirty="0" smtClean="0"/>
              <a:t>of service </a:t>
            </a:r>
            <a:r>
              <a:rPr lang="en-US" dirty="0"/>
              <a:t>and the expected level of service. </a:t>
            </a:r>
            <a:endParaRPr lang="en-US" dirty="0" smtClean="0"/>
          </a:p>
        </p:txBody>
      </p:sp>
    </p:spTree>
    <p:extLst>
      <p:ext uri="{BB962C8B-B14F-4D97-AF65-F5344CB8AC3E}">
        <p14:creationId xmlns:p14="http://schemas.microsoft.com/office/powerpoint/2010/main" val="282775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LLDP</a:t>
            </a:r>
          </a:p>
        </p:txBody>
      </p:sp>
      <p:sp>
        <p:nvSpPr>
          <p:cNvPr id="3" name="Content Placeholder 2"/>
          <p:cNvSpPr>
            <a:spLocks noGrp="1"/>
          </p:cNvSpPr>
          <p:nvPr>
            <p:ph idx="1"/>
          </p:nvPr>
        </p:nvSpPr>
        <p:spPr/>
        <p:txBody>
          <a:bodyPr/>
          <a:lstStyle/>
          <a:p>
            <a:r>
              <a:rPr lang="en-US" dirty="0" smtClean="0"/>
              <a:t>LLDP </a:t>
            </a:r>
            <a:r>
              <a:rPr lang="en-US" dirty="0"/>
              <a:t>is an industry standard protocol for </a:t>
            </a:r>
            <a:r>
              <a:rPr lang="en-US" dirty="0" smtClean="0"/>
              <a:t>neighbor discovery</a:t>
            </a:r>
            <a:r>
              <a:rPr lang="en-US" dirty="0"/>
              <a:t>. </a:t>
            </a:r>
            <a:endParaRPr lang="en-US" dirty="0" smtClean="0"/>
          </a:p>
          <a:p>
            <a:r>
              <a:rPr lang="en-US" dirty="0" smtClean="0"/>
              <a:t>All </a:t>
            </a:r>
            <a:r>
              <a:rPr lang="en-US" dirty="0"/>
              <a:t>current Cisco devices support LLDP, and only legacy and </a:t>
            </a:r>
            <a:r>
              <a:rPr lang="en-US" dirty="0" smtClean="0"/>
              <a:t>end-of-sale platforms </a:t>
            </a:r>
            <a:r>
              <a:rPr lang="en-US" dirty="0"/>
              <a:t>may not support LLDP.</a:t>
            </a:r>
            <a:endParaRPr lang="pt-PT" dirty="0"/>
          </a:p>
        </p:txBody>
      </p:sp>
      <p:pic>
        <p:nvPicPr>
          <p:cNvPr id="4" name="Picture 3"/>
          <p:cNvPicPr>
            <a:picLocks noChangeAspect="1"/>
          </p:cNvPicPr>
          <p:nvPr/>
        </p:nvPicPr>
        <p:blipFill>
          <a:blip r:embed="rId3"/>
          <a:stretch>
            <a:fillRect/>
          </a:stretch>
        </p:blipFill>
        <p:spPr>
          <a:xfrm>
            <a:off x="279400" y="3749039"/>
            <a:ext cx="8510449" cy="1707123"/>
          </a:xfrm>
          <a:prstGeom prst="rect">
            <a:avLst/>
          </a:prstGeom>
        </p:spPr>
      </p:pic>
    </p:spTree>
    <p:extLst>
      <p:ext uri="{BB962C8B-B14F-4D97-AF65-F5344CB8AC3E}">
        <p14:creationId xmlns:p14="http://schemas.microsoft.com/office/powerpoint/2010/main" val="1836391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IP SLA</a:t>
            </a:r>
          </a:p>
        </p:txBody>
      </p:sp>
      <p:sp>
        <p:nvSpPr>
          <p:cNvPr id="3" name="Content Placeholder 2"/>
          <p:cNvSpPr>
            <a:spLocks noGrp="1"/>
          </p:cNvSpPr>
          <p:nvPr>
            <p:ph idx="1"/>
          </p:nvPr>
        </p:nvSpPr>
        <p:spPr/>
        <p:txBody>
          <a:bodyPr>
            <a:normAutofit/>
          </a:bodyPr>
          <a:lstStyle/>
          <a:p>
            <a:r>
              <a:rPr lang="en-US" dirty="0"/>
              <a:t>An SLA can also be used as the basis for planning budgets </a:t>
            </a:r>
            <a:r>
              <a:rPr lang="pt-PT" dirty="0" err="1"/>
              <a:t>and</a:t>
            </a:r>
            <a:r>
              <a:rPr lang="pt-PT" dirty="0"/>
              <a:t> </a:t>
            </a:r>
            <a:r>
              <a:rPr lang="pt-PT" dirty="0" err="1"/>
              <a:t>justifying</a:t>
            </a:r>
            <a:r>
              <a:rPr lang="pt-PT" dirty="0"/>
              <a:t> network </a:t>
            </a:r>
            <a:r>
              <a:rPr lang="pt-PT" dirty="0" err="1"/>
              <a:t>expenditures</a:t>
            </a:r>
            <a:r>
              <a:rPr lang="pt-PT" dirty="0"/>
              <a:t>.</a:t>
            </a:r>
          </a:p>
          <a:p>
            <a:r>
              <a:rPr lang="en-US" dirty="0" smtClean="0"/>
              <a:t>Overall</a:t>
            </a:r>
            <a:r>
              <a:rPr lang="en-US" dirty="0"/>
              <a:t>, the IP SLA feature provides real-time feedback about network reachability. </a:t>
            </a:r>
            <a:r>
              <a:rPr lang="en-US" dirty="0" smtClean="0"/>
              <a:t>For features </a:t>
            </a:r>
            <a:r>
              <a:rPr lang="en-US" dirty="0"/>
              <a:t>such as voice and video, network availability with stable jitter and latency </a:t>
            </a:r>
            <a:r>
              <a:rPr lang="en-US" dirty="0" smtClean="0"/>
              <a:t>are important</a:t>
            </a:r>
            <a:r>
              <a:rPr lang="en-US" dirty="0"/>
              <a:t>. </a:t>
            </a:r>
            <a:endParaRPr lang="en-US" dirty="0" smtClean="0"/>
          </a:p>
          <a:p>
            <a:r>
              <a:rPr lang="en-US" dirty="0" smtClean="0"/>
              <a:t>The </a:t>
            </a:r>
            <a:r>
              <a:rPr lang="en-US" dirty="0"/>
              <a:t>IP SLA provides the feedback necessary to ensure the network can </a:t>
            </a:r>
            <a:r>
              <a:rPr lang="en-US" dirty="0" smtClean="0"/>
              <a:t>sustain real-time </a:t>
            </a:r>
            <a:r>
              <a:rPr lang="en-US" dirty="0"/>
              <a:t>applications as well as mission-critical applications such as web portal </a:t>
            </a:r>
            <a:r>
              <a:rPr lang="en-US" dirty="0" smtClean="0"/>
              <a:t>or ordering</a:t>
            </a:r>
            <a:r>
              <a:rPr lang="en-US" dirty="0"/>
              <a:t>. </a:t>
            </a:r>
            <a:endParaRPr lang="pt-PT" dirty="0"/>
          </a:p>
        </p:txBody>
      </p:sp>
    </p:spTree>
    <p:extLst>
      <p:ext uri="{BB962C8B-B14F-4D97-AF65-F5344CB8AC3E}">
        <p14:creationId xmlns:p14="http://schemas.microsoft.com/office/powerpoint/2010/main" val="1922062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IP SLA </a:t>
            </a:r>
            <a:r>
              <a:rPr lang="pt-PT" dirty="0" err="1" smtClean="0"/>
              <a:t>Additional</a:t>
            </a:r>
            <a:r>
              <a:rPr lang="pt-PT" dirty="0" smtClean="0"/>
              <a:t> Uses</a:t>
            </a:r>
            <a:endParaRPr lang="pt-PT" dirty="0"/>
          </a:p>
        </p:txBody>
      </p:sp>
      <p:sp>
        <p:nvSpPr>
          <p:cNvPr id="3" name="Content Placeholder 2"/>
          <p:cNvSpPr>
            <a:spLocks noGrp="1"/>
          </p:cNvSpPr>
          <p:nvPr>
            <p:ph idx="1"/>
          </p:nvPr>
        </p:nvSpPr>
        <p:spPr/>
        <p:txBody>
          <a:bodyPr/>
          <a:lstStyle/>
          <a:p>
            <a:pPr marL="0" indent="0">
              <a:buNone/>
            </a:pPr>
            <a:r>
              <a:rPr lang="en-US" dirty="0" smtClean="0"/>
              <a:t>Additional </a:t>
            </a:r>
            <a:r>
              <a:rPr lang="en-US" dirty="0"/>
              <a:t>functions and uses for IP SLA are as follows:</a:t>
            </a:r>
          </a:p>
          <a:p>
            <a:r>
              <a:rPr lang="pt-PT" dirty="0" err="1" smtClean="0"/>
              <a:t>Edge</a:t>
            </a:r>
            <a:r>
              <a:rPr lang="pt-PT" dirty="0" smtClean="0"/>
              <a:t>-to-</a:t>
            </a:r>
            <a:r>
              <a:rPr lang="pt-PT" dirty="0" err="1" smtClean="0"/>
              <a:t>edge</a:t>
            </a:r>
            <a:r>
              <a:rPr lang="pt-PT" dirty="0" smtClean="0"/>
              <a:t> </a:t>
            </a:r>
            <a:r>
              <a:rPr lang="pt-PT" dirty="0"/>
              <a:t>network </a:t>
            </a:r>
            <a:r>
              <a:rPr lang="pt-PT" dirty="0" err="1"/>
              <a:t>availability</a:t>
            </a:r>
            <a:r>
              <a:rPr lang="pt-PT" dirty="0"/>
              <a:t> </a:t>
            </a:r>
            <a:r>
              <a:rPr lang="pt-PT" dirty="0" err="1"/>
              <a:t>monitoring</a:t>
            </a:r>
            <a:r>
              <a:rPr lang="pt-PT" dirty="0"/>
              <a:t>.</a:t>
            </a:r>
          </a:p>
          <a:p>
            <a:r>
              <a:rPr lang="en-US" dirty="0" smtClean="0"/>
              <a:t>Network </a:t>
            </a:r>
            <a:r>
              <a:rPr lang="en-US" dirty="0"/>
              <a:t>performance monitoring and network performance visibility</a:t>
            </a:r>
          </a:p>
          <a:p>
            <a:r>
              <a:rPr lang="pt-PT" dirty="0" err="1" smtClean="0"/>
              <a:t>Voice</a:t>
            </a:r>
            <a:r>
              <a:rPr lang="pt-PT" dirty="0" smtClean="0"/>
              <a:t> </a:t>
            </a:r>
            <a:r>
              <a:rPr lang="pt-PT" dirty="0" err="1"/>
              <a:t>over</a:t>
            </a:r>
            <a:r>
              <a:rPr lang="pt-PT" dirty="0"/>
              <a:t> IP (</a:t>
            </a:r>
            <a:r>
              <a:rPr lang="pt-PT" dirty="0" err="1"/>
              <a:t>VoIP</a:t>
            </a:r>
            <a:r>
              <a:rPr lang="pt-PT" dirty="0"/>
              <a:t>), </a:t>
            </a:r>
            <a:r>
              <a:rPr lang="pt-PT" dirty="0" err="1"/>
              <a:t>video</a:t>
            </a:r>
            <a:r>
              <a:rPr lang="pt-PT" dirty="0"/>
              <a:t>, </a:t>
            </a:r>
            <a:r>
              <a:rPr lang="pt-PT" dirty="0" err="1"/>
              <a:t>and</a:t>
            </a:r>
            <a:r>
              <a:rPr lang="pt-PT" dirty="0"/>
              <a:t> virtual </a:t>
            </a:r>
            <a:r>
              <a:rPr lang="pt-PT" dirty="0" err="1"/>
              <a:t>private</a:t>
            </a:r>
            <a:r>
              <a:rPr lang="pt-PT" dirty="0"/>
              <a:t> network (VPN) </a:t>
            </a:r>
            <a:r>
              <a:rPr lang="pt-PT" dirty="0" err="1" smtClean="0"/>
              <a:t>monitoring</a:t>
            </a:r>
            <a:endParaRPr lang="pt-PT" dirty="0" smtClean="0"/>
          </a:p>
          <a:p>
            <a:r>
              <a:rPr lang="pt-PT" dirty="0" smtClean="0"/>
              <a:t>SLA </a:t>
            </a:r>
            <a:r>
              <a:rPr lang="pt-PT" dirty="0" err="1"/>
              <a:t>monitoring</a:t>
            </a:r>
            <a:endParaRPr lang="pt-PT" dirty="0"/>
          </a:p>
          <a:p>
            <a:r>
              <a:rPr lang="pt-PT" dirty="0" smtClean="0"/>
              <a:t>IP </a:t>
            </a:r>
            <a:r>
              <a:rPr lang="pt-PT" dirty="0" err="1"/>
              <a:t>service</a:t>
            </a:r>
            <a:r>
              <a:rPr lang="pt-PT" dirty="0"/>
              <a:t> network </a:t>
            </a:r>
            <a:r>
              <a:rPr lang="pt-PT" dirty="0" err="1"/>
              <a:t>health</a:t>
            </a:r>
            <a:endParaRPr lang="pt-PT" dirty="0"/>
          </a:p>
          <a:p>
            <a:r>
              <a:rPr lang="pt-PT" dirty="0" smtClean="0"/>
              <a:t>MPLS </a:t>
            </a:r>
            <a:r>
              <a:rPr lang="pt-PT" dirty="0"/>
              <a:t>network </a:t>
            </a:r>
            <a:r>
              <a:rPr lang="pt-PT" dirty="0" err="1"/>
              <a:t>monitoring</a:t>
            </a:r>
            <a:endParaRPr lang="pt-PT" dirty="0"/>
          </a:p>
          <a:p>
            <a:r>
              <a:rPr lang="pt-PT" dirty="0" err="1" smtClean="0"/>
              <a:t>Troubleshooting</a:t>
            </a:r>
            <a:r>
              <a:rPr lang="pt-PT" dirty="0" smtClean="0"/>
              <a:t> </a:t>
            </a:r>
            <a:r>
              <a:rPr lang="pt-PT" dirty="0" err="1"/>
              <a:t>of</a:t>
            </a:r>
            <a:r>
              <a:rPr lang="pt-PT" dirty="0"/>
              <a:t> network </a:t>
            </a:r>
            <a:r>
              <a:rPr lang="pt-PT" dirty="0" err="1"/>
              <a:t>operation</a:t>
            </a:r>
            <a:endParaRPr lang="pt-PT" dirty="0"/>
          </a:p>
          <a:p>
            <a:endParaRPr lang="pt-PT" dirty="0"/>
          </a:p>
        </p:txBody>
      </p:sp>
    </p:spTree>
    <p:extLst>
      <p:ext uri="{BB962C8B-B14F-4D97-AF65-F5344CB8AC3E}">
        <p14:creationId xmlns:p14="http://schemas.microsoft.com/office/powerpoint/2010/main" val="1666720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IP SLA </a:t>
            </a:r>
            <a:r>
              <a:rPr lang="pt-PT" dirty="0" err="1" smtClean="0"/>
              <a:t>Options</a:t>
            </a:r>
            <a:endParaRPr lang="pt-PT" dirty="0"/>
          </a:p>
        </p:txBody>
      </p:sp>
      <p:sp>
        <p:nvSpPr>
          <p:cNvPr id="3" name="Content Placeholder 2"/>
          <p:cNvSpPr>
            <a:spLocks noGrp="1"/>
          </p:cNvSpPr>
          <p:nvPr>
            <p:ph idx="1"/>
          </p:nvPr>
        </p:nvSpPr>
        <p:spPr>
          <a:xfrm>
            <a:off x="279401" y="1183341"/>
            <a:ext cx="8520354" cy="4671550"/>
          </a:xfrm>
          <a:solidFill>
            <a:schemeClr val="bg1"/>
          </a:solidFill>
          <a:ln w="19050">
            <a:solidFill>
              <a:schemeClr val="tx1"/>
            </a:solidFill>
          </a:ln>
        </p:spPr>
        <p:txBody>
          <a:bodyPr>
            <a:noAutofit/>
          </a:bodyPr>
          <a:lstStyle/>
          <a:p>
            <a:pPr marL="0" indent="0">
              <a:buNone/>
            </a:pPr>
            <a:r>
              <a:rPr lang="pt-PT" sz="1800" dirty="0" err="1">
                <a:latin typeface="Consolas" panose="020B0609020204030204" pitchFamily="49" charset="0"/>
              </a:rPr>
              <a:t>Switch</a:t>
            </a:r>
            <a:r>
              <a:rPr lang="pt-PT" sz="1800" dirty="0">
                <a:latin typeface="Consolas" panose="020B0609020204030204" pitchFamily="49" charset="0"/>
              </a:rPr>
              <a:t>(</a:t>
            </a:r>
            <a:r>
              <a:rPr lang="pt-PT" sz="1800" dirty="0" err="1">
                <a:latin typeface="Consolas" panose="020B0609020204030204" pitchFamily="49" charset="0"/>
              </a:rPr>
              <a:t>config-ip-sla</a:t>
            </a:r>
            <a:r>
              <a:rPr lang="pt-PT" sz="1800" dirty="0">
                <a:latin typeface="Consolas" panose="020B0609020204030204" pitchFamily="49" charset="0"/>
              </a:rPr>
              <a:t>)# </a:t>
            </a:r>
            <a:r>
              <a:rPr lang="pt-PT" sz="1800" b="1" dirty="0">
                <a:latin typeface="Consolas" panose="020B0609020204030204" pitchFamily="49" charset="0"/>
              </a:rPr>
              <a:t>?</a:t>
            </a:r>
          </a:p>
          <a:p>
            <a:pPr marL="0" indent="0">
              <a:buNone/>
            </a:pPr>
            <a:r>
              <a:rPr lang="pt-PT" sz="1800" dirty="0">
                <a:latin typeface="Consolas" panose="020B0609020204030204" pitchFamily="49" charset="0"/>
              </a:rPr>
              <a:t>IP </a:t>
            </a:r>
            <a:r>
              <a:rPr lang="pt-PT" sz="1800" dirty="0" err="1">
                <a:latin typeface="Consolas" panose="020B0609020204030204" pitchFamily="49" charset="0"/>
              </a:rPr>
              <a:t>SLAs</a:t>
            </a:r>
            <a:r>
              <a:rPr lang="pt-PT" sz="1800" dirty="0">
                <a:latin typeface="Consolas" panose="020B0609020204030204" pitchFamily="49" charset="0"/>
              </a:rPr>
              <a:t> </a:t>
            </a:r>
            <a:r>
              <a:rPr lang="pt-PT" sz="1800" dirty="0" err="1">
                <a:latin typeface="Consolas" panose="020B0609020204030204" pitchFamily="49" charset="0"/>
              </a:rPr>
              <a:t>entry</a:t>
            </a:r>
            <a:r>
              <a:rPr lang="pt-PT" sz="1800" dirty="0">
                <a:latin typeface="Consolas" panose="020B0609020204030204" pitchFamily="49" charset="0"/>
              </a:rPr>
              <a:t> </a:t>
            </a:r>
            <a:r>
              <a:rPr lang="pt-PT" sz="1800" dirty="0" err="1">
                <a:latin typeface="Consolas" panose="020B0609020204030204" pitchFamily="49" charset="0"/>
              </a:rPr>
              <a:t>configuration</a:t>
            </a:r>
            <a:r>
              <a:rPr lang="pt-PT" sz="1800" dirty="0">
                <a:latin typeface="Consolas" panose="020B0609020204030204" pitchFamily="49" charset="0"/>
              </a:rPr>
              <a:t> </a:t>
            </a:r>
            <a:r>
              <a:rPr lang="pt-PT" sz="1800" dirty="0" err="1">
                <a:latin typeface="Consolas" panose="020B0609020204030204" pitchFamily="49" charset="0"/>
              </a:rPr>
              <a:t>commands</a:t>
            </a:r>
            <a:r>
              <a:rPr lang="pt-PT" sz="1800" dirty="0">
                <a:latin typeface="Consolas" panose="020B0609020204030204" pitchFamily="49" charset="0"/>
              </a:rPr>
              <a:t>:</a:t>
            </a:r>
          </a:p>
          <a:p>
            <a:pPr marL="0" indent="0">
              <a:buNone/>
            </a:pPr>
            <a:r>
              <a:rPr lang="pt-PT" sz="1800" dirty="0" smtClean="0">
                <a:latin typeface="Consolas" panose="020B0609020204030204" pitchFamily="49" charset="0"/>
              </a:rPr>
              <a:t>	</a:t>
            </a:r>
            <a:r>
              <a:rPr lang="pt-PT" sz="1800" dirty="0" err="1" smtClean="0">
                <a:latin typeface="Consolas" panose="020B0609020204030204" pitchFamily="49" charset="0"/>
              </a:rPr>
              <a:t>dhcp</a:t>
            </a:r>
            <a:r>
              <a:rPr lang="pt-PT" sz="1800" dirty="0" smtClean="0">
                <a:latin typeface="Consolas" panose="020B0609020204030204" pitchFamily="49" charset="0"/>
              </a:rPr>
              <a:t> 		DHCP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smtClean="0">
                <a:latin typeface="Consolas" panose="020B0609020204030204" pitchFamily="49" charset="0"/>
              </a:rPr>
              <a:t>	</a:t>
            </a:r>
            <a:r>
              <a:rPr lang="pt-PT" sz="1800" dirty="0" err="1" smtClean="0">
                <a:latin typeface="Consolas" panose="020B0609020204030204" pitchFamily="49" charset="0"/>
              </a:rPr>
              <a:t>dns</a:t>
            </a:r>
            <a:r>
              <a:rPr lang="pt-PT" sz="1800" dirty="0" smtClean="0">
                <a:latin typeface="Consolas" panose="020B0609020204030204" pitchFamily="49" charset="0"/>
              </a:rPr>
              <a:t> 		DNS </a:t>
            </a:r>
            <a:r>
              <a:rPr lang="pt-PT" sz="1800" dirty="0" err="1">
                <a:latin typeface="Consolas" panose="020B0609020204030204" pitchFamily="49" charset="0"/>
              </a:rPr>
              <a:t>Query</a:t>
            </a:r>
            <a:r>
              <a:rPr lang="pt-PT" sz="1800" dirty="0">
                <a:latin typeface="Consolas" panose="020B0609020204030204" pitchFamily="49" charset="0"/>
              </a:rPr>
              <a:t>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smtClean="0">
                <a:latin typeface="Consolas" panose="020B0609020204030204" pitchFamily="49" charset="0"/>
              </a:rPr>
              <a:t>	exit 		Exit </a:t>
            </a:r>
            <a:r>
              <a:rPr lang="pt-PT" sz="1800" dirty="0" err="1">
                <a:latin typeface="Consolas" panose="020B0609020204030204" pitchFamily="49" charset="0"/>
              </a:rPr>
              <a:t>Operation</a:t>
            </a:r>
            <a:r>
              <a:rPr lang="pt-PT" sz="1800" dirty="0">
                <a:latin typeface="Consolas" panose="020B0609020204030204" pitchFamily="49" charset="0"/>
              </a:rPr>
              <a:t> </a:t>
            </a:r>
            <a:r>
              <a:rPr lang="pt-PT" sz="1800" dirty="0" err="1">
                <a:latin typeface="Consolas" panose="020B0609020204030204" pitchFamily="49" charset="0"/>
              </a:rPr>
              <a:t>Configuration</a:t>
            </a:r>
            <a:endParaRPr lang="pt-PT" sz="1800" dirty="0">
              <a:latin typeface="Consolas" panose="020B0609020204030204" pitchFamily="49" charset="0"/>
            </a:endParaRPr>
          </a:p>
          <a:p>
            <a:pPr marL="0" indent="0">
              <a:buNone/>
            </a:pPr>
            <a:r>
              <a:rPr lang="pt-PT" sz="1800" dirty="0" smtClean="0">
                <a:latin typeface="Consolas" panose="020B0609020204030204" pitchFamily="49" charset="0"/>
              </a:rPr>
              <a:t>	</a:t>
            </a:r>
            <a:r>
              <a:rPr lang="pt-PT" sz="1800" dirty="0" err="1" smtClean="0">
                <a:latin typeface="Consolas" panose="020B0609020204030204" pitchFamily="49" charset="0"/>
              </a:rPr>
              <a:t>ftp</a:t>
            </a:r>
            <a:r>
              <a:rPr lang="pt-PT" sz="1800" dirty="0" smtClean="0">
                <a:latin typeface="Consolas" panose="020B0609020204030204" pitchFamily="49" charset="0"/>
              </a:rPr>
              <a:t> 		FTP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smtClean="0">
                <a:latin typeface="Consolas" panose="020B0609020204030204" pitchFamily="49" charset="0"/>
              </a:rPr>
              <a:t>	</a:t>
            </a:r>
            <a:r>
              <a:rPr lang="pt-PT" sz="1800" dirty="0" err="1" smtClean="0">
                <a:latin typeface="Consolas" panose="020B0609020204030204" pitchFamily="49" charset="0"/>
              </a:rPr>
              <a:t>http</a:t>
            </a:r>
            <a:r>
              <a:rPr lang="pt-PT" sz="1800" dirty="0" smtClean="0">
                <a:latin typeface="Consolas" panose="020B0609020204030204" pitchFamily="49" charset="0"/>
              </a:rPr>
              <a:t> 		HTTP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smtClean="0">
                <a:latin typeface="Consolas" panose="020B0609020204030204" pitchFamily="49" charset="0"/>
              </a:rPr>
              <a:t>	</a:t>
            </a:r>
            <a:r>
              <a:rPr lang="pt-PT" sz="1800" dirty="0" err="1" smtClean="0">
                <a:latin typeface="Consolas" panose="020B0609020204030204" pitchFamily="49" charset="0"/>
              </a:rPr>
              <a:t>icmp-echo</a:t>
            </a:r>
            <a:r>
              <a:rPr lang="pt-PT" sz="1800" dirty="0" smtClean="0">
                <a:latin typeface="Consolas" panose="020B0609020204030204" pitchFamily="49" charset="0"/>
              </a:rPr>
              <a:t> 	ICMP </a:t>
            </a:r>
            <a:r>
              <a:rPr lang="pt-PT" sz="1800" dirty="0" err="1">
                <a:latin typeface="Consolas" panose="020B0609020204030204" pitchFamily="49" charset="0"/>
              </a:rPr>
              <a:t>Echo</a:t>
            </a:r>
            <a:r>
              <a:rPr lang="pt-PT" sz="1800" dirty="0">
                <a:latin typeface="Consolas" panose="020B0609020204030204" pitchFamily="49" charset="0"/>
              </a:rPr>
              <a:t> </a:t>
            </a:r>
            <a:r>
              <a:rPr lang="pt-PT" sz="1800" dirty="0" err="1" smtClean="0">
                <a:latin typeface="Consolas" panose="020B0609020204030204" pitchFamily="49" charset="0"/>
              </a:rPr>
              <a:t>Operation</a:t>
            </a:r>
            <a:endParaRPr lang="pt-PT" sz="1800" dirty="0" smtClean="0">
              <a:latin typeface="Consolas" panose="020B0609020204030204" pitchFamily="49" charset="0"/>
            </a:endParaRPr>
          </a:p>
          <a:p>
            <a:pPr marL="0" indent="0">
              <a:buNone/>
            </a:pPr>
            <a:r>
              <a:rPr lang="en-US" sz="1800" dirty="0" smtClean="0">
                <a:latin typeface="Consolas" panose="020B0609020204030204" pitchFamily="49" charset="0"/>
              </a:rPr>
              <a:t>	path-echo 	Path </a:t>
            </a:r>
            <a:r>
              <a:rPr lang="en-US" sz="1800" dirty="0">
                <a:latin typeface="Consolas" panose="020B0609020204030204" pitchFamily="49" charset="0"/>
              </a:rPr>
              <a:t>Discovered ICMP Echo Operation</a:t>
            </a:r>
          </a:p>
          <a:p>
            <a:pPr marL="0" indent="0">
              <a:buNone/>
            </a:pPr>
            <a:r>
              <a:rPr lang="en-US" sz="1800" dirty="0" smtClean="0">
                <a:latin typeface="Consolas" panose="020B0609020204030204" pitchFamily="49" charset="0"/>
              </a:rPr>
              <a:t>	path-jitter 	Path </a:t>
            </a:r>
            <a:r>
              <a:rPr lang="en-US" sz="1800" dirty="0">
                <a:latin typeface="Consolas" panose="020B0609020204030204" pitchFamily="49" charset="0"/>
              </a:rPr>
              <a:t>Discovered ICMP Jitter Operation</a:t>
            </a:r>
          </a:p>
          <a:p>
            <a:pPr marL="0" indent="0">
              <a:buNone/>
            </a:pPr>
            <a:r>
              <a:rPr lang="pt-PT" sz="1800" dirty="0" smtClean="0">
                <a:latin typeface="Consolas" panose="020B0609020204030204" pitchFamily="49" charset="0"/>
              </a:rPr>
              <a:t>	</a:t>
            </a:r>
            <a:r>
              <a:rPr lang="pt-PT" sz="1800" dirty="0" err="1" smtClean="0">
                <a:latin typeface="Consolas" panose="020B0609020204030204" pitchFamily="49" charset="0"/>
              </a:rPr>
              <a:t>tcp-connect</a:t>
            </a:r>
            <a:r>
              <a:rPr lang="pt-PT" sz="1800" dirty="0" smtClean="0">
                <a:latin typeface="Consolas" panose="020B0609020204030204" pitchFamily="49" charset="0"/>
              </a:rPr>
              <a:t> 	TCP </a:t>
            </a:r>
            <a:r>
              <a:rPr lang="pt-PT" sz="1800" dirty="0" err="1">
                <a:latin typeface="Consolas" panose="020B0609020204030204" pitchFamily="49" charset="0"/>
              </a:rPr>
              <a:t>Connect</a:t>
            </a:r>
            <a:r>
              <a:rPr lang="pt-PT" sz="1800" dirty="0">
                <a:latin typeface="Consolas" panose="020B0609020204030204" pitchFamily="49" charset="0"/>
              </a:rPr>
              <a:t>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smtClean="0">
                <a:latin typeface="Consolas" panose="020B0609020204030204" pitchFamily="49" charset="0"/>
              </a:rPr>
              <a:t>	</a:t>
            </a:r>
            <a:r>
              <a:rPr lang="pt-PT" sz="1800" dirty="0" err="1" smtClean="0">
                <a:latin typeface="Consolas" panose="020B0609020204030204" pitchFamily="49" charset="0"/>
              </a:rPr>
              <a:t>udp-echo</a:t>
            </a:r>
            <a:r>
              <a:rPr lang="pt-PT" sz="1800" dirty="0" smtClean="0">
                <a:latin typeface="Consolas" panose="020B0609020204030204" pitchFamily="49" charset="0"/>
              </a:rPr>
              <a:t> 	UDP </a:t>
            </a:r>
            <a:r>
              <a:rPr lang="pt-PT" sz="1800" dirty="0" err="1">
                <a:latin typeface="Consolas" panose="020B0609020204030204" pitchFamily="49" charset="0"/>
              </a:rPr>
              <a:t>Echo</a:t>
            </a:r>
            <a:r>
              <a:rPr lang="pt-PT" sz="1800" dirty="0">
                <a:latin typeface="Consolas" panose="020B0609020204030204" pitchFamily="49" charset="0"/>
              </a:rPr>
              <a:t>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smtClean="0">
                <a:latin typeface="Consolas" panose="020B0609020204030204" pitchFamily="49" charset="0"/>
              </a:rPr>
              <a:t>	</a:t>
            </a:r>
            <a:r>
              <a:rPr lang="pt-PT" sz="1800" dirty="0" err="1" smtClean="0">
                <a:latin typeface="Consolas" panose="020B0609020204030204" pitchFamily="49" charset="0"/>
              </a:rPr>
              <a:t>udp-jitter</a:t>
            </a:r>
            <a:r>
              <a:rPr lang="pt-PT" sz="1800" dirty="0" smtClean="0">
                <a:latin typeface="Consolas" panose="020B0609020204030204" pitchFamily="49" charset="0"/>
              </a:rPr>
              <a:t> 	UDP </a:t>
            </a:r>
            <a:r>
              <a:rPr lang="pt-PT" sz="1800" dirty="0" err="1">
                <a:latin typeface="Consolas" panose="020B0609020204030204" pitchFamily="49" charset="0"/>
              </a:rPr>
              <a:t>Jitter</a:t>
            </a:r>
            <a:r>
              <a:rPr lang="pt-PT" sz="1800" dirty="0">
                <a:latin typeface="Consolas" panose="020B0609020204030204" pitchFamily="49" charset="0"/>
              </a:rPr>
              <a:t> </a:t>
            </a:r>
            <a:r>
              <a:rPr lang="pt-PT" sz="1800" dirty="0" err="1">
                <a:latin typeface="Consolas" panose="020B0609020204030204" pitchFamily="49" charset="0"/>
              </a:rPr>
              <a:t>Operation</a:t>
            </a:r>
            <a:endParaRPr lang="pt-PT" sz="1800" dirty="0">
              <a:latin typeface="Consolas" panose="020B0609020204030204" pitchFamily="49" charset="0"/>
            </a:endParaRPr>
          </a:p>
        </p:txBody>
      </p:sp>
    </p:spTree>
    <p:extLst>
      <p:ext uri="{BB962C8B-B14F-4D97-AF65-F5344CB8AC3E}">
        <p14:creationId xmlns:p14="http://schemas.microsoft.com/office/powerpoint/2010/main" val="3348551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SLA Source and Responder</a:t>
            </a:r>
            <a:endParaRPr lang="pt-PT" dirty="0"/>
          </a:p>
        </p:txBody>
      </p:sp>
      <p:sp>
        <p:nvSpPr>
          <p:cNvPr id="3" name="Content Placeholder 2"/>
          <p:cNvSpPr>
            <a:spLocks noGrp="1"/>
          </p:cNvSpPr>
          <p:nvPr>
            <p:ph idx="1"/>
          </p:nvPr>
        </p:nvSpPr>
        <p:spPr/>
        <p:txBody>
          <a:bodyPr>
            <a:normAutofit fontScale="92500"/>
          </a:bodyPr>
          <a:lstStyle/>
          <a:p>
            <a:r>
              <a:rPr lang="en-US" dirty="0" smtClean="0"/>
              <a:t>The </a:t>
            </a:r>
            <a:r>
              <a:rPr lang="en-US" dirty="0"/>
              <a:t>source is </a:t>
            </a:r>
            <a:r>
              <a:rPr lang="en-US" dirty="0" smtClean="0"/>
              <a:t>the </a:t>
            </a:r>
            <a:r>
              <a:rPr lang="en-US" dirty="0"/>
              <a:t>Cisco IOS device that sends probe packets. </a:t>
            </a:r>
            <a:endParaRPr lang="en-US" dirty="0" smtClean="0"/>
          </a:p>
          <a:p>
            <a:r>
              <a:rPr lang="en-US" dirty="0" smtClean="0"/>
              <a:t>The destination </a:t>
            </a:r>
            <a:r>
              <a:rPr lang="en-US" dirty="0"/>
              <a:t>of the probe may be another Cisco device or another network target such </a:t>
            </a:r>
            <a:r>
              <a:rPr lang="en-US" dirty="0" smtClean="0"/>
              <a:t>as a </a:t>
            </a:r>
            <a:r>
              <a:rPr lang="en-US" dirty="0"/>
              <a:t>web server or IP host.</a:t>
            </a:r>
          </a:p>
          <a:p>
            <a:r>
              <a:rPr lang="en-US" dirty="0"/>
              <a:t>Although the destination of the majority of the tests can be any IP device, the </a:t>
            </a:r>
            <a:r>
              <a:rPr lang="en-US" dirty="0" smtClean="0"/>
              <a:t>measurement accuracy </a:t>
            </a:r>
            <a:r>
              <a:rPr lang="en-US" dirty="0"/>
              <a:t>of some of the tests can be improved with an IP SLA responder. </a:t>
            </a:r>
            <a:endParaRPr lang="en-US" dirty="0" smtClean="0"/>
          </a:p>
          <a:p>
            <a:r>
              <a:rPr lang="en-US" dirty="0" smtClean="0"/>
              <a:t>An IP SLA </a:t>
            </a:r>
            <a:r>
              <a:rPr lang="en-US" dirty="0"/>
              <a:t>responder is a device that runs Cisco IOS Software. </a:t>
            </a:r>
            <a:endParaRPr lang="en-US" dirty="0" smtClean="0"/>
          </a:p>
          <a:p>
            <a:r>
              <a:rPr lang="en-US" dirty="0" smtClean="0"/>
              <a:t>The </a:t>
            </a:r>
            <a:r>
              <a:rPr lang="en-US" dirty="0"/>
              <a:t>responder adds a </a:t>
            </a:r>
            <a:r>
              <a:rPr lang="en-US" dirty="0" smtClean="0"/>
              <a:t>time stamp </a:t>
            </a:r>
            <a:r>
              <a:rPr lang="en-US" dirty="0"/>
              <a:t>to the packets sent so the IP SLA source can take into account any latency </a:t>
            </a:r>
            <a:r>
              <a:rPr lang="en-US" dirty="0" smtClean="0"/>
              <a:t>that occurred </a:t>
            </a:r>
            <a:r>
              <a:rPr lang="en-US" dirty="0"/>
              <a:t>while the responder is processing the test packets. </a:t>
            </a:r>
            <a:endParaRPr lang="en-US" dirty="0" smtClean="0"/>
          </a:p>
          <a:p>
            <a:r>
              <a:rPr lang="en-US" dirty="0" smtClean="0"/>
              <a:t>For </a:t>
            </a:r>
            <a:r>
              <a:rPr lang="en-US" dirty="0"/>
              <a:t>this test to work </a:t>
            </a:r>
            <a:r>
              <a:rPr lang="en-US" dirty="0" smtClean="0"/>
              <a:t>properly, both </a:t>
            </a:r>
            <a:r>
              <a:rPr lang="en-US" dirty="0"/>
              <a:t>the source and responder clocks need to be synchronized through </a:t>
            </a:r>
            <a:r>
              <a:rPr lang="en-US" dirty="0" smtClean="0"/>
              <a:t>Network </a:t>
            </a:r>
            <a:r>
              <a:rPr lang="pt-PT" dirty="0" smtClean="0"/>
              <a:t>Time </a:t>
            </a:r>
            <a:r>
              <a:rPr lang="pt-PT" dirty="0" err="1"/>
              <a:t>Protocol</a:t>
            </a:r>
            <a:r>
              <a:rPr lang="pt-PT" dirty="0"/>
              <a:t> (NTP</a:t>
            </a:r>
            <a:r>
              <a:rPr lang="pt-PT" dirty="0" smtClean="0"/>
              <a:t>).</a:t>
            </a:r>
            <a:endParaRPr lang="pt-PT" dirty="0"/>
          </a:p>
        </p:txBody>
      </p:sp>
    </p:spTree>
    <p:extLst>
      <p:ext uri="{BB962C8B-B14F-4D97-AF65-F5344CB8AC3E}">
        <p14:creationId xmlns:p14="http://schemas.microsoft.com/office/powerpoint/2010/main" val="3273116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IP SLA </a:t>
            </a:r>
            <a:r>
              <a:rPr lang="pt-PT" dirty="0" err="1"/>
              <a:t>Configuration</a:t>
            </a:r>
            <a:endParaRPr lang="pt-PT" dirty="0"/>
          </a:p>
        </p:txBody>
      </p:sp>
      <p:sp>
        <p:nvSpPr>
          <p:cNvPr id="3" name="Content Placeholder 2"/>
          <p:cNvSpPr>
            <a:spLocks noGrp="1"/>
          </p:cNvSpPr>
          <p:nvPr>
            <p:ph idx="1"/>
          </p:nvPr>
        </p:nvSpPr>
        <p:spPr/>
        <p:txBody>
          <a:bodyPr>
            <a:normAutofit/>
          </a:bodyPr>
          <a:lstStyle/>
          <a:p>
            <a:pPr marL="0" indent="0">
              <a:buNone/>
            </a:pPr>
            <a:r>
              <a:rPr lang="en-US" dirty="0"/>
              <a:t>To implement IP SLA network performance measurement, you need to perform the </a:t>
            </a:r>
            <a:r>
              <a:rPr lang="en-US" dirty="0" smtClean="0"/>
              <a:t>following </a:t>
            </a:r>
            <a:r>
              <a:rPr lang="pt-PT" dirty="0" err="1" smtClean="0"/>
              <a:t>tasks</a:t>
            </a:r>
            <a:r>
              <a:rPr lang="pt-PT" dirty="0"/>
              <a:t>:</a:t>
            </a:r>
          </a:p>
          <a:p>
            <a:r>
              <a:rPr lang="en-US" b="1" dirty="0"/>
              <a:t>Step 1. </a:t>
            </a:r>
            <a:r>
              <a:rPr lang="en-US" dirty="0"/>
              <a:t>Enable the IP SLAs responder, if required.</a:t>
            </a:r>
          </a:p>
          <a:p>
            <a:r>
              <a:rPr lang="en-US" b="1" dirty="0"/>
              <a:t>Step 2. </a:t>
            </a:r>
            <a:r>
              <a:rPr lang="en-US" dirty="0"/>
              <a:t>Configure the required IP SLA’s operation type.</a:t>
            </a:r>
          </a:p>
          <a:p>
            <a:r>
              <a:rPr lang="en-US" b="1" dirty="0"/>
              <a:t>Step 3. </a:t>
            </a:r>
            <a:r>
              <a:rPr lang="en-US" dirty="0"/>
              <a:t>Configure any options available for the specified operation type.</a:t>
            </a:r>
          </a:p>
          <a:p>
            <a:r>
              <a:rPr lang="en-US" b="1" dirty="0"/>
              <a:t>Step 4. </a:t>
            </a:r>
            <a:r>
              <a:rPr lang="en-US" dirty="0"/>
              <a:t>Configure threshold conditions, if required.</a:t>
            </a:r>
          </a:p>
          <a:p>
            <a:r>
              <a:rPr lang="en-US" b="1" dirty="0"/>
              <a:t>Step 5. </a:t>
            </a:r>
            <a:r>
              <a:rPr lang="en-US" dirty="0"/>
              <a:t>Schedule the operation to run, and then let the operation run for a period </a:t>
            </a:r>
            <a:r>
              <a:rPr lang="en-US" dirty="0" smtClean="0"/>
              <a:t>of </a:t>
            </a:r>
            <a:r>
              <a:rPr lang="pt-PT" dirty="0" smtClean="0"/>
              <a:t>time </a:t>
            </a:r>
            <a:r>
              <a:rPr lang="pt-PT" dirty="0"/>
              <a:t>to </a:t>
            </a:r>
            <a:r>
              <a:rPr lang="pt-PT" dirty="0" err="1"/>
              <a:t>gather</a:t>
            </a:r>
            <a:r>
              <a:rPr lang="pt-PT" dirty="0"/>
              <a:t> </a:t>
            </a:r>
            <a:r>
              <a:rPr lang="pt-PT" dirty="0" err="1"/>
              <a:t>statistics</a:t>
            </a:r>
            <a:r>
              <a:rPr lang="pt-PT" dirty="0"/>
              <a:t>.</a:t>
            </a:r>
          </a:p>
          <a:p>
            <a:r>
              <a:rPr lang="en-US" b="1" dirty="0"/>
              <a:t>Step 6. </a:t>
            </a:r>
            <a:r>
              <a:rPr lang="en-US" dirty="0"/>
              <a:t>Display and interpret the results of the operation using the Cisco IOS CLI </a:t>
            </a:r>
            <a:r>
              <a:rPr lang="en-US" dirty="0" smtClean="0"/>
              <a:t>or a </a:t>
            </a:r>
            <a:r>
              <a:rPr lang="en-US" dirty="0"/>
              <a:t>network management system (NMS) with SNMP</a:t>
            </a:r>
            <a:r>
              <a:rPr lang="en-US" dirty="0" smtClean="0"/>
              <a:t>.</a:t>
            </a:r>
            <a:endParaRPr lang="en-US" dirty="0"/>
          </a:p>
        </p:txBody>
      </p:sp>
    </p:spTree>
    <p:extLst>
      <p:ext uri="{BB962C8B-B14F-4D97-AF65-F5344CB8AC3E}">
        <p14:creationId xmlns:p14="http://schemas.microsoft.com/office/powerpoint/2010/main" val="3623435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IP SLA ICMP </a:t>
            </a:r>
            <a:r>
              <a:rPr lang="pt-PT" dirty="0" err="1"/>
              <a:t>Echo</a:t>
            </a:r>
            <a:r>
              <a:rPr lang="pt-PT" dirty="0"/>
              <a:t> </a:t>
            </a:r>
            <a:r>
              <a:rPr lang="pt-PT" dirty="0" err="1"/>
              <a:t>Confi</a:t>
            </a:r>
            <a:r>
              <a:rPr lang="pt-PT" dirty="0"/>
              <a:t> </a:t>
            </a:r>
            <a:r>
              <a:rPr lang="pt-PT" dirty="0" err="1"/>
              <a:t>guration</a:t>
            </a:r>
            <a:r>
              <a:rPr lang="pt-PT" dirty="0"/>
              <a:t> </a:t>
            </a:r>
            <a:r>
              <a:rPr lang="pt-PT" dirty="0" err="1"/>
              <a:t>Example</a:t>
            </a:r>
            <a:endParaRPr lang="pt-PT" dirty="0"/>
          </a:p>
        </p:txBody>
      </p:sp>
      <p:sp>
        <p:nvSpPr>
          <p:cNvPr id="3" name="Content Placeholder 2"/>
          <p:cNvSpPr>
            <a:spLocks noGrp="1"/>
          </p:cNvSpPr>
          <p:nvPr>
            <p:ph idx="1"/>
          </p:nvPr>
        </p:nvSpPr>
        <p:spPr/>
        <p:txBody>
          <a:bodyPr/>
          <a:lstStyle/>
          <a:p>
            <a:endParaRPr lang="pt-PT" dirty="0"/>
          </a:p>
        </p:txBody>
      </p:sp>
      <p:pic>
        <p:nvPicPr>
          <p:cNvPr id="4" name="Picture 3"/>
          <p:cNvPicPr>
            <a:picLocks noChangeAspect="1"/>
          </p:cNvPicPr>
          <p:nvPr/>
        </p:nvPicPr>
        <p:blipFill>
          <a:blip r:embed="rId3"/>
          <a:stretch>
            <a:fillRect/>
          </a:stretch>
        </p:blipFill>
        <p:spPr>
          <a:xfrm>
            <a:off x="293701" y="2456597"/>
            <a:ext cx="8526576" cy="1937982"/>
          </a:xfrm>
          <a:prstGeom prst="rect">
            <a:avLst/>
          </a:prstGeom>
        </p:spPr>
      </p:pic>
    </p:spTree>
    <p:extLst>
      <p:ext uri="{BB962C8B-B14F-4D97-AF65-F5344CB8AC3E}">
        <p14:creationId xmlns:p14="http://schemas.microsoft.com/office/powerpoint/2010/main" val="1722907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Verify</a:t>
            </a:r>
            <a:r>
              <a:rPr lang="pt-PT" dirty="0" smtClean="0"/>
              <a:t> IP SLA </a:t>
            </a:r>
            <a:r>
              <a:rPr lang="pt-PT" dirty="0" err="1" smtClean="0"/>
              <a:t>Configuration</a:t>
            </a:r>
            <a:endParaRPr lang="pt-PT" dirty="0"/>
          </a:p>
        </p:txBody>
      </p:sp>
      <p:sp>
        <p:nvSpPr>
          <p:cNvPr id="3" name="Content Placeholder 2"/>
          <p:cNvSpPr>
            <a:spLocks noGrp="1"/>
          </p:cNvSpPr>
          <p:nvPr>
            <p:ph idx="1"/>
          </p:nvPr>
        </p:nvSpPr>
        <p:spPr/>
        <p:txBody>
          <a:bodyPr/>
          <a:lstStyle/>
          <a:p>
            <a:endParaRPr lang="pt-PT" dirty="0"/>
          </a:p>
        </p:txBody>
      </p:sp>
      <p:grpSp>
        <p:nvGrpSpPr>
          <p:cNvPr id="6" name="Group 5"/>
          <p:cNvGrpSpPr/>
          <p:nvPr/>
        </p:nvGrpSpPr>
        <p:grpSpPr>
          <a:xfrm>
            <a:off x="1721959" y="841899"/>
            <a:ext cx="5635238" cy="6016101"/>
            <a:chOff x="1102647" y="2043260"/>
            <a:chExt cx="6966001" cy="7436804"/>
          </a:xfrm>
        </p:grpSpPr>
        <p:pic>
          <p:nvPicPr>
            <p:cNvPr id="4" name="Picture 3"/>
            <p:cNvPicPr>
              <a:picLocks noChangeAspect="1"/>
            </p:cNvPicPr>
            <p:nvPr/>
          </p:nvPicPr>
          <p:blipFill>
            <a:blip r:embed="rId2"/>
            <a:stretch>
              <a:fillRect/>
            </a:stretch>
          </p:blipFill>
          <p:spPr>
            <a:xfrm>
              <a:off x="1102647" y="2043260"/>
              <a:ext cx="6966001" cy="2771480"/>
            </a:xfrm>
            <a:prstGeom prst="rect">
              <a:avLst/>
            </a:prstGeom>
          </p:spPr>
        </p:pic>
        <p:pic>
          <p:nvPicPr>
            <p:cNvPr id="5" name="Picture 4"/>
            <p:cNvPicPr>
              <a:picLocks noChangeAspect="1"/>
            </p:cNvPicPr>
            <p:nvPr/>
          </p:nvPicPr>
          <p:blipFill>
            <a:blip r:embed="rId3"/>
            <a:stretch>
              <a:fillRect/>
            </a:stretch>
          </p:blipFill>
          <p:spPr>
            <a:xfrm>
              <a:off x="1106314" y="4817184"/>
              <a:ext cx="6935040" cy="4662880"/>
            </a:xfrm>
            <a:prstGeom prst="rect">
              <a:avLst/>
            </a:prstGeom>
          </p:spPr>
        </p:pic>
      </p:grpSp>
    </p:spTree>
    <p:extLst>
      <p:ext uri="{BB962C8B-B14F-4D97-AF65-F5344CB8AC3E}">
        <p14:creationId xmlns:p14="http://schemas.microsoft.com/office/powerpoint/2010/main" val="16286631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Verify</a:t>
            </a:r>
            <a:r>
              <a:rPr lang="pt-PT" dirty="0" smtClean="0"/>
              <a:t> IP SLA </a:t>
            </a:r>
            <a:r>
              <a:rPr lang="pt-PT" dirty="0" err="1" smtClean="0"/>
              <a:t>Configuration</a:t>
            </a:r>
            <a:endParaRPr lang="pt-PT" dirty="0"/>
          </a:p>
        </p:txBody>
      </p:sp>
      <p:sp>
        <p:nvSpPr>
          <p:cNvPr id="3" name="Content Placeholder 2"/>
          <p:cNvSpPr>
            <a:spLocks noGrp="1"/>
          </p:cNvSpPr>
          <p:nvPr>
            <p:ph idx="1"/>
          </p:nvPr>
        </p:nvSpPr>
        <p:spPr/>
        <p:txBody>
          <a:bodyPr/>
          <a:lstStyle/>
          <a:p>
            <a:endParaRPr lang="pt-PT" dirty="0"/>
          </a:p>
        </p:txBody>
      </p:sp>
      <p:pic>
        <p:nvPicPr>
          <p:cNvPr id="7" name="Picture 6"/>
          <p:cNvPicPr>
            <a:picLocks noChangeAspect="1"/>
          </p:cNvPicPr>
          <p:nvPr/>
        </p:nvPicPr>
        <p:blipFill>
          <a:blip r:embed="rId2"/>
          <a:stretch>
            <a:fillRect/>
          </a:stretch>
        </p:blipFill>
        <p:spPr>
          <a:xfrm>
            <a:off x="225029" y="1897039"/>
            <a:ext cx="8635856" cy="3043451"/>
          </a:xfrm>
          <a:prstGeom prst="rect">
            <a:avLst/>
          </a:prstGeom>
        </p:spPr>
      </p:pic>
    </p:spTree>
    <p:extLst>
      <p:ext uri="{BB962C8B-B14F-4D97-AF65-F5344CB8AC3E}">
        <p14:creationId xmlns:p14="http://schemas.microsoft.com/office/powerpoint/2010/main" val="26504199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SLA Operation with Responder</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497002" y="1689507"/>
            <a:ext cx="8085152" cy="3605825"/>
          </a:xfrm>
          <a:prstGeom prst="rect">
            <a:avLst/>
          </a:prstGeom>
        </p:spPr>
      </p:pic>
    </p:spTree>
    <p:extLst>
      <p:ext uri="{BB962C8B-B14F-4D97-AF65-F5344CB8AC3E}">
        <p14:creationId xmlns:p14="http://schemas.microsoft.com/office/powerpoint/2010/main" val="3444263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IP SLA Time </a:t>
            </a:r>
            <a:r>
              <a:rPr lang="pt-PT" dirty="0" err="1"/>
              <a:t>Stamps</a:t>
            </a:r>
            <a:endParaRPr lang="pt-PT" dirty="0"/>
          </a:p>
        </p:txBody>
      </p:sp>
      <p:sp>
        <p:nvSpPr>
          <p:cNvPr id="3" name="Content Placeholder 2"/>
          <p:cNvSpPr>
            <a:spLocks noGrp="1"/>
          </p:cNvSpPr>
          <p:nvPr>
            <p:ph idx="1"/>
          </p:nvPr>
        </p:nvSpPr>
        <p:spPr>
          <a:xfrm>
            <a:off x="279401" y="4476466"/>
            <a:ext cx="8520354" cy="1838273"/>
          </a:xfrm>
        </p:spPr>
        <p:txBody>
          <a:bodyPr>
            <a:normAutofit/>
          </a:bodyPr>
          <a:lstStyle/>
          <a:p>
            <a:pPr marL="0" indent="0">
              <a:buNone/>
            </a:pPr>
            <a:r>
              <a:rPr lang="en-US" dirty="0" smtClean="0"/>
              <a:t>T1 time </a:t>
            </a:r>
            <a:r>
              <a:rPr lang="en-US" dirty="0"/>
              <a:t>is marked from 0 in milliseconds for simplicity. </a:t>
            </a:r>
            <a:endParaRPr lang="en-US" dirty="0" smtClean="0"/>
          </a:p>
          <a:p>
            <a:pPr marL="0" indent="0">
              <a:buNone/>
            </a:pPr>
            <a:r>
              <a:rPr lang="en-US" dirty="0" smtClean="0"/>
              <a:t>The </a:t>
            </a:r>
            <a:r>
              <a:rPr lang="en-US" dirty="0"/>
              <a:t>RTT in </a:t>
            </a:r>
            <a:r>
              <a:rPr lang="en-US" dirty="0" smtClean="0"/>
              <a:t>this </a:t>
            </a:r>
            <a:r>
              <a:rPr lang="fr-FR" dirty="0" err="1" smtClean="0"/>
              <a:t>example</a:t>
            </a:r>
            <a:r>
              <a:rPr lang="fr-FR" dirty="0" smtClean="0"/>
              <a:t> </a:t>
            </a:r>
            <a:r>
              <a:rPr lang="fr-FR" dirty="0" err="1"/>
              <a:t>is</a:t>
            </a:r>
            <a:r>
              <a:rPr lang="fr-FR" dirty="0"/>
              <a:t> </a:t>
            </a:r>
            <a:r>
              <a:rPr lang="fr-FR" dirty="0" err="1"/>
              <a:t>calculated</a:t>
            </a:r>
            <a:r>
              <a:rPr lang="fr-FR" dirty="0"/>
              <a:t> as </a:t>
            </a:r>
            <a:endParaRPr lang="fr-FR" dirty="0" smtClean="0"/>
          </a:p>
          <a:p>
            <a:pPr marL="0" indent="0">
              <a:buNone/>
            </a:pPr>
            <a:r>
              <a:rPr lang="fr-FR" dirty="0" smtClean="0"/>
              <a:t>RTT </a:t>
            </a:r>
            <a:r>
              <a:rPr lang="fr-FR" dirty="0"/>
              <a:t>= T5 – (T5-T4) </a:t>
            </a:r>
            <a:r>
              <a:rPr lang="fr-FR" dirty="0" smtClean="0"/>
              <a:t>- </a:t>
            </a:r>
            <a:r>
              <a:rPr lang="fr-FR" dirty="0"/>
              <a:t>(T3-T2) = 1.5msec – (1.5msec-1.3msec) </a:t>
            </a:r>
            <a:r>
              <a:rPr lang="fr-FR" dirty="0" smtClean="0"/>
              <a:t>– </a:t>
            </a:r>
            <a:r>
              <a:rPr lang="pt-PT" dirty="0" smtClean="0"/>
              <a:t>(</a:t>
            </a:r>
            <a:r>
              <a:rPr lang="pt-PT" dirty="0"/>
              <a:t>0</a:t>
            </a:r>
            <a:r>
              <a:rPr lang="pt-PT" dirty="0" smtClean="0"/>
              <a:t>.7msec - 0.5msec</a:t>
            </a:r>
            <a:r>
              <a:rPr lang="pt-PT" dirty="0"/>
              <a:t>) = 1.1msec .</a:t>
            </a:r>
          </a:p>
        </p:txBody>
      </p:sp>
      <p:pic>
        <p:nvPicPr>
          <p:cNvPr id="4" name="Picture 3"/>
          <p:cNvPicPr>
            <a:picLocks noChangeAspect="1"/>
          </p:cNvPicPr>
          <p:nvPr/>
        </p:nvPicPr>
        <p:blipFill>
          <a:blip r:embed="rId2"/>
          <a:stretch>
            <a:fillRect/>
          </a:stretch>
        </p:blipFill>
        <p:spPr>
          <a:xfrm>
            <a:off x="1273298" y="860962"/>
            <a:ext cx="6749280" cy="1482240"/>
          </a:xfrm>
          <a:prstGeom prst="rect">
            <a:avLst/>
          </a:prstGeom>
        </p:spPr>
      </p:pic>
      <p:pic>
        <p:nvPicPr>
          <p:cNvPr id="5" name="Picture 4"/>
          <p:cNvPicPr>
            <a:picLocks noChangeAspect="1"/>
          </p:cNvPicPr>
          <p:nvPr/>
        </p:nvPicPr>
        <p:blipFill>
          <a:blip r:embed="rId3"/>
          <a:stretch>
            <a:fillRect/>
          </a:stretch>
        </p:blipFill>
        <p:spPr>
          <a:xfrm>
            <a:off x="1164937" y="2291741"/>
            <a:ext cx="6966001" cy="1899120"/>
          </a:xfrm>
          <a:prstGeom prst="rect">
            <a:avLst/>
          </a:prstGeom>
        </p:spPr>
      </p:pic>
    </p:spTree>
    <p:extLst>
      <p:ext uri="{BB962C8B-B14F-4D97-AF65-F5344CB8AC3E}">
        <p14:creationId xmlns:p14="http://schemas.microsoft.com/office/powerpoint/2010/main" val="223709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LLDP</a:t>
            </a:r>
          </a:p>
        </p:txBody>
      </p:sp>
      <p:sp>
        <p:nvSpPr>
          <p:cNvPr id="3" name="Content Placeholder 2"/>
          <p:cNvSpPr>
            <a:spLocks noGrp="1"/>
          </p:cNvSpPr>
          <p:nvPr>
            <p:ph idx="1"/>
          </p:nvPr>
        </p:nvSpPr>
        <p:spPr/>
        <p:txBody>
          <a:bodyPr/>
          <a:lstStyle/>
          <a:p>
            <a:r>
              <a:rPr lang="en-US" dirty="0"/>
              <a:t>This protocol can advertise details such as configuration information, device </a:t>
            </a:r>
            <a:r>
              <a:rPr lang="en-US" dirty="0" smtClean="0"/>
              <a:t>capabilities, IP </a:t>
            </a:r>
            <a:r>
              <a:rPr lang="en-US" dirty="0"/>
              <a:t>address, hostname, and device identity. </a:t>
            </a:r>
            <a:endParaRPr lang="en-US" dirty="0" smtClean="0"/>
          </a:p>
          <a:p>
            <a:r>
              <a:rPr lang="en-US" dirty="0" smtClean="0"/>
              <a:t>LLDP </a:t>
            </a:r>
            <a:r>
              <a:rPr lang="en-US" dirty="0"/>
              <a:t>is used for a </a:t>
            </a:r>
            <a:r>
              <a:rPr lang="en-US" dirty="0" smtClean="0"/>
              <a:t>plethora </a:t>
            </a:r>
            <a:r>
              <a:rPr lang="en-US" dirty="0"/>
              <a:t>of information sharing, it is not architected to send out real-time information such </a:t>
            </a:r>
            <a:r>
              <a:rPr lang="en-US" dirty="0" smtClean="0"/>
              <a:t>as performance </a:t>
            </a:r>
            <a:r>
              <a:rPr lang="en-US" dirty="0"/>
              <a:t>data or counter data</a:t>
            </a:r>
            <a:r>
              <a:rPr lang="en-US" dirty="0" smtClean="0"/>
              <a:t>.</a:t>
            </a:r>
          </a:p>
          <a:p>
            <a:r>
              <a:rPr lang="en-US" dirty="0"/>
              <a:t>An advantage of LLDP over CDP is that it allows for customization. LLDP can carry a </a:t>
            </a:r>
            <a:r>
              <a:rPr lang="en-US" dirty="0" smtClean="0"/>
              <a:t>lot of </a:t>
            </a:r>
            <a:r>
              <a:rPr lang="en-US" dirty="0"/>
              <a:t>information that is relevant to your network. </a:t>
            </a:r>
            <a:endParaRPr lang="en-US" dirty="0" smtClean="0"/>
          </a:p>
          <a:p>
            <a:r>
              <a:rPr lang="en-US" dirty="0" smtClean="0"/>
              <a:t>One </a:t>
            </a:r>
            <a:r>
              <a:rPr lang="en-US" dirty="0"/>
              <a:t>drawback of LLDP in </a:t>
            </a:r>
            <a:r>
              <a:rPr lang="en-US" dirty="0" smtClean="0"/>
              <a:t>comparison to </a:t>
            </a:r>
            <a:r>
              <a:rPr lang="en-US" dirty="0"/>
              <a:t>CDP is that it is not very lightweight.</a:t>
            </a:r>
            <a:endParaRPr lang="pt-PT" dirty="0"/>
          </a:p>
        </p:txBody>
      </p:sp>
    </p:spTree>
    <p:extLst>
      <p:ext uri="{BB962C8B-B14F-4D97-AF65-F5344CB8AC3E}">
        <p14:creationId xmlns:p14="http://schemas.microsoft.com/office/powerpoint/2010/main" val="18034205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Authentication for IP SLA</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306784" y="2947916"/>
            <a:ext cx="8492971" cy="1364776"/>
          </a:xfrm>
          <a:prstGeom prst="rect">
            <a:avLst/>
          </a:prstGeom>
        </p:spPr>
      </p:pic>
    </p:spTree>
    <p:extLst>
      <p:ext uri="{BB962C8B-B14F-4D97-AF65-F5344CB8AC3E}">
        <p14:creationId xmlns:p14="http://schemas.microsoft.com/office/powerpoint/2010/main" val="1349966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IP SLA UDP </a:t>
            </a:r>
            <a:r>
              <a:rPr lang="pt-PT" dirty="0" err="1"/>
              <a:t>Jitter</a:t>
            </a:r>
            <a:r>
              <a:rPr lang="pt-PT" dirty="0"/>
              <a:t> </a:t>
            </a:r>
            <a:r>
              <a:rPr lang="pt-PT" dirty="0" err="1"/>
              <a:t>Example</a:t>
            </a:r>
            <a:endParaRPr lang="pt-PT" dirty="0"/>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425360" y="2456597"/>
            <a:ext cx="8228435" cy="2088108"/>
          </a:xfrm>
          <a:prstGeom prst="rect">
            <a:avLst/>
          </a:prstGeom>
        </p:spPr>
      </p:pic>
    </p:spTree>
    <p:extLst>
      <p:ext uri="{BB962C8B-B14F-4D97-AF65-F5344CB8AC3E}">
        <p14:creationId xmlns:p14="http://schemas.microsoft.com/office/powerpoint/2010/main" val="4285447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a:t>
            </a:r>
            <a:r>
              <a:rPr lang="en-US" dirty="0" smtClean="0"/>
              <a:t>8 </a:t>
            </a:r>
            <a:r>
              <a:rPr lang="en-US" dirty="0"/>
              <a:t>Summary</a:t>
            </a:r>
          </a:p>
        </p:txBody>
      </p:sp>
      <p:sp>
        <p:nvSpPr>
          <p:cNvPr id="3" name="Content Placeholder 2"/>
          <p:cNvSpPr>
            <a:spLocks noGrp="1"/>
          </p:cNvSpPr>
          <p:nvPr>
            <p:ph idx="1"/>
          </p:nvPr>
        </p:nvSpPr>
        <p:spPr/>
        <p:txBody>
          <a:bodyPr>
            <a:normAutofit/>
          </a:bodyPr>
          <a:lstStyle/>
          <a:p>
            <a:r>
              <a:rPr lang="en-US" dirty="0" smtClean="0"/>
              <a:t>LLDP </a:t>
            </a:r>
            <a:r>
              <a:rPr lang="en-US" dirty="0"/>
              <a:t>and the legacy CDP features are useful for discovering neighbor </a:t>
            </a:r>
            <a:r>
              <a:rPr lang="en-US" dirty="0" smtClean="0"/>
              <a:t>adjacencies </a:t>
            </a:r>
            <a:r>
              <a:rPr lang="pt-PT" dirty="0" err="1" smtClean="0"/>
              <a:t>and</a:t>
            </a:r>
            <a:r>
              <a:rPr lang="pt-PT" dirty="0" smtClean="0"/>
              <a:t> </a:t>
            </a:r>
            <a:r>
              <a:rPr lang="pt-PT" dirty="0" err="1"/>
              <a:t>their</a:t>
            </a:r>
            <a:r>
              <a:rPr lang="pt-PT" dirty="0"/>
              <a:t> </a:t>
            </a:r>
            <a:r>
              <a:rPr lang="pt-PT" dirty="0" err="1"/>
              <a:t>details</a:t>
            </a:r>
            <a:r>
              <a:rPr lang="pt-PT" dirty="0"/>
              <a:t>.</a:t>
            </a:r>
          </a:p>
          <a:p>
            <a:r>
              <a:rPr lang="en-US" dirty="0" smtClean="0"/>
              <a:t>The </a:t>
            </a:r>
            <a:r>
              <a:rPr lang="en-US" dirty="0"/>
              <a:t>UDLD aggressive mode feature is useful in adding resiliency to networks </a:t>
            </a:r>
            <a:r>
              <a:rPr lang="en-US" dirty="0" smtClean="0"/>
              <a:t>to avoid </a:t>
            </a:r>
            <a:r>
              <a:rPr lang="en-US" dirty="0"/>
              <a:t>disasters in case of anomalous behaviors.</a:t>
            </a:r>
          </a:p>
          <a:p>
            <a:r>
              <a:rPr lang="en-US" smtClean="0"/>
              <a:t>SPAN </a:t>
            </a:r>
            <a:r>
              <a:rPr lang="en-US" dirty="0"/>
              <a:t>and RSPAN are common debugging and traffic capture features that </a:t>
            </a:r>
            <a:r>
              <a:rPr lang="en-US"/>
              <a:t>are </a:t>
            </a:r>
            <a:r>
              <a:rPr lang="en-US" smtClean="0"/>
              <a:t>also leveraged </a:t>
            </a:r>
            <a:r>
              <a:rPr lang="en-US" dirty="0"/>
              <a:t>to capture traffic for network analytics.</a:t>
            </a:r>
          </a:p>
          <a:p>
            <a:r>
              <a:rPr lang="pt-PT" smtClean="0"/>
              <a:t>The</a:t>
            </a:r>
            <a:r>
              <a:rPr lang="pt-PT" dirty="0" smtClean="0"/>
              <a:t> </a:t>
            </a:r>
            <a:r>
              <a:rPr lang="pt-PT" dirty="0"/>
              <a:t>IP SLA</a:t>
            </a:r>
            <a:endParaRPr lang="en-US" dirty="0"/>
          </a:p>
        </p:txBody>
      </p:sp>
    </p:spTree>
    <p:extLst>
      <p:ext uri="{BB962C8B-B14F-4D97-AF65-F5344CB8AC3E}">
        <p14:creationId xmlns:p14="http://schemas.microsoft.com/office/powerpoint/2010/main" val="2004580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dirty="0" smtClean="0"/>
              <a:t>CCNPv7.1 SWITCH Lab8.1 IP SLA SPAN</a:t>
            </a:r>
            <a:endParaRPr lang="en-US" b="1" dirty="0"/>
          </a:p>
        </p:txBody>
      </p:sp>
      <p:sp>
        <p:nvSpPr>
          <p:cNvPr id="5" name="Title 4"/>
          <p:cNvSpPr>
            <a:spLocks noGrp="1"/>
          </p:cNvSpPr>
          <p:nvPr>
            <p:ph type="title"/>
          </p:nvPr>
        </p:nvSpPr>
        <p:spPr/>
        <p:txBody>
          <a:bodyPr/>
          <a:lstStyle/>
          <a:p>
            <a:r>
              <a:rPr lang="en-US" dirty="0" smtClean="0"/>
              <a:t>Chapter 8 Labs</a:t>
            </a:r>
            <a:endParaRPr lang="en-US" dirty="0"/>
          </a:p>
        </p:txBody>
      </p:sp>
    </p:spTree>
    <p:extLst>
      <p:ext uri="{BB962C8B-B14F-4D97-AF65-F5344CB8AC3E}">
        <p14:creationId xmlns:p14="http://schemas.microsoft.com/office/powerpoint/2010/main" val="1408318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i="1" dirty="0" smtClean="0">
                <a:latin typeface="Arial" panose="020B0604020202020204" pitchFamily="34" charset="0"/>
              </a:rPr>
              <a:t>Some of the images and texts </a:t>
            </a:r>
            <a:r>
              <a:rPr lang="en-US" altLang="zh-CN" sz="1800" i="1" smtClean="0">
                <a:latin typeface="Arial" panose="020B0604020202020204" pitchFamily="34" charset="0"/>
              </a:rPr>
              <a:t>are from Implementing </a:t>
            </a:r>
            <a:r>
              <a:rPr lang="en-US" altLang="zh-CN" sz="1800" i="1" dirty="0">
                <a:latin typeface="Arial" panose="020B0604020202020204" pitchFamily="34" charset="0"/>
              </a:rPr>
              <a:t>Cisco IP Switched Networks (SWITCH) Foundation Learning Guide: (CCNP SWITCH 300-115)</a:t>
            </a:r>
            <a:r>
              <a:rPr lang="en-US" altLang="zh-CN" sz="1800" dirty="0">
                <a:latin typeface="Arial" panose="020B0604020202020204" pitchFamily="34" charset="0"/>
              </a:rPr>
              <a:t> by Richard Froom and </a:t>
            </a:r>
            <a:r>
              <a:rPr lang="en-US" altLang="zh-CN" sz="1800" dirty="0" err="1">
                <a:latin typeface="Arial" panose="020B0604020202020204" pitchFamily="34" charset="0"/>
              </a:rPr>
              <a:t>Erum</a:t>
            </a:r>
            <a:r>
              <a:rPr lang="en-US" altLang="zh-CN" sz="1800" dirty="0">
                <a:latin typeface="Arial" panose="020B0604020202020204" pitchFamily="34" charset="0"/>
              </a:rPr>
              <a:t> </a:t>
            </a:r>
            <a:r>
              <a:rPr lang="en-US" altLang="zh-CN" sz="1800" dirty="0" err="1">
                <a:latin typeface="Arial" panose="020B0604020202020204" pitchFamily="34" charset="0"/>
              </a:rPr>
              <a:t>Frahim</a:t>
            </a:r>
            <a:r>
              <a:rPr lang="en-US" altLang="zh-CN" sz="1800" dirty="0">
                <a:latin typeface="Arial" panose="020B0604020202020204" pitchFamily="34" charset="0"/>
              </a:rPr>
              <a:t> (1587206641) </a:t>
            </a:r>
            <a:endParaRPr lang="en-US" altLang="zh-CN" sz="1800" dirty="0" smtClean="0">
              <a:latin typeface="Arial" panose="020B0604020202020204" pitchFamily="34" charset="0"/>
            </a:endParaRPr>
          </a:p>
          <a:p>
            <a:pPr marL="285750" indent="-285750">
              <a:buFont typeface="Arial" panose="020B0604020202020204" pitchFamily="34" charset="0"/>
              <a:buChar char="•"/>
            </a:pPr>
            <a:r>
              <a:rPr lang="en-US" altLang="zh-CN" sz="1800" dirty="0" smtClean="0"/>
              <a:t>Copyright </a:t>
            </a:r>
            <a:r>
              <a:rPr lang="en-US" altLang="zh-CN" sz="1800" dirty="0"/>
              <a:t>© 2015 </a:t>
            </a:r>
            <a:r>
              <a:rPr lang="en-US" altLang="zh-CN" sz="1800" dirty="0" smtClean="0"/>
              <a:t>– 2016 Cisco </a:t>
            </a:r>
            <a:r>
              <a:rPr lang="en-US" altLang="zh-CN" sz="1800" dirty="0"/>
              <a:t>Systems, Inc.</a:t>
            </a:r>
            <a:endParaRPr lang="en-US" altLang="en-US" sz="1800" dirty="0"/>
          </a:p>
          <a:p>
            <a:pPr marL="285750" indent="-285750">
              <a:buFont typeface="Arial" panose="020B0604020202020204" pitchFamily="34" charset="0"/>
              <a:buChar char="•"/>
            </a:pPr>
            <a:r>
              <a:rPr lang="en-US" altLang="en-US" sz="1800" dirty="0"/>
              <a:t>Special Thanks </a:t>
            </a:r>
            <a:r>
              <a:rPr lang="en-US" altLang="en-US" sz="1800" dirty="0" smtClean="0"/>
              <a:t>to </a:t>
            </a:r>
            <a:r>
              <a:rPr lang="en-US" altLang="en-US" sz="1800" i="1" dirty="0" smtClean="0"/>
              <a:t>Bruno </a:t>
            </a:r>
            <a:r>
              <a:rPr lang="en-US" altLang="en-US" sz="1800" i="1" dirty="0"/>
              <a:t>Silva</a:t>
            </a:r>
            <a:endParaRPr lang="en-US" altLang="en-US" sz="1400" i="1" dirty="0"/>
          </a:p>
        </p:txBody>
      </p:sp>
    </p:spTree>
    <p:extLst>
      <p:ext uri="{BB962C8B-B14F-4D97-AF65-F5344CB8AC3E}">
        <p14:creationId xmlns:p14="http://schemas.microsoft.com/office/powerpoint/2010/main" val="95652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LLDP</a:t>
            </a:r>
          </a:p>
        </p:txBody>
      </p:sp>
      <p:sp>
        <p:nvSpPr>
          <p:cNvPr id="3" name="Content Placeholder 2"/>
          <p:cNvSpPr>
            <a:spLocks noGrp="1"/>
          </p:cNvSpPr>
          <p:nvPr>
            <p:ph idx="1"/>
          </p:nvPr>
        </p:nvSpPr>
        <p:spPr/>
        <p:txBody>
          <a:bodyPr>
            <a:normAutofit lnSpcReduction="10000"/>
          </a:bodyPr>
          <a:lstStyle/>
          <a:p>
            <a:pPr marL="0" indent="0">
              <a:buNone/>
            </a:pPr>
            <a:r>
              <a:rPr lang="en-US" dirty="0"/>
              <a:t>The following list captures a few important implementation properties of LLDP:</a:t>
            </a:r>
          </a:p>
          <a:p>
            <a:r>
              <a:rPr lang="pt-PT" dirty="0" smtClean="0"/>
              <a:t>LLDP </a:t>
            </a:r>
            <a:r>
              <a:rPr lang="pt-PT" dirty="0" err="1"/>
              <a:t>is</a:t>
            </a:r>
            <a:r>
              <a:rPr lang="pt-PT" dirty="0"/>
              <a:t> </a:t>
            </a:r>
            <a:r>
              <a:rPr lang="pt-PT" dirty="0" err="1"/>
              <a:t>unidirectional</a:t>
            </a:r>
            <a:r>
              <a:rPr lang="pt-PT" dirty="0"/>
              <a:t>.</a:t>
            </a:r>
          </a:p>
          <a:p>
            <a:r>
              <a:rPr lang="en-US" dirty="0" smtClean="0"/>
              <a:t>LLDP </a:t>
            </a:r>
            <a:r>
              <a:rPr lang="en-US" dirty="0"/>
              <a:t>operates only in an advertising mode.</a:t>
            </a:r>
          </a:p>
          <a:p>
            <a:r>
              <a:rPr lang="en-US" dirty="0" smtClean="0"/>
              <a:t>LLDP </a:t>
            </a:r>
            <a:r>
              <a:rPr lang="en-US" dirty="0"/>
              <a:t>does not solicit for information or monitor state changes between </a:t>
            </a:r>
            <a:r>
              <a:rPr lang="en-US" dirty="0" smtClean="0"/>
              <a:t>LLDP </a:t>
            </a:r>
            <a:r>
              <a:rPr lang="pt-PT" dirty="0" smtClean="0"/>
              <a:t>nodes</a:t>
            </a:r>
            <a:r>
              <a:rPr lang="pt-PT" dirty="0"/>
              <a:t>.</a:t>
            </a:r>
          </a:p>
          <a:p>
            <a:r>
              <a:rPr lang="en-US" dirty="0" smtClean="0"/>
              <a:t>LLDP </a:t>
            </a:r>
            <a:r>
              <a:rPr lang="en-US" dirty="0"/>
              <a:t>leverages a Layer 2 multicast frame to notify neighbors of itself and its properties.</a:t>
            </a:r>
          </a:p>
          <a:p>
            <a:r>
              <a:rPr lang="en-US" dirty="0" smtClean="0"/>
              <a:t>LLDP </a:t>
            </a:r>
            <a:r>
              <a:rPr lang="en-US" dirty="0"/>
              <a:t>will receive and record all information it receives about its neighbors</a:t>
            </a:r>
            <a:r>
              <a:rPr lang="en-US" dirty="0" smtClean="0"/>
              <a:t>.</a:t>
            </a:r>
          </a:p>
          <a:p>
            <a:r>
              <a:rPr lang="en-US" dirty="0"/>
              <a:t>LLDP uses 01:80:c2:00:00:0e, 01:80:c2:00:00:03, or 01:80:c2:00:00:00 as the </a:t>
            </a:r>
            <a:r>
              <a:rPr lang="en-US" dirty="0" smtClean="0"/>
              <a:t>destination </a:t>
            </a:r>
            <a:r>
              <a:rPr lang="pt-PT" dirty="0" err="1" smtClean="0"/>
              <a:t>multicast</a:t>
            </a:r>
            <a:r>
              <a:rPr lang="pt-PT" dirty="0" smtClean="0"/>
              <a:t> </a:t>
            </a:r>
            <a:r>
              <a:rPr lang="pt-PT" dirty="0"/>
              <a:t>MAC </a:t>
            </a:r>
            <a:r>
              <a:rPr lang="pt-PT" dirty="0" err="1"/>
              <a:t>address</a:t>
            </a:r>
            <a:r>
              <a:rPr lang="pt-PT" dirty="0"/>
              <a:t>.</a:t>
            </a:r>
          </a:p>
        </p:txBody>
      </p:sp>
    </p:spTree>
    <p:extLst>
      <p:ext uri="{BB962C8B-B14F-4D97-AF65-F5344CB8AC3E}">
        <p14:creationId xmlns:p14="http://schemas.microsoft.com/office/powerpoint/2010/main" val="290307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Introduction</a:t>
            </a:r>
            <a:r>
              <a:rPr lang="pt-PT" dirty="0"/>
              <a:t> to LLDP</a:t>
            </a:r>
          </a:p>
        </p:txBody>
      </p:sp>
      <p:sp>
        <p:nvSpPr>
          <p:cNvPr id="3" name="Content Placeholder 2"/>
          <p:cNvSpPr>
            <a:spLocks noGrp="1"/>
          </p:cNvSpPr>
          <p:nvPr>
            <p:ph idx="1"/>
          </p:nvPr>
        </p:nvSpPr>
        <p:spPr/>
        <p:txBody>
          <a:bodyPr/>
          <a:lstStyle/>
          <a:p>
            <a:pPr marL="0" indent="0">
              <a:buNone/>
            </a:pPr>
            <a:r>
              <a:rPr lang="pt-PT" dirty="0" err="1"/>
              <a:t>The</a:t>
            </a:r>
            <a:r>
              <a:rPr lang="pt-PT" dirty="0"/>
              <a:t> </a:t>
            </a:r>
            <a:r>
              <a:rPr lang="pt-PT" dirty="0" err="1" smtClean="0"/>
              <a:t>following</a:t>
            </a:r>
            <a:r>
              <a:rPr lang="pt-PT" dirty="0"/>
              <a:t> </a:t>
            </a:r>
            <a:r>
              <a:rPr lang="en-US" dirty="0" smtClean="0"/>
              <a:t>list </a:t>
            </a:r>
            <a:r>
              <a:rPr lang="en-US" dirty="0"/>
              <a:t>defines the most common information </a:t>
            </a:r>
            <a:r>
              <a:rPr lang="en-US" dirty="0" smtClean="0"/>
              <a:t>exchanged with LLDP </a:t>
            </a:r>
            <a:r>
              <a:rPr lang="pt-PT" dirty="0" err="1" smtClean="0"/>
              <a:t>with</a:t>
            </a:r>
            <a:r>
              <a:rPr lang="pt-PT" dirty="0" smtClean="0"/>
              <a:t> campus </a:t>
            </a:r>
            <a:r>
              <a:rPr lang="pt-PT" dirty="0" err="1" smtClean="0"/>
              <a:t>switches</a:t>
            </a:r>
            <a:r>
              <a:rPr lang="pt-PT" dirty="0" smtClean="0"/>
              <a:t>:</a:t>
            </a:r>
          </a:p>
          <a:p>
            <a:r>
              <a:rPr lang="pt-PT" dirty="0" err="1" smtClean="0"/>
              <a:t>System</a:t>
            </a:r>
            <a:r>
              <a:rPr lang="pt-PT" dirty="0" smtClean="0"/>
              <a:t> </a:t>
            </a:r>
            <a:r>
              <a:rPr lang="pt-PT" dirty="0" err="1"/>
              <a:t>name</a:t>
            </a:r>
            <a:r>
              <a:rPr lang="pt-PT" dirty="0"/>
              <a:t> </a:t>
            </a:r>
            <a:r>
              <a:rPr lang="pt-PT" dirty="0" err="1"/>
              <a:t>and</a:t>
            </a:r>
            <a:r>
              <a:rPr lang="pt-PT" dirty="0"/>
              <a:t> </a:t>
            </a:r>
            <a:r>
              <a:rPr lang="pt-PT" dirty="0" err="1"/>
              <a:t>description</a:t>
            </a:r>
            <a:endParaRPr lang="pt-PT" dirty="0"/>
          </a:p>
          <a:p>
            <a:r>
              <a:rPr lang="pt-PT" dirty="0" err="1" smtClean="0"/>
              <a:t>Port</a:t>
            </a:r>
            <a:r>
              <a:rPr lang="pt-PT" dirty="0" smtClean="0"/>
              <a:t> </a:t>
            </a:r>
            <a:r>
              <a:rPr lang="pt-PT" dirty="0" err="1"/>
              <a:t>name</a:t>
            </a:r>
            <a:r>
              <a:rPr lang="pt-PT" dirty="0"/>
              <a:t> </a:t>
            </a:r>
            <a:r>
              <a:rPr lang="pt-PT" dirty="0" err="1"/>
              <a:t>and</a:t>
            </a:r>
            <a:r>
              <a:rPr lang="pt-PT" dirty="0"/>
              <a:t> </a:t>
            </a:r>
            <a:r>
              <a:rPr lang="pt-PT" dirty="0" err="1"/>
              <a:t>description</a:t>
            </a:r>
            <a:endParaRPr lang="pt-PT" dirty="0"/>
          </a:p>
          <a:p>
            <a:r>
              <a:rPr lang="pt-PT" dirty="0" err="1" smtClean="0"/>
              <a:t>Port</a:t>
            </a:r>
            <a:r>
              <a:rPr lang="pt-PT" dirty="0" smtClean="0"/>
              <a:t> </a:t>
            </a:r>
            <a:r>
              <a:rPr lang="pt-PT" dirty="0"/>
              <a:t>VLAN </a:t>
            </a:r>
            <a:r>
              <a:rPr lang="pt-PT" dirty="0" err="1"/>
              <a:t>and</a:t>
            </a:r>
            <a:r>
              <a:rPr lang="pt-PT" dirty="0"/>
              <a:t> VLAN </a:t>
            </a:r>
            <a:r>
              <a:rPr lang="pt-PT" dirty="0" err="1"/>
              <a:t>name</a:t>
            </a:r>
            <a:endParaRPr lang="pt-PT" dirty="0"/>
          </a:p>
          <a:p>
            <a:r>
              <a:rPr lang="pt-PT" dirty="0" smtClean="0"/>
              <a:t>Management </a:t>
            </a:r>
            <a:r>
              <a:rPr lang="pt-PT" dirty="0"/>
              <a:t>IP </a:t>
            </a:r>
            <a:r>
              <a:rPr lang="pt-PT" dirty="0" err="1"/>
              <a:t>address</a:t>
            </a:r>
            <a:endParaRPr lang="pt-PT" dirty="0"/>
          </a:p>
          <a:p>
            <a:r>
              <a:rPr lang="en-US" dirty="0" smtClean="0"/>
              <a:t>System </a:t>
            </a:r>
            <a:r>
              <a:rPr lang="en-US" dirty="0"/>
              <a:t>Capabilities (Wi-Fi, routing, switching, and so on)</a:t>
            </a:r>
          </a:p>
          <a:p>
            <a:r>
              <a:rPr lang="pt-PT" dirty="0" err="1" smtClean="0"/>
              <a:t>Power</a:t>
            </a:r>
            <a:r>
              <a:rPr lang="pt-PT" dirty="0" smtClean="0"/>
              <a:t> </a:t>
            </a:r>
            <a:r>
              <a:rPr lang="pt-PT" dirty="0" err="1"/>
              <a:t>over</a:t>
            </a:r>
            <a:r>
              <a:rPr lang="pt-PT" dirty="0"/>
              <a:t> Ethernet</a:t>
            </a:r>
          </a:p>
          <a:p>
            <a:r>
              <a:rPr lang="pt-PT" dirty="0" smtClean="0"/>
              <a:t>Link </a:t>
            </a:r>
            <a:r>
              <a:rPr lang="pt-PT" dirty="0" err="1"/>
              <a:t>aggregation</a:t>
            </a:r>
            <a:endParaRPr lang="pt-PT" dirty="0"/>
          </a:p>
        </p:txBody>
      </p:sp>
    </p:spTree>
    <p:extLst>
      <p:ext uri="{BB962C8B-B14F-4D97-AF65-F5344CB8AC3E}">
        <p14:creationId xmlns:p14="http://schemas.microsoft.com/office/powerpoint/2010/main" val="217327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Basic </a:t>
            </a:r>
            <a:r>
              <a:rPr lang="pt-PT" dirty="0" err="1"/>
              <a:t>Configuration</a:t>
            </a:r>
            <a:r>
              <a:rPr lang="pt-PT" dirty="0"/>
              <a:t> </a:t>
            </a:r>
            <a:r>
              <a:rPr lang="pt-PT" dirty="0" err="1"/>
              <a:t>of</a:t>
            </a:r>
            <a:r>
              <a:rPr lang="pt-PT" dirty="0"/>
              <a:t> LLDP</a:t>
            </a:r>
          </a:p>
        </p:txBody>
      </p:sp>
      <p:sp>
        <p:nvSpPr>
          <p:cNvPr id="3" name="Content Placeholder 2"/>
          <p:cNvSpPr>
            <a:spLocks noGrp="1"/>
          </p:cNvSpPr>
          <p:nvPr>
            <p:ph idx="1"/>
          </p:nvPr>
        </p:nvSpPr>
        <p:spPr/>
        <p:txBody>
          <a:bodyPr/>
          <a:lstStyle/>
          <a:p>
            <a:r>
              <a:rPr lang="en-US" dirty="0"/>
              <a:t>CDP is enabled by default on all Cisco devices, but LLDP may be either enabled or </a:t>
            </a:r>
            <a:r>
              <a:rPr lang="en-US" dirty="0" smtClean="0"/>
              <a:t>disabled by </a:t>
            </a:r>
            <a:r>
              <a:rPr lang="en-US" dirty="0"/>
              <a:t>default, depending on the hardware platform and software version. </a:t>
            </a:r>
            <a:endParaRPr lang="en-US" dirty="0" smtClean="0"/>
          </a:p>
          <a:p>
            <a:r>
              <a:rPr lang="en-US" dirty="0" smtClean="0"/>
              <a:t>Therefore, to </a:t>
            </a:r>
            <a:r>
              <a:rPr lang="en-US" dirty="0"/>
              <a:t>enable LLDP on a device, use the command </a:t>
            </a:r>
            <a:r>
              <a:rPr lang="en-US" b="1" dirty="0" err="1"/>
              <a:t>lldp</a:t>
            </a:r>
            <a:r>
              <a:rPr lang="en-US" b="1" dirty="0"/>
              <a:t> run </a:t>
            </a:r>
            <a:r>
              <a:rPr lang="en-US" dirty="0"/>
              <a:t>in global configuration mode. </a:t>
            </a:r>
            <a:r>
              <a:rPr lang="en-US" dirty="0" smtClean="0"/>
              <a:t>To disable </a:t>
            </a:r>
            <a:r>
              <a:rPr lang="en-US" dirty="0"/>
              <a:t>it, use </a:t>
            </a:r>
            <a:r>
              <a:rPr lang="en-US" b="1" dirty="0"/>
              <a:t>no </a:t>
            </a:r>
            <a:r>
              <a:rPr lang="en-US" b="1" dirty="0" err="1"/>
              <a:t>lldp</a:t>
            </a:r>
            <a:r>
              <a:rPr lang="en-US" b="1" dirty="0"/>
              <a:t> </a:t>
            </a:r>
            <a:r>
              <a:rPr lang="en-US" b="1" dirty="0" smtClean="0"/>
              <a:t>run. </a:t>
            </a:r>
          </a:p>
          <a:p>
            <a:r>
              <a:rPr lang="en-US" dirty="0"/>
              <a:t>T</a:t>
            </a:r>
            <a:r>
              <a:rPr lang="en-US" dirty="0" smtClean="0"/>
              <a:t>o </a:t>
            </a:r>
            <a:r>
              <a:rPr lang="en-US" dirty="0"/>
              <a:t>disable LLDP on a specific interface, you need to disable both LLDP from </a:t>
            </a:r>
            <a:r>
              <a:rPr lang="en-US" dirty="0" smtClean="0"/>
              <a:t>receiving or </a:t>
            </a:r>
            <a:r>
              <a:rPr lang="en-US" dirty="0"/>
              <a:t>transmitting LLDP by issuing both the </a:t>
            </a:r>
            <a:r>
              <a:rPr lang="en-US" b="1" dirty="0"/>
              <a:t>no </a:t>
            </a:r>
            <a:r>
              <a:rPr lang="en-US" b="1" dirty="0" err="1"/>
              <a:t>lldp</a:t>
            </a:r>
            <a:r>
              <a:rPr lang="en-US" b="1" dirty="0"/>
              <a:t> receive </a:t>
            </a:r>
            <a:r>
              <a:rPr lang="en-US" dirty="0"/>
              <a:t>and </a:t>
            </a:r>
            <a:r>
              <a:rPr lang="en-US" b="1" dirty="0"/>
              <a:t>no </a:t>
            </a:r>
            <a:r>
              <a:rPr lang="en-US" b="1" dirty="0" err="1"/>
              <a:t>lldp</a:t>
            </a:r>
            <a:r>
              <a:rPr lang="en-US" b="1" dirty="0"/>
              <a:t> transmit </a:t>
            </a:r>
            <a:r>
              <a:rPr lang="en-US" dirty="0" smtClean="0"/>
              <a:t>commands.</a:t>
            </a:r>
            <a:endParaRPr lang="pt-PT" dirty="0"/>
          </a:p>
        </p:txBody>
      </p:sp>
    </p:spTree>
    <p:extLst>
      <p:ext uri="{BB962C8B-B14F-4D97-AF65-F5344CB8AC3E}">
        <p14:creationId xmlns:p14="http://schemas.microsoft.com/office/powerpoint/2010/main" val="3748814677"/>
      </p:ext>
    </p:extLst>
  </p:cSld>
  <p:clrMapOvr>
    <a:masterClrMapping/>
  </p:clrMapOvr>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7967</TotalTime>
  <Pages>28</Pages>
  <Words>4288</Words>
  <Application>Microsoft Office PowerPoint</Application>
  <PresentationFormat>On-screen Show (4:3)</PresentationFormat>
  <Paragraphs>341</Paragraphs>
  <Slides>65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Consolas</vt:lpstr>
      <vt:lpstr>Courier New</vt:lpstr>
      <vt:lpstr>Times New Roman</vt:lpstr>
      <vt:lpstr>Wingdings</vt:lpstr>
      <vt:lpstr>CCNP Instructor PPT</vt:lpstr>
      <vt:lpstr>Switching Features and Technologies for the Campus Network</vt:lpstr>
      <vt:lpstr>Chapter 8 Objectives</vt:lpstr>
      <vt:lpstr>Discovery Protocols</vt:lpstr>
      <vt:lpstr>Discovery Protocols</vt:lpstr>
      <vt:lpstr>Introduction to LLDP</vt:lpstr>
      <vt:lpstr>Introduction to LLDP</vt:lpstr>
      <vt:lpstr>Introduction to LLDP</vt:lpstr>
      <vt:lpstr>Introduction to LLDP</vt:lpstr>
      <vt:lpstr>Basic Configuration of LLDP</vt:lpstr>
      <vt:lpstr>Basic Configuration of LLDP</vt:lpstr>
      <vt:lpstr>LLDP Neighbors</vt:lpstr>
      <vt:lpstr>LLDP Traffic Info</vt:lpstr>
      <vt:lpstr>LLDP Key Features</vt:lpstr>
      <vt:lpstr>PowerPoint Presentation</vt:lpstr>
      <vt:lpstr>UDLD</vt:lpstr>
      <vt:lpstr>UDLD</vt:lpstr>
      <vt:lpstr>UDLD Mechanisms and Specifics</vt:lpstr>
      <vt:lpstr>UDLD Behavior</vt:lpstr>
      <vt:lpstr>UDLD Configuration</vt:lpstr>
      <vt:lpstr>Loop Guard and UDLD Functionality Comparison</vt:lpstr>
      <vt:lpstr>PowerPoint Presentation</vt:lpstr>
      <vt:lpstr>Power over Ethernet</vt:lpstr>
      <vt:lpstr>PoE benefits</vt:lpstr>
      <vt:lpstr>PoE Components</vt:lpstr>
      <vt:lpstr>PoE Standards</vt:lpstr>
      <vt:lpstr>PoE Negotiation</vt:lpstr>
      <vt:lpstr>PoE Power Classes</vt:lpstr>
      <vt:lpstr>Configuring and Verifying PoE</vt:lpstr>
      <vt:lpstr>SDM Templates</vt:lpstr>
      <vt:lpstr>SDM Templates</vt:lpstr>
      <vt:lpstr>SDM Template Types</vt:lpstr>
      <vt:lpstr>SDM Template Types</vt:lpstr>
      <vt:lpstr>Displaying SDM Resources</vt:lpstr>
      <vt:lpstr>Choosing the Right SDM Template</vt:lpstr>
      <vt:lpstr>System Resource Configuration on Other Platforms</vt:lpstr>
      <vt:lpstr>PowerPoint Presentation</vt:lpstr>
      <vt:lpstr>Monitoring Features</vt:lpstr>
      <vt:lpstr>SPAN and RSPAN Overview</vt:lpstr>
      <vt:lpstr>SPAN Terminology</vt:lpstr>
      <vt:lpstr>Remote SPAN Overview</vt:lpstr>
      <vt:lpstr>RSPAN</vt:lpstr>
      <vt:lpstr>SPAN Configuration</vt:lpstr>
      <vt:lpstr>SPAN Configuration</vt:lpstr>
      <vt:lpstr>RSPAN Configuration</vt:lpstr>
      <vt:lpstr>RSPAN Configuration</vt:lpstr>
      <vt:lpstr>RSPAN Verification</vt:lpstr>
      <vt:lpstr>PowerPoint Presentation</vt:lpstr>
      <vt:lpstr>IP SLA</vt:lpstr>
      <vt:lpstr>Introduction to IP SLA</vt:lpstr>
      <vt:lpstr>Introduction to IP SLA</vt:lpstr>
      <vt:lpstr>IP SLA Additional Uses</vt:lpstr>
      <vt:lpstr>IP SLA Options</vt:lpstr>
      <vt:lpstr>IP SLA Source and Responder</vt:lpstr>
      <vt:lpstr>IP SLA Configuration</vt:lpstr>
      <vt:lpstr>IP SLA ICMP Echo Confi guration Example</vt:lpstr>
      <vt:lpstr>Verify IP SLA Configuration</vt:lpstr>
      <vt:lpstr>Verify IP SLA Configuration</vt:lpstr>
      <vt:lpstr>IP SLA Operation with Responder</vt:lpstr>
      <vt:lpstr>IP SLA Time Stamps</vt:lpstr>
      <vt:lpstr>Configuring Authentication for IP SLA</vt:lpstr>
      <vt:lpstr>IP SLA UDP Jitter Example</vt:lpstr>
      <vt:lpstr>Chapter 8 Summary</vt:lpstr>
      <vt:lpstr>Chapter 8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Kang Liu -T (kanliu - ZHONG GUO GUO JI  JI SHU ZHI LI HE ZUO GONG SI at Cisco)</cp:lastModifiedBy>
  <cp:revision>541</cp:revision>
  <cp:lastPrinted>1999-01-27T00:54:54Z</cp:lastPrinted>
  <dcterms:created xsi:type="dcterms:W3CDTF">2010-07-05T20:10:47Z</dcterms:created>
  <dcterms:modified xsi:type="dcterms:W3CDTF">2016-04-13T04:17:33Z</dcterms:modified>
</cp:coreProperties>
</file>