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28"/>
  </p:notesMasterIdLst>
  <p:handoutMasterIdLst>
    <p:handoutMasterId r:id="rId29"/>
  </p:handoutMasterIdLst>
  <p:sldIdLst>
    <p:sldId id="500" r:id="rId2"/>
    <p:sldId id="541" r:id="rId3"/>
    <p:sldId id="813" r:id="rId4"/>
    <p:sldId id="920" r:id="rId5"/>
    <p:sldId id="814" r:id="rId6"/>
    <p:sldId id="935" r:id="rId7"/>
    <p:sldId id="941" r:id="rId8"/>
    <p:sldId id="942" r:id="rId9"/>
    <p:sldId id="943" r:id="rId10"/>
    <p:sldId id="815" r:id="rId11"/>
    <p:sldId id="940" r:id="rId12"/>
    <p:sldId id="944" r:id="rId13"/>
    <p:sldId id="945" r:id="rId14"/>
    <p:sldId id="946" r:id="rId15"/>
    <p:sldId id="947" r:id="rId16"/>
    <p:sldId id="948" r:id="rId17"/>
    <p:sldId id="887" r:id="rId18"/>
    <p:sldId id="949" r:id="rId19"/>
    <p:sldId id="950" r:id="rId20"/>
    <p:sldId id="951" r:id="rId21"/>
    <p:sldId id="952" r:id="rId22"/>
    <p:sldId id="953" r:id="rId23"/>
    <p:sldId id="954" r:id="rId24"/>
    <p:sldId id="955" r:id="rId25"/>
    <p:sldId id="956" r:id="rId26"/>
    <p:sldId id="957" r:id="rId2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7" autoAdjust="0"/>
    <p:restoredTop sz="77213" autoAdjust="0"/>
  </p:normalViewPr>
  <p:slideViewPr>
    <p:cSldViewPr snapToGrid="0" showGuides="1">
      <p:cViewPr varScale="1">
        <p:scale>
          <a:sx n="59" d="100"/>
          <a:sy n="59" d="100"/>
        </p:scale>
        <p:origin x="2085" y="45"/>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Use the </a:t>
            </a:r>
            <a:r>
              <a:rPr lang="en-US" sz="1200" b="1" i="0" u="none" strike="noStrike" kern="1200" baseline="0" dirty="0" smtClean="0">
                <a:solidFill>
                  <a:schemeClr val="tx1"/>
                </a:solidFill>
                <a:latin typeface="Arial" charset="0"/>
                <a:ea typeface="+mn-ea"/>
                <a:cs typeface="+mn-cs"/>
              </a:rPr>
              <a:t>show switch virtual link </a:t>
            </a:r>
            <a:r>
              <a:rPr lang="en-US" sz="1200" b="0" i="0" u="none" strike="noStrike" kern="1200" baseline="0" dirty="0" smtClean="0">
                <a:solidFill>
                  <a:schemeClr val="tx1"/>
                </a:solidFill>
                <a:latin typeface="Arial" charset="0"/>
                <a:ea typeface="+mn-ea"/>
                <a:cs typeface="+mn-cs"/>
              </a:rPr>
              <a:t>command to display virtual switch link status. More information, such as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used for VSL, can be obtained by adding the </a:t>
            </a:r>
            <a:r>
              <a:rPr lang="en-US" sz="1200" b="1" i="0" u="none" strike="noStrike" kern="1200" baseline="0" dirty="0" err="1" smtClean="0">
                <a:solidFill>
                  <a:schemeClr val="tx1"/>
                </a:solidFill>
                <a:latin typeface="Arial" charset="0"/>
                <a:ea typeface="+mn-ea"/>
                <a:cs typeface="+mn-cs"/>
              </a:rPr>
              <a:t>portchannel</a:t>
            </a:r>
            <a:r>
              <a:rPr lang="en-US" sz="1200" b="1"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keyword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799343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On the Catalyst 6500 family of switches, the time it takes for the Layer 2 traffic to be fully operational following a supervisor failure is between 0 and 3 seconds.</a:t>
            </a:r>
          </a:p>
          <a:p>
            <a:r>
              <a:rPr lang="en-US" sz="1200" b="0" i="0" u="none" strike="noStrike" kern="1200" baseline="0" dirty="0" smtClean="0">
                <a:solidFill>
                  <a:schemeClr val="tx1"/>
                </a:solidFill>
                <a:latin typeface="Arial" charset="0"/>
                <a:ea typeface="+mn-ea"/>
                <a:cs typeface="+mn-cs"/>
              </a:rPr>
              <a:t>On the Catalyst 4500, </a:t>
            </a:r>
            <a:r>
              <a:rPr lang="en-US" sz="1200" b="0" i="0" u="none" strike="noStrike" kern="1200" baseline="0" dirty="0" err="1" smtClean="0">
                <a:solidFill>
                  <a:schemeClr val="tx1"/>
                </a:solidFill>
                <a:latin typeface="Arial" charset="0"/>
                <a:ea typeface="+mn-ea"/>
                <a:cs typeface="+mn-cs"/>
              </a:rPr>
              <a:t>subsecond</a:t>
            </a:r>
            <a:r>
              <a:rPr lang="en-US" sz="1200" b="0" i="0" u="none" strike="noStrike" kern="1200" baseline="0" dirty="0" smtClean="0">
                <a:solidFill>
                  <a:schemeClr val="tx1"/>
                </a:solidFill>
                <a:latin typeface="Arial" charset="0"/>
                <a:ea typeface="+mn-ea"/>
                <a:cs typeface="+mn-cs"/>
              </a:rPr>
              <a:t> switchover can be achieved for Layer 2 traffic. Layer 3 information, however, needs to be relearned after a supervisor engine failover with just the SSO mode of redundancy, but the newly active supervisor engine continues to use existing Layer 2 switching information to continue forwarding traffic until Layer 3 information is relearned. This relearning involves rebuilding Address Resolution Protocol (ARP) tables and Layer 3 Cisco Express Forwarding (CEF) and adjacency tables. Until the routing converges and CEF and adjacency tables are rebuilt, packets that need to be </a:t>
            </a:r>
            <a:r>
              <a:rPr lang="pt-PT" sz="1200" b="0" i="0" u="none" strike="noStrike" kern="1200" baseline="0" dirty="0" err="1" smtClean="0">
                <a:solidFill>
                  <a:schemeClr val="tx1"/>
                </a:solidFill>
                <a:latin typeface="Arial" charset="0"/>
                <a:ea typeface="+mn-ea"/>
                <a:cs typeface="+mn-cs"/>
              </a:rPr>
              <a:t>routed</a:t>
            </a:r>
            <a:r>
              <a:rPr lang="pt-PT" sz="1200" b="0" i="0" u="none" strike="noStrike" kern="1200" baseline="0" dirty="0" smtClean="0">
                <a:solidFill>
                  <a:schemeClr val="tx1"/>
                </a:solidFill>
                <a:latin typeface="Arial" charset="0"/>
                <a:ea typeface="+mn-ea"/>
                <a:cs typeface="+mn-cs"/>
              </a:rPr>
              <a:t> are </a:t>
            </a:r>
            <a:r>
              <a:rPr lang="pt-PT" sz="1200" b="0" i="0" u="none" strike="noStrike" kern="1200" baseline="0" dirty="0" err="1" smtClean="0">
                <a:solidFill>
                  <a:schemeClr val="tx1"/>
                </a:solidFill>
                <a:latin typeface="Arial" charset="0"/>
                <a:ea typeface="+mn-ea"/>
                <a:cs typeface="+mn-cs"/>
              </a:rPr>
              <a:t>dropped</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238074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Catalyst 4500 and 6500 family supports this feature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185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extLst>
      <p:ext uri="{BB962C8B-B14F-4D97-AF65-F5344CB8AC3E}">
        <p14:creationId xmlns:p14="http://schemas.microsoft.com/office/powerpoint/2010/main" val="20069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25</a:t>
            </a:fld>
            <a:endParaRPr lang="en-US" dirty="0" smtClean="0"/>
          </a:p>
        </p:txBody>
      </p:sp>
    </p:spTree>
    <p:extLst>
      <p:ext uri="{BB962C8B-B14F-4D97-AF65-F5344CB8AC3E}">
        <p14:creationId xmlns:p14="http://schemas.microsoft.com/office/powerpoint/2010/main" val="136434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06633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switches are united into a single logical unit, using special stack interconnect cables that create a bidirectional closed-loop path.</a:t>
            </a:r>
          </a:p>
          <a:p>
            <a:r>
              <a:rPr lang="pt-PT" sz="1200" b="0" i="0" u="none" strike="noStrike" kern="1200" baseline="0" dirty="0" smtClean="0">
                <a:solidFill>
                  <a:schemeClr val="tx1"/>
                </a:solidFill>
                <a:latin typeface="Arial" charset="0"/>
                <a:ea typeface="+mn-ea"/>
                <a:cs typeface="+mn-cs"/>
              </a:rPr>
              <a:t>Network </a:t>
            </a:r>
            <a:r>
              <a:rPr lang="pt-PT" sz="1200" b="0" i="0" u="none" strike="noStrike" kern="1200" baseline="0" dirty="0" err="1" smtClean="0">
                <a:solidFill>
                  <a:schemeClr val="tx1"/>
                </a:solidFill>
                <a:latin typeface="Arial" charset="0"/>
                <a:ea typeface="+mn-ea"/>
                <a:cs typeface="+mn-cs"/>
              </a:rPr>
              <a:t>topology</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and</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routing</a:t>
            </a:r>
            <a:r>
              <a:rPr lang="pt-PT" sz="1200" b="0"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information is updated continuously through the stack interconnect. </a:t>
            </a:r>
          </a:p>
          <a:p>
            <a:r>
              <a:rPr lang="en-US" sz="1200" b="0" i="0" u="none" strike="noStrike" kern="1200" baseline="0" dirty="0" smtClean="0">
                <a:solidFill>
                  <a:schemeClr val="tx1"/>
                </a:solidFill>
                <a:latin typeface="Arial" charset="0"/>
                <a:ea typeface="+mn-ea"/>
                <a:cs typeface="+mn-cs"/>
              </a:rPr>
              <a:t>All stack members have full access to the stack interconnect bandwidth</a:t>
            </a:r>
          </a:p>
          <a:p>
            <a:r>
              <a:rPr lang="en-US" sz="1200" b="0" i="0" u="none" strike="noStrike" kern="1200" baseline="0" dirty="0" smtClean="0">
                <a:solidFill>
                  <a:schemeClr val="tx1"/>
                </a:solidFill>
                <a:latin typeface="Arial" charset="0"/>
                <a:ea typeface="+mn-ea"/>
                <a:cs typeface="+mn-cs"/>
              </a:rPr>
              <a:t>Up to nine separate switches can be joined.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extLst>
      <p:ext uri="{BB962C8B-B14F-4D97-AF65-F5344CB8AC3E}">
        <p14:creationId xmlns:p14="http://schemas.microsoft.com/office/powerpoint/2010/main" val="297377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In addition, it allows for any member to become the master if the master ever fails.</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extLst>
      <p:ext uri="{BB962C8B-B14F-4D97-AF65-F5344CB8AC3E}">
        <p14:creationId xmlns:p14="http://schemas.microsoft.com/office/powerpoint/2010/main" val="268299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b="0" i="0" u="none" strike="noStrike" kern="1200" baseline="0" dirty="0" err="1" smtClean="0">
                <a:solidFill>
                  <a:schemeClr val="tx1"/>
                </a:solidFill>
                <a:latin typeface="Arial" charset="0"/>
                <a:ea typeface="+mn-ea"/>
                <a:cs typeface="+mn-cs"/>
              </a:rPr>
              <a:t>Multiple</a:t>
            </a:r>
            <a:r>
              <a:rPr lang="pt-PT" sz="1200" b="0"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switches are used to provide enough access ports. The stack, up to nine switches, is managed as a single unit, reducing the number of units that you have to manage in your </a:t>
            </a:r>
            <a:r>
              <a:rPr lang="pt-PT" sz="1200" b="0" i="0" u="none" strike="noStrike" kern="1200" baseline="0" dirty="0" smtClean="0">
                <a:solidFill>
                  <a:schemeClr val="tx1"/>
                </a:solidFill>
                <a:latin typeface="Arial" charset="0"/>
                <a:ea typeface="+mn-ea"/>
                <a:cs typeface="+mn-cs"/>
              </a:rPr>
              <a:t>network</a:t>
            </a:r>
          </a:p>
          <a:p>
            <a:r>
              <a:rPr lang="en-US" sz="1200" b="0" i="0" u="none" strike="noStrike" kern="1200" baseline="0" dirty="0" smtClean="0">
                <a:solidFill>
                  <a:schemeClr val="tx1"/>
                </a:solidFill>
                <a:latin typeface="Arial" charset="0"/>
                <a:ea typeface="+mn-ea"/>
                <a:cs typeface="+mn-cs"/>
              </a:rPr>
              <a:t>Switches can be added to and removed from a working stack without affecting stack performance. When a new switch is added, the master switch automatically configures the unit with the currently running IOS image and the configuration of the stack.</a:t>
            </a:r>
          </a:p>
          <a:p>
            <a:r>
              <a:rPr lang="en-US" sz="1200" b="0" i="0" u="none" strike="noStrike" kern="1200" baseline="0" dirty="0" smtClean="0">
                <a:solidFill>
                  <a:schemeClr val="tx1"/>
                </a:solidFill>
                <a:latin typeface="Arial" charset="0"/>
                <a:ea typeface="+mn-ea"/>
                <a:cs typeface="+mn-cs"/>
              </a:rPr>
              <a:t>You do not have to do anything to bring up the switch before it is ready to operate.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extLst>
      <p:ext uri="{BB962C8B-B14F-4D97-AF65-F5344CB8AC3E}">
        <p14:creationId xmlns:p14="http://schemas.microsoft.com/office/powerpoint/2010/main" val="318916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show switch </a:t>
            </a:r>
            <a:r>
              <a:rPr lang="en-US" sz="1200" b="0" i="0" u="none" strike="noStrike" kern="1200" baseline="0" dirty="0" smtClean="0">
                <a:solidFill>
                  <a:schemeClr val="tx1"/>
                </a:solidFill>
                <a:latin typeface="Arial" charset="0"/>
                <a:ea typeface="+mn-ea"/>
                <a:cs typeface="+mn-cs"/>
              </a:rPr>
              <a:t>command without additional parameters returns the shared stack MAC address and lists all the switches in a stack with their stack number, stack role, MAC address, hardware priority, hardware version, and current state.</a:t>
            </a:r>
          </a:p>
          <a:p>
            <a:r>
              <a:rPr lang="en-US" sz="1200" b="0" i="0" u="none" strike="noStrike" kern="1200" baseline="0" dirty="0" smtClean="0">
                <a:solidFill>
                  <a:schemeClr val="tx1"/>
                </a:solidFill>
                <a:latin typeface="Arial" charset="0"/>
                <a:ea typeface="+mn-ea"/>
                <a:cs typeface="+mn-cs"/>
              </a:rPr>
              <a:t>Hardware priority is used in stack master election and can be configured. Hardware version number is associated with the switch model. Different switch models can have the same hardware version if they support the same system-level features. Hardware version number is not used in the stack master election.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extLst>
      <p:ext uri="{BB962C8B-B14F-4D97-AF65-F5344CB8AC3E}">
        <p14:creationId xmlns:p14="http://schemas.microsoft.com/office/powerpoint/2010/main" val="261079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extLst>
      <p:ext uri="{BB962C8B-B14F-4D97-AF65-F5344CB8AC3E}">
        <p14:creationId xmlns:p14="http://schemas.microsoft.com/office/powerpoint/2010/main" val="3260656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52112" y="6553054"/>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a:t>
            </a:r>
            <a:r>
              <a:rPr lang="en-US" sz="700" dirty="0">
                <a:solidFill>
                  <a:schemeClr val="tx1"/>
                </a:solidFill>
              </a:rPr>
              <a:t>9</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9</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pt-PT" dirty="0" err="1"/>
              <a:t>High</a:t>
            </a:r>
            <a:r>
              <a:rPr lang="pt-PT" dirty="0"/>
              <a:t> </a:t>
            </a:r>
            <a:r>
              <a:rPr lang="pt-PT" dirty="0" err="1"/>
              <a:t>Availability</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8628134" cy="658812"/>
          </a:xfrm>
        </p:spPr>
        <p:txBody>
          <a:bodyPr>
            <a:normAutofit fontScale="925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What Is VSS?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What</a:t>
            </a:r>
            <a:r>
              <a:rPr lang="pt-PT" dirty="0"/>
              <a:t> Is VSS?</a:t>
            </a:r>
          </a:p>
        </p:txBody>
      </p:sp>
      <p:sp>
        <p:nvSpPr>
          <p:cNvPr id="3" name="Content Placeholder 2"/>
          <p:cNvSpPr>
            <a:spLocks noGrp="1"/>
          </p:cNvSpPr>
          <p:nvPr>
            <p:ph idx="1"/>
          </p:nvPr>
        </p:nvSpPr>
        <p:spPr/>
        <p:txBody>
          <a:bodyPr/>
          <a:lstStyle/>
          <a:p>
            <a:r>
              <a:rPr lang="en-US" dirty="0"/>
              <a:t>Virtual Switching System (VSS) is a network system virtualization technology that </a:t>
            </a:r>
            <a:r>
              <a:rPr lang="en-US" dirty="0" smtClean="0"/>
              <a:t>combines a </a:t>
            </a:r>
            <a:r>
              <a:rPr lang="en-US" dirty="0"/>
              <a:t>pair of Catalyst 4500 or 6500 series switches into one virtual switch, </a:t>
            </a:r>
            <a:r>
              <a:rPr lang="en-US" dirty="0" smtClean="0"/>
              <a:t>increasing the </a:t>
            </a:r>
            <a:r>
              <a:rPr lang="en-US" dirty="0"/>
              <a:t>operational efficiency, boosting nonstop communications, and scaling the </a:t>
            </a:r>
            <a:r>
              <a:rPr lang="en-US" dirty="0" smtClean="0"/>
              <a:t>system </a:t>
            </a:r>
            <a:r>
              <a:rPr lang="pt-PT" dirty="0" err="1" smtClean="0"/>
              <a:t>bandwidth</a:t>
            </a:r>
            <a:r>
              <a:rPr lang="pt-PT" dirty="0" smtClean="0"/>
              <a:t> </a:t>
            </a:r>
            <a:r>
              <a:rPr lang="pt-PT" dirty="0" err="1" smtClean="0"/>
              <a:t>capacity</a:t>
            </a:r>
            <a:r>
              <a:rPr lang="pt-PT" dirty="0" smtClean="0"/>
              <a:t>.</a:t>
            </a:r>
          </a:p>
          <a:p>
            <a:r>
              <a:rPr lang="en-US" dirty="0"/>
              <a:t>The VSS simplifies network configuration and operation by </a:t>
            </a:r>
            <a:r>
              <a:rPr lang="en-US" dirty="0" smtClean="0"/>
              <a:t>reducing the </a:t>
            </a:r>
            <a:r>
              <a:rPr lang="en-US" dirty="0"/>
              <a:t>number of Layer 3 routing neighbors and by providing a loop-free Layer 2 </a:t>
            </a:r>
            <a:r>
              <a:rPr lang="en-US" dirty="0" smtClean="0"/>
              <a:t>topology.</a:t>
            </a:r>
          </a:p>
          <a:p>
            <a:endParaRPr lang="pt-PT" dirty="0"/>
          </a:p>
        </p:txBody>
      </p:sp>
    </p:spTree>
    <p:extLst>
      <p:ext uri="{BB962C8B-B14F-4D97-AF65-F5344CB8AC3E}">
        <p14:creationId xmlns:p14="http://schemas.microsoft.com/office/powerpoint/2010/main" val="41904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What</a:t>
            </a:r>
            <a:r>
              <a:rPr lang="pt-PT" dirty="0"/>
              <a:t> Is VSS?</a:t>
            </a:r>
          </a:p>
        </p:txBody>
      </p:sp>
      <p:sp>
        <p:nvSpPr>
          <p:cNvPr id="3" name="Content Placeholder 2"/>
          <p:cNvSpPr>
            <a:spLocks noGrp="1"/>
          </p:cNvSpPr>
          <p:nvPr>
            <p:ph idx="1"/>
          </p:nvPr>
        </p:nvSpPr>
        <p:spPr/>
        <p:txBody>
          <a:bodyPr>
            <a:normAutofit/>
          </a:bodyPr>
          <a:lstStyle/>
          <a:p>
            <a:r>
              <a:rPr lang="en-US" sz="2000" kern="1200" dirty="0">
                <a:latin typeface="Arial" charset="0"/>
              </a:rPr>
              <a:t>The VSL is made of up to eight 10 Gigabit Ethernet connections bundled into an </a:t>
            </a:r>
            <a:r>
              <a:rPr lang="en-US" sz="2000" kern="1200" dirty="0" err="1">
                <a:latin typeface="Arial" charset="0"/>
              </a:rPr>
              <a:t>EtherChannel</a:t>
            </a:r>
            <a:r>
              <a:rPr lang="en-US" sz="2000" kern="1200" dirty="0">
                <a:latin typeface="Arial" charset="0"/>
              </a:rPr>
              <a:t>. </a:t>
            </a:r>
          </a:p>
          <a:p>
            <a:r>
              <a:rPr lang="en-US" sz="2000" kern="1200" dirty="0">
                <a:latin typeface="Arial" charset="0"/>
              </a:rPr>
              <a:t>VSL carries the control plane communication between the two VSS members, in addition to regular data traffic.</a:t>
            </a:r>
            <a:endParaRPr lang="pt-PT" sz="2000" dirty="0"/>
          </a:p>
          <a:p>
            <a:r>
              <a:rPr lang="en-US" sz="2000" dirty="0"/>
              <a:t>Once the VSS is formed, only the control plane of one of the members is active. </a:t>
            </a:r>
            <a:r>
              <a:rPr lang="en-US" sz="2000" dirty="0" smtClean="0"/>
              <a:t>The data </a:t>
            </a:r>
            <a:r>
              <a:rPr lang="en-US" sz="2000" dirty="0"/>
              <a:t>plane and switch fabric of both members are active</a:t>
            </a:r>
            <a:r>
              <a:rPr lang="en-US" sz="2000" dirty="0" smtClean="0"/>
              <a:t>.</a:t>
            </a:r>
          </a:p>
          <a:p>
            <a:r>
              <a:rPr lang="en-US" sz="2000" dirty="0"/>
              <a:t>Both chassis are kept in </a:t>
            </a:r>
            <a:r>
              <a:rPr lang="en-US" sz="2000" dirty="0" smtClean="0"/>
              <a:t>sync with </a:t>
            </a:r>
            <a:r>
              <a:rPr lang="en-US" sz="2000" dirty="0"/>
              <a:t>the </a:t>
            </a:r>
            <a:r>
              <a:rPr lang="en-US" sz="2000" dirty="0" err="1"/>
              <a:t>interchassis</a:t>
            </a:r>
            <a:r>
              <a:rPr lang="en-US" sz="2000" dirty="0"/>
              <a:t> SSO mechanism, along with NSF to provide nonstop </a:t>
            </a:r>
            <a:r>
              <a:rPr lang="en-US" sz="2000" dirty="0" smtClean="0"/>
              <a:t>communication even </a:t>
            </a:r>
            <a:r>
              <a:rPr lang="en-US" sz="2000" dirty="0"/>
              <a:t>in the event of failure of one of the member supervisor engines or chassis.</a:t>
            </a:r>
            <a:r>
              <a:rPr lang="en-US" sz="2000" dirty="0" smtClean="0"/>
              <a:t> </a:t>
            </a:r>
            <a:endParaRPr lang="pt-PT" sz="2000" dirty="0"/>
          </a:p>
        </p:txBody>
      </p:sp>
      <p:pic>
        <p:nvPicPr>
          <p:cNvPr id="5" name="Picture 4"/>
          <p:cNvPicPr>
            <a:picLocks noChangeAspect="1"/>
          </p:cNvPicPr>
          <p:nvPr/>
        </p:nvPicPr>
        <p:blipFill>
          <a:blip r:embed="rId2"/>
          <a:stretch>
            <a:fillRect/>
          </a:stretch>
        </p:blipFill>
        <p:spPr>
          <a:xfrm>
            <a:off x="1965277" y="4298176"/>
            <a:ext cx="4999798" cy="2247873"/>
          </a:xfrm>
          <a:prstGeom prst="rect">
            <a:avLst/>
          </a:prstGeom>
        </p:spPr>
      </p:pic>
    </p:spTree>
    <p:extLst>
      <p:ext uri="{BB962C8B-B14F-4D97-AF65-F5344CB8AC3E}">
        <p14:creationId xmlns:p14="http://schemas.microsoft.com/office/powerpoint/2010/main" val="136908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VSS </a:t>
            </a:r>
            <a:r>
              <a:rPr lang="pt-PT" dirty="0" err="1"/>
              <a:t>Benefits</a:t>
            </a:r>
            <a:endParaRPr lang="pt-PT" dirty="0"/>
          </a:p>
        </p:txBody>
      </p:sp>
      <p:sp>
        <p:nvSpPr>
          <p:cNvPr id="3" name="Content Placeholder 2"/>
          <p:cNvSpPr>
            <a:spLocks noGrp="1"/>
          </p:cNvSpPr>
          <p:nvPr>
            <p:ph idx="1"/>
          </p:nvPr>
        </p:nvSpPr>
        <p:spPr/>
        <p:txBody>
          <a:bodyPr>
            <a:normAutofit fontScale="92500" lnSpcReduction="20000"/>
          </a:bodyPr>
          <a:lstStyle/>
          <a:p>
            <a:r>
              <a:rPr lang="en-US" dirty="0"/>
              <a:t>VSS increases operational efficiency by reducing switch management overhead and </a:t>
            </a:r>
            <a:r>
              <a:rPr lang="en-US" dirty="0" smtClean="0"/>
              <a:t>simplifying the </a:t>
            </a:r>
            <a:r>
              <a:rPr lang="en-US" dirty="0"/>
              <a:t>network. </a:t>
            </a:r>
            <a:endParaRPr lang="en-US" dirty="0" smtClean="0"/>
          </a:p>
          <a:p>
            <a:r>
              <a:rPr lang="en-US" dirty="0" smtClean="0"/>
              <a:t>It </a:t>
            </a:r>
            <a:r>
              <a:rPr lang="en-US" dirty="0"/>
              <a:t>provides a single point of management, IP address, and </a:t>
            </a:r>
            <a:r>
              <a:rPr lang="en-US" dirty="0" smtClean="0"/>
              <a:t>routing </a:t>
            </a:r>
            <a:r>
              <a:rPr lang="pt-PT" dirty="0" err="1" smtClean="0"/>
              <a:t>instance</a:t>
            </a:r>
            <a:r>
              <a:rPr lang="pt-PT" dirty="0"/>
              <a:t>.</a:t>
            </a:r>
          </a:p>
          <a:p>
            <a:r>
              <a:rPr lang="en-US" dirty="0" smtClean="0"/>
              <a:t>Neighbors </a:t>
            </a:r>
            <a:r>
              <a:rPr lang="en-US" dirty="0"/>
              <a:t>see the VSS as a single Layer 2 switching or Layer 3 </a:t>
            </a:r>
            <a:r>
              <a:rPr lang="en-US" dirty="0" smtClean="0"/>
              <a:t>routing node</a:t>
            </a:r>
            <a:r>
              <a:rPr lang="en-US" dirty="0"/>
              <a:t>, thus reducing the control protocol traffic. </a:t>
            </a:r>
            <a:endParaRPr lang="en-US" dirty="0" smtClean="0"/>
          </a:p>
          <a:p>
            <a:r>
              <a:rPr lang="en-US" dirty="0" smtClean="0"/>
              <a:t>VSS </a:t>
            </a:r>
            <a:r>
              <a:rPr lang="en-US" dirty="0"/>
              <a:t>provides a single VLAN gateway </a:t>
            </a:r>
            <a:r>
              <a:rPr lang="en-US" dirty="0" smtClean="0"/>
              <a:t>IP address</a:t>
            </a:r>
            <a:r>
              <a:rPr lang="en-US" dirty="0"/>
              <a:t>, removing the need for the first-hop redundancy protocol (HSRP, VRRP, GLBP),</a:t>
            </a:r>
          </a:p>
          <a:p>
            <a:r>
              <a:rPr lang="en-US" dirty="0" smtClean="0"/>
              <a:t>Multichannel </a:t>
            </a:r>
            <a:r>
              <a:rPr lang="en-US" dirty="0" err="1"/>
              <a:t>EtherChannel</a:t>
            </a:r>
            <a:r>
              <a:rPr lang="en-US" dirty="0"/>
              <a:t> (</a:t>
            </a:r>
            <a:r>
              <a:rPr lang="en-US" dirty="0" smtClean="0"/>
              <a:t>MEC) allows </a:t>
            </a:r>
            <a:r>
              <a:rPr lang="en-US" dirty="0"/>
              <a:t>you to bundle links to two physical switches in VSS, creating a loop-free </a:t>
            </a:r>
            <a:r>
              <a:rPr lang="en-US" dirty="0" smtClean="0"/>
              <a:t>redundant topology </a:t>
            </a:r>
            <a:r>
              <a:rPr lang="en-US" dirty="0"/>
              <a:t>without the need for STP.</a:t>
            </a:r>
          </a:p>
          <a:p>
            <a:r>
              <a:rPr lang="en-US" dirty="0" err="1"/>
              <a:t>Interchassis</a:t>
            </a:r>
            <a:r>
              <a:rPr lang="en-US" dirty="0"/>
              <a:t> </a:t>
            </a:r>
            <a:r>
              <a:rPr lang="en-US" dirty="0" err="1"/>
              <a:t>stateful</a:t>
            </a:r>
            <a:r>
              <a:rPr lang="en-US" dirty="0"/>
              <a:t> failover results in no disruption to applications that rely on </a:t>
            </a:r>
            <a:r>
              <a:rPr lang="en-US" dirty="0" smtClean="0"/>
              <a:t>network state information. </a:t>
            </a:r>
          </a:p>
          <a:p>
            <a:r>
              <a:rPr lang="en-US" dirty="0" smtClean="0"/>
              <a:t>VSS </a:t>
            </a:r>
            <a:r>
              <a:rPr lang="en-US" dirty="0"/>
              <a:t>eliminates Layer 2 / Layer 3 </a:t>
            </a:r>
            <a:r>
              <a:rPr lang="en-US" dirty="0" smtClean="0"/>
              <a:t>protocol </a:t>
            </a:r>
            <a:r>
              <a:rPr lang="en-US" dirty="0" err="1" smtClean="0"/>
              <a:t>reconvergence</a:t>
            </a:r>
            <a:r>
              <a:rPr lang="en-US" dirty="0" smtClean="0"/>
              <a:t> </a:t>
            </a:r>
            <a:r>
              <a:rPr lang="en-US" dirty="0"/>
              <a:t>if a virtual switch member fails, resulting in deterministic </a:t>
            </a:r>
            <a:r>
              <a:rPr lang="en-US" dirty="0" err="1" smtClean="0"/>
              <a:t>subsecond</a:t>
            </a:r>
            <a:r>
              <a:rPr lang="en-US" dirty="0"/>
              <a:t> </a:t>
            </a:r>
            <a:r>
              <a:rPr lang="pt-PT" dirty="0" smtClean="0"/>
              <a:t>virtual </a:t>
            </a:r>
            <a:r>
              <a:rPr lang="pt-PT" dirty="0" err="1"/>
              <a:t>switch</a:t>
            </a:r>
            <a:r>
              <a:rPr lang="pt-PT" dirty="0"/>
              <a:t> </a:t>
            </a:r>
            <a:r>
              <a:rPr lang="pt-PT" dirty="0" err="1"/>
              <a:t>recovery</a:t>
            </a:r>
            <a:r>
              <a:rPr lang="pt-PT" dirty="0"/>
              <a:t>.</a:t>
            </a:r>
          </a:p>
        </p:txBody>
      </p:sp>
    </p:spTree>
    <p:extLst>
      <p:ext uri="{BB962C8B-B14F-4D97-AF65-F5344CB8AC3E}">
        <p14:creationId xmlns:p14="http://schemas.microsoft.com/office/powerpoint/2010/main" val="159264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VSS </a:t>
            </a:r>
            <a:r>
              <a:rPr lang="pt-PT" dirty="0" err="1"/>
              <a:t>Benefits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748020"/>
            <a:ext cx="8534624" cy="4002038"/>
          </a:xfrm>
          <a:prstGeom prst="rect">
            <a:avLst/>
          </a:prstGeom>
        </p:spPr>
      </p:pic>
    </p:spTree>
    <p:extLst>
      <p:ext uri="{BB962C8B-B14F-4D97-AF65-F5344CB8AC3E}">
        <p14:creationId xmlns:p14="http://schemas.microsoft.com/office/powerpoint/2010/main" val="2941949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VSS</a:t>
            </a:r>
          </a:p>
        </p:txBody>
      </p:sp>
      <p:sp>
        <p:nvSpPr>
          <p:cNvPr id="3" name="Content Placeholder 2"/>
          <p:cNvSpPr>
            <a:spLocks noGrp="1"/>
          </p:cNvSpPr>
          <p:nvPr>
            <p:ph idx="1"/>
          </p:nvPr>
        </p:nvSpPr>
        <p:spPr/>
        <p:txBody>
          <a:bodyPr/>
          <a:lstStyle/>
          <a:p>
            <a:pPr marL="0" indent="0">
              <a:buNone/>
            </a:pPr>
            <a:r>
              <a:rPr lang="en-US" dirty="0"/>
              <a:t>To verify the status of VSS configuration, use the following </a:t>
            </a:r>
            <a:r>
              <a:rPr lang="en-US" dirty="0" smtClean="0"/>
              <a:t>commands</a:t>
            </a:r>
            <a:r>
              <a:rPr lang="pt-PT" dirty="0" smtClean="0"/>
              <a:t>:</a:t>
            </a:r>
            <a:endParaRPr lang="pt-PT" dirty="0"/>
          </a:p>
          <a:p>
            <a:r>
              <a:rPr lang="pt-PT" sz="2000" b="1" dirty="0" smtClean="0">
                <a:latin typeface="Consolas" panose="020B0609020204030204" pitchFamily="49" charset="0"/>
              </a:rPr>
              <a:t>show </a:t>
            </a:r>
            <a:r>
              <a:rPr lang="pt-PT" sz="2000" b="1" dirty="0" err="1">
                <a:latin typeface="Consolas" panose="020B0609020204030204" pitchFamily="49" charset="0"/>
              </a:rPr>
              <a:t>switch</a:t>
            </a:r>
            <a:r>
              <a:rPr lang="pt-PT" sz="2000" b="1" dirty="0">
                <a:latin typeface="Consolas" panose="020B0609020204030204" pitchFamily="49" charset="0"/>
              </a:rPr>
              <a:t> virtual</a:t>
            </a:r>
          </a:p>
          <a:p>
            <a:r>
              <a:rPr lang="pt-PT" sz="2000" b="1" dirty="0" smtClean="0">
                <a:latin typeface="Consolas" panose="020B0609020204030204" pitchFamily="49" charset="0"/>
              </a:rPr>
              <a:t>show </a:t>
            </a:r>
            <a:r>
              <a:rPr lang="pt-PT" sz="2000" b="1" dirty="0" err="1">
                <a:latin typeface="Consolas" panose="020B0609020204030204" pitchFamily="49" charset="0"/>
              </a:rPr>
              <a:t>switch</a:t>
            </a:r>
            <a:r>
              <a:rPr lang="pt-PT" sz="2000" b="1" dirty="0">
                <a:latin typeface="Consolas" panose="020B0609020204030204" pitchFamily="49" charset="0"/>
              </a:rPr>
              <a:t> virtual </a:t>
            </a:r>
            <a:r>
              <a:rPr lang="pt-PT" sz="2000" b="1" dirty="0" smtClean="0">
                <a:latin typeface="Consolas" panose="020B0609020204030204" pitchFamily="49" charset="0"/>
              </a:rPr>
              <a:t>link</a:t>
            </a:r>
          </a:p>
          <a:p>
            <a:r>
              <a:rPr lang="pt-PT" sz="2000" b="1" dirty="0" smtClean="0">
                <a:latin typeface="Consolas" panose="020B0609020204030204" pitchFamily="49" charset="0"/>
              </a:rPr>
              <a:t>show </a:t>
            </a:r>
            <a:r>
              <a:rPr lang="pt-PT" sz="2000" b="1" dirty="0" err="1">
                <a:latin typeface="Consolas" panose="020B0609020204030204" pitchFamily="49" charset="0"/>
              </a:rPr>
              <a:t>switch</a:t>
            </a:r>
            <a:r>
              <a:rPr lang="pt-PT" sz="2000" b="1" dirty="0">
                <a:latin typeface="Consolas" panose="020B0609020204030204" pitchFamily="49" charset="0"/>
              </a:rPr>
              <a:t> virtual role</a:t>
            </a:r>
          </a:p>
          <a:p>
            <a:r>
              <a:rPr lang="en-US" sz="2000" b="1" dirty="0" smtClean="0">
                <a:latin typeface="Consolas" panose="020B0609020204030204" pitchFamily="49" charset="0"/>
              </a:rPr>
              <a:t>show </a:t>
            </a:r>
            <a:r>
              <a:rPr lang="en-US" sz="2000" b="1" dirty="0">
                <a:latin typeface="Consolas" panose="020B0609020204030204" pitchFamily="49" charset="0"/>
              </a:rPr>
              <a:t>switch virtual link port-channel</a:t>
            </a:r>
            <a:endParaRPr lang="pt-PT" sz="20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1605" y="3958034"/>
            <a:ext cx="8175946" cy="2101572"/>
          </a:xfrm>
          <a:prstGeom prst="rect">
            <a:avLst/>
          </a:prstGeom>
        </p:spPr>
      </p:pic>
    </p:spTree>
    <p:extLst>
      <p:ext uri="{BB962C8B-B14F-4D97-AF65-F5344CB8AC3E}">
        <p14:creationId xmlns:p14="http://schemas.microsoft.com/office/powerpoint/2010/main" val="376905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a:t>
            </a:r>
            <a:r>
              <a:rPr lang="pt-PT" dirty="0" smtClean="0"/>
              <a:t>VSL</a:t>
            </a:r>
            <a:endParaRPr lang="pt-PT" dirty="0"/>
          </a:p>
        </p:txBody>
      </p:sp>
      <p:pic>
        <p:nvPicPr>
          <p:cNvPr id="4" name="Content Placeholder 3"/>
          <p:cNvPicPr>
            <a:picLocks noGrp="1" noChangeAspect="1"/>
          </p:cNvPicPr>
          <p:nvPr>
            <p:ph idx="1"/>
          </p:nvPr>
        </p:nvPicPr>
        <p:blipFill>
          <a:blip r:embed="rId3"/>
          <a:stretch>
            <a:fillRect/>
          </a:stretch>
        </p:blipFill>
        <p:spPr>
          <a:xfrm>
            <a:off x="279400" y="853855"/>
            <a:ext cx="7780030" cy="2025821"/>
          </a:xfrm>
          <a:prstGeom prst="rect">
            <a:avLst/>
          </a:prstGeom>
        </p:spPr>
      </p:pic>
      <p:pic>
        <p:nvPicPr>
          <p:cNvPr id="5" name="Picture 4"/>
          <p:cNvPicPr>
            <a:picLocks noChangeAspect="1"/>
          </p:cNvPicPr>
          <p:nvPr/>
        </p:nvPicPr>
        <p:blipFill>
          <a:blip r:embed="rId4"/>
          <a:stretch>
            <a:fillRect/>
          </a:stretch>
        </p:blipFill>
        <p:spPr>
          <a:xfrm>
            <a:off x="2000348" y="2746361"/>
            <a:ext cx="6429917" cy="4111639"/>
          </a:xfrm>
          <a:prstGeom prst="rect">
            <a:avLst/>
          </a:prstGeom>
        </p:spPr>
      </p:pic>
    </p:spTree>
    <p:extLst>
      <p:ext uri="{BB962C8B-B14F-4D97-AF65-F5344CB8AC3E}">
        <p14:creationId xmlns:p14="http://schemas.microsoft.com/office/powerpoint/2010/main" val="279839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Redundant Switch Supervisors</a:t>
            </a:r>
            <a:endParaRPr lang="en-US" sz="3000" b="0" dirty="0" smtClean="0">
              <a:solidFill>
                <a:schemeClr val="bg1"/>
              </a:solidFill>
            </a:endParaRPr>
          </a:p>
        </p:txBody>
      </p:sp>
    </p:spTree>
    <p:extLst>
      <p:ext uri="{BB962C8B-B14F-4D97-AF65-F5344CB8AC3E}">
        <p14:creationId xmlns:p14="http://schemas.microsoft.com/office/powerpoint/2010/main" val="323016314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Redundant</a:t>
            </a:r>
            <a:r>
              <a:rPr lang="pt-PT" dirty="0"/>
              <a:t> </a:t>
            </a:r>
            <a:r>
              <a:rPr lang="pt-PT" dirty="0" err="1"/>
              <a:t>Switch</a:t>
            </a:r>
            <a:r>
              <a:rPr lang="pt-PT" dirty="0"/>
              <a:t> </a:t>
            </a:r>
            <a:r>
              <a:rPr lang="pt-PT" dirty="0" err="1"/>
              <a:t>Supervisors</a:t>
            </a:r>
            <a:endParaRPr lang="pt-PT" dirty="0"/>
          </a:p>
        </p:txBody>
      </p:sp>
      <p:sp>
        <p:nvSpPr>
          <p:cNvPr id="3" name="Content Placeholder 2"/>
          <p:cNvSpPr>
            <a:spLocks noGrp="1"/>
          </p:cNvSpPr>
          <p:nvPr>
            <p:ph idx="1"/>
          </p:nvPr>
        </p:nvSpPr>
        <p:spPr/>
        <p:txBody>
          <a:bodyPr>
            <a:normAutofit fontScale="77500" lnSpcReduction="20000"/>
          </a:bodyPr>
          <a:lstStyle/>
          <a:p>
            <a:r>
              <a:rPr lang="en-US" dirty="0"/>
              <a:t>The Cisco supervisor engine module is the heart of the Cisco modular switch platforms.</a:t>
            </a:r>
          </a:p>
          <a:p>
            <a:r>
              <a:rPr lang="en-US" dirty="0"/>
              <a:t>The supervisor provides centralized forwarding information and processing. </a:t>
            </a:r>
            <a:endParaRPr lang="en-US" dirty="0" smtClean="0"/>
          </a:p>
          <a:p>
            <a:r>
              <a:rPr lang="en-US" dirty="0" smtClean="0"/>
              <a:t>All software processes </a:t>
            </a:r>
            <a:r>
              <a:rPr lang="en-US" dirty="0"/>
              <a:t>of a modular switch are run on a supervisor.</a:t>
            </a:r>
          </a:p>
          <a:p>
            <a:r>
              <a:rPr lang="en-US" dirty="0"/>
              <a:t>Redundant supervisors are highly recommended for the aggregation and core layer </a:t>
            </a:r>
            <a:r>
              <a:rPr lang="en-US" dirty="0" smtClean="0"/>
              <a:t>so that </a:t>
            </a:r>
            <a:r>
              <a:rPr lang="en-US" dirty="0"/>
              <a:t>they might help provide faster convergence in case of the primary supervisor </a:t>
            </a:r>
            <a:r>
              <a:rPr lang="en-US" dirty="0" smtClean="0"/>
              <a:t>failure. Platforms </a:t>
            </a:r>
            <a:r>
              <a:rPr lang="en-US" dirty="0"/>
              <a:t>such as the Catalyst 4500, 6500, and 6800 series can accept two </a:t>
            </a:r>
            <a:r>
              <a:rPr lang="en-US" dirty="0" smtClean="0"/>
              <a:t>supervisor modules </a:t>
            </a:r>
            <a:r>
              <a:rPr lang="en-US" dirty="0"/>
              <a:t>that are installed in a single chassis, thus removing a single point of failure. </a:t>
            </a:r>
            <a:endParaRPr lang="en-US" dirty="0" smtClean="0"/>
          </a:p>
          <a:p>
            <a:r>
              <a:rPr lang="en-US" dirty="0" smtClean="0"/>
              <a:t>The</a:t>
            </a:r>
            <a:r>
              <a:rPr lang="en-US" dirty="0"/>
              <a:t> </a:t>
            </a:r>
            <a:r>
              <a:rPr lang="en-US" dirty="0" smtClean="0"/>
              <a:t>first </a:t>
            </a:r>
            <a:r>
              <a:rPr lang="en-US" dirty="0"/>
              <a:t>supervisor module to successfully boot becomes the active supervisor for the chassis.</a:t>
            </a:r>
          </a:p>
          <a:p>
            <a:r>
              <a:rPr lang="en-US" dirty="0"/>
              <a:t>The other supervisor remains in a standby role, waiting for the active supervisor </a:t>
            </a:r>
            <a:r>
              <a:rPr lang="en-US" dirty="0" smtClean="0"/>
              <a:t>to </a:t>
            </a:r>
            <a:r>
              <a:rPr lang="pt-PT" dirty="0" err="1" smtClean="0"/>
              <a:t>fail</a:t>
            </a:r>
            <a:r>
              <a:rPr lang="pt-PT" dirty="0"/>
              <a:t>.</a:t>
            </a:r>
          </a:p>
          <a:p>
            <a:r>
              <a:rPr lang="en-US" dirty="0"/>
              <a:t>The active supervisor provides all switching functions. The standby supervisor, </a:t>
            </a:r>
            <a:r>
              <a:rPr lang="en-US" dirty="0" smtClean="0"/>
              <a:t>however, is </a:t>
            </a:r>
            <a:r>
              <a:rPr lang="en-US" dirty="0"/>
              <a:t>allowed to boot and initialize only to a certain level. </a:t>
            </a:r>
            <a:endParaRPr lang="en-US" dirty="0" smtClean="0"/>
          </a:p>
          <a:p>
            <a:r>
              <a:rPr lang="en-US" dirty="0" smtClean="0"/>
              <a:t>When </a:t>
            </a:r>
            <a:r>
              <a:rPr lang="en-US" dirty="0"/>
              <a:t>the active module </a:t>
            </a:r>
            <a:r>
              <a:rPr lang="en-US" dirty="0" smtClean="0"/>
              <a:t>fails, the </a:t>
            </a:r>
            <a:r>
              <a:rPr lang="en-US" dirty="0"/>
              <a:t>standby module can proceed to initialize any remaining functions and take over </a:t>
            </a:r>
            <a:r>
              <a:rPr lang="en-US" dirty="0" smtClean="0"/>
              <a:t>the </a:t>
            </a:r>
            <a:r>
              <a:rPr lang="pt-PT" dirty="0" err="1" smtClean="0"/>
              <a:t>active</a:t>
            </a:r>
            <a:r>
              <a:rPr lang="pt-PT" dirty="0" smtClean="0"/>
              <a:t> </a:t>
            </a:r>
            <a:r>
              <a:rPr lang="pt-PT" dirty="0"/>
              <a:t>role</a:t>
            </a:r>
            <a:r>
              <a:rPr lang="pt-PT" dirty="0" smtClean="0"/>
              <a:t>.</a:t>
            </a:r>
            <a:endParaRPr lang="pt-PT" dirty="0"/>
          </a:p>
        </p:txBody>
      </p:sp>
    </p:spTree>
    <p:extLst>
      <p:ext uri="{BB962C8B-B14F-4D97-AF65-F5344CB8AC3E}">
        <p14:creationId xmlns:p14="http://schemas.microsoft.com/office/powerpoint/2010/main" val="68004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Supervisor </a:t>
            </a:r>
            <a:r>
              <a:rPr lang="pt-PT" dirty="0" err="1"/>
              <a:t>Redundancy</a:t>
            </a:r>
            <a:r>
              <a:rPr lang="pt-PT" dirty="0"/>
              <a:t> </a:t>
            </a:r>
            <a:r>
              <a:rPr lang="pt-PT" dirty="0" err="1"/>
              <a:t>Modes</a:t>
            </a:r>
            <a:endParaRPr lang="pt-PT" dirty="0"/>
          </a:p>
        </p:txBody>
      </p:sp>
      <p:sp>
        <p:nvSpPr>
          <p:cNvPr id="3" name="Content Placeholder 2"/>
          <p:cNvSpPr>
            <a:spLocks noGrp="1"/>
          </p:cNvSpPr>
          <p:nvPr>
            <p:ph idx="1"/>
          </p:nvPr>
        </p:nvSpPr>
        <p:spPr>
          <a:xfrm>
            <a:off x="279401" y="3780430"/>
            <a:ext cx="8520354" cy="2534309"/>
          </a:xfrm>
        </p:spPr>
        <p:txBody>
          <a:bodyPr/>
          <a:lstStyle/>
          <a:p>
            <a:r>
              <a:rPr lang="en-US" dirty="0"/>
              <a:t>Redundant supervisor modules can be configured in several modes.</a:t>
            </a:r>
          </a:p>
          <a:p>
            <a:r>
              <a:rPr lang="en-US" dirty="0"/>
              <a:t>Redundancy mode limits the standby supervisor’s state of readiness.</a:t>
            </a:r>
          </a:p>
          <a:p>
            <a:r>
              <a:rPr lang="pt-PT" dirty="0"/>
              <a:t>SSO </a:t>
            </a:r>
            <a:r>
              <a:rPr lang="pt-PT" dirty="0" err="1"/>
              <a:t>allows</a:t>
            </a:r>
            <a:r>
              <a:rPr lang="pt-PT" dirty="0"/>
              <a:t> for NSF.</a:t>
            </a:r>
          </a:p>
        </p:txBody>
      </p:sp>
      <p:pic>
        <p:nvPicPr>
          <p:cNvPr id="4" name="Picture 3"/>
          <p:cNvPicPr>
            <a:picLocks noChangeAspect="1"/>
          </p:cNvPicPr>
          <p:nvPr/>
        </p:nvPicPr>
        <p:blipFill>
          <a:blip r:embed="rId2"/>
          <a:stretch>
            <a:fillRect/>
          </a:stretch>
        </p:blipFill>
        <p:spPr>
          <a:xfrm>
            <a:off x="279400" y="1183340"/>
            <a:ext cx="8536005" cy="2279176"/>
          </a:xfrm>
          <a:prstGeom prst="rect">
            <a:avLst/>
          </a:prstGeom>
        </p:spPr>
      </p:pic>
    </p:spTree>
    <p:extLst>
      <p:ext uri="{BB962C8B-B14F-4D97-AF65-F5344CB8AC3E}">
        <p14:creationId xmlns:p14="http://schemas.microsoft.com/office/powerpoint/2010/main" val="21993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9 Objectives</a:t>
            </a:r>
          </a:p>
        </p:txBody>
      </p:sp>
      <p:sp>
        <p:nvSpPr>
          <p:cNvPr id="7" name="Content Placeholder 6"/>
          <p:cNvSpPr>
            <a:spLocks noGrp="1"/>
          </p:cNvSpPr>
          <p:nvPr>
            <p:ph idx="1"/>
          </p:nvPr>
        </p:nvSpPr>
        <p:spPr/>
        <p:txBody>
          <a:bodyPr/>
          <a:lstStyle/>
          <a:p>
            <a:pPr marL="0" indent="0">
              <a:buNone/>
            </a:pPr>
            <a:r>
              <a:rPr lang="en-US" dirty="0"/>
              <a:t>This chapter covers the following Cisco Catalyst </a:t>
            </a:r>
            <a:r>
              <a:rPr lang="en-US" dirty="0" smtClean="0"/>
              <a:t>switch features</a:t>
            </a:r>
            <a:r>
              <a:rPr lang="en-US" dirty="0"/>
              <a:t>:</a:t>
            </a:r>
          </a:p>
          <a:p>
            <a:r>
              <a:rPr lang="en-US" dirty="0" smtClean="0"/>
              <a:t>The </a:t>
            </a:r>
            <a:r>
              <a:rPr lang="en-US" dirty="0"/>
              <a:t>need and basic idea behind switch stacking and VSS</a:t>
            </a:r>
          </a:p>
          <a:p>
            <a:r>
              <a:rPr lang="pt-PT" dirty="0" err="1" smtClean="0"/>
              <a:t>StackWise</a:t>
            </a:r>
            <a:endParaRPr lang="pt-PT" dirty="0"/>
          </a:p>
          <a:p>
            <a:r>
              <a:rPr lang="pt-PT" dirty="0" err="1" smtClean="0"/>
              <a:t>The</a:t>
            </a:r>
            <a:r>
              <a:rPr lang="pt-PT" dirty="0" smtClean="0"/>
              <a:t> </a:t>
            </a:r>
            <a:r>
              <a:rPr lang="pt-PT" dirty="0" err="1"/>
              <a:t>benefits</a:t>
            </a:r>
            <a:r>
              <a:rPr lang="pt-PT" dirty="0"/>
              <a:t> </a:t>
            </a:r>
            <a:r>
              <a:rPr lang="pt-PT" dirty="0" err="1"/>
              <a:t>of</a:t>
            </a:r>
            <a:r>
              <a:rPr lang="pt-PT" dirty="0"/>
              <a:t> </a:t>
            </a:r>
            <a:r>
              <a:rPr lang="pt-PT" dirty="0" err="1"/>
              <a:t>StackWise</a:t>
            </a:r>
            <a:endParaRPr lang="pt-PT" dirty="0"/>
          </a:p>
          <a:p>
            <a:r>
              <a:rPr lang="pt-PT" dirty="0" err="1" smtClean="0"/>
              <a:t>Verifying</a:t>
            </a:r>
            <a:r>
              <a:rPr lang="pt-PT" dirty="0" smtClean="0"/>
              <a:t> </a:t>
            </a:r>
            <a:r>
              <a:rPr lang="pt-PT" dirty="0" err="1"/>
              <a:t>StackWise</a:t>
            </a:r>
            <a:endParaRPr lang="pt-PT" dirty="0"/>
          </a:p>
          <a:p>
            <a:r>
              <a:rPr lang="pt-PT" dirty="0" smtClean="0"/>
              <a:t>VSS</a:t>
            </a:r>
            <a:endParaRPr lang="pt-PT" dirty="0"/>
          </a:p>
          <a:p>
            <a:r>
              <a:rPr lang="pt-PT" dirty="0" smtClean="0"/>
              <a:t>VSS </a:t>
            </a:r>
            <a:r>
              <a:rPr lang="pt-PT" dirty="0" err="1"/>
              <a:t>benefits</a:t>
            </a:r>
            <a:endParaRPr lang="pt-PT" dirty="0"/>
          </a:p>
          <a:p>
            <a:r>
              <a:rPr lang="pt-PT" dirty="0" err="1" smtClean="0"/>
              <a:t>Verifying</a:t>
            </a:r>
            <a:r>
              <a:rPr lang="pt-PT" dirty="0" smtClean="0"/>
              <a:t> </a:t>
            </a:r>
            <a:r>
              <a:rPr lang="pt-PT" dirty="0"/>
              <a:t>VSS</a:t>
            </a:r>
          </a:p>
          <a:p>
            <a:r>
              <a:rPr lang="pt-PT" dirty="0" smtClean="0"/>
              <a:t>Supervisor </a:t>
            </a:r>
            <a:r>
              <a:rPr lang="pt-PT" dirty="0" err="1"/>
              <a:t>redundancy</a:t>
            </a:r>
            <a:endParaRPr lang="pt-PT" dirty="0"/>
          </a:p>
          <a:p>
            <a:r>
              <a:rPr lang="pt-PT" dirty="0" smtClean="0"/>
              <a:t>Supervisor </a:t>
            </a:r>
            <a:r>
              <a:rPr lang="pt-PT" dirty="0" err="1"/>
              <a:t>redundancy</a:t>
            </a:r>
            <a:r>
              <a:rPr lang="pt-PT" dirty="0"/>
              <a:t> </a:t>
            </a:r>
            <a:r>
              <a:rPr lang="pt-PT" dirty="0" err="1"/>
              <a:t>modes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Supervisor </a:t>
            </a:r>
            <a:r>
              <a:rPr lang="pt-PT" dirty="0" err="1"/>
              <a:t>Redundancy</a:t>
            </a:r>
            <a:r>
              <a:rPr lang="pt-PT" dirty="0"/>
              <a:t> </a:t>
            </a:r>
            <a:r>
              <a:rPr lang="pt-PT" dirty="0" err="1"/>
              <a:t>Modes</a:t>
            </a:r>
            <a:endParaRPr lang="pt-PT" dirty="0"/>
          </a:p>
        </p:txBody>
      </p:sp>
      <p:sp>
        <p:nvSpPr>
          <p:cNvPr id="3" name="Content Placeholder 2"/>
          <p:cNvSpPr>
            <a:spLocks noGrp="1"/>
          </p:cNvSpPr>
          <p:nvPr>
            <p:ph idx="1"/>
          </p:nvPr>
        </p:nvSpPr>
        <p:spPr/>
        <p:txBody>
          <a:bodyPr>
            <a:normAutofit fontScale="92500" lnSpcReduction="10000"/>
          </a:bodyPr>
          <a:lstStyle/>
          <a:p>
            <a:r>
              <a:rPr lang="en-US" b="1" dirty="0"/>
              <a:t>Route processor redundancy (</a:t>
            </a:r>
            <a:r>
              <a:rPr lang="en-US" b="1" dirty="0" smtClean="0"/>
              <a:t>RPR)</a:t>
            </a:r>
          </a:p>
          <a:p>
            <a:pPr lvl="1"/>
            <a:r>
              <a:rPr lang="en-US" dirty="0" smtClean="0"/>
              <a:t>The </a:t>
            </a:r>
            <a:r>
              <a:rPr lang="en-US" dirty="0"/>
              <a:t>redundant supervisor is only </a:t>
            </a:r>
            <a:r>
              <a:rPr lang="en-US" dirty="0" smtClean="0"/>
              <a:t>partially booted </a:t>
            </a:r>
            <a:r>
              <a:rPr lang="en-US" dirty="0"/>
              <a:t>and initialized. When the active module fails, the standby module </a:t>
            </a:r>
            <a:r>
              <a:rPr lang="en-US" dirty="0" smtClean="0"/>
              <a:t>must reload </a:t>
            </a:r>
            <a:r>
              <a:rPr lang="en-US" dirty="0"/>
              <a:t>every other module in the switch and then initialize all the supervisor functions.</a:t>
            </a:r>
          </a:p>
          <a:p>
            <a:r>
              <a:rPr lang="en-US" b="1" dirty="0" smtClean="0"/>
              <a:t>Route </a:t>
            </a:r>
            <a:r>
              <a:rPr lang="en-US" b="1" dirty="0"/>
              <a:t>processor redundancy plus (RPR</a:t>
            </a:r>
            <a:r>
              <a:rPr lang="en-US" b="1" dirty="0" smtClean="0"/>
              <a:t>+)</a:t>
            </a:r>
          </a:p>
          <a:p>
            <a:pPr lvl="1"/>
            <a:r>
              <a:rPr lang="en-US" dirty="0" smtClean="0"/>
              <a:t>The </a:t>
            </a:r>
            <a:r>
              <a:rPr lang="en-US" dirty="0"/>
              <a:t>redundant supervisor is </a:t>
            </a:r>
            <a:r>
              <a:rPr lang="en-US" dirty="0" smtClean="0"/>
              <a:t>booted, allowing </a:t>
            </a:r>
            <a:r>
              <a:rPr lang="en-US" dirty="0"/>
              <a:t>the supervisor and route engine to initialize. No Layer 2 or Layer 3 </a:t>
            </a:r>
            <a:r>
              <a:rPr lang="en-US" dirty="0" smtClean="0"/>
              <a:t>functions are </a:t>
            </a:r>
            <a:r>
              <a:rPr lang="en-US" dirty="0"/>
              <a:t>started. When the active module fails, the standby module finishes </a:t>
            </a:r>
            <a:r>
              <a:rPr lang="en-US" dirty="0" smtClean="0"/>
              <a:t>initializing without </a:t>
            </a:r>
            <a:r>
              <a:rPr lang="en-US" dirty="0"/>
              <a:t>reloading other switch modules. This allows switch ports to retain </a:t>
            </a:r>
            <a:r>
              <a:rPr lang="en-US" dirty="0" smtClean="0"/>
              <a:t>their </a:t>
            </a:r>
            <a:r>
              <a:rPr lang="pt-PT" dirty="0" err="1" smtClean="0"/>
              <a:t>state</a:t>
            </a:r>
            <a:r>
              <a:rPr lang="pt-PT" dirty="0"/>
              <a:t>.</a:t>
            </a:r>
          </a:p>
          <a:p>
            <a:r>
              <a:rPr lang="en-US" b="1" dirty="0" err="1" smtClean="0"/>
              <a:t>Stateful</a:t>
            </a:r>
            <a:r>
              <a:rPr lang="en-US" b="1" dirty="0" smtClean="0"/>
              <a:t> </a:t>
            </a:r>
            <a:r>
              <a:rPr lang="en-US" b="1" dirty="0"/>
              <a:t>switchover (</a:t>
            </a:r>
            <a:r>
              <a:rPr lang="en-US" b="1" dirty="0" smtClean="0"/>
              <a:t>SSO)</a:t>
            </a:r>
          </a:p>
          <a:p>
            <a:pPr lvl="1"/>
            <a:r>
              <a:rPr lang="en-US" dirty="0" smtClean="0"/>
              <a:t>The </a:t>
            </a:r>
            <a:r>
              <a:rPr lang="en-US" dirty="0"/>
              <a:t>redundant supervisor is fully booted and </a:t>
            </a:r>
            <a:r>
              <a:rPr lang="en-US" dirty="0" smtClean="0"/>
              <a:t>initialized. Both </a:t>
            </a:r>
            <a:r>
              <a:rPr lang="en-US" dirty="0"/>
              <a:t>the startup and running configuration contents are synchronized between </a:t>
            </a:r>
            <a:r>
              <a:rPr lang="en-US" dirty="0" smtClean="0"/>
              <a:t>the supervisor </a:t>
            </a:r>
            <a:r>
              <a:rPr lang="en-US" dirty="0"/>
              <a:t>modules. Layer 2 information is maintained on both supervisors so </a:t>
            </a:r>
            <a:r>
              <a:rPr lang="en-US" dirty="0" smtClean="0"/>
              <a:t>that hardware </a:t>
            </a:r>
            <a:r>
              <a:rPr lang="en-US" dirty="0"/>
              <a:t>switching can continue during a failover. The state of the switch </a:t>
            </a:r>
            <a:r>
              <a:rPr lang="en-US" dirty="0" smtClean="0"/>
              <a:t>interfaces is </a:t>
            </a:r>
            <a:r>
              <a:rPr lang="en-US" dirty="0"/>
              <a:t>also maintained on both supervisors so that links do not flap during a failover.</a:t>
            </a:r>
            <a:endParaRPr lang="pt-PT" dirty="0"/>
          </a:p>
        </p:txBody>
      </p:sp>
    </p:spTree>
    <p:extLst>
      <p:ext uri="{BB962C8B-B14F-4D97-AF65-F5344CB8AC3E}">
        <p14:creationId xmlns:p14="http://schemas.microsoft.com/office/powerpoint/2010/main" val="343027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Stateful</a:t>
            </a:r>
            <a:r>
              <a:rPr lang="pt-PT" dirty="0"/>
              <a:t> </a:t>
            </a:r>
            <a:r>
              <a:rPr lang="pt-PT" dirty="0" err="1"/>
              <a:t>Switchover</a:t>
            </a:r>
            <a:endParaRPr lang="pt-PT" dirty="0"/>
          </a:p>
        </p:txBody>
      </p:sp>
      <p:sp>
        <p:nvSpPr>
          <p:cNvPr id="3" name="Content Placeholder 2"/>
          <p:cNvSpPr>
            <a:spLocks noGrp="1"/>
          </p:cNvSpPr>
          <p:nvPr>
            <p:ph idx="1"/>
          </p:nvPr>
        </p:nvSpPr>
        <p:spPr/>
        <p:txBody>
          <a:bodyPr/>
          <a:lstStyle/>
          <a:p>
            <a:r>
              <a:rPr lang="en-US" dirty="0"/>
              <a:t>T</a:t>
            </a:r>
            <a:r>
              <a:rPr lang="en-US" dirty="0" smtClean="0"/>
              <a:t>he </a:t>
            </a:r>
            <a:r>
              <a:rPr lang="en-US" dirty="0"/>
              <a:t>redundant supervisor engine starts up in a fully initialized state </a:t>
            </a:r>
            <a:r>
              <a:rPr lang="en-US" dirty="0" smtClean="0"/>
              <a:t>and synchronizes </a:t>
            </a:r>
            <a:r>
              <a:rPr lang="en-US" dirty="0"/>
              <a:t>with the startup configuration and the running configuration of the </a:t>
            </a:r>
            <a:r>
              <a:rPr lang="en-US" dirty="0" smtClean="0"/>
              <a:t>active supervisor </a:t>
            </a:r>
            <a:r>
              <a:rPr lang="en-US" dirty="0"/>
              <a:t>engine. </a:t>
            </a:r>
            <a:endParaRPr lang="en-US" dirty="0" smtClean="0"/>
          </a:p>
          <a:p>
            <a:r>
              <a:rPr lang="en-US" dirty="0" smtClean="0"/>
              <a:t>The </a:t>
            </a:r>
            <a:r>
              <a:rPr lang="en-US" dirty="0"/>
              <a:t>standby supervisor in SSO mode also keeps in sync with </a:t>
            </a:r>
            <a:r>
              <a:rPr lang="en-US" dirty="0" smtClean="0"/>
              <a:t>the active </a:t>
            </a:r>
            <a:r>
              <a:rPr lang="en-US" dirty="0"/>
              <a:t>supervisor engine for all changes in hardware and software states for features </a:t>
            </a:r>
            <a:r>
              <a:rPr lang="en-US" dirty="0" smtClean="0"/>
              <a:t>that are </a:t>
            </a:r>
            <a:r>
              <a:rPr lang="en-US" dirty="0"/>
              <a:t>supported via SSO. </a:t>
            </a:r>
            <a:endParaRPr lang="en-US" dirty="0" smtClean="0"/>
          </a:p>
          <a:p>
            <a:r>
              <a:rPr lang="en-US" dirty="0" smtClean="0"/>
              <a:t>Any </a:t>
            </a:r>
            <a:r>
              <a:rPr lang="en-US" dirty="0"/>
              <a:t>supported feature interrupted by failure of the active </a:t>
            </a:r>
            <a:r>
              <a:rPr lang="en-US" dirty="0" smtClean="0"/>
              <a:t>supervisor engine </a:t>
            </a:r>
            <a:r>
              <a:rPr lang="en-US" dirty="0"/>
              <a:t>is continued seamlessly on the redundant supervisor engine.</a:t>
            </a:r>
            <a:endParaRPr lang="pt-PT" dirty="0"/>
          </a:p>
        </p:txBody>
      </p:sp>
    </p:spTree>
    <p:extLst>
      <p:ext uri="{BB962C8B-B14F-4D97-AF65-F5344CB8AC3E}">
        <p14:creationId xmlns:p14="http://schemas.microsoft.com/office/powerpoint/2010/main" val="342307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Nonstop</a:t>
            </a:r>
            <a:r>
              <a:rPr lang="pt-PT" dirty="0"/>
              <a:t> </a:t>
            </a:r>
            <a:r>
              <a:rPr lang="pt-PT" dirty="0" err="1"/>
              <a:t>Forwarding</a:t>
            </a:r>
            <a:endParaRPr lang="pt-PT" dirty="0"/>
          </a:p>
        </p:txBody>
      </p:sp>
      <p:sp>
        <p:nvSpPr>
          <p:cNvPr id="3" name="Content Placeholder 2"/>
          <p:cNvSpPr>
            <a:spLocks noGrp="1"/>
          </p:cNvSpPr>
          <p:nvPr>
            <p:ph idx="1"/>
          </p:nvPr>
        </p:nvSpPr>
        <p:spPr/>
        <p:txBody>
          <a:bodyPr>
            <a:normAutofit/>
          </a:bodyPr>
          <a:lstStyle/>
          <a:p>
            <a:r>
              <a:rPr lang="en-US" dirty="0"/>
              <a:t>NSF is an interactive </a:t>
            </a:r>
            <a:r>
              <a:rPr lang="en-US" dirty="0" smtClean="0"/>
              <a:t>method that </a:t>
            </a:r>
            <a:r>
              <a:rPr lang="en-US" dirty="0"/>
              <a:t>focuses on quickly rebuilding the Routing Information Base (RIB) table </a:t>
            </a:r>
            <a:r>
              <a:rPr lang="en-US" dirty="0" smtClean="0"/>
              <a:t>after a </a:t>
            </a:r>
            <a:r>
              <a:rPr lang="en-US" dirty="0"/>
              <a:t>supervisor switchover. </a:t>
            </a:r>
            <a:endParaRPr lang="en-US" dirty="0" smtClean="0"/>
          </a:p>
          <a:p>
            <a:r>
              <a:rPr lang="en-US" dirty="0" smtClean="0"/>
              <a:t>The </a:t>
            </a:r>
            <a:r>
              <a:rPr lang="en-US" dirty="0"/>
              <a:t>RIB is used to generate the Forwarding Information </a:t>
            </a:r>
            <a:r>
              <a:rPr lang="en-US" dirty="0" smtClean="0"/>
              <a:t>Base (FIB</a:t>
            </a:r>
            <a:r>
              <a:rPr lang="en-US" dirty="0"/>
              <a:t>) table for CEF, which is downloaded to any switch modules that can perform CEF.</a:t>
            </a:r>
          </a:p>
          <a:p>
            <a:r>
              <a:rPr lang="en-US" dirty="0"/>
              <a:t>NSF with SSO redundancy includes the standard SSO for Layer 2 switching; </a:t>
            </a:r>
            <a:r>
              <a:rPr lang="en-US" dirty="0" smtClean="0"/>
              <a:t>however, it </a:t>
            </a:r>
            <a:r>
              <a:rPr lang="en-US" dirty="0"/>
              <a:t>also minimizes the amount of time that a Layer 3 network is unavailable following </a:t>
            </a:r>
            <a:r>
              <a:rPr lang="en-US" dirty="0" smtClean="0"/>
              <a:t>a supervisor </a:t>
            </a:r>
            <a:r>
              <a:rPr lang="en-US" dirty="0"/>
              <a:t>engine switchover by continuing to forward IP packets using CEF entries </a:t>
            </a:r>
            <a:r>
              <a:rPr lang="en-US" dirty="0" smtClean="0"/>
              <a:t>built from </a:t>
            </a:r>
            <a:r>
              <a:rPr lang="en-US" dirty="0"/>
              <a:t>the old active supervisor.</a:t>
            </a:r>
            <a:endParaRPr lang="pt-PT" dirty="0"/>
          </a:p>
        </p:txBody>
      </p:sp>
    </p:spTree>
    <p:extLst>
      <p:ext uri="{BB962C8B-B14F-4D97-AF65-F5344CB8AC3E}">
        <p14:creationId xmlns:p14="http://schemas.microsoft.com/office/powerpoint/2010/main" val="45111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a:t>
            </a:r>
            <a:r>
              <a:rPr lang="en-US" dirty="0" smtClean="0"/>
              <a:t> </a:t>
            </a:r>
            <a:r>
              <a:rPr lang="en-US" dirty="0"/>
              <a:t>Summary</a:t>
            </a:r>
          </a:p>
        </p:txBody>
      </p:sp>
      <p:sp>
        <p:nvSpPr>
          <p:cNvPr id="3" name="Content Placeholder 2"/>
          <p:cNvSpPr>
            <a:spLocks noGrp="1"/>
          </p:cNvSpPr>
          <p:nvPr>
            <p:ph idx="1"/>
          </p:nvPr>
        </p:nvSpPr>
        <p:spPr/>
        <p:txBody>
          <a:bodyPr>
            <a:normAutofit/>
          </a:bodyPr>
          <a:lstStyle/>
          <a:p>
            <a:r>
              <a:rPr lang="en-US" dirty="0"/>
              <a:t>The need and basic idea behind switch stacking and VSS</a:t>
            </a:r>
          </a:p>
          <a:p>
            <a:r>
              <a:rPr lang="pt-PT" dirty="0" err="1"/>
              <a:t>StackWise</a:t>
            </a:r>
            <a:endParaRPr lang="pt-PT" dirty="0"/>
          </a:p>
          <a:p>
            <a:r>
              <a:rPr lang="pt-PT" dirty="0" err="1"/>
              <a:t>The</a:t>
            </a:r>
            <a:r>
              <a:rPr lang="pt-PT" dirty="0"/>
              <a:t> </a:t>
            </a:r>
            <a:r>
              <a:rPr lang="pt-PT" dirty="0" err="1"/>
              <a:t>benefits</a:t>
            </a:r>
            <a:r>
              <a:rPr lang="pt-PT" dirty="0"/>
              <a:t> </a:t>
            </a:r>
            <a:r>
              <a:rPr lang="pt-PT" dirty="0" err="1"/>
              <a:t>of</a:t>
            </a:r>
            <a:r>
              <a:rPr lang="pt-PT" dirty="0"/>
              <a:t> </a:t>
            </a:r>
            <a:r>
              <a:rPr lang="pt-PT" dirty="0" err="1"/>
              <a:t>StackWise</a:t>
            </a:r>
            <a:endParaRPr lang="pt-PT" dirty="0"/>
          </a:p>
          <a:p>
            <a:r>
              <a:rPr lang="pt-PT" dirty="0" err="1"/>
              <a:t>Verifying</a:t>
            </a:r>
            <a:r>
              <a:rPr lang="pt-PT" dirty="0"/>
              <a:t> </a:t>
            </a:r>
            <a:r>
              <a:rPr lang="pt-PT" dirty="0" err="1"/>
              <a:t>StackWise</a:t>
            </a:r>
            <a:endParaRPr lang="pt-PT" dirty="0"/>
          </a:p>
          <a:p>
            <a:r>
              <a:rPr lang="pt-PT" dirty="0"/>
              <a:t>VSS</a:t>
            </a:r>
          </a:p>
          <a:p>
            <a:r>
              <a:rPr lang="pt-PT" dirty="0"/>
              <a:t>VSS </a:t>
            </a:r>
            <a:r>
              <a:rPr lang="pt-PT" dirty="0" err="1"/>
              <a:t>benefits</a:t>
            </a:r>
            <a:endParaRPr lang="pt-PT" dirty="0"/>
          </a:p>
          <a:p>
            <a:r>
              <a:rPr lang="pt-PT" dirty="0" err="1"/>
              <a:t>Verifying</a:t>
            </a:r>
            <a:r>
              <a:rPr lang="pt-PT" dirty="0"/>
              <a:t> VSS</a:t>
            </a:r>
          </a:p>
          <a:p>
            <a:r>
              <a:rPr lang="pt-PT" dirty="0"/>
              <a:t>Supervisor </a:t>
            </a:r>
            <a:r>
              <a:rPr lang="pt-PT" dirty="0" err="1"/>
              <a:t>redundancy</a:t>
            </a:r>
            <a:endParaRPr lang="pt-PT" dirty="0"/>
          </a:p>
          <a:p>
            <a:r>
              <a:rPr lang="pt-PT" dirty="0"/>
              <a:t>Supervisor </a:t>
            </a:r>
            <a:r>
              <a:rPr lang="pt-PT" dirty="0" err="1"/>
              <a:t>redundancy</a:t>
            </a:r>
            <a:r>
              <a:rPr lang="pt-PT" dirty="0"/>
              <a:t> </a:t>
            </a:r>
            <a:r>
              <a:rPr lang="pt-PT" dirty="0" err="1"/>
              <a:t>modes</a:t>
            </a:r>
            <a:endParaRPr lang="en-US" dirty="0"/>
          </a:p>
          <a:p>
            <a:endParaRPr lang="en-US" dirty="0"/>
          </a:p>
        </p:txBody>
      </p:sp>
    </p:spTree>
    <p:extLst>
      <p:ext uri="{BB962C8B-B14F-4D97-AF65-F5344CB8AC3E}">
        <p14:creationId xmlns:p14="http://schemas.microsoft.com/office/powerpoint/2010/main" val="372053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t>None</a:t>
            </a:r>
            <a:endParaRPr lang="en-US" b="1" dirty="0"/>
          </a:p>
        </p:txBody>
      </p:sp>
      <p:sp>
        <p:nvSpPr>
          <p:cNvPr id="5" name="Title 4"/>
          <p:cNvSpPr>
            <a:spLocks noGrp="1"/>
          </p:cNvSpPr>
          <p:nvPr>
            <p:ph type="title"/>
          </p:nvPr>
        </p:nvSpPr>
        <p:spPr/>
        <p:txBody>
          <a:bodyPr/>
          <a:lstStyle/>
          <a:p>
            <a:r>
              <a:rPr lang="en-US" dirty="0" smtClean="0"/>
              <a:t>Chapter 9 Labs</a:t>
            </a:r>
            <a:endParaRPr lang="en-US" dirty="0"/>
          </a:p>
        </p:txBody>
      </p:sp>
    </p:spTree>
    <p:extLst>
      <p:ext uri="{BB962C8B-B14F-4D97-AF65-F5344CB8AC3E}">
        <p14:creationId xmlns:p14="http://schemas.microsoft.com/office/powerpoint/2010/main" val="294095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extLst>
      <p:ext uri="{BB962C8B-B14F-4D97-AF65-F5344CB8AC3E}">
        <p14:creationId xmlns:p14="http://schemas.microsoft.com/office/powerpoint/2010/main" val="234574487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177738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The Need for Logical Switching Architectures</a:t>
            </a:r>
            <a:endParaRPr lang="en-US" sz="3000" b="0" dirty="0" smtClean="0">
              <a:solidFill>
                <a:schemeClr val="bg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Need for Logical Switching Architectures</a:t>
            </a:r>
            <a:endParaRPr lang="pt-PT" dirty="0"/>
          </a:p>
        </p:txBody>
      </p:sp>
      <p:sp>
        <p:nvSpPr>
          <p:cNvPr id="3" name="Content Placeholder 2"/>
          <p:cNvSpPr>
            <a:spLocks noGrp="1"/>
          </p:cNvSpPr>
          <p:nvPr>
            <p:ph idx="1"/>
          </p:nvPr>
        </p:nvSpPr>
        <p:spPr/>
        <p:txBody>
          <a:bodyPr>
            <a:normAutofit/>
          </a:bodyPr>
          <a:lstStyle/>
          <a:p>
            <a:r>
              <a:rPr lang="en-US" sz="2000" dirty="0" smtClean="0"/>
              <a:t>Access </a:t>
            </a:r>
            <a:r>
              <a:rPr lang="en-US" sz="2000" dirty="0" err="1" smtClean="0"/>
              <a:t>switchs</a:t>
            </a:r>
            <a:r>
              <a:rPr lang="en-US" sz="2000" dirty="0" smtClean="0"/>
              <a:t> </a:t>
            </a:r>
            <a:r>
              <a:rPr lang="en-US" sz="2000" dirty="0"/>
              <a:t>needs its own uplink to each of the distribution </a:t>
            </a:r>
            <a:r>
              <a:rPr lang="en-US" sz="2000" dirty="0" smtClean="0"/>
              <a:t>switches to </a:t>
            </a:r>
            <a:r>
              <a:rPr lang="en-US" sz="2000" dirty="0"/>
              <a:t>satisfy the redundancy requirements, but one of the uplinks has to be blocked </a:t>
            </a:r>
            <a:r>
              <a:rPr lang="en-US" sz="2000" dirty="0" smtClean="0"/>
              <a:t>by the </a:t>
            </a:r>
            <a:r>
              <a:rPr lang="en-US" sz="2000" dirty="0"/>
              <a:t>Spanning Tree Protocol (STP) to prevent a loop, thus cutting the bandwidth in half</a:t>
            </a:r>
            <a:r>
              <a:rPr lang="en-US" sz="2000" dirty="0" smtClean="0"/>
              <a:t>.</a:t>
            </a:r>
          </a:p>
          <a:p>
            <a:r>
              <a:rPr lang="en-US" sz="2000" dirty="0"/>
              <a:t>To overcome some of these limitations, Cisco proposes the following </a:t>
            </a:r>
            <a:r>
              <a:rPr lang="en-US" sz="2000" dirty="0" smtClean="0"/>
              <a:t>virtualization </a:t>
            </a:r>
            <a:r>
              <a:rPr lang="pt-PT" sz="2000" dirty="0" err="1" smtClean="0"/>
              <a:t>solutions</a:t>
            </a:r>
            <a:r>
              <a:rPr lang="pt-PT" sz="2000" dirty="0"/>
              <a:t>.</a:t>
            </a:r>
          </a:p>
          <a:p>
            <a:pPr lvl="1"/>
            <a:r>
              <a:rPr lang="en-US" sz="1800" b="1" dirty="0" err="1" smtClean="0"/>
              <a:t>StackWise</a:t>
            </a:r>
            <a:r>
              <a:rPr lang="en-US" sz="1800" b="1" dirty="0"/>
              <a:t>: </a:t>
            </a:r>
            <a:r>
              <a:rPr lang="en-US" sz="1800" dirty="0"/>
              <a:t>Focused on the access layer module</a:t>
            </a:r>
          </a:p>
          <a:p>
            <a:pPr lvl="1"/>
            <a:r>
              <a:rPr lang="en-US" sz="1800" b="1" dirty="0" smtClean="0"/>
              <a:t>VSS</a:t>
            </a:r>
            <a:r>
              <a:rPr lang="en-US" sz="1800" b="1" dirty="0"/>
              <a:t>: </a:t>
            </a:r>
            <a:r>
              <a:rPr lang="en-US" sz="1800" dirty="0"/>
              <a:t>Focused on the aggregation layer module</a:t>
            </a:r>
            <a:endParaRPr lang="pt-PT" sz="1800" dirty="0"/>
          </a:p>
        </p:txBody>
      </p:sp>
      <p:pic>
        <p:nvPicPr>
          <p:cNvPr id="4" name="Picture 3"/>
          <p:cNvPicPr>
            <a:picLocks noChangeAspect="1"/>
          </p:cNvPicPr>
          <p:nvPr/>
        </p:nvPicPr>
        <p:blipFill>
          <a:blip r:embed="rId2"/>
          <a:stretch>
            <a:fillRect/>
          </a:stretch>
        </p:blipFill>
        <p:spPr>
          <a:xfrm>
            <a:off x="1892498" y="3870360"/>
            <a:ext cx="5294160" cy="2987640"/>
          </a:xfrm>
          <a:prstGeom prst="rect">
            <a:avLst/>
          </a:prstGeom>
        </p:spPr>
      </p:pic>
    </p:spTree>
    <p:extLst>
      <p:ext uri="{BB962C8B-B14F-4D97-AF65-F5344CB8AC3E}">
        <p14:creationId xmlns:p14="http://schemas.microsoft.com/office/powerpoint/2010/main" val="106364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What Is </a:t>
            </a:r>
            <a:r>
              <a:rPr lang="en-US" sz="3000" kern="0" dirty="0" err="1">
                <a:solidFill>
                  <a:schemeClr val="bg1"/>
                </a:solidFill>
                <a:latin typeface="+mj-lt"/>
                <a:ea typeface="+mj-ea"/>
                <a:cs typeface="+mj-cs"/>
              </a:rPr>
              <a:t>StackWise</a:t>
            </a:r>
            <a:r>
              <a:rPr lang="en-US" sz="3000" kern="0" dirty="0">
                <a:solidFill>
                  <a:schemeClr val="bg1"/>
                </a:solidFill>
                <a:latin typeface="+mj-lt"/>
                <a:ea typeface="+mj-ea"/>
                <a:cs typeface="+mj-cs"/>
              </a:rPr>
              <a:t>?</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95280" y="3166226"/>
            <a:ext cx="4644000" cy="2316000"/>
          </a:xfrm>
          <a:prstGeom prst="rect">
            <a:avLst/>
          </a:prstGeom>
        </p:spPr>
      </p:pic>
      <p:sp>
        <p:nvSpPr>
          <p:cNvPr id="2" name="Title 1"/>
          <p:cNvSpPr>
            <a:spLocks noGrp="1"/>
          </p:cNvSpPr>
          <p:nvPr>
            <p:ph type="title"/>
          </p:nvPr>
        </p:nvSpPr>
        <p:spPr/>
        <p:txBody>
          <a:bodyPr/>
          <a:lstStyle/>
          <a:p>
            <a:r>
              <a:rPr lang="pt-PT" dirty="0" err="1"/>
              <a:t>What</a:t>
            </a:r>
            <a:r>
              <a:rPr lang="pt-PT" dirty="0"/>
              <a:t> Is </a:t>
            </a:r>
            <a:r>
              <a:rPr lang="pt-PT" dirty="0" err="1"/>
              <a:t>StackWise</a:t>
            </a:r>
            <a:r>
              <a:rPr lang="pt-PT" dirty="0"/>
              <a:t>?</a:t>
            </a:r>
          </a:p>
        </p:txBody>
      </p:sp>
      <p:sp>
        <p:nvSpPr>
          <p:cNvPr id="3" name="Content Placeholder 2"/>
          <p:cNvSpPr>
            <a:spLocks noGrp="1"/>
          </p:cNvSpPr>
          <p:nvPr>
            <p:ph idx="1"/>
          </p:nvPr>
        </p:nvSpPr>
        <p:spPr/>
        <p:txBody>
          <a:bodyPr>
            <a:normAutofit lnSpcReduction="10000"/>
          </a:bodyPr>
          <a:lstStyle/>
          <a:p>
            <a:r>
              <a:rPr lang="en-US" dirty="0"/>
              <a:t>Cisco </a:t>
            </a:r>
            <a:r>
              <a:rPr lang="en-US" dirty="0" err="1"/>
              <a:t>StackWise</a:t>
            </a:r>
            <a:r>
              <a:rPr lang="en-US" dirty="0"/>
              <a:t> technology provides a method for collectively utilizing the </a:t>
            </a:r>
            <a:r>
              <a:rPr lang="en-US" dirty="0" smtClean="0"/>
              <a:t>capabilities of </a:t>
            </a:r>
            <a:r>
              <a:rPr lang="en-US" dirty="0"/>
              <a:t>a stack of switches. </a:t>
            </a:r>
            <a:endParaRPr lang="en-US" dirty="0" smtClean="0"/>
          </a:p>
          <a:p>
            <a:r>
              <a:rPr lang="en-US" dirty="0" smtClean="0"/>
              <a:t>Configuration </a:t>
            </a:r>
            <a:r>
              <a:rPr lang="en-US" dirty="0"/>
              <a:t>and routing information is shared by every </a:t>
            </a:r>
            <a:r>
              <a:rPr lang="en-US" dirty="0" smtClean="0"/>
              <a:t>switch in </a:t>
            </a:r>
            <a:r>
              <a:rPr lang="en-US" dirty="0"/>
              <a:t>the stack, creating a single switching unit. </a:t>
            </a:r>
            <a:endParaRPr lang="en-US" dirty="0" smtClean="0"/>
          </a:p>
          <a:p>
            <a:r>
              <a:rPr lang="en-US" dirty="0" smtClean="0"/>
              <a:t>Switches </a:t>
            </a:r>
            <a:r>
              <a:rPr lang="en-US" dirty="0"/>
              <a:t>can be added to and deleted </a:t>
            </a:r>
            <a:r>
              <a:rPr lang="en-US" dirty="0" smtClean="0"/>
              <a:t>from a </a:t>
            </a:r>
            <a:r>
              <a:rPr lang="en-US" dirty="0"/>
              <a:t>working stack without affecting performance</a:t>
            </a:r>
            <a:r>
              <a:rPr lang="en-US" dirty="0" smtClean="0"/>
              <a:t>.</a:t>
            </a:r>
          </a:p>
          <a:p>
            <a:endParaRPr lang="en-US" dirty="0"/>
          </a:p>
          <a:p>
            <a:endParaRPr lang="en-US" dirty="0" smtClean="0"/>
          </a:p>
          <a:p>
            <a:endParaRPr lang="en-US" dirty="0"/>
          </a:p>
          <a:p>
            <a:endParaRPr lang="en-US" dirty="0" smtClean="0"/>
          </a:p>
          <a:p>
            <a:endParaRPr lang="en-US" dirty="0"/>
          </a:p>
          <a:p>
            <a:r>
              <a:rPr lang="en-US" dirty="0"/>
              <a:t>The stack is managed as </a:t>
            </a:r>
            <a:r>
              <a:rPr lang="en-US" dirty="0" smtClean="0"/>
              <a:t>a single </a:t>
            </a:r>
            <a:r>
              <a:rPr lang="en-US" dirty="0"/>
              <a:t>unit by a master switch, which is elected from one of the stack member switches.</a:t>
            </a:r>
            <a:endParaRPr lang="pt-PT" dirty="0"/>
          </a:p>
        </p:txBody>
      </p:sp>
    </p:spTree>
    <p:extLst>
      <p:ext uri="{BB962C8B-B14F-4D97-AF65-F5344CB8AC3E}">
        <p14:creationId xmlns:p14="http://schemas.microsoft.com/office/powerpoint/2010/main" val="2476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StackWise</a:t>
            </a:r>
            <a:r>
              <a:rPr lang="pt-PT" dirty="0" smtClean="0"/>
              <a:t> </a:t>
            </a:r>
            <a:r>
              <a:rPr lang="pt-PT" dirty="0" err="1" smtClean="0"/>
              <a:t>Details</a:t>
            </a:r>
            <a:endParaRPr lang="pt-PT" dirty="0"/>
          </a:p>
        </p:txBody>
      </p:sp>
      <p:sp>
        <p:nvSpPr>
          <p:cNvPr id="3" name="Content Placeholder 2"/>
          <p:cNvSpPr>
            <a:spLocks noGrp="1"/>
          </p:cNvSpPr>
          <p:nvPr>
            <p:ph idx="1"/>
          </p:nvPr>
        </p:nvSpPr>
        <p:spPr/>
        <p:txBody>
          <a:bodyPr>
            <a:normAutofit lnSpcReduction="10000"/>
          </a:bodyPr>
          <a:lstStyle/>
          <a:p>
            <a:r>
              <a:rPr lang="en-US" dirty="0"/>
              <a:t>Each stack of switches has a single IP address and is managed as a single object. </a:t>
            </a:r>
            <a:endParaRPr lang="en-US" dirty="0" smtClean="0"/>
          </a:p>
          <a:p>
            <a:r>
              <a:rPr lang="en-US" dirty="0" smtClean="0"/>
              <a:t>This </a:t>
            </a:r>
            <a:r>
              <a:rPr lang="en-US" dirty="0"/>
              <a:t>allows each </a:t>
            </a:r>
            <a:r>
              <a:rPr lang="en-US" dirty="0" smtClean="0"/>
              <a:t>switch in </a:t>
            </a:r>
            <a:r>
              <a:rPr lang="en-US" dirty="0"/>
              <a:t>the stack to share the same network topology, MAC address, and routing information.</a:t>
            </a:r>
          </a:p>
          <a:p>
            <a:r>
              <a:rPr lang="en-US" dirty="0" smtClean="0"/>
              <a:t>Catalyst </a:t>
            </a:r>
            <a:r>
              <a:rPr lang="en-US" dirty="0"/>
              <a:t>3750-E, 3750-X, and 3850 series switches support </a:t>
            </a:r>
            <a:r>
              <a:rPr lang="en-US" dirty="0" err="1"/>
              <a:t>StackWise</a:t>
            </a:r>
            <a:r>
              <a:rPr lang="en-US" dirty="0"/>
              <a:t> and </a:t>
            </a:r>
            <a:r>
              <a:rPr lang="en-US" dirty="0" err="1" smtClean="0"/>
              <a:t>StackWise</a:t>
            </a:r>
            <a:r>
              <a:rPr lang="en-US" dirty="0"/>
              <a:t> </a:t>
            </a:r>
            <a:r>
              <a:rPr lang="en-US" dirty="0" smtClean="0"/>
              <a:t>Plus</a:t>
            </a:r>
            <a:r>
              <a:rPr lang="en-US" dirty="0"/>
              <a:t>. </a:t>
            </a:r>
            <a:endParaRPr lang="en-US" dirty="0" smtClean="0"/>
          </a:p>
          <a:p>
            <a:r>
              <a:rPr lang="en-US" dirty="0" err="1" smtClean="0"/>
              <a:t>StackWise</a:t>
            </a:r>
            <a:r>
              <a:rPr lang="en-US" dirty="0" smtClean="0"/>
              <a:t> </a:t>
            </a:r>
            <a:r>
              <a:rPr lang="en-US" dirty="0"/>
              <a:t>Plus is an evolution of </a:t>
            </a:r>
            <a:r>
              <a:rPr lang="en-US" dirty="0" err="1"/>
              <a:t>StackWise</a:t>
            </a:r>
            <a:r>
              <a:rPr lang="en-US" dirty="0"/>
              <a:t>. </a:t>
            </a:r>
            <a:r>
              <a:rPr lang="en-US" dirty="0" err="1"/>
              <a:t>StackWise</a:t>
            </a:r>
            <a:r>
              <a:rPr lang="en-US" dirty="0"/>
              <a:t> Plus supports local </a:t>
            </a:r>
            <a:r>
              <a:rPr lang="en-US" dirty="0" smtClean="0"/>
              <a:t>switching, so </a:t>
            </a:r>
            <a:r>
              <a:rPr lang="en-US" dirty="0"/>
              <a:t>locally destined packets need not traverse the stack ring. </a:t>
            </a:r>
            <a:endParaRPr lang="en-US" dirty="0" smtClean="0"/>
          </a:p>
          <a:p>
            <a:r>
              <a:rPr lang="en-US" dirty="0" smtClean="0"/>
              <a:t>Catalyst </a:t>
            </a:r>
            <a:r>
              <a:rPr lang="en-US" dirty="0"/>
              <a:t>3850 series supports </a:t>
            </a:r>
            <a:r>
              <a:rPr lang="en-US" dirty="0" smtClean="0"/>
              <a:t>StackWise-480 with </a:t>
            </a:r>
            <a:r>
              <a:rPr lang="en-US" dirty="0"/>
              <a:t>improved 480-Gbps stacking. Catalyst 2960-S series supports </a:t>
            </a:r>
            <a:r>
              <a:rPr lang="en-US" dirty="0" err="1"/>
              <a:t>FlexStack</a:t>
            </a:r>
            <a:r>
              <a:rPr lang="en-US" dirty="0"/>
              <a:t>, </a:t>
            </a:r>
            <a:r>
              <a:rPr lang="en-US" dirty="0" err="1" smtClean="0"/>
              <a:t>a</a:t>
            </a:r>
            <a:r>
              <a:rPr lang="en-US" dirty="0" err="1"/>
              <a:t>StackWise</a:t>
            </a:r>
            <a:r>
              <a:rPr lang="en-US" dirty="0"/>
              <a:t>-based feature tailored for Layer 2 switches. </a:t>
            </a:r>
            <a:r>
              <a:rPr lang="en-US" dirty="0" err="1"/>
              <a:t>FlexStack</a:t>
            </a:r>
            <a:r>
              <a:rPr lang="en-US" dirty="0"/>
              <a:t> is limited to </a:t>
            </a:r>
            <a:r>
              <a:rPr lang="en-US" dirty="0" smtClean="0"/>
              <a:t>four </a:t>
            </a:r>
            <a:r>
              <a:rPr lang="pt-PT" dirty="0" err="1" smtClean="0"/>
              <a:t>stacked</a:t>
            </a:r>
            <a:r>
              <a:rPr lang="pt-PT" dirty="0" smtClean="0"/>
              <a:t> </a:t>
            </a:r>
            <a:r>
              <a:rPr lang="pt-PT" dirty="0" err="1"/>
              <a:t>switches</a:t>
            </a:r>
            <a:r>
              <a:rPr lang="pt-PT" dirty="0"/>
              <a:t>.</a:t>
            </a:r>
          </a:p>
        </p:txBody>
      </p:sp>
    </p:spTree>
    <p:extLst>
      <p:ext uri="{BB962C8B-B14F-4D97-AF65-F5344CB8AC3E}">
        <p14:creationId xmlns:p14="http://schemas.microsoft.com/office/powerpoint/2010/main" val="29456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StackWise</a:t>
            </a:r>
            <a:r>
              <a:rPr lang="pt-PT" dirty="0"/>
              <a:t> </a:t>
            </a:r>
            <a:r>
              <a:rPr lang="pt-PT" dirty="0" err="1"/>
              <a:t>Benefits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279400" y="1535561"/>
            <a:ext cx="8557114" cy="4100964"/>
          </a:xfrm>
          <a:prstGeom prst="rect">
            <a:avLst/>
          </a:prstGeom>
        </p:spPr>
      </p:pic>
    </p:spTree>
    <p:extLst>
      <p:ext uri="{BB962C8B-B14F-4D97-AF65-F5344CB8AC3E}">
        <p14:creationId xmlns:p14="http://schemas.microsoft.com/office/powerpoint/2010/main" val="15084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a:t>
            </a:r>
            <a:r>
              <a:rPr lang="pt-PT" dirty="0" err="1"/>
              <a:t>StackWise</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279399" y="1561318"/>
            <a:ext cx="8499669" cy="1901807"/>
          </a:xfrm>
          <a:prstGeom prst="rect">
            <a:avLst/>
          </a:prstGeom>
        </p:spPr>
      </p:pic>
      <p:pic>
        <p:nvPicPr>
          <p:cNvPr id="5" name="Picture 4"/>
          <p:cNvPicPr>
            <a:picLocks noChangeAspect="1"/>
          </p:cNvPicPr>
          <p:nvPr/>
        </p:nvPicPr>
        <p:blipFill>
          <a:blip r:embed="rId4"/>
          <a:stretch>
            <a:fillRect/>
          </a:stretch>
        </p:blipFill>
        <p:spPr>
          <a:xfrm>
            <a:off x="279399" y="3916406"/>
            <a:ext cx="8537620" cy="1646341"/>
          </a:xfrm>
          <a:prstGeom prst="rect">
            <a:avLst/>
          </a:prstGeom>
        </p:spPr>
      </p:pic>
    </p:spTree>
    <p:extLst>
      <p:ext uri="{BB962C8B-B14F-4D97-AF65-F5344CB8AC3E}">
        <p14:creationId xmlns:p14="http://schemas.microsoft.com/office/powerpoint/2010/main" val="4169479809"/>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8460</TotalTime>
  <Pages>28</Pages>
  <Words>1813</Words>
  <Application>Microsoft Office PowerPoint</Application>
  <PresentationFormat>On-screen Show (4:3)</PresentationFormat>
  <Paragraphs>137</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Courier New</vt:lpstr>
      <vt:lpstr>Times New Roman</vt:lpstr>
      <vt:lpstr>Wingdings</vt:lpstr>
      <vt:lpstr>CCNP Instructor PPT</vt:lpstr>
      <vt:lpstr>High Availability</vt:lpstr>
      <vt:lpstr>Chapter 9 Objectives</vt:lpstr>
      <vt:lpstr>The Need for Logical Switching Architectures</vt:lpstr>
      <vt:lpstr>The Need for Logical Switching Architectures</vt:lpstr>
      <vt:lpstr>PowerPoint Presentation</vt:lpstr>
      <vt:lpstr>What Is StackWise?</vt:lpstr>
      <vt:lpstr>StackWise Details</vt:lpstr>
      <vt:lpstr>StackWise Benefits</vt:lpstr>
      <vt:lpstr>Verifying StackWise</vt:lpstr>
      <vt:lpstr>PowerPoint Presentation</vt:lpstr>
      <vt:lpstr>What Is VSS?</vt:lpstr>
      <vt:lpstr>What Is VSS?</vt:lpstr>
      <vt:lpstr>VSS Benefits</vt:lpstr>
      <vt:lpstr>VSS Benefits</vt:lpstr>
      <vt:lpstr>Verifying VSS</vt:lpstr>
      <vt:lpstr>Verifying VSL</vt:lpstr>
      <vt:lpstr>Redundant Switch Supervisors</vt:lpstr>
      <vt:lpstr>Redundant Switch Supervisors</vt:lpstr>
      <vt:lpstr>Supervisor Redundancy Modes</vt:lpstr>
      <vt:lpstr>Supervisor Redundancy Modes</vt:lpstr>
      <vt:lpstr>Stateful Switchover</vt:lpstr>
      <vt:lpstr>Nonstop Forwarding</vt:lpstr>
      <vt:lpstr>Chapter 9 Summary</vt:lpstr>
      <vt:lpstr>Chapter 9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556</cp:revision>
  <cp:lastPrinted>1999-01-27T00:54:54Z</cp:lastPrinted>
  <dcterms:created xsi:type="dcterms:W3CDTF">2010-07-05T20:10:47Z</dcterms:created>
  <dcterms:modified xsi:type="dcterms:W3CDTF">2016-04-13T04:17:42Z</dcterms:modified>
</cp:coreProperties>
</file>