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960" r:id="rId1"/>
  </p:sldMasterIdLst>
  <p:notesMasterIdLst>
    <p:notesMasterId r:id="rId96"/>
  </p:notesMasterIdLst>
  <p:handoutMasterIdLst>
    <p:handoutMasterId r:id="rId97"/>
  </p:handoutMasterIdLst>
  <p:sldIdLst>
    <p:sldId id="500" r:id="rId2"/>
    <p:sldId id="541" r:id="rId3"/>
    <p:sldId id="813" r:id="rId4"/>
    <p:sldId id="959" r:id="rId5"/>
    <p:sldId id="967" r:id="rId6"/>
    <p:sldId id="814" r:id="rId7"/>
    <p:sldId id="960" r:id="rId8"/>
    <p:sldId id="968" r:id="rId9"/>
    <p:sldId id="969" r:id="rId10"/>
    <p:sldId id="970" r:id="rId11"/>
    <p:sldId id="971" r:id="rId12"/>
    <p:sldId id="815" r:id="rId13"/>
    <p:sldId id="958" r:id="rId14"/>
    <p:sldId id="972" r:id="rId15"/>
    <p:sldId id="973" r:id="rId16"/>
    <p:sldId id="974" r:id="rId17"/>
    <p:sldId id="975" r:id="rId18"/>
    <p:sldId id="976" r:id="rId19"/>
    <p:sldId id="977" r:id="rId20"/>
    <p:sldId id="887" r:id="rId21"/>
    <p:sldId id="957" r:id="rId22"/>
    <p:sldId id="978" r:id="rId23"/>
    <p:sldId id="979" r:id="rId24"/>
    <p:sldId id="980" r:id="rId25"/>
    <p:sldId id="981" r:id="rId26"/>
    <p:sldId id="982" r:id="rId27"/>
    <p:sldId id="983" r:id="rId28"/>
    <p:sldId id="984" r:id="rId29"/>
    <p:sldId id="985" r:id="rId30"/>
    <p:sldId id="986" r:id="rId31"/>
    <p:sldId id="987" r:id="rId32"/>
    <p:sldId id="988" r:id="rId33"/>
    <p:sldId id="989" r:id="rId34"/>
    <p:sldId id="990" r:id="rId35"/>
    <p:sldId id="991" r:id="rId36"/>
    <p:sldId id="992" r:id="rId37"/>
    <p:sldId id="961" r:id="rId38"/>
    <p:sldId id="962" r:id="rId39"/>
    <p:sldId id="994" r:id="rId40"/>
    <p:sldId id="993" r:id="rId41"/>
    <p:sldId id="995" r:id="rId42"/>
    <p:sldId id="996" r:id="rId43"/>
    <p:sldId id="997" r:id="rId44"/>
    <p:sldId id="963" r:id="rId45"/>
    <p:sldId id="964" r:id="rId46"/>
    <p:sldId id="998" r:id="rId47"/>
    <p:sldId id="999" r:id="rId48"/>
    <p:sldId id="1000" r:id="rId49"/>
    <p:sldId id="1001" r:id="rId50"/>
    <p:sldId id="1002" r:id="rId51"/>
    <p:sldId id="1003" r:id="rId52"/>
    <p:sldId id="1004" r:id="rId53"/>
    <p:sldId id="1006" r:id="rId54"/>
    <p:sldId id="1005" r:id="rId55"/>
    <p:sldId id="1007" r:id="rId56"/>
    <p:sldId id="1008" r:id="rId57"/>
    <p:sldId id="1009" r:id="rId58"/>
    <p:sldId id="1010" r:id="rId59"/>
    <p:sldId id="1011" r:id="rId60"/>
    <p:sldId id="1012" r:id="rId61"/>
    <p:sldId id="1013" r:id="rId62"/>
    <p:sldId id="1014" r:id="rId63"/>
    <p:sldId id="1015" r:id="rId64"/>
    <p:sldId id="1016" r:id="rId65"/>
    <p:sldId id="1017" r:id="rId66"/>
    <p:sldId id="1018" r:id="rId67"/>
    <p:sldId id="1019" r:id="rId68"/>
    <p:sldId id="1020" r:id="rId69"/>
    <p:sldId id="1021" r:id="rId70"/>
    <p:sldId id="1022" r:id="rId71"/>
    <p:sldId id="1023" r:id="rId72"/>
    <p:sldId id="1024" r:id="rId73"/>
    <p:sldId id="1025" r:id="rId74"/>
    <p:sldId id="1026" r:id="rId75"/>
    <p:sldId id="1027" r:id="rId76"/>
    <p:sldId id="1028" r:id="rId77"/>
    <p:sldId id="1029" r:id="rId78"/>
    <p:sldId id="1032" r:id="rId79"/>
    <p:sldId id="965" r:id="rId80"/>
    <p:sldId id="966" r:id="rId81"/>
    <p:sldId id="1033" r:id="rId82"/>
    <p:sldId id="1035" r:id="rId83"/>
    <p:sldId id="1034" r:id="rId84"/>
    <p:sldId id="1040" r:id="rId85"/>
    <p:sldId id="1036" r:id="rId86"/>
    <p:sldId id="1037" r:id="rId87"/>
    <p:sldId id="1038" r:id="rId88"/>
    <p:sldId id="1039" r:id="rId89"/>
    <p:sldId id="1041" r:id="rId90"/>
    <p:sldId id="1043" r:id="rId91"/>
    <p:sldId id="954" r:id="rId92"/>
    <p:sldId id="955" r:id="rId93"/>
    <p:sldId id="956" r:id="rId94"/>
    <p:sldId id="1044" r:id="rId95"/>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9">
          <p15:clr>
            <a:srgbClr val="A4A3A4"/>
          </p15:clr>
        </p15:guide>
        <p15:guide id="2" pos="17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566"/>
    <a:srgbClr val="9EC5E6"/>
    <a:srgbClr val="678DC5"/>
    <a:srgbClr val="FFFF99"/>
    <a:srgbClr val="C0C0C4"/>
    <a:srgbClr val="3E67A4"/>
    <a:srgbClr val="3E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67" autoAdjust="0"/>
    <p:restoredTop sz="77213" autoAdjust="0"/>
  </p:normalViewPr>
  <p:slideViewPr>
    <p:cSldViewPr snapToGrid="0" showGuides="1">
      <p:cViewPr varScale="1">
        <p:scale>
          <a:sx n="59" d="100"/>
          <a:sy n="59" d="100"/>
        </p:scale>
        <p:origin x="2085" y="45"/>
      </p:cViewPr>
      <p:guideLst>
        <p:guide orient="horz" pos="2169"/>
        <p:guide pos="176"/>
      </p:guideLst>
    </p:cSldViewPr>
  </p:slideViewPr>
  <p:notesTextViewPr>
    <p:cViewPr>
      <p:scale>
        <a:sx n="125" d="100"/>
        <a:sy n="125" d="100"/>
      </p:scale>
      <p:origin x="0" y="0"/>
    </p:cViewPr>
  </p:notesTextViewPr>
  <p:sorterViewPr>
    <p:cViewPr>
      <p:scale>
        <a:sx n="66" d="100"/>
        <a:sy n="66" d="100"/>
      </p:scale>
      <p:origin x="0" y="5190"/>
    </p:cViewPr>
  </p:sorterViewPr>
  <p:notesViewPr>
    <p:cSldViewPr snapToGrid="0" showGuides="1">
      <p:cViewPr>
        <p:scale>
          <a:sx n="100" d="100"/>
          <a:sy n="100" d="100"/>
        </p:scale>
        <p:origin x="2544" y="-87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3084" name="Rectangle 12"/>
          <p:cNvSpPr>
            <a:spLocks noChangeArrowheads="1"/>
          </p:cNvSpPr>
          <p:nvPr/>
        </p:nvSpPr>
        <p:spPr bwMode="auto">
          <a:xfrm>
            <a:off x="57150" y="8785225"/>
            <a:ext cx="2619375" cy="347663"/>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a:t>
            </a:r>
            <a:r>
              <a:rPr lang="en-US" sz="800" dirty="0" smtClean="0"/>
              <a:t>2010, </a:t>
            </a:r>
            <a:r>
              <a:rPr lang="en-US" sz="800" dirty="0"/>
              <a:t>Cisco Systems, Inc. All rights reserved.</a:t>
            </a:r>
          </a:p>
          <a:p>
            <a:pPr algn="l" defTabSz="611188">
              <a:lnSpc>
                <a:spcPct val="100000"/>
              </a:lnSpc>
              <a:tabLst>
                <a:tab pos="2387600" algn="l"/>
                <a:tab pos="4830763" algn="l"/>
              </a:tabLst>
              <a:defRPr/>
            </a:pPr>
            <a:r>
              <a:rPr lang="en-US" sz="800" dirty="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3086" name="Rectangle 14"/>
          <p:cNvSpPr>
            <a:spLocks noChangeArrowheads="1"/>
          </p:cNvSpPr>
          <p:nvPr/>
        </p:nvSpPr>
        <p:spPr bwMode="auto">
          <a:xfrm>
            <a:off x="5929313" y="8680450"/>
            <a:ext cx="812800" cy="287338"/>
          </a:xfrm>
          <a:prstGeom prst="rect">
            <a:avLst/>
          </a:prstGeom>
          <a:noFill/>
          <a:ln w="9525">
            <a:noFill/>
            <a:miter lim="800000"/>
            <a:headEnd/>
            <a:tailEnd/>
          </a:ln>
          <a:effectLst/>
        </p:spPr>
        <p:txBody>
          <a:bodyPr lIns="18819" tIns="0" rIns="18819" bIns="0" anchor="b"/>
          <a:lstStyle/>
          <a:p>
            <a:pPr algn="r" defTabSz="903288">
              <a:lnSpc>
                <a:spcPct val="100000"/>
              </a:lnSpc>
              <a:defRPr/>
            </a:pPr>
            <a:fld id="{AEAAA42D-7350-4E1A-927F-F0F0D6BE9213}"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3243420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183305" name="Rectangle 9"/>
          <p:cNvSpPr>
            <a:spLocks noChangeArrowheads="1"/>
          </p:cNvSpPr>
          <p:nvPr/>
        </p:nvSpPr>
        <p:spPr bwMode="auto">
          <a:xfrm>
            <a:off x="57150" y="8785225"/>
            <a:ext cx="2619375" cy="224461"/>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a:t>
            </a:r>
            <a:r>
              <a:rPr lang="en-US" sz="800"/>
              <a:t>reserved</a:t>
            </a:r>
            <a:r>
              <a:rPr lang="en-US" sz="800" smtClean="0"/>
              <a:t>.</a:t>
            </a:r>
            <a:endParaRPr lang="en-US" sz="800" dirty="0"/>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48A860EF-3C9C-408F-AA5B-BAB3242BE1D0}" type="slidenum">
              <a:rPr lang="en-US"/>
              <a:pPr>
                <a:defRPr/>
              </a:pPr>
              <a:t>‹#›</a:t>
            </a:fld>
            <a:endParaRPr lang="en-US" dirty="0"/>
          </a:p>
        </p:txBody>
      </p:sp>
      <p:sp>
        <p:nvSpPr>
          <p:cNvPr id="1843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83619636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a:spLocks noGrp="1" noChangeArrowheads="1"/>
          </p:cNvSpPr>
          <p:nvPr>
            <p:ph type="sldNum" sz="quarter" idx="5"/>
          </p:nvPr>
        </p:nvSpPr>
        <p:spPr>
          <a:noFill/>
        </p:spPr>
        <p:txBody>
          <a:bodyPr/>
          <a:lstStyle/>
          <a:p>
            <a:fld id="{2B30C949-4E15-4DB4-8A39-A23EF57DFAE1}" type="slidenum">
              <a:rPr lang="en-US" smtClean="0"/>
              <a:pPr/>
              <a:t>1</a:t>
            </a:fld>
            <a:endParaRPr lang="en-US" dirty="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
            </a:r>
            <a:br>
              <a:rPr lang="en-US" b="1" dirty="0" smtClean="0"/>
            </a:br>
            <a:endParaRPr lang="en-GB" b="1" dirty="0" smtClean="0"/>
          </a:p>
        </p:txBody>
      </p:sp>
    </p:spTree>
    <p:extLst>
      <p:ext uri="{BB962C8B-B14F-4D97-AF65-F5344CB8AC3E}">
        <p14:creationId xmlns:p14="http://schemas.microsoft.com/office/powerpoint/2010/main" val="881838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mn-ea"/>
                <a:cs typeface="+mn-cs"/>
              </a:rPr>
              <a:t>Note </a:t>
            </a:r>
            <a:r>
              <a:rPr lang="en-US" sz="1200" b="0" i="0" u="none" strike="noStrike" kern="1200" baseline="0" dirty="0" smtClean="0">
                <a:solidFill>
                  <a:schemeClr val="tx1"/>
                </a:solidFill>
                <a:latin typeface="Arial" charset="0"/>
                <a:ea typeface="+mn-ea"/>
                <a:cs typeface="+mn-cs"/>
              </a:rPr>
              <a:t>Traffic generation tools such as </a:t>
            </a:r>
            <a:r>
              <a:rPr lang="en-US" sz="1200" b="0" i="0" u="none" strike="noStrike" kern="1200" baseline="0" dirty="0" err="1" smtClean="0">
                <a:solidFill>
                  <a:schemeClr val="tx1"/>
                </a:solidFill>
                <a:latin typeface="Arial" charset="0"/>
                <a:ea typeface="+mn-ea"/>
                <a:cs typeface="+mn-cs"/>
              </a:rPr>
              <a:t>iPerf</a:t>
            </a:r>
            <a:r>
              <a:rPr lang="en-US" sz="1200" b="0" i="0" u="none" strike="noStrike" kern="1200" baseline="0" dirty="0" smtClean="0">
                <a:solidFill>
                  <a:schemeClr val="tx1"/>
                </a:solidFill>
                <a:latin typeface="Arial" charset="0"/>
                <a:ea typeface="+mn-ea"/>
                <a:cs typeface="+mn-cs"/>
              </a:rPr>
              <a:t> are useful in testing storm control in a lab </a:t>
            </a:r>
            <a:r>
              <a:rPr lang="pt-PT" sz="1200" b="0" i="0" u="none" strike="noStrike" kern="1200" baseline="0" dirty="0" err="1" smtClean="0">
                <a:solidFill>
                  <a:schemeClr val="tx1"/>
                </a:solidFill>
                <a:latin typeface="Arial" charset="0"/>
                <a:ea typeface="+mn-ea"/>
                <a:cs typeface="+mn-cs"/>
              </a:rPr>
              <a:t>environment</a:t>
            </a:r>
            <a:r>
              <a:rPr lang="pt-PT" sz="1200" b="0" i="0" u="none" strike="noStrike" kern="1200" baseline="0" dirty="0" smtClean="0">
                <a:solidFill>
                  <a:schemeClr val="tx1"/>
                </a:solidFill>
                <a:latin typeface="Arial" charset="0"/>
                <a:ea typeface="+mn-ea"/>
                <a:cs typeface="+mn-cs"/>
              </a:rPr>
              <a:t>.</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43</a:t>
            </a:fld>
            <a:endParaRPr lang="en-US" dirty="0"/>
          </a:p>
        </p:txBody>
      </p:sp>
    </p:spTree>
    <p:extLst>
      <p:ext uri="{BB962C8B-B14F-4D97-AF65-F5344CB8AC3E}">
        <p14:creationId xmlns:p14="http://schemas.microsoft.com/office/powerpoint/2010/main" val="1995456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44</a:t>
            </a:fld>
            <a:endParaRPr lang="en-US" dirty="0"/>
          </a:p>
        </p:txBody>
      </p:sp>
    </p:spTree>
    <p:extLst>
      <p:ext uri="{BB962C8B-B14F-4D97-AF65-F5344CB8AC3E}">
        <p14:creationId xmlns:p14="http://schemas.microsoft.com/office/powerpoint/2010/main" val="1557873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pt-PT" sz="1200" b="0" i="0" u="none" strike="noStrike" kern="1200" baseline="0" dirty="0" smtClean="0">
                <a:solidFill>
                  <a:schemeClr val="tx1"/>
                </a:solidFill>
                <a:latin typeface="Arial" charset="0"/>
                <a:ea typeface="+mn-ea"/>
                <a:cs typeface="+mn-cs"/>
              </a:rPr>
              <a:t>DHCP </a:t>
            </a:r>
            <a:r>
              <a:rPr lang="pt-PT" sz="1200" b="0" i="0" u="none" strike="noStrike" kern="1200" baseline="0" dirty="0" err="1" smtClean="0">
                <a:solidFill>
                  <a:schemeClr val="tx1"/>
                </a:solidFill>
                <a:latin typeface="Arial" charset="0"/>
                <a:ea typeface="+mn-ea"/>
                <a:cs typeface="+mn-cs"/>
              </a:rPr>
              <a:t>Option</a:t>
            </a:r>
            <a:r>
              <a:rPr lang="pt-PT" sz="1200" b="0" i="0" u="none" strike="noStrike" kern="1200" baseline="0" dirty="0" smtClean="0">
                <a:solidFill>
                  <a:schemeClr val="tx1"/>
                </a:solidFill>
                <a:latin typeface="Arial" charset="0"/>
                <a:ea typeface="+mn-ea"/>
                <a:cs typeface="+mn-cs"/>
              </a:rPr>
              <a:t> 82</a:t>
            </a:r>
          </a:p>
          <a:p>
            <a:r>
              <a:rPr lang="en-US" sz="1200" b="0" i="0" u="none" strike="noStrike" kern="1200" baseline="0" dirty="0" smtClean="0">
                <a:solidFill>
                  <a:schemeClr val="tx1"/>
                </a:solidFill>
                <a:latin typeface="Arial" charset="0"/>
                <a:ea typeface="+mn-ea"/>
                <a:cs typeface="+mn-cs"/>
              </a:rPr>
              <a:t>As mentioned in the previous section, DHCP option 82 provides additional security when DHCP is used to allocate network addresses. This feature enables the DHCP relay agent, to include information about itself and the attached client in the DHCP request frames when forwarding DHCP requests from a DHCP client to a DHCP server.</a:t>
            </a:r>
          </a:p>
          <a:p>
            <a:r>
              <a:rPr lang="en-US" sz="1200" b="0" i="0" u="none" strike="noStrike" kern="1200" baseline="0" dirty="0" smtClean="0">
                <a:solidFill>
                  <a:schemeClr val="tx1"/>
                </a:solidFill>
                <a:latin typeface="Arial" charset="0"/>
                <a:ea typeface="+mn-ea"/>
                <a:cs typeface="+mn-cs"/>
              </a:rPr>
              <a:t>The DHCP server can then use this information to assign IP addresses, perform access control, and set quality of service (</a:t>
            </a:r>
            <a:r>
              <a:rPr lang="en-US" sz="1200" b="0" i="0" u="none" strike="noStrike" kern="1200" baseline="0" dirty="0" err="1" smtClean="0">
                <a:solidFill>
                  <a:schemeClr val="tx1"/>
                </a:solidFill>
                <a:latin typeface="Arial" charset="0"/>
                <a:ea typeface="+mn-ea"/>
                <a:cs typeface="+mn-cs"/>
              </a:rPr>
              <a:t>QoS</a:t>
            </a:r>
            <a:r>
              <a:rPr lang="en-US" sz="1200" b="0" i="0" u="none" strike="noStrike" kern="1200" baseline="0" dirty="0" smtClean="0">
                <a:solidFill>
                  <a:schemeClr val="tx1"/>
                </a:solidFill>
                <a:latin typeface="Arial" charset="0"/>
                <a:ea typeface="+mn-ea"/>
                <a:cs typeface="+mn-cs"/>
              </a:rPr>
              <a:t>) and security policies (or other </a:t>
            </a:r>
            <a:r>
              <a:rPr lang="en-US" sz="1200" b="0" i="0" u="none" strike="noStrike" kern="1200" baseline="0" dirty="0" err="1" smtClean="0">
                <a:solidFill>
                  <a:schemeClr val="tx1"/>
                </a:solidFill>
                <a:latin typeface="Arial" charset="0"/>
                <a:ea typeface="+mn-ea"/>
                <a:cs typeface="+mn-cs"/>
              </a:rPr>
              <a:t>parameterassignment</a:t>
            </a:r>
            <a:r>
              <a:rPr lang="en-US" sz="1200" b="0" i="0" u="none" strike="noStrike" kern="1200" baseline="0" dirty="0" smtClean="0">
                <a:solidFill>
                  <a:schemeClr val="tx1"/>
                </a:solidFill>
                <a:latin typeface="Arial" charset="0"/>
                <a:ea typeface="+mn-ea"/>
                <a:cs typeface="+mn-cs"/>
              </a:rPr>
              <a:t> policies) for each subscriber of a service provider network. Some cable providers use DHCP option 82 with cable modems to ensure access control and quality of server for business class users among residential users. Alternatively, if the information is not present or incorrect, the DHCP server could choose to ignore the request. DHCP option 82 along with DHCP snooping are both best practices for campus networks as an additional security measure.</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48</a:t>
            </a:fld>
            <a:endParaRPr lang="en-US" dirty="0"/>
          </a:p>
        </p:txBody>
      </p:sp>
    </p:spTree>
    <p:extLst>
      <p:ext uri="{BB962C8B-B14F-4D97-AF65-F5344CB8AC3E}">
        <p14:creationId xmlns:p14="http://schemas.microsoft.com/office/powerpoint/2010/main" val="668754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If you want to provide more information about the actual client that generated the DHCP request, configure DHCP option 82 with the </a:t>
            </a:r>
            <a:r>
              <a:rPr lang="en-US" sz="1200" b="1" i="0" u="none" strike="noStrike" kern="1200" baseline="0" dirty="0" err="1" smtClean="0">
                <a:solidFill>
                  <a:schemeClr val="tx1"/>
                </a:solidFill>
                <a:latin typeface="Arial" charset="0"/>
                <a:ea typeface="+mn-ea"/>
                <a:cs typeface="+mn-cs"/>
              </a:rPr>
              <a:t>ip</a:t>
            </a:r>
            <a:r>
              <a:rPr lang="en-US" sz="1200" b="1" i="0" u="none" strike="noStrike" kern="1200" baseline="0" dirty="0" smtClean="0">
                <a:solidFill>
                  <a:schemeClr val="tx1"/>
                </a:solidFill>
                <a:latin typeface="Arial" charset="0"/>
                <a:ea typeface="+mn-ea"/>
                <a:cs typeface="+mn-cs"/>
              </a:rPr>
              <a:t> </a:t>
            </a:r>
            <a:r>
              <a:rPr lang="en-US" sz="1200" b="1" i="0" u="none" strike="noStrike" kern="1200" baseline="0" dirty="0" err="1" smtClean="0">
                <a:solidFill>
                  <a:schemeClr val="tx1"/>
                </a:solidFill>
                <a:latin typeface="Arial" charset="0"/>
                <a:ea typeface="+mn-ea"/>
                <a:cs typeface="+mn-cs"/>
              </a:rPr>
              <a:t>dhcp</a:t>
            </a:r>
            <a:r>
              <a:rPr lang="en-US" sz="1200" b="1" i="0" u="none" strike="noStrike" kern="1200" baseline="0" dirty="0" smtClean="0">
                <a:solidFill>
                  <a:schemeClr val="tx1"/>
                </a:solidFill>
                <a:latin typeface="Arial" charset="0"/>
                <a:ea typeface="+mn-ea"/>
                <a:cs typeface="+mn-cs"/>
              </a:rPr>
              <a:t> snooping information </a:t>
            </a:r>
            <a:r>
              <a:rPr lang="pt-PT" sz="1200" b="1" i="0" u="none" strike="noStrike" kern="1200" baseline="0" dirty="0" err="1" smtClean="0">
                <a:solidFill>
                  <a:schemeClr val="tx1"/>
                </a:solidFill>
                <a:latin typeface="Arial" charset="0"/>
                <a:ea typeface="+mn-ea"/>
                <a:cs typeface="+mn-cs"/>
              </a:rPr>
              <a:t>option</a:t>
            </a:r>
            <a:r>
              <a:rPr lang="pt-PT" sz="1200" b="1"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command</a:t>
            </a:r>
            <a:r>
              <a:rPr lang="pt-PT" sz="1200" b="0" i="0" u="none" strike="noStrike" kern="1200" baseline="0" dirty="0" smtClean="0">
                <a:solidFill>
                  <a:schemeClr val="tx1"/>
                </a:solidFill>
                <a:latin typeface="Arial" charset="0"/>
                <a:ea typeface="+mn-ea"/>
                <a:cs typeface="+mn-cs"/>
              </a:rPr>
              <a:t>.</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51</a:t>
            </a:fld>
            <a:endParaRPr lang="en-US" dirty="0"/>
          </a:p>
        </p:txBody>
      </p:sp>
    </p:spTree>
    <p:extLst>
      <p:ext uri="{BB962C8B-B14F-4D97-AF65-F5344CB8AC3E}">
        <p14:creationId xmlns:p14="http://schemas.microsoft.com/office/powerpoint/2010/main" val="643514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mn-ea"/>
                <a:cs typeface="+mn-cs"/>
              </a:rPr>
              <a:t>Note </a:t>
            </a:r>
            <a:r>
              <a:rPr lang="en-US" sz="1200" b="0" i="0" u="none" strike="noStrike" kern="1200" baseline="0" dirty="0" smtClean="0">
                <a:solidFill>
                  <a:schemeClr val="tx1"/>
                </a:solidFill>
                <a:latin typeface="Arial" charset="0"/>
                <a:ea typeface="+mn-ea"/>
                <a:cs typeface="+mn-cs"/>
              </a:rPr>
              <a:t>If IPSG is enabled on a trunk port with a large number of VLANs that have DHCP snooping enabled, the switch might not have enough ACL hardware resources to accommodate this configuration. Consult Cisco.com for ACL limitations before enabling IPSG on trunk ports. </a:t>
            </a:r>
          </a:p>
          <a:p>
            <a:r>
              <a:rPr lang="en-US" sz="1200" b="0" i="0" u="none" strike="noStrike" kern="1200" baseline="0" dirty="0" smtClean="0">
                <a:solidFill>
                  <a:schemeClr val="tx1"/>
                </a:solidFill>
                <a:latin typeface="Arial" charset="0"/>
                <a:ea typeface="+mn-ea"/>
                <a:cs typeface="+mn-cs"/>
              </a:rPr>
              <a:t>Nevertheless, the best practice is to enable IPSG on </a:t>
            </a:r>
            <a:r>
              <a:rPr lang="pt-PT" sz="1200" b="0" i="0" u="none" strike="noStrike" kern="1200" baseline="0" dirty="0" err="1" smtClean="0">
                <a:solidFill>
                  <a:schemeClr val="tx1"/>
                </a:solidFill>
                <a:latin typeface="Arial" charset="0"/>
                <a:ea typeface="+mn-ea"/>
                <a:cs typeface="+mn-cs"/>
              </a:rPr>
              <a:t>access</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ports</a:t>
            </a:r>
            <a:r>
              <a:rPr lang="pt-PT" sz="1200" b="0" i="0" u="none" strike="noStrike" kern="1200" baseline="0" dirty="0" smtClean="0">
                <a:solidFill>
                  <a:schemeClr val="tx1"/>
                </a:solidFill>
                <a:latin typeface="Arial" charset="0"/>
                <a:ea typeface="+mn-ea"/>
                <a:cs typeface="+mn-cs"/>
              </a:rPr>
              <a:t>.</a:t>
            </a:r>
            <a:endParaRPr lang="pt-PT" dirty="0" smtClean="0"/>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55</a:t>
            </a:fld>
            <a:endParaRPr lang="en-US" dirty="0"/>
          </a:p>
        </p:txBody>
      </p:sp>
    </p:spTree>
    <p:extLst>
      <p:ext uri="{BB962C8B-B14F-4D97-AF65-F5344CB8AC3E}">
        <p14:creationId xmlns:p14="http://schemas.microsoft.com/office/powerpoint/2010/main" val="1857231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56</a:t>
            </a:fld>
            <a:endParaRPr lang="en-US" dirty="0"/>
          </a:p>
        </p:txBody>
      </p:sp>
    </p:spTree>
    <p:extLst>
      <p:ext uri="{BB962C8B-B14F-4D97-AF65-F5344CB8AC3E}">
        <p14:creationId xmlns:p14="http://schemas.microsoft.com/office/powerpoint/2010/main" val="2957767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 Forwards ARP packets that are received on a trusted interface without any checks</a:t>
            </a:r>
          </a:p>
          <a:p>
            <a:r>
              <a:rPr lang="en-US" sz="1200" b="0" i="0" u="none" strike="noStrike" kern="1200" baseline="0" dirty="0" smtClean="0">
                <a:solidFill>
                  <a:schemeClr val="tx1"/>
                </a:solidFill>
                <a:latin typeface="Arial" charset="0"/>
                <a:ea typeface="+mn-ea"/>
                <a:cs typeface="+mn-cs"/>
              </a:rPr>
              <a:t>■ Intercepts all ARP packets on untrusted ports</a:t>
            </a:r>
          </a:p>
          <a:p>
            <a:r>
              <a:rPr lang="en-US" sz="1200" b="0" i="0" u="none" strike="noStrike" kern="1200" baseline="0" dirty="0" smtClean="0">
                <a:solidFill>
                  <a:schemeClr val="tx1"/>
                </a:solidFill>
                <a:latin typeface="Arial" charset="0"/>
                <a:ea typeface="+mn-ea"/>
                <a:cs typeface="+mn-cs"/>
              </a:rPr>
              <a:t>■ Verifies that each intercepted packet has a valid IP-to-MAC address binding before forwarding packets that can update the local ARP cache</a:t>
            </a:r>
          </a:p>
          <a:p>
            <a:r>
              <a:rPr lang="en-US" sz="1200" b="0" i="0" u="none" strike="noStrike" kern="1200" baseline="0" dirty="0" smtClean="0">
                <a:solidFill>
                  <a:schemeClr val="tx1"/>
                </a:solidFill>
                <a:latin typeface="Arial" charset="0"/>
                <a:ea typeface="+mn-ea"/>
                <a:cs typeface="+mn-cs"/>
              </a:rPr>
              <a:t>■ Drops, logs, or drops and logs ARP packets with invalid IP-to-MAC address bindings</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64</a:t>
            </a:fld>
            <a:endParaRPr lang="en-US" dirty="0"/>
          </a:p>
        </p:txBody>
      </p:sp>
    </p:spTree>
    <p:extLst>
      <p:ext uri="{BB962C8B-B14F-4D97-AF65-F5344CB8AC3E}">
        <p14:creationId xmlns:p14="http://schemas.microsoft.com/office/powerpoint/2010/main" val="800460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67</a:t>
            </a:fld>
            <a:endParaRPr lang="en-US" dirty="0"/>
          </a:p>
        </p:txBody>
      </p:sp>
    </p:spTree>
    <p:extLst>
      <p:ext uri="{BB962C8B-B14F-4D97-AF65-F5344CB8AC3E}">
        <p14:creationId xmlns:p14="http://schemas.microsoft.com/office/powerpoint/2010/main" val="2404357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Note, maintenance protocols, such as CDP and DTP, are normally carried over the native VLAN. Native VLAN pruning will not affect the functionality of these protocols because they will use the native VLAN regardless of configuration.</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72</a:t>
            </a:fld>
            <a:endParaRPr lang="en-US" dirty="0"/>
          </a:p>
        </p:txBody>
      </p:sp>
    </p:spTree>
    <p:extLst>
      <p:ext uri="{BB962C8B-B14F-4D97-AF65-F5344CB8AC3E}">
        <p14:creationId xmlns:p14="http://schemas.microsoft.com/office/powerpoint/2010/main" val="3736194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sz="1200" kern="1200" dirty="0" smtClean="0">
                <a:solidFill>
                  <a:schemeClr val="tx1"/>
                </a:solidFill>
                <a:latin typeface="Arial" charset="0"/>
                <a:ea typeface="+mn-ea"/>
                <a:cs typeface="+mn-cs"/>
              </a:rPr>
              <a:t>EXAMPLE</a:t>
            </a:r>
          </a:p>
          <a:p>
            <a:r>
              <a:rPr lang="pt-PT" sz="1200" kern="1200" dirty="0" smtClean="0">
                <a:solidFill>
                  <a:schemeClr val="tx1"/>
                </a:solidFill>
                <a:latin typeface="Arial" charset="0"/>
                <a:ea typeface="+mn-ea"/>
                <a:cs typeface="+mn-cs"/>
              </a:rPr>
              <a:t>interface GigabitEthernet1/1 </a:t>
            </a:r>
            <a:br>
              <a:rPr lang="pt-PT" sz="1200" kern="1200" dirty="0" smtClean="0">
                <a:solidFill>
                  <a:schemeClr val="tx1"/>
                </a:solidFill>
                <a:latin typeface="Arial" charset="0"/>
                <a:ea typeface="+mn-ea"/>
                <a:cs typeface="+mn-cs"/>
              </a:rPr>
            </a:br>
            <a:r>
              <a:rPr lang="pt-PT" sz="1200" kern="1200" dirty="0" err="1" smtClean="0">
                <a:solidFill>
                  <a:schemeClr val="tx1"/>
                </a:solidFill>
                <a:latin typeface="Arial" charset="0"/>
                <a:ea typeface="+mn-ea"/>
                <a:cs typeface="+mn-cs"/>
              </a:rPr>
              <a:t>description</a:t>
            </a:r>
            <a:r>
              <a:rPr lang="pt-PT" sz="1200" kern="1200" dirty="0" smtClean="0">
                <a:solidFill>
                  <a:schemeClr val="tx1"/>
                </a:solidFill>
                <a:latin typeface="Arial" charset="0"/>
                <a:ea typeface="+mn-ea"/>
                <a:cs typeface="+mn-cs"/>
              </a:rPr>
              <a:t> PRI-CAPTURE-PORT </a:t>
            </a:r>
            <a:br>
              <a:rPr lang="pt-PT" sz="1200" kern="1200" dirty="0" smtClean="0">
                <a:solidFill>
                  <a:schemeClr val="tx1"/>
                </a:solidFill>
                <a:latin typeface="Arial" charset="0"/>
                <a:ea typeface="+mn-ea"/>
                <a:cs typeface="+mn-cs"/>
              </a:rPr>
            </a:br>
            <a:r>
              <a:rPr lang="pt-PT" sz="1200" kern="1200" dirty="0" err="1" smtClean="0">
                <a:solidFill>
                  <a:schemeClr val="tx1"/>
                </a:solidFill>
                <a:latin typeface="Arial" charset="0"/>
                <a:ea typeface="+mn-ea"/>
                <a:cs typeface="+mn-cs"/>
              </a:rPr>
              <a:t>switchport</a:t>
            </a:r>
            <a:r>
              <a:rPr lang="pt-PT" sz="1200" kern="1200" dirty="0" smtClean="0">
                <a:solidFill>
                  <a:schemeClr val="tx1"/>
                </a:solidFill>
                <a:latin typeface="Arial" charset="0"/>
                <a:ea typeface="+mn-ea"/>
                <a:cs typeface="+mn-cs"/>
              </a:rPr>
              <a:t> </a:t>
            </a:r>
            <a:br>
              <a:rPr lang="pt-PT" sz="1200" kern="1200" dirty="0" smtClean="0">
                <a:solidFill>
                  <a:schemeClr val="tx1"/>
                </a:solidFill>
                <a:latin typeface="Arial" charset="0"/>
                <a:ea typeface="+mn-ea"/>
                <a:cs typeface="+mn-cs"/>
              </a:rPr>
            </a:br>
            <a:r>
              <a:rPr lang="pt-PT" sz="1200" kern="1200" dirty="0" err="1" smtClean="0">
                <a:solidFill>
                  <a:schemeClr val="tx1"/>
                </a:solidFill>
                <a:latin typeface="Arial" charset="0"/>
                <a:ea typeface="+mn-ea"/>
                <a:cs typeface="+mn-cs"/>
              </a:rPr>
              <a:t>switchport</a:t>
            </a:r>
            <a:r>
              <a:rPr lang="pt-PT" sz="1200" kern="1200" dirty="0" smtClean="0">
                <a:solidFill>
                  <a:schemeClr val="tx1"/>
                </a:solidFill>
                <a:latin typeface="Arial" charset="0"/>
                <a:ea typeface="+mn-ea"/>
                <a:cs typeface="+mn-cs"/>
              </a:rPr>
              <a:t> </a:t>
            </a:r>
            <a:r>
              <a:rPr lang="pt-PT" sz="1200" kern="1200" dirty="0" err="1" smtClean="0">
                <a:solidFill>
                  <a:schemeClr val="tx1"/>
                </a:solidFill>
                <a:latin typeface="Arial" charset="0"/>
                <a:ea typeface="+mn-ea"/>
                <a:cs typeface="+mn-cs"/>
              </a:rPr>
              <a:t>access</a:t>
            </a:r>
            <a:r>
              <a:rPr lang="pt-PT" sz="1200" kern="1200" dirty="0" smtClean="0">
                <a:solidFill>
                  <a:schemeClr val="tx1"/>
                </a:solidFill>
                <a:latin typeface="Arial" charset="0"/>
                <a:ea typeface="+mn-ea"/>
                <a:cs typeface="+mn-cs"/>
              </a:rPr>
              <a:t> </a:t>
            </a:r>
            <a:r>
              <a:rPr lang="pt-PT" sz="1200" kern="1200" dirty="0" err="1" smtClean="0">
                <a:solidFill>
                  <a:schemeClr val="tx1"/>
                </a:solidFill>
                <a:latin typeface="Arial" charset="0"/>
                <a:ea typeface="+mn-ea"/>
                <a:cs typeface="+mn-cs"/>
              </a:rPr>
              <a:t>vlan</a:t>
            </a:r>
            <a:r>
              <a:rPr lang="pt-PT" sz="1200" kern="1200" dirty="0" smtClean="0">
                <a:solidFill>
                  <a:schemeClr val="tx1"/>
                </a:solidFill>
                <a:latin typeface="Arial" charset="0"/>
                <a:ea typeface="+mn-ea"/>
                <a:cs typeface="+mn-cs"/>
              </a:rPr>
              <a:t> 999 </a:t>
            </a:r>
            <a:br>
              <a:rPr lang="pt-PT" sz="1200" kern="1200" dirty="0" smtClean="0">
                <a:solidFill>
                  <a:schemeClr val="tx1"/>
                </a:solidFill>
                <a:latin typeface="Arial" charset="0"/>
                <a:ea typeface="+mn-ea"/>
                <a:cs typeface="+mn-cs"/>
              </a:rPr>
            </a:br>
            <a:r>
              <a:rPr lang="pt-PT" sz="1200" kern="1200" dirty="0" err="1" smtClean="0">
                <a:solidFill>
                  <a:schemeClr val="tx1"/>
                </a:solidFill>
                <a:latin typeface="Arial" charset="0"/>
                <a:ea typeface="+mn-ea"/>
                <a:cs typeface="+mn-cs"/>
              </a:rPr>
              <a:t>switchport</a:t>
            </a:r>
            <a:r>
              <a:rPr lang="pt-PT" sz="1200" kern="1200" dirty="0" smtClean="0">
                <a:solidFill>
                  <a:schemeClr val="tx1"/>
                </a:solidFill>
                <a:latin typeface="Arial" charset="0"/>
                <a:ea typeface="+mn-ea"/>
                <a:cs typeface="+mn-cs"/>
              </a:rPr>
              <a:t> </a:t>
            </a:r>
            <a:r>
              <a:rPr lang="pt-PT" sz="1200" kern="1200" dirty="0" err="1" smtClean="0">
                <a:solidFill>
                  <a:schemeClr val="tx1"/>
                </a:solidFill>
                <a:latin typeface="Arial" charset="0"/>
                <a:ea typeface="+mn-ea"/>
                <a:cs typeface="+mn-cs"/>
              </a:rPr>
              <a:t>mode</a:t>
            </a:r>
            <a:r>
              <a:rPr lang="pt-PT" sz="1200" kern="1200" dirty="0" smtClean="0">
                <a:solidFill>
                  <a:schemeClr val="tx1"/>
                </a:solidFill>
                <a:latin typeface="Arial" charset="0"/>
                <a:ea typeface="+mn-ea"/>
                <a:cs typeface="+mn-cs"/>
              </a:rPr>
              <a:t> </a:t>
            </a:r>
            <a:r>
              <a:rPr lang="pt-PT" sz="1200" kern="1200" dirty="0" err="1" smtClean="0">
                <a:solidFill>
                  <a:schemeClr val="tx1"/>
                </a:solidFill>
                <a:latin typeface="Arial" charset="0"/>
                <a:ea typeface="+mn-ea"/>
                <a:cs typeface="+mn-cs"/>
              </a:rPr>
              <a:t>access</a:t>
            </a:r>
            <a:r>
              <a:rPr lang="pt-PT" sz="1200" kern="1200" dirty="0" smtClean="0">
                <a:solidFill>
                  <a:schemeClr val="tx1"/>
                </a:solidFill>
                <a:latin typeface="Arial" charset="0"/>
                <a:ea typeface="+mn-ea"/>
                <a:cs typeface="+mn-cs"/>
              </a:rPr>
              <a:t> </a:t>
            </a:r>
            <a:br>
              <a:rPr lang="pt-PT" sz="1200" kern="1200" dirty="0" smtClean="0">
                <a:solidFill>
                  <a:schemeClr val="tx1"/>
                </a:solidFill>
                <a:latin typeface="Arial" charset="0"/>
                <a:ea typeface="+mn-ea"/>
                <a:cs typeface="+mn-cs"/>
              </a:rPr>
            </a:br>
            <a:r>
              <a:rPr lang="pt-PT" sz="1200" kern="1200" dirty="0" err="1" smtClean="0">
                <a:solidFill>
                  <a:schemeClr val="tx1"/>
                </a:solidFill>
                <a:latin typeface="Arial" charset="0"/>
                <a:ea typeface="+mn-ea"/>
                <a:cs typeface="+mn-cs"/>
              </a:rPr>
              <a:t>switchport</a:t>
            </a:r>
            <a:r>
              <a:rPr lang="pt-PT" sz="1200" kern="1200" dirty="0" smtClean="0">
                <a:solidFill>
                  <a:schemeClr val="tx1"/>
                </a:solidFill>
                <a:latin typeface="Arial" charset="0"/>
                <a:ea typeface="+mn-ea"/>
                <a:cs typeface="+mn-cs"/>
              </a:rPr>
              <a:t> capture </a:t>
            </a:r>
            <a:br>
              <a:rPr lang="pt-PT" sz="1200" kern="1200" dirty="0" smtClean="0">
                <a:solidFill>
                  <a:schemeClr val="tx1"/>
                </a:solidFill>
                <a:latin typeface="Arial" charset="0"/>
                <a:ea typeface="+mn-ea"/>
                <a:cs typeface="+mn-cs"/>
              </a:rPr>
            </a:br>
            <a:r>
              <a:rPr lang="pt-PT" sz="1200" kern="1200" dirty="0" err="1" smtClean="0">
                <a:solidFill>
                  <a:schemeClr val="tx1"/>
                </a:solidFill>
                <a:latin typeface="Arial" charset="0"/>
                <a:ea typeface="+mn-ea"/>
                <a:cs typeface="+mn-cs"/>
              </a:rPr>
              <a:t>switchport</a:t>
            </a:r>
            <a:r>
              <a:rPr lang="pt-PT" sz="1200" kern="1200" dirty="0" smtClean="0">
                <a:solidFill>
                  <a:schemeClr val="tx1"/>
                </a:solidFill>
                <a:latin typeface="Arial" charset="0"/>
                <a:ea typeface="+mn-ea"/>
                <a:cs typeface="+mn-cs"/>
              </a:rPr>
              <a:t> capture </a:t>
            </a:r>
            <a:r>
              <a:rPr lang="pt-PT" sz="1200" kern="1200" dirty="0" err="1" smtClean="0">
                <a:solidFill>
                  <a:schemeClr val="tx1"/>
                </a:solidFill>
                <a:latin typeface="Arial" charset="0"/>
                <a:ea typeface="+mn-ea"/>
                <a:cs typeface="+mn-cs"/>
              </a:rPr>
              <a:t>allowed</a:t>
            </a:r>
            <a:r>
              <a:rPr lang="pt-PT" sz="1200" kern="1200" dirty="0" smtClean="0">
                <a:solidFill>
                  <a:schemeClr val="tx1"/>
                </a:solidFill>
                <a:latin typeface="Arial" charset="0"/>
                <a:ea typeface="+mn-ea"/>
                <a:cs typeface="+mn-cs"/>
              </a:rPr>
              <a:t> </a:t>
            </a:r>
            <a:r>
              <a:rPr lang="pt-PT" sz="1200" kern="1200" dirty="0" err="1" smtClean="0">
                <a:solidFill>
                  <a:schemeClr val="tx1"/>
                </a:solidFill>
                <a:latin typeface="Arial" charset="0"/>
                <a:ea typeface="+mn-ea"/>
                <a:cs typeface="+mn-cs"/>
              </a:rPr>
              <a:t>vlan</a:t>
            </a:r>
            <a:r>
              <a:rPr lang="pt-PT" sz="1200" kern="1200" dirty="0" smtClean="0">
                <a:solidFill>
                  <a:schemeClr val="tx1"/>
                </a:solidFill>
                <a:latin typeface="Arial" charset="0"/>
                <a:ea typeface="+mn-ea"/>
                <a:cs typeface="+mn-cs"/>
              </a:rPr>
              <a:t> 110 </a:t>
            </a:r>
            <a:br>
              <a:rPr lang="pt-PT" sz="1200" kern="1200" dirty="0" smtClean="0">
                <a:solidFill>
                  <a:schemeClr val="tx1"/>
                </a:solidFill>
                <a:latin typeface="Arial" charset="0"/>
                <a:ea typeface="+mn-ea"/>
                <a:cs typeface="+mn-cs"/>
              </a:rPr>
            </a:br>
            <a:r>
              <a:rPr lang="pt-PT" sz="1200" kern="1200" dirty="0" smtClean="0">
                <a:solidFill>
                  <a:schemeClr val="tx1"/>
                </a:solidFill>
                <a:latin typeface="Arial" charset="0"/>
                <a:ea typeface="+mn-ea"/>
                <a:cs typeface="+mn-cs"/>
              </a:rPr>
              <a:t>no </a:t>
            </a:r>
            <a:r>
              <a:rPr lang="pt-PT" sz="1200" kern="1200" dirty="0" err="1" smtClean="0">
                <a:solidFill>
                  <a:schemeClr val="tx1"/>
                </a:solidFill>
                <a:latin typeface="Arial" charset="0"/>
                <a:ea typeface="+mn-ea"/>
                <a:cs typeface="+mn-cs"/>
              </a:rPr>
              <a:t>ip</a:t>
            </a:r>
            <a:r>
              <a:rPr lang="pt-PT" sz="1200" kern="1200" dirty="0" smtClean="0">
                <a:solidFill>
                  <a:schemeClr val="tx1"/>
                </a:solidFill>
                <a:latin typeface="Arial" charset="0"/>
                <a:ea typeface="+mn-ea"/>
                <a:cs typeface="+mn-cs"/>
              </a:rPr>
              <a:t> </a:t>
            </a:r>
            <a:r>
              <a:rPr lang="pt-PT" sz="1200" kern="1200" dirty="0" err="1" smtClean="0">
                <a:solidFill>
                  <a:schemeClr val="tx1"/>
                </a:solidFill>
                <a:latin typeface="Arial" charset="0"/>
                <a:ea typeface="+mn-ea"/>
                <a:cs typeface="+mn-cs"/>
              </a:rPr>
              <a:t>address</a:t>
            </a:r>
            <a:r>
              <a:rPr lang="pt-PT" sz="1200" kern="1200" dirty="0" smtClean="0">
                <a:solidFill>
                  <a:schemeClr val="tx1"/>
                </a:solidFill>
                <a:latin typeface="Arial" charset="0"/>
                <a:ea typeface="+mn-ea"/>
                <a:cs typeface="+mn-cs"/>
              </a:rPr>
              <a:t> </a:t>
            </a:r>
            <a:br>
              <a:rPr lang="pt-PT" sz="1200" kern="1200" dirty="0" smtClean="0">
                <a:solidFill>
                  <a:schemeClr val="tx1"/>
                </a:solidFill>
                <a:latin typeface="Arial" charset="0"/>
                <a:ea typeface="+mn-ea"/>
                <a:cs typeface="+mn-cs"/>
              </a:rPr>
            </a:br>
            <a:r>
              <a:rPr lang="pt-PT" sz="1200" kern="1200" dirty="0" err="1" smtClean="0">
                <a:solidFill>
                  <a:schemeClr val="tx1"/>
                </a:solidFill>
                <a:latin typeface="Arial" charset="0"/>
                <a:ea typeface="+mn-ea"/>
                <a:cs typeface="+mn-cs"/>
              </a:rPr>
              <a:t>spanning-tree</a:t>
            </a:r>
            <a:r>
              <a:rPr lang="pt-PT" sz="1200" kern="1200" dirty="0" smtClean="0">
                <a:solidFill>
                  <a:schemeClr val="tx1"/>
                </a:solidFill>
                <a:latin typeface="Arial" charset="0"/>
                <a:ea typeface="+mn-ea"/>
                <a:cs typeface="+mn-cs"/>
              </a:rPr>
              <a:t> </a:t>
            </a:r>
            <a:r>
              <a:rPr lang="pt-PT" sz="1200" kern="1200" dirty="0" err="1" smtClean="0">
                <a:solidFill>
                  <a:schemeClr val="tx1"/>
                </a:solidFill>
                <a:latin typeface="Arial" charset="0"/>
                <a:ea typeface="+mn-ea"/>
                <a:cs typeface="+mn-cs"/>
              </a:rPr>
              <a:t>portfast</a:t>
            </a:r>
            <a:r>
              <a:rPr lang="pt-PT" sz="1200" kern="1200" dirty="0" smtClean="0">
                <a:solidFill>
                  <a:schemeClr val="tx1"/>
                </a:solidFill>
                <a:latin typeface="Arial" charset="0"/>
                <a:ea typeface="+mn-ea"/>
                <a:cs typeface="+mn-cs"/>
              </a:rPr>
              <a:t> </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75</a:t>
            </a:fld>
            <a:endParaRPr lang="en-US" dirty="0"/>
          </a:p>
        </p:txBody>
      </p:sp>
    </p:spTree>
    <p:extLst>
      <p:ext uri="{BB962C8B-B14F-4D97-AF65-F5344CB8AC3E}">
        <p14:creationId xmlns:p14="http://schemas.microsoft.com/office/powerpoint/2010/main" val="1178096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5"/>
          </p:nvPr>
        </p:nvSpPr>
        <p:spPr>
          <a:noFill/>
        </p:spPr>
        <p:txBody>
          <a:bodyPr/>
          <a:lstStyle/>
          <a:p>
            <a:fld id="{13B72244-6AB2-4E00-BFE3-D584A305B2C8}" type="slidenum">
              <a:rPr lang="en-US" smtClean="0"/>
              <a:pPr/>
              <a:t>2</a:t>
            </a:fld>
            <a:endParaRPr lang="en-US" dirty="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a:buFontTx/>
              <a:buNone/>
            </a:pPr>
            <a:endParaRPr lang="en-US" b="1" dirty="0" smtClean="0"/>
          </a:p>
        </p:txBody>
      </p:sp>
    </p:spTree>
    <p:extLst>
      <p:ext uri="{BB962C8B-B14F-4D97-AF65-F5344CB8AC3E}">
        <p14:creationId xmlns:p14="http://schemas.microsoft.com/office/powerpoint/2010/main" val="2066330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A PVLAN domain has one primary VLAN. Each port in a private VLAN domain is a member of the primary VLAN; the primary VLAN is the entire private VLAN domain.</a:t>
            </a:r>
          </a:p>
          <a:p>
            <a:r>
              <a:rPr lang="en-US" sz="1200" b="0" i="0" u="none" strike="noStrike" kern="1200" baseline="0" dirty="0" smtClean="0">
                <a:solidFill>
                  <a:schemeClr val="tx1"/>
                </a:solidFill>
                <a:latin typeface="Arial" charset="0"/>
                <a:ea typeface="+mn-ea"/>
                <a:cs typeface="+mn-cs"/>
              </a:rPr>
              <a:t>Secondary VLANs are subdomains that provide isolation between ports within the same private VLAN domain. There are two types of secondary VLANs: isolated VLANs and community VLANs. Isolated VLANs contain isolated ports, which cannot communicate between each other in the isolated VLAN. Community VLANs contain community ports that can communicate between each other in the community VLAN.</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85</a:t>
            </a:fld>
            <a:endParaRPr lang="en-US" dirty="0"/>
          </a:p>
        </p:txBody>
      </p:sp>
    </p:spTree>
    <p:extLst>
      <p:ext uri="{BB962C8B-B14F-4D97-AF65-F5344CB8AC3E}">
        <p14:creationId xmlns:p14="http://schemas.microsoft.com/office/powerpoint/2010/main" val="1094277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91</a:t>
            </a:fld>
            <a:endParaRPr lang="en-US" dirty="0"/>
          </a:p>
        </p:txBody>
      </p:sp>
    </p:spTree>
    <p:extLst>
      <p:ext uri="{BB962C8B-B14F-4D97-AF65-F5344CB8AC3E}">
        <p14:creationId xmlns:p14="http://schemas.microsoft.com/office/powerpoint/2010/main" val="200691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a:buFontTx/>
              <a:buNone/>
            </a:pPr>
            <a:endParaRPr lang="en-US" dirty="0" smtClean="0"/>
          </a:p>
        </p:txBody>
      </p:sp>
      <p:sp>
        <p:nvSpPr>
          <p:cNvPr id="24580" name="Slide Number Placeholder 3"/>
          <p:cNvSpPr>
            <a:spLocks noGrp="1"/>
          </p:cNvSpPr>
          <p:nvPr>
            <p:ph type="sldNum" sz="quarter" idx="5"/>
          </p:nvPr>
        </p:nvSpPr>
        <p:spPr>
          <a:noFill/>
        </p:spPr>
        <p:txBody>
          <a:bodyPr/>
          <a:lstStyle/>
          <a:p>
            <a:fld id="{7757FC66-78E3-4B4F-8568-92AC8FAA902C}" type="slidenum">
              <a:rPr lang="en-US" smtClean="0"/>
              <a:pPr/>
              <a:t>93</a:t>
            </a:fld>
            <a:endParaRPr lang="en-US" dirty="0" smtClean="0"/>
          </a:p>
        </p:txBody>
      </p:sp>
    </p:spTree>
    <p:extLst>
      <p:ext uri="{BB962C8B-B14F-4D97-AF65-F5344CB8AC3E}">
        <p14:creationId xmlns:p14="http://schemas.microsoft.com/office/powerpoint/2010/main" val="1364345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a:t>
            </a:fld>
            <a:endParaRPr lang="en-US" dirty="0"/>
          </a:p>
        </p:txBody>
      </p:sp>
    </p:spTree>
    <p:extLst>
      <p:ext uri="{BB962C8B-B14F-4D97-AF65-F5344CB8AC3E}">
        <p14:creationId xmlns:p14="http://schemas.microsoft.com/office/powerpoint/2010/main" val="3661867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You should always enable the BPDU Guard feature on any access switch ports. This way, if an unexpected BPDU is received, the port will be automatically disabled.</a:t>
            </a:r>
          </a:p>
          <a:p>
            <a:r>
              <a:rPr lang="en-US" sz="1200" b="0" i="0" u="none" strike="noStrike" kern="1200" baseline="0" dirty="0" smtClean="0">
                <a:solidFill>
                  <a:schemeClr val="tx1"/>
                </a:solidFill>
                <a:latin typeface="Arial" charset="0"/>
                <a:ea typeface="+mn-ea"/>
                <a:cs typeface="+mn-cs"/>
              </a:rPr>
              <a:t>Do not ever configure BPDU Guard and BPDU Filter on the same port. If you do, only BPDU Filter will take effect. BPDU Filter ignores BPDUs when enabled on an interface; and if you enable it on access ports, this can be a great opportunity for a Layer 2 loop to occurs</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10</a:t>
            </a:fld>
            <a:endParaRPr lang="en-US" dirty="0"/>
          </a:p>
        </p:txBody>
      </p:sp>
    </p:spTree>
    <p:extLst>
      <p:ext uri="{BB962C8B-B14F-4D97-AF65-F5344CB8AC3E}">
        <p14:creationId xmlns:p14="http://schemas.microsoft.com/office/powerpoint/2010/main" val="247029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You should always enable the BPDU Guard feature on any access switch ports. This way, if an unexpected BPDU is received, the port will be automatically disabled.</a:t>
            </a:r>
          </a:p>
          <a:p>
            <a:r>
              <a:rPr lang="en-US" sz="1200" b="0" i="0" u="none" strike="noStrike" kern="1200" baseline="0" dirty="0" smtClean="0">
                <a:solidFill>
                  <a:schemeClr val="tx1"/>
                </a:solidFill>
                <a:latin typeface="Arial" charset="0"/>
                <a:ea typeface="+mn-ea"/>
                <a:cs typeface="+mn-cs"/>
              </a:rPr>
              <a:t>Do not ever configure BPDU Guard and BPDU Filter on the same port. If you do, only BPDU Filter will take effect. BPDU Filter ignores BPDUs when enabled on an interface; and if you enable it on access ports, this can be a great opportunity for a Layer 2 loop to occurs</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11</a:t>
            </a:fld>
            <a:endParaRPr lang="en-US" dirty="0"/>
          </a:p>
        </p:txBody>
      </p:sp>
    </p:spTree>
    <p:extLst>
      <p:ext uri="{BB962C8B-B14F-4D97-AF65-F5344CB8AC3E}">
        <p14:creationId xmlns:p14="http://schemas.microsoft.com/office/powerpoint/2010/main" val="4170489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12</a:t>
            </a:fld>
            <a:endParaRPr lang="en-US" dirty="0"/>
          </a:p>
        </p:txBody>
      </p:sp>
    </p:spTree>
    <p:extLst>
      <p:ext uri="{BB962C8B-B14F-4D97-AF65-F5344CB8AC3E}">
        <p14:creationId xmlns:p14="http://schemas.microsoft.com/office/powerpoint/2010/main" val="2327787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33</a:t>
            </a:fld>
            <a:endParaRPr lang="en-US" dirty="0"/>
          </a:p>
        </p:txBody>
      </p:sp>
    </p:spTree>
    <p:extLst>
      <p:ext uri="{BB962C8B-B14F-4D97-AF65-F5344CB8AC3E}">
        <p14:creationId xmlns:p14="http://schemas.microsoft.com/office/powerpoint/2010/main" val="2460652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37</a:t>
            </a:fld>
            <a:endParaRPr lang="en-US" dirty="0"/>
          </a:p>
        </p:txBody>
      </p:sp>
    </p:spTree>
    <p:extLst>
      <p:ext uri="{BB962C8B-B14F-4D97-AF65-F5344CB8AC3E}">
        <p14:creationId xmlns:p14="http://schemas.microsoft.com/office/powerpoint/2010/main" val="3065921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Another noted caveat is that although storm control can be configured on the port channel interface of an </a:t>
            </a:r>
            <a:r>
              <a:rPr lang="en-US" sz="1200" b="0" i="0" u="none" strike="noStrike" kern="1200" baseline="0" dirty="0" err="1" smtClean="0">
                <a:solidFill>
                  <a:schemeClr val="tx1"/>
                </a:solidFill>
                <a:latin typeface="Arial" charset="0"/>
                <a:ea typeface="+mn-ea"/>
                <a:cs typeface="+mn-cs"/>
              </a:rPr>
              <a:t>EtherChannel</a:t>
            </a:r>
            <a:r>
              <a:rPr lang="en-US" sz="1200" b="0" i="0" u="none" strike="noStrike" kern="1200" baseline="0" dirty="0" smtClean="0">
                <a:solidFill>
                  <a:schemeClr val="tx1"/>
                </a:solidFill>
                <a:latin typeface="Arial" charset="0"/>
                <a:ea typeface="+mn-ea"/>
                <a:cs typeface="+mn-cs"/>
              </a:rPr>
              <a:t>, do not configure it on ports that are members of an </a:t>
            </a:r>
            <a:r>
              <a:rPr lang="en-US" sz="1200" b="0" i="0" u="none" strike="noStrike" kern="1200" baseline="0" dirty="0" err="1" smtClean="0">
                <a:solidFill>
                  <a:schemeClr val="tx1"/>
                </a:solidFill>
                <a:latin typeface="Arial" charset="0"/>
                <a:ea typeface="+mn-ea"/>
                <a:cs typeface="+mn-cs"/>
              </a:rPr>
              <a:t>EtherChannel</a:t>
            </a:r>
            <a:r>
              <a:rPr lang="en-US" sz="1200" b="0" i="0" u="none" strike="noStrike" kern="1200" baseline="0" dirty="0" smtClean="0">
                <a:solidFill>
                  <a:schemeClr val="tx1"/>
                </a:solidFill>
                <a:latin typeface="Arial" charset="0"/>
                <a:ea typeface="+mn-ea"/>
                <a:cs typeface="+mn-cs"/>
              </a:rPr>
              <a:t> because it is an unsupported configuration.</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42</a:t>
            </a:fld>
            <a:endParaRPr lang="en-US" dirty="0"/>
          </a:p>
        </p:txBody>
      </p:sp>
    </p:spTree>
    <p:extLst>
      <p:ext uri="{BB962C8B-B14F-4D97-AF65-F5344CB8AC3E}">
        <p14:creationId xmlns:p14="http://schemas.microsoft.com/office/powerpoint/2010/main" val="3670651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a:t>
            </a:r>
            <a:r>
              <a:rPr lang="en-US" sz="700" dirty="0" smtClean="0">
                <a:solidFill>
                  <a:srgbClr val="C0C0C4"/>
                </a:solidFill>
              </a:rPr>
              <a:t>2007 – 2016, </a:t>
            </a:r>
            <a:r>
              <a:rPr lang="en-US" sz="700" dirty="0">
                <a:solidFill>
                  <a:srgbClr val="C0C0C4"/>
                </a:solidFill>
              </a:rPr>
              <a:t>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52112" y="6553054"/>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dirty="0" smtClean="0">
                <a:solidFill>
                  <a:schemeClr val="tx1"/>
                </a:solidFill>
              </a:rPr>
              <a:t>SWITCH v7 Chapter 10</a:t>
            </a:r>
            <a:endParaRPr lang="en-US" sz="700" dirty="0">
              <a:solidFill>
                <a:schemeClr val="tx1"/>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tx1"/>
                </a:solidFill>
              </a:rPr>
              <a:pPr algn="r" defTabSz="814388">
                <a:lnSpc>
                  <a:spcPct val="100000"/>
                </a:lnSpc>
                <a:defRPr/>
              </a:pPr>
              <a:t>‹#›</a:t>
            </a:fld>
            <a:endParaRPr lang="en-US" sz="1000">
              <a:solidFill>
                <a:schemeClr val="tx1"/>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316913" cy="3320143"/>
          </a:xfrm>
        </p:spPr>
        <p:txBody>
          <a:body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1174380"/>
            <a:ext cx="8520354" cy="21604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443288"/>
            <a:ext cx="8520113" cy="3097212"/>
          </a:xfrm>
        </p:spPr>
        <p:txBody>
          <a:bodyPr>
            <a:normAutofit/>
          </a:bodyPr>
          <a:lstStyle>
            <a:lvl1pPr>
              <a:buNone/>
              <a:defRPr/>
            </a:lvl1pPr>
            <a:lvl2pPr>
              <a:buNone/>
              <a:defRPr/>
            </a:lvl2pPr>
            <a:lvl3pPr>
              <a:buNone/>
              <a:defRPr/>
            </a:lvl3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lstStyle>
            <a:lvl1pPr marL="0" indent="0">
              <a:lnSpc>
                <a:spcPct val="100000"/>
              </a:lnSpc>
              <a:spcBef>
                <a:spcPts val="0"/>
              </a:spcBef>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1215615"/>
            <a:ext cx="8520113" cy="687798"/>
          </a:xfrm>
        </p:spPr>
        <p:txBody>
          <a:bodyPr>
            <a:normAutofit/>
          </a:bodyPr>
          <a:lstStyle>
            <a:lvl1pPr marL="11113" indent="-11113">
              <a:buNone/>
              <a:defRPr sz="2000" b="0"/>
            </a:lvl1pPr>
          </a:lstStyle>
          <a:p>
            <a:pPr lvl="0"/>
            <a:r>
              <a:rPr lang="en-US" smtClean="0"/>
              <a:t>Brief explanation of the command.</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0797" y="695512"/>
            <a:ext cx="7772400" cy="1362075"/>
          </a:xfrm>
          <a:prstGeom prst="rect">
            <a:avLst/>
          </a:prstGeom>
        </p:spPr>
        <p:txBody>
          <a:bodyPr anchor="t"/>
          <a:lstStyle>
            <a:lvl1pPr algn="l">
              <a:defRPr sz="4000" b="1" cap="all"/>
            </a:lvl1pPr>
          </a:lstStyle>
          <a:p>
            <a:r>
              <a:rPr lang="en-US" smtClean="0"/>
              <a:t>Click to edit Master 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740664"/>
          </a:xfrm>
          <a:prstGeom prst="rect">
            <a:avLst/>
          </a:prstGeom>
        </p:spPr>
        <p:txBody>
          <a:bodyPr>
            <a:normAutofit/>
          </a:bodyPr>
          <a:lstStyle>
            <a:lvl1pPr>
              <a:defRPr/>
            </a:lvl1pPr>
          </a:lstStyle>
          <a:p>
            <a:r>
              <a:rPr lang="en-US" smtClean="0"/>
              <a:t>Title Only</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8"/>
            <a:ext cx="8521700" cy="742659"/>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183340"/>
            <a:ext cx="8520354" cy="513139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sub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0"/>
            <a:ext cx="8522208" cy="740664"/>
          </a:xfrm>
          <a:prstGeom prst="rect">
            <a:avLst/>
          </a:prstGeom>
        </p:spPr>
        <p:txBody>
          <a:bodyPr>
            <a:normAutofit/>
          </a:bodyPr>
          <a:lstStyle>
            <a:lvl1pPr>
              <a:defRPr/>
            </a:lvl1pPr>
          </a:lstStyle>
          <a:p>
            <a:r>
              <a:rPr lang="en-US" smtClean="0"/>
              <a:t>Title with Subtext</a:t>
            </a:r>
            <a:endParaRPr lang="en-US"/>
          </a:p>
        </p:txBody>
      </p:sp>
      <p:sp>
        <p:nvSpPr>
          <p:cNvPr id="4" name="Content Placeholder 3"/>
          <p:cNvSpPr>
            <a:spLocks noGrp="1"/>
          </p:cNvSpPr>
          <p:nvPr>
            <p:ph sz="quarter" idx="10" hasCustomPrompt="1"/>
          </p:nvPr>
        </p:nvSpPr>
        <p:spPr>
          <a:xfrm>
            <a:off x="279400" y="1161826"/>
            <a:ext cx="8423275" cy="774924"/>
          </a:xfrm>
        </p:spPr>
        <p:txBody>
          <a:bodyPr>
            <a:normAutofit/>
          </a:bodyPr>
          <a:lstStyle>
            <a:lvl1pPr marL="11113" indent="-11113">
              <a:buNone/>
              <a:defRPr sz="2000" b="0" baseline="0"/>
            </a:lvl1pPr>
          </a:lstStyle>
          <a:p>
            <a:pPr lvl="0"/>
            <a:r>
              <a:rPr lang="en-US" smtClean="0"/>
              <a:t>Subtext here to describe graphic below</a:t>
            </a:r>
          </a:p>
        </p:txBody>
      </p:sp>
      <p:sp>
        <p:nvSpPr>
          <p:cNvPr id="7" name="Content Placeholder 6"/>
          <p:cNvSpPr>
            <a:spLocks noGrp="1"/>
          </p:cNvSpPr>
          <p:nvPr>
            <p:ph sz="quarter" idx="11"/>
          </p:nvPr>
        </p:nvSpPr>
        <p:spPr>
          <a:xfrm>
            <a:off x="279400" y="2033588"/>
            <a:ext cx="8445500" cy="4495800"/>
          </a:xfrm>
        </p:spPr>
        <p:txBody>
          <a:bodyPr>
            <a:normAutofit/>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592592"/>
            <a:ext cx="8488082" cy="3711389"/>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516063"/>
            <a:ext cx="8499475" cy="1001712"/>
          </a:xfrm>
          <a:ln w="19050">
            <a:solidFill>
              <a:schemeClr val="tx1"/>
            </a:solidFill>
          </a:ln>
        </p:spPr>
        <p:txBody>
          <a:bodyPr>
            <a:noAutofit/>
          </a:bodyPr>
          <a:lstStyle>
            <a:lvl1pPr marL="0" indent="0">
              <a:lnSpc>
                <a:spcPct val="100000"/>
              </a:lnSpc>
              <a:spcBef>
                <a:spcPts val="0"/>
              </a:spcBef>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11303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204856"/>
            <a:ext cx="8316913" cy="5099125"/>
          </a:xfrm>
        </p:spPr>
        <p:txBody>
          <a:bodyPr/>
          <a:lstStyle/>
          <a:p>
            <a:pPr lvl="0"/>
            <a:r>
              <a:rPr lang="en-US" noProof="0" smtClean="0"/>
              <a:t>Click icon to add table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dirty="0" smtClean="0">
                <a:solidFill>
                  <a:schemeClr val="tx1"/>
                </a:solidFill>
              </a:rPr>
              <a:t>Chapter 10</a:t>
            </a:r>
            <a:endParaRPr lang="en-US" sz="700" dirty="0">
              <a:solidFill>
                <a:schemeClr val="tx1"/>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chemeClr val="tx1"/>
                </a:solidFill>
              </a:rPr>
              <a:pPr algn="r" defTabSz="814388">
                <a:lnSpc>
                  <a:spcPct val="100000"/>
                </a:lnSpc>
                <a:defRPr/>
              </a:pPr>
              <a:t>‹#›</a:t>
            </a:fld>
            <a:endParaRPr lang="en-US" sz="1000">
              <a:solidFill>
                <a:schemeClr val="tx1"/>
              </a:solidFill>
            </a:endParaRPr>
          </a:p>
        </p:txBody>
      </p:sp>
      <p:sp>
        <p:nvSpPr>
          <p:cNvPr id="1029" name="Rectangle 6"/>
          <p:cNvSpPr>
            <a:spLocks noGrp="1" noChangeArrowheads="1"/>
          </p:cNvSpPr>
          <p:nvPr>
            <p:ph type="body" idx="1"/>
          </p:nvPr>
        </p:nvSpPr>
        <p:spPr bwMode="auto">
          <a:xfrm>
            <a:off x="279400" y="1106906"/>
            <a:ext cx="8316914" cy="520817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dirty="0" smtClean="0"/>
              <a:t>Body Text</a:t>
            </a:r>
          </a:p>
          <a:p>
            <a:pPr lvl="1"/>
            <a:r>
              <a:rPr lang="en-US" dirty="0" smtClean="0"/>
              <a:t>Second Level</a:t>
            </a:r>
          </a:p>
          <a:p>
            <a:pPr lvl="2"/>
            <a:r>
              <a:rPr lang="en-US" dirty="0"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a:t>
            </a:r>
            <a:r>
              <a:rPr lang="en-US" sz="700" dirty="0" smtClean="0">
                <a:solidFill>
                  <a:srgbClr val="D3D3D3"/>
                </a:solidFill>
              </a:rPr>
              <a:t>2007 – 2016, </a:t>
            </a:r>
            <a:r>
              <a:rPr lang="en-US" sz="700" dirty="0">
                <a:solidFill>
                  <a:srgbClr val="D3D3D3"/>
                </a:solidFill>
              </a:rPr>
              <a:t>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5"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 id="2147483978" r:id="rId18"/>
    <p:sldLayoutId id="2147483958" r:id="rId19"/>
    <p:sldLayoutId id="2147483959" r:id="rId20"/>
    <p:sldLayoutId id="2147483879" r:id="rId21"/>
    <p:sldLayoutId id="2147483886" r:id="rId22"/>
    <p:sldLayoutId id="2147483888" r:id="rId23"/>
  </p:sldLayoutIdLst>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7.emf"/><Relationship Id="rId4" Type="http://schemas.openxmlformats.org/officeDocument/2006/relationships/image" Target="../media/image16.emf"/></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4.xml"/><Relationship Id="rId4" Type="http://schemas.openxmlformats.org/officeDocument/2006/relationships/image" Target="../media/image35.emf"/></Relationships>
</file>

<file path=ppt/slides/_rels/slide7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pt-PT" dirty="0"/>
              <a:t>Campus Network </a:t>
            </a:r>
            <a:r>
              <a:rPr lang="pt-PT" dirty="0" err="1"/>
              <a:t>Security</a:t>
            </a:r>
            <a:endParaRPr lang="en-US" sz="2800" dirty="0" smtClean="0">
              <a:solidFill>
                <a:schemeClr val="folHlink"/>
              </a:solidFill>
            </a:endParaRPr>
          </a:p>
        </p:txBody>
      </p:sp>
      <p:sp>
        <p:nvSpPr>
          <p:cNvPr id="6147" name="Rectangle 3"/>
          <p:cNvSpPr>
            <a:spLocks noGrp="1" noChangeArrowheads="1"/>
          </p:cNvSpPr>
          <p:nvPr>
            <p:ph type="subTitle" idx="1"/>
          </p:nvPr>
        </p:nvSpPr>
        <p:spPr>
          <a:xfrm>
            <a:off x="311150" y="4672013"/>
            <a:ext cx="8628134" cy="658812"/>
          </a:xfrm>
        </p:spPr>
        <p:txBody>
          <a:bodyPr>
            <a:normAutofit fontScale="92500"/>
          </a:bodyPr>
          <a:lstStyle/>
          <a:p>
            <a:r>
              <a:rPr lang="en-US" sz="2400" dirty="0"/>
              <a:t>CCNP  SWITCH: Implementing Cisco IP Switched Networks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Cisco Switch Security Configuration Best Practices</a:t>
            </a:r>
            <a:br>
              <a:rPr lang="en-US" dirty="0"/>
            </a:br>
            <a:endParaRPr lang="pt-PT" dirty="0"/>
          </a:p>
        </p:txBody>
      </p:sp>
      <p:sp>
        <p:nvSpPr>
          <p:cNvPr id="7" name="Content Placeholder 6"/>
          <p:cNvSpPr>
            <a:spLocks noGrp="1"/>
          </p:cNvSpPr>
          <p:nvPr>
            <p:ph idx="1"/>
          </p:nvPr>
        </p:nvSpPr>
        <p:spPr/>
        <p:txBody>
          <a:bodyPr>
            <a:normAutofit/>
          </a:bodyPr>
          <a:lstStyle/>
          <a:p>
            <a:r>
              <a:rPr lang="en-US" b="1" dirty="0"/>
              <a:t>Secure STP operation </a:t>
            </a:r>
            <a:endParaRPr lang="en-US" b="1" dirty="0" smtClean="0"/>
          </a:p>
          <a:p>
            <a:pPr lvl="1"/>
            <a:r>
              <a:rPr lang="en-US" dirty="0" smtClean="0"/>
              <a:t>You </a:t>
            </a:r>
            <a:r>
              <a:rPr lang="en-US" dirty="0"/>
              <a:t>should always enable the BPDU Guard feature on </a:t>
            </a:r>
            <a:r>
              <a:rPr lang="en-US" dirty="0" smtClean="0"/>
              <a:t>any access </a:t>
            </a:r>
            <a:r>
              <a:rPr lang="en-US" dirty="0"/>
              <a:t>switch ports. </a:t>
            </a:r>
            <a:endParaRPr lang="en-US" dirty="0" smtClean="0"/>
          </a:p>
          <a:p>
            <a:pPr lvl="1"/>
            <a:r>
              <a:rPr lang="en-US" dirty="0" smtClean="0"/>
              <a:t>Do </a:t>
            </a:r>
            <a:r>
              <a:rPr lang="en-US" dirty="0"/>
              <a:t>not ever configure BPDU Guard and BPDU Filter on </a:t>
            </a:r>
            <a:r>
              <a:rPr lang="en-US" dirty="0" smtClean="0"/>
              <a:t>the same </a:t>
            </a:r>
            <a:r>
              <a:rPr lang="en-US" dirty="0"/>
              <a:t>port. If you do, only BPDU Filter will take effect. </a:t>
            </a:r>
            <a:endParaRPr lang="en-US" dirty="0" smtClean="0"/>
          </a:p>
          <a:p>
            <a:r>
              <a:rPr lang="pt-PT" b="1" dirty="0"/>
              <a:t>Secure Cisco </a:t>
            </a:r>
            <a:r>
              <a:rPr lang="pt-PT" b="1" dirty="0" err="1" smtClean="0"/>
              <a:t>Discovery</a:t>
            </a:r>
            <a:r>
              <a:rPr lang="pt-PT" b="1" dirty="0"/>
              <a:t> </a:t>
            </a:r>
            <a:r>
              <a:rPr lang="pt-PT" b="1" dirty="0" err="1" smtClean="0"/>
              <a:t>Protocol</a:t>
            </a:r>
            <a:r>
              <a:rPr lang="pt-PT" b="1" dirty="0" smtClean="0"/>
              <a:t> </a:t>
            </a:r>
            <a:r>
              <a:rPr lang="pt-PT" b="1" dirty="0"/>
              <a:t>(CDP)</a:t>
            </a:r>
          </a:p>
          <a:p>
            <a:pPr lvl="1"/>
            <a:r>
              <a:rPr lang="en-US" dirty="0"/>
              <a:t>As a rule, all Cisco devices have CDP enabled on all </a:t>
            </a:r>
            <a:r>
              <a:rPr lang="en-US" dirty="0" smtClean="0"/>
              <a:t>ports by </a:t>
            </a:r>
            <a:r>
              <a:rPr lang="en-US" dirty="0"/>
              <a:t>default. D</a:t>
            </a:r>
            <a:r>
              <a:rPr lang="en-US" dirty="0" smtClean="0"/>
              <a:t>isable </a:t>
            </a:r>
            <a:r>
              <a:rPr lang="en-US" dirty="0"/>
              <a:t>CDP on ports </a:t>
            </a:r>
            <a:r>
              <a:rPr lang="en-US" dirty="0" smtClean="0"/>
              <a:t>that connect </a:t>
            </a:r>
            <a:r>
              <a:rPr lang="en-US" dirty="0"/>
              <a:t>to outside networks</a:t>
            </a:r>
            <a:r>
              <a:rPr lang="en-US" dirty="0" smtClean="0"/>
              <a:t>.</a:t>
            </a:r>
            <a:endParaRPr lang="en-US" dirty="0"/>
          </a:p>
          <a:p>
            <a:pPr lvl="1"/>
            <a:r>
              <a:rPr lang="en-US" dirty="0"/>
              <a:t>In addition, always disable CDP on end-user access ports.</a:t>
            </a:r>
            <a:endParaRPr lang="pt-PT" dirty="0"/>
          </a:p>
          <a:p>
            <a:pPr lvl="1"/>
            <a:r>
              <a:rPr lang="en-US" dirty="0" smtClean="0"/>
              <a:t>CDP </a:t>
            </a:r>
            <a:r>
              <a:rPr lang="en-US" dirty="0"/>
              <a:t>advertisements are sent in clear text, and you </a:t>
            </a:r>
            <a:r>
              <a:rPr lang="en-US" dirty="0" smtClean="0"/>
              <a:t>cannot </a:t>
            </a:r>
            <a:r>
              <a:rPr lang="pt-PT" dirty="0" smtClean="0"/>
              <a:t>configure </a:t>
            </a:r>
            <a:r>
              <a:rPr lang="pt-PT" dirty="0" err="1" smtClean="0"/>
              <a:t>authentication</a:t>
            </a:r>
            <a:r>
              <a:rPr lang="pt-PT" dirty="0" smtClean="0"/>
              <a:t>. </a:t>
            </a:r>
          </a:p>
        </p:txBody>
      </p:sp>
    </p:spTree>
    <p:extLst>
      <p:ext uri="{BB962C8B-B14F-4D97-AF65-F5344CB8AC3E}">
        <p14:creationId xmlns:p14="http://schemas.microsoft.com/office/powerpoint/2010/main" val="412958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Cisco Switch Security Configuration Best Practices</a:t>
            </a:r>
            <a:br>
              <a:rPr lang="en-US" dirty="0"/>
            </a:br>
            <a:endParaRPr lang="pt-PT" dirty="0"/>
          </a:p>
        </p:txBody>
      </p:sp>
      <p:sp>
        <p:nvSpPr>
          <p:cNvPr id="7" name="Content Placeholder 6"/>
          <p:cNvSpPr>
            <a:spLocks noGrp="1"/>
          </p:cNvSpPr>
          <p:nvPr>
            <p:ph idx="1"/>
          </p:nvPr>
        </p:nvSpPr>
        <p:spPr/>
        <p:txBody>
          <a:bodyPr>
            <a:normAutofit/>
          </a:bodyPr>
          <a:lstStyle/>
          <a:p>
            <a:r>
              <a:rPr lang="pt-PT" b="1" dirty="0"/>
              <a:t>Secure </a:t>
            </a:r>
            <a:r>
              <a:rPr lang="pt-PT" b="1" dirty="0" err="1"/>
              <a:t>unused</a:t>
            </a:r>
            <a:r>
              <a:rPr lang="pt-PT" b="1" dirty="0"/>
              <a:t> </a:t>
            </a:r>
            <a:r>
              <a:rPr lang="pt-PT" b="1" dirty="0" err="1"/>
              <a:t>switch</a:t>
            </a:r>
            <a:r>
              <a:rPr lang="pt-PT" b="1" dirty="0"/>
              <a:t> </a:t>
            </a:r>
            <a:r>
              <a:rPr lang="pt-PT" b="1" dirty="0" err="1" smtClean="0"/>
              <a:t>ports</a:t>
            </a:r>
            <a:endParaRPr lang="pt-PT" b="1" dirty="0" smtClean="0"/>
          </a:p>
          <a:p>
            <a:pPr lvl="1"/>
            <a:r>
              <a:rPr lang="en-US" dirty="0"/>
              <a:t>All unused switch ports should be shut down to prevent </a:t>
            </a:r>
            <a:r>
              <a:rPr lang="en-US" dirty="0" smtClean="0"/>
              <a:t>unauthorized users </a:t>
            </a:r>
            <a:r>
              <a:rPr lang="en-US" dirty="0"/>
              <a:t>from connecting to your network.</a:t>
            </a:r>
          </a:p>
          <a:p>
            <a:pPr lvl="1"/>
            <a:r>
              <a:rPr lang="en-US" dirty="0"/>
              <a:t>All user ports should be configured with </a:t>
            </a:r>
            <a:r>
              <a:rPr lang="en-US" sz="1900" b="1" dirty="0" err="1">
                <a:latin typeface="Consolas" panose="020B0609020204030204" pitchFamily="49" charset="0"/>
              </a:rPr>
              <a:t>switchport</a:t>
            </a:r>
            <a:r>
              <a:rPr lang="en-US" sz="1900" b="1" dirty="0">
                <a:latin typeface="Consolas" panose="020B0609020204030204" pitchFamily="49" charset="0"/>
              </a:rPr>
              <a:t> </a:t>
            </a:r>
            <a:r>
              <a:rPr lang="en-US" sz="1900" b="1" dirty="0" smtClean="0">
                <a:latin typeface="Consolas" panose="020B0609020204030204" pitchFamily="49" charset="0"/>
              </a:rPr>
              <a:t>mode access </a:t>
            </a:r>
            <a:r>
              <a:rPr lang="en-US" dirty="0"/>
              <a:t>command. </a:t>
            </a:r>
            <a:endParaRPr lang="en-US" dirty="0" smtClean="0"/>
          </a:p>
          <a:p>
            <a:pPr lvl="1"/>
            <a:r>
              <a:rPr lang="en-US" dirty="0" smtClean="0"/>
              <a:t>Place </a:t>
            </a:r>
            <a:r>
              <a:rPr lang="en-US" dirty="0"/>
              <a:t>all </a:t>
            </a:r>
            <a:r>
              <a:rPr lang="en-US" dirty="0" smtClean="0"/>
              <a:t>unused </a:t>
            </a:r>
            <a:r>
              <a:rPr lang="en-US" dirty="0"/>
              <a:t>ports into an isolated or bogus VLAN. </a:t>
            </a:r>
            <a:endParaRPr lang="pt-PT" dirty="0" smtClean="0"/>
          </a:p>
        </p:txBody>
      </p:sp>
    </p:spTree>
    <p:extLst>
      <p:ext uri="{BB962C8B-B14F-4D97-AF65-F5344CB8AC3E}">
        <p14:creationId xmlns:p14="http://schemas.microsoft.com/office/powerpoint/2010/main" val="2245816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ss3"/>
          <p:cNvPicPr>
            <a:picLocks noChangeAspect="1" noChangeArrowheads="1"/>
          </p:cNvPicPr>
          <p:nvPr/>
        </p:nvPicPr>
        <p:blipFill>
          <a:blip r:embed="rId3" cstate="print"/>
          <a:srcRect/>
          <a:stretch>
            <a:fillRect/>
          </a:stretch>
        </p:blipFill>
        <p:spPr bwMode="auto">
          <a:xfrm>
            <a:off x="0" y="1600200"/>
            <a:ext cx="9144000" cy="3170238"/>
          </a:xfrm>
          <a:prstGeom prst="rect">
            <a:avLst/>
          </a:prstGeom>
          <a:noFill/>
          <a:ln w="9525">
            <a:noFill/>
            <a:miter lim="800000"/>
            <a:headEnd/>
            <a:tailEnd/>
          </a:ln>
        </p:spPr>
      </p:pic>
      <p:sp>
        <p:nvSpPr>
          <p:cNvPr id="11267"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6"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2800" b="1" kern="0" dirty="0">
                <a:solidFill>
                  <a:schemeClr val="bg1"/>
                </a:solidFill>
                <a:latin typeface="+mj-lt"/>
                <a:ea typeface="+mj-ea"/>
                <a:cs typeface="+mj-cs"/>
              </a:rPr>
              <a:t>Campus Network Vulnerabilities</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Rogue Access</a:t>
            </a:r>
          </a:p>
        </p:txBody>
      </p:sp>
      <p:sp>
        <p:nvSpPr>
          <p:cNvPr id="3" name="Content Placeholder 2"/>
          <p:cNvSpPr>
            <a:spLocks noGrp="1"/>
          </p:cNvSpPr>
          <p:nvPr>
            <p:ph idx="1"/>
          </p:nvPr>
        </p:nvSpPr>
        <p:spPr>
          <a:xfrm>
            <a:off x="3981891" y="1183340"/>
            <a:ext cx="4817863" cy="5131399"/>
          </a:xfrm>
        </p:spPr>
        <p:txBody>
          <a:bodyPr>
            <a:normAutofit/>
          </a:bodyPr>
          <a:lstStyle/>
          <a:p>
            <a:r>
              <a:rPr lang="en-US" dirty="0"/>
              <a:t>Rogue access comes in several forms. </a:t>
            </a:r>
            <a:endParaRPr lang="en-US" dirty="0" smtClean="0"/>
          </a:p>
          <a:p>
            <a:r>
              <a:rPr lang="en-US" dirty="0" smtClean="0"/>
              <a:t>These </a:t>
            </a:r>
            <a:r>
              <a:rPr lang="en-US" dirty="0"/>
              <a:t>rogue </a:t>
            </a:r>
            <a:r>
              <a:rPr lang="en-US" dirty="0" smtClean="0"/>
              <a:t>devices </a:t>
            </a:r>
            <a:r>
              <a:rPr lang="en-US" dirty="0"/>
              <a:t>can </a:t>
            </a:r>
            <a:r>
              <a:rPr lang="en-US" dirty="0" smtClean="0"/>
              <a:t>be a </a:t>
            </a:r>
            <a:r>
              <a:rPr lang="en-US" dirty="0"/>
              <a:t>serious breach of network security because they can be plugged into a network </a:t>
            </a:r>
            <a:r>
              <a:rPr lang="en-US" dirty="0" smtClean="0"/>
              <a:t>port behind </a:t>
            </a:r>
            <a:r>
              <a:rPr lang="en-US" dirty="0"/>
              <a:t>the corporate firewall. </a:t>
            </a:r>
            <a:endParaRPr lang="en-US" dirty="0" smtClean="0"/>
          </a:p>
          <a:p>
            <a:r>
              <a:rPr lang="en-US" dirty="0" smtClean="0"/>
              <a:t>Because </a:t>
            </a:r>
            <a:r>
              <a:rPr lang="en-US" dirty="0"/>
              <a:t>employees generally do not enable any </a:t>
            </a:r>
            <a:r>
              <a:rPr lang="en-US" dirty="0" smtClean="0"/>
              <a:t>security settings </a:t>
            </a:r>
            <a:r>
              <a:rPr lang="en-US" dirty="0"/>
              <a:t>on the rogue AP, it is easy for unauthorized users to use the AP to intercept </a:t>
            </a:r>
            <a:r>
              <a:rPr lang="en-US" dirty="0" smtClean="0"/>
              <a:t>network traffic </a:t>
            </a:r>
            <a:r>
              <a:rPr lang="en-US" dirty="0"/>
              <a:t>and hijack client sessions</a:t>
            </a:r>
            <a:r>
              <a:rPr lang="en-US" dirty="0" smtClean="0"/>
              <a:t>.</a:t>
            </a:r>
            <a:endParaRPr lang="en-US" dirty="0"/>
          </a:p>
        </p:txBody>
      </p:sp>
      <p:pic>
        <p:nvPicPr>
          <p:cNvPr id="4" name="Picture 3"/>
          <p:cNvPicPr>
            <a:picLocks noChangeAspect="1"/>
          </p:cNvPicPr>
          <p:nvPr/>
        </p:nvPicPr>
        <p:blipFill>
          <a:blip r:embed="rId2"/>
          <a:stretch>
            <a:fillRect/>
          </a:stretch>
        </p:blipFill>
        <p:spPr>
          <a:xfrm>
            <a:off x="378612" y="1405719"/>
            <a:ext cx="3603280" cy="4505675"/>
          </a:xfrm>
          <a:prstGeom prst="rect">
            <a:avLst/>
          </a:prstGeom>
        </p:spPr>
      </p:pic>
    </p:spTree>
    <p:extLst>
      <p:ext uri="{BB962C8B-B14F-4D97-AF65-F5344CB8AC3E}">
        <p14:creationId xmlns:p14="http://schemas.microsoft.com/office/powerpoint/2010/main" val="1213157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Switch</a:t>
            </a:r>
            <a:r>
              <a:rPr lang="pt-PT" dirty="0"/>
              <a:t> </a:t>
            </a:r>
            <a:r>
              <a:rPr lang="pt-PT" dirty="0" err="1"/>
              <a:t>Vulnerabilities</a:t>
            </a:r>
            <a:endParaRPr lang="pt-PT" dirty="0"/>
          </a:p>
        </p:txBody>
      </p:sp>
      <p:sp>
        <p:nvSpPr>
          <p:cNvPr id="3" name="Content Placeholder 2"/>
          <p:cNvSpPr>
            <a:spLocks noGrp="1"/>
          </p:cNvSpPr>
          <p:nvPr>
            <p:ph idx="1"/>
          </p:nvPr>
        </p:nvSpPr>
        <p:spPr/>
        <p:txBody>
          <a:bodyPr/>
          <a:lstStyle/>
          <a:p>
            <a:pPr marL="0" indent="0">
              <a:buNone/>
            </a:pPr>
            <a:r>
              <a:rPr lang="en-US" dirty="0"/>
              <a:t>Attacks that are launched against switches and at Layer 2 can be grouped as follows:</a:t>
            </a:r>
          </a:p>
          <a:p>
            <a:r>
              <a:rPr lang="pt-PT" dirty="0" smtClean="0"/>
              <a:t>MAC </a:t>
            </a:r>
            <a:r>
              <a:rPr lang="pt-PT" dirty="0" err="1"/>
              <a:t>layer</a:t>
            </a:r>
            <a:r>
              <a:rPr lang="pt-PT" dirty="0"/>
              <a:t> </a:t>
            </a:r>
            <a:r>
              <a:rPr lang="pt-PT" dirty="0" err="1"/>
              <a:t>attacks</a:t>
            </a:r>
            <a:endParaRPr lang="pt-PT" dirty="0"/>
          </a:p>
          <a:p>
            <a:r>
              <a:rPr lang="pt-PT" dirty="0" smtClean="0"/>
              <a:t>VLAN </a:t>
            </a:r>
            <a:r>
              <a:rPr lang="pt-PT" dirty="0" err="1"/>
              <a:t>attacks</a:t>
            </a:r>
            <a:endParaRPr lang="pt-PT" dirty="0"/>
          </a:p>
          <a:p>
            <a:r>
              <a:rPr lang="pt-PT" dirty="0" err="1" smtClean="0"/>
              <a:t>Spoofing</a:t>
            </a:r>
            <a:r>
              <a:rPr lang="pt-PT" dirty="0" smtClean="0"/>
              <a:t> </a:t>
            </a:r>
            <a:r>
              <a:rPr lang="pt-PT" dirty="0" err="1"/>
              <a:t>attacks</a:t>
            </a:r>
            <a:endParaRPr lang="pt-PT" dirty="0"/>
          </a:p>
          <a:p>
            <a:r>
              <a:rPr lang="pt-PT" dirty="0" err="1" smtClean="0"/>
              <a:t>Attacks</a:t>
            </a:r>
            <a:r>
              <a:rPr lang="pt-PT" dirty="0" smtClean="0"/>
              <a:t> </a:t>
            </a:r>
            <a:r>
              <a:rPr lang="pt-PT" dirty="0" err="1"/>
              <a:t>on</a:t>
            </a:r>
            <a:r>
              <a:rPr lang="pt-PT" dirty="0"/>
              <a:t> </a:t>
            </a:r>
            <a:r>
              <a:rPr lang="pt-PT" dirty="0" err="1"/>
              <a:t>switch</a:t>
            </a:r>
            <a:r>
              <a:rPr lang="pt-PT" dirty="0"/>
              <a:t> </a:t>
            </a:r>
            <a:r>
              <a:rPr lang="pt-PT" dirty="0" err="1"/>
              <a:t>devices</a:t>
            </a:r>
            <a:endParaRPr lang="pt-PT" dirty="0"/>
          </a:p>
        </p:txBody>
      </p:sp>
    </p:spTree>
    <p:extLst>
      <p:ext uri="{BB962C8B-B14F-4D97-AF65-F5344CB8AC3E}">
        <p14:creationId xmlns:p14="http://schemas.microsoft.com/office/powerpoint/2010/main" val="1816004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MAC </a:t>
            </a:r>
            <a:r>
              <a:rPr lang="pt-PT" dirty="0" err="1"/>
              <a:t>Layer</a:t>
            </a:r>
            <a:r>
              <a:rPr lang="pt-PT" dirty="0"/>
              <a:t> </a:t>
            </a:r>
            <a:r>
              <a:rPr lang="pt-PT" dirty="0" err="1"/>
              <a:t>Attacks</a:t>
            </a:r>
            <a:endParaRPr lang="pt-PT" dirty="0"/>
          </a:p>
        </p:txBody>
      </p:sp>
      <p:sp>
        <p:nvSpPr>
          <p:cNvPr id="3" name="Content Placeholder 2"/>
          <p:cNvSpPr>
            <a:spLocks noGrp="1"/>
          </p:cNvSpPr>
          <p:nvPr>
            <p:ph idx="1"/>
          </p:nvPr>
        </p:nvSpPr>
        <p:spPr/>
        <p:txBody>
          <a:bodyPr/>
          <a:lstStyle/>
          <a:p>
            <a:pPr marL="0" indent="0">
              <a:buNone/>
            </a:pPr>
            <a:r>
              <a:rPr lang="pt-PT" b="1" dirty="0"/>
              <a:t>MAC </a:t>
            </a:r>
            <a:r>
              <a:rPr lang="pt-PT" b="1" dirty="0" err="1"/>
              <a:t>A</a:t>
            </a:r>
            <a:r>
              <a:rPr lang="pt-PT" b="1" dirty="0" err="1" smtClean="0"/>
              <a:t>ddress</a:t>
            </a:r>
            <a:r>
              <a:rPr lang="pt-PT" b="1" dirty="0" smtClean="0"/>
              <a:t> </a:t>
            </a:r>
            <a:r>
              <a:rPr lang="pt-PT" b="1" dirty="0" err="1"/>
              <a:t>F</a:t>
            </a:r>
            <a:r>
              <a:rPr lang="pt-PT" b="1" dirty="0" err="1" smtClean="0"/>
              <a:t>looding</a:t>
            </a:r>
            <a:endParaRPr lang="pt-PT" b="1" dirty="0" smtClean="0"/>
          </a:p>
          <a:p>
            <a:pPr lvl="1"/>
            <a:r>
              <a:rPr lang="pt-PT" dirty="0" err="1"/>
              <a:t>Frames</a:t>
            </a:r>
            <a:r>
              <a:rPr lang="pt-PT" dirty="0"/>
              <a:t> </a:t>
            </a:r>
            <a:r>
              <a:rPr lang="pt-PT" dirty="0" err="1"/>
              <a:t>with</a:t>
            </a:r>
            <a:r>
              <a:rPr lang="pt-PT" dirty="0"/>
              <a:t> </a:t>
            </a:r>
            <a:r>
              <a:rPr lang="pt-PT" dirty="0" err="1"/>
              <a:t>unique</a:t>
            </a:r>
            <a:r>
              <a:rPr lang="pt-PT" dirty="0"/>
              <a:t>, </a:t>
            </a:r>
            <a:r>
              <a:rPr lang="pt-PT" dirty="0" err="1" smtClean="0"/>
              <a:t>invalid</a:t>
            </a:r>
            <a:r>
              <a:rPr lang="pt-PT" dirty="0"/>
              <a:t> </a:t>
            </a:r>
            <a:r>
              <a:rPr lang="pt-PT" dirty="0" err="1" smtClean="0"/>
              <a:t>source</a:t>
            </a:r>
            <a:r>
              <a:rPr lang="pt-PT" dirty="0" smtClean="0"/>
              <a:t> </a:t>
            </a:r>
            <a:r>
              <a:rPr lang="pt-PT" dirty="0"/>
              <a:t>MAC </a:t>
            </a:r>
            <a:r>
              <a:rPr lang="pt-PT" dirty="0" err="1"/>
              <a:t>addresses</a:t>
            </a:r>
            <a:r>
              <a:rPr lang="pt-PT" dirty="0"/>
              <a:t> </a:t>
            </a:r>
            <a:r>
              <a:rPr lang="pt-PT" dirty="0" err="1" smtClean="0"/>
              <a:t>flood</a:t>
            </a:r>
            <a:r>
              <a:rPr lang="pt-PT" dirty="0"/>
              <a:t> </a:t>
            </a:r>
            <a:r>
              <a:rPr lang="pt-PT" dirty="0" err="1" smtClean="0"/>
              <a:t>the</a:t>
            </a:r>
            <a:r>
              <a:rPr lang="pt-PT" dirty="0" smtClean="0"/>
              <a:t> </a:t>
            </a:r>
            <a:r>
              <a:rPr lang="pt-PT" dirty="0" err="1"/>
              <a:t>switch</a:t>
            </a:r>
            <a:r>
              <a:rPr lang="pt-PT" dirty="0"/>
              <a:t>, </a:t>
            </a:r>
            <a:r>
              <a:rPr lang="pt-PT" dirty="0" err="1"/>
              <a:t>exhausting</a:t>
            </a:r>
            <a:r>
              <a:rPr lang="pt-PT" dirty="0"/>
              <a:t> </a:t>
            </a:r>
            <a:r>
              <a:rPr lang="pt-PT" dirty="0" err="1" smtClean="0"/>
              <a:t>the</a:t>
            </a:r>
            <a:r>
              <a:rPr lang="pt-PT" dirty="0"/>
              <a:t> </a:t>
            </a:r>
            <a:r>
              <a:rPr lang="pt-PT" dirty="0" err="1" smtClean="0"/>
              <a:t>content-addressable</a:t>
            </a:r>
            <a:r>
              <a:rPr lang="pt-PT" dirty="0" smtClean="0"/>
              <a:t> </a:t>
            </a:r>
            <a:r>
              <a:rPr lang="pt-PT" dirty="0" err="1" smtClean="0"/>
              <a:t>memory</a:t>
            </a:r>
            <a:r>
              <a:rPr lang="pt-PT" dirty="0"/>
              <a:t> </a:t>
            </a:r>
            <a:r>
              <a:rPr lang="pt-PT" dirty="0" smtClean="0"/>
              <a:t>(CAM</a:t>
            </a:r>
            <a:r>
              <a:rPr lang="pt-PT" dirty="0"/>
              <a:t>) </a:t>
            </a:r>
            <a:r>
              <a:rPr lang="pt-PT" dirty="0" err="1"/>
              <a:t>table</a:t>
            </a:r>
            <a:r>
              <a:rPr lang="pt-PT" dirty="0"/>
              <a:t> </a:t>
            </a:r>
            <a:r>
              <a:rPr lang="pt-PT" dirty="0" err="1"/>
              <a:t>space</a:t>
            </a:r>
            <a:r>
              <a:rPr lang="pt-PT" dirty="0"/>
              <a:t>, </a:t>
            </a:r>
            <a:r>
              <a:rPr lang="pt-PT" dirty="0" err="1" smtClean="0"/>
              <a:t>disallowing</a:t>
            </a:r>
            <a:r>
              <a:rPr lang="pt-PT" dirty="0"/>
              <a:t> </a:t>
            </a:r>
            <a:r>
              <a:rPr lang="en-US" dirty="0" smtClean="0"/>
              <a:t>new </a:t>
            </a:r>
            <a:r>
              <a:rPr lang="en-US" dirty="0"/>
              <a:t>entries from valid </a:t>
            </a:r>
            <a:r>
              <a:rPr lang="en-US" dirty="0" smtClean="0"/>
              <a:t>hosts. </a:t>
            </a:r>
          </a:p>
          <a:p>
            <a:pPr lvl="1"/>
            <a:r>
              <a:rPr lang="en-US" dirty="0" smtClean="0"/>
              <a:t>Traffic </a:t>
            </a:r>
            <a:r>
              <a:rPr lang="en-US" dirty="0"/>
              <a:t>to valid hosts is </a:t>
            </a:r>
            <a:r>
              <a:rPr lang="en-US" dirty="0" smtClean="0"/>
              <a:t>then </a:t>
            </a:r>
            <a:r>
              <a:rPr lang="pt-PT" dirty="0" err="1" smtClean="0"/>
              <a:t>flooded</a:t>
            </a:r>
            <a:r>
              <a:rPr lang="pt-PT" dirty="0" smtClean="0"/>
              <a:t> </a:t>
            </a:r>
            <a:r>
              <a:rPr lang="pt-PT" dirty="0"/>
              <a:t>out </a:t>
            </a:r>
            <a:r>
              <a:rPr lang="pt-PT" dirty="0" err="1"/>
              <a:t>all</a:t>
            </a:r>
            <a:r>
              <a:rPr lang="pt-PT" dirty="0"/>
              <a:t> </a:t>
            </a:r>
            <a:r>
              <a:rPr lang="pt-PT" dirty="0" err="1"/>
              <a:t>ports</a:t>
            </a:r>
            <a:r>
              <a:rPr lang="pt-PT" dirty="0" smtClean="0"/>
              <a:t>.</a:t>
            </a:r>
          </a:p>
          <a:p>
            <a:r>
              <a:rPr lang="pt-PT" dirty="0" err="1" smtClean="0"/>
              <a:t>Mitigation</a:t>
            </a:r>
            <a:endParaRPr lang="pt-PT" dirty="0" smtClean="0"/>
          </a:p>
          <a:p>
            <a:pPr lvl="1"/>
            <a:r>
              <a:rPr lang="pt-PT" dirty="0" err="1" smtClean="0"/>
              <a:t>Port</a:t>
            </a:r>
            <a:r>
              <a:rPr lang="pt-PT" dirty="0" smtClean="0"/>
              <a:t> </a:t>
            </a:r>
            <a:r>
              <a:rPr lang="pt-PT" dirty="0" err="1"/>
              <a:t>security</a:t>
            </a:r>
            <a:r>
              <a:rPr lang="pt-PT" dirty="0"/>
              <a:t>.</a:t>
            </a:r>
          </a:p>
          <a:p>
            <a:pPr lvl="1"/>
            <a:r>
              <a:rPr lang="pt-PT" dirty="0"/>
              <a:t>MAC </a:t>
            </a:r>
            <a:r>
              <a:rPr lang="pt-PT" dirty="0" err="1"/>
              <a:t>address</a:t>
            </a:r>
            <a:r>
              <a:rPr lang="pt-PT" dirty="0"/>
              <a:t> VLAN </a:t>
            </a:r>
            <a:r>
              <a:rPr lang="pt-PT" dirty="0" err="1" smtClean="0"/>
              <a:t>access</a:t>
            </a:r>
            <a:r>
              <a:rPr lang="pt-PT" dirty="0"/>
              <a:t> </a:t>
            </a:r>
            <a:r>
              <a:rPr lang="pt-PT" dirty="0" err="1" smtClean="0"/>
              <a:t>maps</a:t>
            </a:r>
            <a:r>
              <a:rPr lang="pt-PT" dirty="0"/>
              <a:t>.</a:t>
            </a:r>
            <a:endParaRPr lang="pt-PT" dirty="0" smtClean="0"/>
          </a:p>
        </p:txBody>
      </p:sp>
    </p:spTree>
    <p:extLst>
      <p:ext uri="{BB962C8B-B14F-4D97-AF65-F5344CB8AC3E}">
        <p14:creationId xmlns:p14="http://schemas.microsoft.com/office/powerpoint/2010/main" val="141366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VLAN </a:t>
            </a:r>
            <a:r>
              <a:rPr lang="pt-PT" dirty="0" err="1"/>
              <a:t>Attacks</a:t>
            </a:r>
            <a:endParaRPr lang="pt-PT" dirty="0"/>
          </a:p>
        </p:txBody>
      </p:sp>
      <p:sp>
        <p:nvSpPr>
          <p:cNvPr id="3" name="Content Placeholder 2"/>
          <p:cNvSpPr>
            <a:spLocks noGrp="1"/>
          </p:cNvSpPr>
          <p:nvPr>
            <p:ph idx="1"/>
          </p:nvPr>
        </p:nvSpPr>
        <p:spPr/>
        <p:txBody>
          <a:bodyPr>
            <a:normAutofit/>
          </a:bodyPr>
          <a:lstStyle/>
          <a:p>
            <a:pPr marL="0" indent="0">
              <a:buNone/>
            </a:pPr>
            <a:r>
              <a:rPr lang="pt-PT" b="1" dirty="0"/>
              <a:t>VLAN </a:t>
            </a:r>
            <a:r>
              <a:rPr lang="pt-PT" b="1" dirty="0" err="1"/>
              <a:t>H</a:t>
            </a:r>
            <a:r>
              <a:rPr lang="pt-PT" b="1" dirty="0" err="1" smtClean="0"/>
              <a:t>opping</a:t>
            </a:r>
            <a:endParaRPr lang="pt-PT" b="1" dirty="0" smtClean="0"/>
          </a:p>
          <a:p>
            <a:pPr lvl="1"/>
            <a:r>
              <a:rPr lang="en-US" dirty="0"/>
              <a:t>By altering the VLAN ID </a:t>
            </a:r>
            <a:r>
              <a:rPr lang="en-US" dirty="0" smtClean="0"/>
              <a:t>on </a:t>
            </a:r>
            <a:r>
              <a:rPr lang="pt-PT" dirty="0" err="1" smtClean="0"/>
              <a:t>packets</a:t>
            </a:r>
            <a:r>
              <a:rPr lang="pt-PT" dirty="0" smtClean="0"/>
              <a:t> </a:t>
            </a:r>
            <a:r>
              <a:rPr lang="pt-PT" dirty="0" err="1"/>
              <a:t>that</a:t>
            </a:r>
            <a:r>
              <a:rPr lang="pt-PT" dirty="0"/>
              <a:t> are </a:t>
            </a:r>
            <a:r>
              <a:rPr lang="pt-PT" dirty="0" err="1" smtClean="0"/>
              <a:t>encapsulated</a:t>
            </a:r>
            <a:r>
              <a:rPr lang="pt-PT" dirty="0"/>
              <a:t> </a:t>
            </a:r>
            <a:r>
              <a:rPr lang="pt-PT" dirty="0" smtClean="0"/>
              <a:t>for </a:t>
            </a:r>
            <a:r>
              <a:rPr lang="pt-PT" dirty="0" err="1"/>
              <a:t>trunking</a:t>
            </a:r>
            <a:r>
              <a:rPr lang="pt-PT" dirty="0"/>
              <a:t>, </a:t>
            </a:r>
            <a:r>
              <a:rPr lang="pt-PT" dirty="0" err="1"/>
              <a:t>an</a:t>
            </a:r>
            <a:r>
              <a:rPr lang="pt-PT" dirty="0"/>
              <a:t> </a:t>
            </a:r>
            <a:r>
              <a:rPr lang="pt-PT" dirty="0" err="1" smtClean="0"/>
              <a:t>attacking</a:t>
            </a:r>
            <a:r>
              <a:rPr lang="pt-PT" dirty="0"/>
              <a:t> </a:t>
            </a:r>
            <a:r>
              <a:rPr lang="en-US" dirty="0" smtClean="0"/>
              <a:t>device </a:t>
            </a:r>
            <a:r>
              <a:rPr lang="en-US" dirty="0"/>
              <a:t>can send packets </a:t>
            </a:r>
            <a:r>
              <a:rPr lang="en-US" dirty="0" smtClean="0"/>
              <a:t>on </a:t>
            </a:r>
            <a:r>
              <a:rPr lang="pt-PT" dirty="0" err="1" smtClean="0"/>
              <a:t>various</a:t>
            </a:r>
            <a:r>
              <a:rPr lang="pt-PT" dirty="0" smtClean="0"/>
              <a:t> </a:t>
            </a:r>
            <a:r>
              <a:rPr lang="pt-PT" dirty="0" err="1"/>
              <a:t>VLANs</a:t>
            </a:r>
            <a:r>
              <a:rPr lang="pt-PT" dirty="0"/>
              <a:t>, </a:t>
            </a:r>
            <a:r>
              <a:rPr lang="pt-PT" dirty="0" err="1" smtClean="0"/>
              <a:t>bypassing</a:t>
            </a:r>
            <a:r>
              <a:rPr lang="pt-PT" dirty="0"/>
              <a:t> </a:t>
            </a:r>
            <a:r>
              <a:rPr lang="pt-PT" dirty="0" err="1" smtClean="0"/>
              <a:t>Layer</a:t>
            </a:r>
            <a:r>
              <a:rPr lang="pt-PT" dirty="0" smtClean="0"/>
              <a:t> </a:t>
            </a:r>
            <a:r>
              <a:rPr lang="pt-PT" dirty="0"/>
              <a:t>3 </a:t>
            </a:r>
            <a:r>
              <a:rPr lang="pt-PT" dirty="0" err="1"/>
              <a:t>security</a:t>
            </a:r>
            <a:r>
              <a:rPr lang="pt-PT" dirty="0"/>
              <a:t> </a:t>
            </a:r>
            <a:r>
              <a:rPr lang="pt-PT" dirty="0" err="1"/>
              <a:t>measures</a:t>
            </a:r>
            <a:r>
              <a:rPr lang="pt-PT" dirty="0" smtClean="0"/>
              <a:t>.</a:t>
            </a:r>
          </a:p>
          <a:p>
            <a:r>
              <a:rPr lang="pt-PT" dirty="0" err="1" smtClean="0"/>
              <a:t>Mitigation</a:t>
            </a:r>
            <a:endParaRPr lang="pt-PT" dirty="0" smtClean="0"/>
          </a:p>
          <a:p>
            <a:pPr lvl="1"/>
            <a:r>
              <a:rPr lang="pt-PT" dirty="0" err="1"/>
              <a:t>Tighten</a:t>
            </a:r>
            <a:r>
              <a:rPr lang="pt-PT" dirty="0"/>
              <a:t> </a:t>
            </a:r>
            <a:r>
              <a:rPr lang="pt-PT" dirty="0" err="1"/>
              <a:t>up</a:t>
            </a:r>
            <a:r>
              <a:rPr lang="pt-PT" dirty="0"/>
              <a:t> </a:t>
            </a:r>
            <a:r>
              <a:rPr lang="pt-PT" dirty="0" err="1"/>
              <a:t>trunk</a:t>
            </a:r>
            <a:r>
              <a:rPr lang="pt-PT" dirty="0"/>
              <a:t> </a:t>
            </a:r>
            <a:r>
              <a:rPr lang="pt-PT" dirty="0" err="1" smtClean="0"/>
              <a:t>configurations</a:t>
            </a:r>
            <a:r>
              <a:rPr lang="pt-PT" dirty="0"/>
              <a:t> </a:t>
            </a:r>
            <a:r>
              <a:rPr lang="pt-PT" dirty="0" err="1" smtClean="0"/>
              <a:t>and</a:t>
            </a:r>
            <a:r>
              <a:rPr lang="pt-PT" dirty="0" smtClean="0"/>
              <a:t> </a:t>
            </a:r>
            <a:r>
              <a:rPr lang="pt-PT" dirty="0" err="1"/>
              <a:t>the</a:t>
            </a:r>
            <a:r>
              <a:rPr lang="pt-PT" dirty="0"/>
              <a:t> </a:t>
            </a:r>
            <a:r>
              <a:rPr lang="pt-PT" dirty="0" err="1" smtClean="0"/>
              <a:t>negotiation</a:t>
            </a:r>
            <a:r>
              <a:rPr lang="pt-PT" dirty="0"/>
              <a:t> </a:t>
            </a:r>
            <a:r>
              <a:rPr lang="pt-PT" dirty="0" err="1" smtClean="0"/>
              <a:t>state</a:t>
            </a:r>
            <a:r>
              <a:rPr lang="pt-PT" dirty="0" smtClean="0"/>
              <a:t> </a:t>
            </a:r>
            <a:r>
              <a:rPr lang="pt-PT" dirty="0" err="1"/>
              <a:t>of</a:t>
            </a:r>
            <a:r>
              <a:rPr lang="pt-PT" dirty="0"/>
              <a:t> </a:t>
            </a:r>
            <a:r>
              <a:rPr lang="pt-PT" dirty="0" err="1"/>
              <a:t>unused</a:t>
            </a:r>
            <a:r>
              <a:rPr lang="pt-PT" dirty="0"/>
              <a:t> </a:t>
            </a:r>
            <a:r>
              <a:rPr lang="pt-PT" dirty="0" err="1" smtClean="0"/>
              <a:t>ports</a:t>
            </a:r>
            <a:r>
              <a:rPr lang="pt-PT" dirty="0" smtClean="0"/>
              <a:t>. </a:t>
            </a:r>
            <a:r>
              <a:rPr lang="pt-PT" dirty="0" err="1" smtClean="0"/>
              <a:t>Shut</a:t>
            </a:r>
            <a:r>
              <a:rPr lang="pt-PT" dirty="0" smtClean="0"/>
              <a:t> </a:t>
            </a:r>
            <a:r>
              <a:rPr lang="pt-PT" dirty="0" err="1"/>
              <a:t>down</a:t>
            </a:r>
            <a:r>
              <a:rPr lang="pt-PT" dirty="0"/>
              <a:t> </a:t>
            </a:r>
            <a:r>
              <a:rPr lang="pt-PT" dirty="0" err="1"/>
              <a:t>unused</a:t>
            </a:r>
            <a:r>
              <a:rPr lang="pt-PT" dirty="0"/>
              <a:t> </a:t>
            </a:r>
            <a:r>
              <a:rPr lang="pt-PT" dirty="0" err="1" smtClean="0"/>
              <a:t>ports</a:t>
            </a:r>
            <a:r>
              <a:rPr lang="pt-PT" dirty="0" smtClean="0"/>
              <a:t>. </a:t>
            </a:r>
            <a:r>
              <a:rPr lang="en-US" dirty="0" smtClean="0"/>
              <a:t>Place </a:t>
            </a:r>
            <a:r>
              <a:rPr lang="en-US" dirty="0"/>
              <a:t>unused ports in a </a:t>
            </a:r>
            <a:r>
              <a:rPr lang="en-US" dirty="0" smtClean="0"/>
              <a:t>common </a:t>
            </a:r>
            <a:r>
              <a:rPr lang="pt-PT" dirty="0" smtClean="0"/>
              <a:t>VLAN.</a:t>
            </a:r>
          </a:p>
          <a:p>
            <a:pPr marL="0" indent="0">
              <a:buNone/>
            </a:pPr>
            <a:r>
              <a:rPr lang="pt-PT" b="1" dirty="0" err="1"/>
              <a:t>Attacks</a:t>
            </a:r>
            <a:r>
              <a:rPr lang="pt-PT" b="1" dirty="0"/>
              <a:t> </a:t>
            </a:r>
            <a:r>
              <a:rPr lang="pt-PT" b="1" dirty="0" err="1"/>
              <a:t>B</a:t>
            </a:r>
            <a:r>
              <a:rPr lang="pt-PT" b="1" dirty="0" err="1" smtClean="0"/>
              <a:t>etween</a:t>
            </a:r>
            <a:r>
              <a:rPr lang="pt-PT" b="1" dirty="0" smtClean="0"/>
              <a:t> </a:t>
            </a:r>
            <a:r>
              <a:rPr lang="pt-PT" b="1" dirty="0" err="1"/>
              <a:t>D</a:t>
            </a:r>
            <a:r>
              <a:rPr lang="pt-PT" b="1" dirty="0" err="1" smtClean="0"/>
              <a:t>evices</a:t>
            </a:r>
            <a:r>
              <a:rPr lang="pt-PT" b="1" dirty="0" smtClean="0"/>
              <a:t> </a:t>
            </a:r>
            <a:r>
              <a:rPr lang="pt-PT" b="1" dirty="0" err="1" smtClean="0"/>
              <a:t>on</a:t>
            </a:r>
            <a:r>
              <a:rPr lang="pt-PT" b="1" dirty="0"/>
              <a:t> </a:t>
            </a:r>
            <a:r>
              <a:rPr lang="pt-PT" b="1" dirty="0" smtClean="0"/>
              <a:t>a </a:t>
            </a:r>
            <a:r>
              <a:rPr lang="pt-PT" b="1" dirty="0" err="1"/>
              <a:t>C</a:t>
            </a:r>
            <a:r>
              <a:rPr lang="pt-PT" b="1" dirty="0" err="1" smtClean="0"/>
              <a:t>ommon</a:t>
            </a:r>
            <a:r>
              <a:rPr lang="pt-PT" b="1" dirty="0" smtClean="0"/>
              <a:t> VLAN</a:t>
            </a:r>
          </a:p>
          <a:p>
            <a:pPr lvl="1"/>
            <a:r>
              <a:rPr lang="pt-PT" dirty="0" err="1"/>
              <a:t>Devices</a:t>
            </a:r>
            <a:r>
              <a:rPr lang="pt-PT" dirty="0"/>
              <a:t> </a:t>
            </a:r>
            <a:r>
              <a:rPr lang="pt-PT" dirty="0" err="1"/>
              <a:t>may</a:t>
            </a:r>
            <a:r>
              <a:rPr lang="pt-PT" dirty="0"/>
              <a:t> </a:t>
            </a:r>
            <a:r>
              <a:rPr lang="pt-PT" dirty="0" err="1"/>
              <a:t>need</a:t>
            </a:r>
            <a:r>
              <a:rPr lang="pt-PT" dirty="0"/>
              <a:t> </a:t>
            </a:r>
            <a:r>
              <a:rPr lang="pt-PT" dirty="0" err="1" smtClean="0"/>
              <a:t>protection</a:t>
            </a:r>
            <a:r>
              <a:rPr lang="pt-PT" dirty="0"/>
              <a:t> </a:t>
            </a:r>
            <a:r>
              <a:rPr lang="en-US" dirty="0" smtClean="0"/>
              <a:t>from </a:t>
            </a:r>
            <a:r>
              <a:rPr lang="en-US" dirty="0"/>
              <a:t>one another, even </a:t>
            </a:r>
            <a:r>
              <a:rPr lang="en-US" dirty="0" smtClean="0"/>
              <a:t>though they </a:t>
            </a:r>
            <a:r>
              <a:rPr lang="en-US" dirty="0"/>
              <a:t>are on a common </a:t>
            </a:r>
            <a:r>
              <a:rPr lang="en-US" dirty="0" smtClean="0"/>
              <a:t>VLAN. This </a:t>
            </a:r>
            <a:r>
              <a:rPr lang="en-US" dirty="0"/>
              <a:t>is especially true </a:t>
            </a:r>
            <a:r>
              <a:rPr lang="en-US" dirty="0" smtClean="0"/>
              <a:t>o service </a:t>
            </a:r>
            <a:r>
              <a:rPr lang="pt-PT" dirty="0" err="1" smtClean="0"/>
              <a:t>provider</a:t>
            </a:r>
            <a:r>
              <a:rPr lang="pt-PT" dirty="0" smtClean="0"/>
              <a:t> </a:t>
            </a:r>
            <a:r>
              <a:rPr lang="pt-PT" dirty="0" err="1" smtClean="0"/>
              <a:t>segments</a:t>
            </a:r>
            <a:r>
              <a:rPr lang="pt-PT" dirty="0" smtClean="0"/>
              <a:t> </a:t>
            </a:r>
            <a:r>
              <a:rPr lang="pt-PT" dirty="0" err="1" smtClean="0"/>
              <a:t>that</a:t>
            </a:r>
            <a:r>
              <a:rPr lang="pt-PT" dirty="0"/>
              <a:t> </a:t>
            </a:r>
            <a:r>
              <a:rPr lang="pt-PT" dirty="0" err="1" smtClean="0"/>
              <a:t>support</a:t>
            </a:r>
            <a:r>
              <a:rPr lang="pt-PT" dirty="0" smtClean="0"/>
              <a:t> </a:t>
            </a:r>
            <a:r>
              <a:rPr lang="pt-PT" dirty="0" err="1"/>
              <a:t>devices</a:t>
            </a:r>
            <a:r>
              <a:rPr lang="pt-PT" dirty="0"/>
              <a:t> </a:t>
            </a:r>
            <a:r>
              <a:rPr lang="pt-PT" dirty="0" err="1"/>
              <a:t>from</a:t>
            </a:r>
            <a:r>
              <a:rPr lang="pt-PT" dirty="0"/>
              <a:t> </a:t>
            </a:r>
            <a:r>
              <a:rPr lang="pt-PT" dirty="0" err="1" smtClean="0"/>
              <a:t>multiple</a:t>
            </a:r>
            <a:r>
              <a:rPr lang="pt-PT" dirty="0"/>
              <a:t> </a:t>
            </a:r>
            <a:r>
              <a:rPr lang="pt-PT" dirty="0" err="1" smtClean="0"/>
              <a:t>customers</a:t>
            </a:r>
            <a:r>
              <a:rPr lang="pt-PT" dirty="0" smtClean="0"/>
              <a:t>.</a:t>
            </a:r>
          </a:p>
          <a:p>
            <a:r>
              <a:rPr lang="pt-PT" dirty="0" err="1" smtClean="0"/>
              <a:t>Mitigation</a:t>
            </a:r>
            <a:endParaRPr lang="pt-PT" dirty="0" smtClean="0"/>
          </a:p>
          <a:p>
            <a:pPr lvl="1"/>
            <a:r>
              <a:rPr lang="pt-PT" dirty="0" err="1"/>
              <a:t>Implement</a:t>
            </a:r>
            <a:r>
              <a:rPr lang="pt-PT" dirty="0"/>
              <a:t> </a:t>
            </a:r>
            <a:r>
              <a:rPr lang="pt-PT" dirty="0" err="1"/>
              <a:t>private</a:t>
            </a:r>
            <a:r>
              <a:rPr lang="pt-PT" dirty="0"/>
              <a:t> </a:t>
            </a:r>
            <a:r>
              <a:rPr lang="pt-PT" dirty="0" err="1" smtClean="0"/>
              <a:t>VLANs</a:t>
            </a:r>
            <a:r>
              <a:rPr lang="pt-PT" dirty="0"/>
              <a:t> </a:t>
            </a:r>
            <a:r>
              <a:rPr lang="pt-PT" dirty="0" smtClean="0"/>
              <a:t>(</a:t>
            </a:r>
            <a:r>
              <a:rPr lang="pt-PT" dirty="0" err="1" smtClean="0"/>
              <a:t>PVLANs</a:t>
            </a:r>
            <a:r>
              <a:rPr lang="pt-PT" dirty="0"/>
              <a:t>).</a:t>
            </a:r>
          </a:p>
        </p:txBody>
      </p:sp>
    </p:spTree>
    <p:extLst>
      <p:ext uri="{BB962C8B-B14F-4D97-AF65-F5344CB8AC3E}">
        <p14:creationId xmlns:p14="http://schemas.microsoft.com/office/powerpoint/2010/main" val="1522687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Spoofing</a:t>
            </a:r>
            <a:r>
              <a:rPr lang="pt-PT" dirty="0"/>
              <a:t> </a:t>
            </a:r>
            <a:r>
              <a:rPr lang="pt-PT" dirty="0" err="1"/>
              <a:t>Attacks</a:t>
            </a:r>
            <a:endParaRPr lang="pt-PT" dirty="0"/>
          </a:p>
        </p:txBody>
      </p:sp>
      <p:sp>
        <p:nvSpPr>
          <p:cNvPr id="3" name="Content Placeholder 2"/>
          <p:cNvSpPr>
            <a:spLocks noGrp="1"/>
          </p:cNvSpPr>
          <p:nvPr>
            <p:ph idx="1"/>
          </p:nvPr>
        </p:nvSpPr>
        <p:spPr/>
        <p:txBody>
          <a:bodyPr>
            <a:normAutofit/>
          </a:bodyPr>
          <a:lstStyle/>
          <a:p>
            <a:pPr marL="0" indent="0">
              <a:buNone/>
            </a:pPr>
            <a:r>
              <a:rPr lang="pt-PT" b="1" dirty="0"/>
              <a:t>DHCP </a:t>
            </a:r>
            <a:r>
              <a:rPr lang="pt-PT" b="1" dirty="0" err="1"/>
              <a:t>S</a:t>
            </a:r>
            <a:r>
              <a:rPr lang="pt-PT" b="1" dirty="0" err="1" smtClean="0"/>
              <a:t>tarvation</a:t>
            </a:r>
            <a:r>
              <a:rPr lang="pt-PT" b="1" dirty="0" smtClean="0"/>
              <a:t> </a:t>
            </a:r>
            <a:r>
              <a:rPr lang="pt-PT" b="1" dirty="0" err="1"/>
              <a:t>and</a:t>
            </a:r>
            <a:r>
              <a:rPr lang="pt-PT" b="1" dirty="0"/>
              <a:t> </a:t>
            </a:r>
            <a:r>
              <a:rPr lang="pt-PT" b="1" dirty="0" smtClean="0"/>
              <a:t>DHCP </a:t>
            </a:r>
            <a:r>
              <a:rPr lang="pt-PT" b="1" dirty="0" err="1"/>
              <a:t>S</a:t>
            </a:r>
            <a:r>
              <a:rPr lang="pt-PT" b="1" dirty="0" err="1" smtClean="0"/>
              <a:t>poofing</a:t>
            </a:r>
            <a:endParaRPr lang="pt-PT" b="1" dirty="0" smtClean="0"/>
          </a:p>
          <a:p>
            <a:pPr lvl="1"/>
            <a:r>
              <a:rPr lang="pt-PT" dirty="0" err="1"/>
              <a:t>An</a:t>
            </a:r>
            <a:r>
              <a:rPr lang="pt-PT" dirty="0"/>
              <a:t> </a:t>
            </a:r>
            <a:r>
              <a:rPr lang="pt-PT" dirty="0" err="1"/>
              <a:t>attacking</a:t>
            </a:r>
            <a:r>
              <a:rPr lang="pt-PT" dirty="0"/>
              <a:t> </a:t>
            </a:r>
            <a:r>
              <a:rPr lang="pt-PT" dirty="0" err="1"/>
              <a:t>device</a:t>
            </a:r>
            <a:r>
              <a:rPr lang="pt-PT" dirty="0"/>
              <a:t> </a:t>
            </a:r>
            <a:r>
              <a:rPr lang="pt-PT" dirty="0" smtClean="0"/>
              <a:t>can </a:t>
            </a:r>
            <a:r>
              <a:rPr lang="pt-PT" dirty="0" err="1" smtClean="0"/>
              <a:t>exhaust</a:t>
            </a:r>
            <a:r>
              <a:rPr lang="pt-PT" dirty="0" smtClean="0"/>
              <a:t> </a:t>
            </a:r>
            <a:r>
              <a:rPr lang="pt-PT" dirty="0" err="1"/>
              <a:t>the</a:t>
            </a:r>
            <a:r>
              <a:rPr lang="pt-PT" dirty="0"/>
              <a:t> </a:t>
            </a:r>
            <a:r>
              <a:rPr lang="pt-PT" dirty="0" err="1"/>
              <a:t>address</a:t>
            </a:r>
            <a:r>
              <a:rPr lang="pt-PT" dirty="0"/>
              <a:t> </a:t>
            </a:r>
            <a:r>
              <a:rPr lang="pt-PT" dirty="0" err="1" smtClean="0"/>
              <a:t>space</a:t>
            </a:r>
            <a:r>
              <a:rPr lang="pt-PT" dirty="0"/>
              <a:t> </a:t>
            </a:r>
            <a:r>
              <a:rPr lang="en-US" dirty="0" smtClean="0"/>
              <a:t>available </a:t>
            </a:r>
            <a:r>
              <a:rPr lang="en-US" dirty="0"/>
              <a:t>to the DHCP </a:t>
            </a:r>
            <a:r>
              <a:rPr lang="en-US" dirty="0" smtClean="0"/>
              <a:t>servers for </a:t>
            </a:r>
            <a:r>
              <a:rPr lang="en-US" dirty="0"/>
              <a:t>a time period or </a:t>
            </a:r>
            <a:r>
              <a:rPr lang="en-US" dirty="0" smtClean="0"/>
              <a:t>establish itself </a:t>
            </a:r>
            <a:r>
              <a:rPr lang="en-US" dirty="0"/>
              <a:t>as a DHCP server in </a:t>
            </a:r>
            <a:r>
              <a:rPr lang="en-US" dirty="0" smtClean="0"/>
              <a:t>man-in-</a:t>
            </a:r>
            <a:r>
              <a:rPr lang="pt-PT" dirty="0" err="1" smtClean="0"/>
              <a:t>the-middle</a:t>
            </a:r>
            <a:r>
              <a:rPr lang="pt-PT" dirty="0" smtClean="0"/>
              <a:t> </a:t>
            </a:r>
            <a:r>
              <a:rPr lang="pt-PT" dirty="0" err="1"/>
              <a:t>attacks</a:t>
            </a:r>
            <a:r>
              <a:rPr lang="pt-PT" dirty="0" smtClean="0"/>
              <a:t>.</a:t>
            </a:r>
          </a:p>
          <a:p>
            <a:r>
              <a:rPr lang="pt-PT" dirty="0" err="1" smtClean="0"/>
              <a:t>Mitigation</a:t>
            </a:r>
            <a:endParaRPr lang="pt-PT" dirty="0" smtClean="0"/>
          </a:p>
          <a:p>
            <a:pPr lvl="1"/>
            <a:r>
              <a:rPr lang="pt-PT" dirty="0"/>
              <a:t>Use </a:t>
            </a:r>
            <a:r>
              <a:rPr lang="pt-PT" dirty="0" smtClean="0"/>
              <a:t>DHCP </a:t>
            </a:r>
            <a:r>
              <a:rPr lang="pt-PT" dirty="0" err="1"/>
              <a:t>snooping</a:t>
            </a:r>
            <a:r>
              <a:rPr lang="pt-PT" dirty="0" smtClean="0"/>
              <a:t>.</a:t>
            </a:r>
          </a:p>
          <a:p>
            <a:pPr marL="0" indent="0">
              <a:buNone/>
            </a:pPr>
            <a:r>
              <a:rPr lang="pt-PT" b="1" dirty="0" err="1"/>
              <a:t>Spanning-tree</a:t>
            </a:r>
            <a:r>
              <a:rPr lang="pt-PT" b="1" dirty="0"/>
              <a:t> </a:t>
            </a:r>
            <a:r>
              <a:rPr lang="pt-PT" b="1" dirty="0" err="1" smtClean="0"/>
              <a:t>Compromises</a:t>
            </a:r>
            <a:endParaRPr lang="pt-PT" b="1" dirty="0" smtClean="0"/>
          </a:p>
          <a:p>
            <a:pPr lvl="1"/>
            <a:r>
              <a:rPr lang="pt-PT" dirty="0" err="1"/>
              <a:t>Attacking</a:t>
            </a:r>
            <a:r>
              <a:rPr lang="pt-PT" dirty="0"/>
              <a:t> </a:t>
            </a:r>
            <a:r>
              <a:rPr lang="pt-PT" dirty="0" err="1"/>
              <a:t>device</a:t>
            </a:r>
            <a:r>
              <a:rPr lang="pt-PT" dirty="0"/>
              <a:t> </a:t>
            </a:r>
            <a:r>
              <a:rPr lang="pt-PT" dirty="0" err="1"/>
              <a:t>spoofs</a:t>
            </a:r>
            <a:r>
              <a:rPr lang="pt-PT" dirty="0"/>
              <a:t> </a:t>
            </a:r>
            <a:r>
              <a:rPr lang="pt-PT" dirty="0" err="1" smtClean="0"/>
              <a:t>the</a:t>
            </a:r>
            <a:r>
              <a:rPr lang="pt-PT" dirty="0"/>
              <a:t> </a:t>
            </a:r>
            <a:r>
              <a:rPr lang="en-US" dirty="0" smtClean="0"/>
              <a:t>root </a:t>
            </a:r>
            <a:r>
              <a:rPr lang="en-US" dirty="0"/>
              <a:t>bridge in the </a:t>
            </a:r>
            <a:r>
              <a:rPr lang="en-US" dirty="0" smtClean="0"/>
              <a:t>Spanning </a:t>
            </a:r>
            <a:r>
              <a:rPr lang="pt-PT" dirty="0" err="1" smtClean="0"/>
              <a:t>Tree</a:t>
            </a:r>
            <a:r>
              <a:rPr lang="pt-PT" dirty="0" smtClean="0"/>
              <a:t> </a:t>
            </a:r>
            <a:r>
              <a:rPr lang="pt-PT" dirty="0" err="1"/>
              <a:t>Protocol</a:t>
            </a:r>
            <a:r>
              <a:rPr lang="pt-PT" dirty="0"/>
              <a:t> (STP) </a:t>
            </a:r>
            <a:r>
              <a:rPr lang="pt-PT" dirty="0" err="1" smtClean="0"/>
              <a:t>topology</a:t>
            </a:r>
            <a:r>
              <a:rPr lang="pt-PT" dirty="0" smtClean="0"/>
              <a:t>. </a:t>
            </a:r>
            <a:r>
              <a:rPr lang="pt-PT" dirty="0" err="1" smtClean="0"/>
              <a:t>If</a:t>
            </a:r>
            <a:r>
              <a:rPr lang="pt-PT" dirty="0" smtClean="0"/>
              <a:t> </a:t>
            </a:r>
            <a:r>
              <a:rPr lang="pt-PT" dirty="0" err="1"/>
              <a:t>successful</a:t>
            </a:r>
            <a:r>
              <a:rPr lang="pt-PT" dirty="0"/>
              <a:t>, </a:t>
            </a:r>
            <a:r>
              <a:rPr lang="pt-PT" dirty="0" err="1"/>
              <a:t>the</a:t>
            </a:r>
            <a:r>
              <a:rPr lang="pt-PT" dirty="0"/>
              <a:t> </a:t>
            </a:r>
            <a:r>
              <a:rPr lang="pt-PT" dirty="0" smtClean="0"/>
              <a:t>network </a:t>
            </a:r>
            <a:r>
              <a:rPr lang="en-US" dirty="0" smtClean="0"/>
              <a:t>attacker </a:t>
            </a:r>
            <a:r>
              <a:rPr lang="en-US" dirty="0"/>
              <a:t>can see various frames</a:t>
            </a:r>
            <a:r>
              <a:rPr lang="en-US" dirty="0" smtClean="0"/>
              <a:t>.</a:t>
            </a:r>
          </a:p>
          <a:p>
            <a:r>
              <a:rPr lang="en-US" dirty="0" smtClean="0"/>
              <a:t>Mitigation</a:t>
            </a:r>
          </a:p>
          <a:p>
            <a:pPr lvl="1"/>
            <a:r>
              <a:rPr lang="pt-PT" dirty="0" err="1"/>
              <a:t>Proactively</a:t>
            </a:r>
            <a:r>
              <a:rPr lang="pt-PT" dirty="0"/>
              <a:t> configure </a:t>
            </a:r>
            <a:r>
              <a:rPr lang="pt-PT" dirty="0" err="1" smtClean="0"/>
              <a:t>the</a:t>
            </a:r>
            <a:r>
              <a:rPr lang="pt-PT" dirty="0"/>
              <a:t> </a:t>
            </a:r>
            <a:r>
              <a:rPr lang="pt-PT" dirty="0" err="1" smtClean="0"/>
              <a:t>primary</a:t>
            </a:r>
            <a:r>
              <a:rPr lang="pt-PT" dirty="0" smtClean="0"/>
              <a:t> </a:t>
            </a:r>
            <a:r>
              <a:rPr lang="pt-PT" dirty="0" err="1"/>
              <a:t>and</a:t>
            </a:r>
            <a:r>
              <a:rPr lang="pt-PT" dirty="0"/>
              <a:t> backup </a:t>
            </a:r>
            <a:r>
              <a:rPr lang="pt-PT" dirty="0" err="1" smtClean="0"/>
              <a:t>root</a:t>
            </a:r>
            <a:r>
              <a:rPr lang="pt-PT" dirty="0"/>
              <a:t> </a:t>
            </a:r>
            <a:r>
              <a:rPr lang="pt-PT" dirty="0" err="1" smtClean="0"/>
              <a:t>devices</a:t>
            </a:r>
            <a:r>
              <a:rPr lang="pt-PT" dirty="0" smtClean="0"/>
              <a:t>. </a:t>
            </a:r>
          </a:p>
          <a:p>
            <a:pPr lvl="1"/>
            <a:r>
              <a:rPr lang="pt-PT" dirty="0" err="1" smtClean="0"/>
              <a:t>Enable</a:t>
            </a:r>
            <a:r>
              <a:rPr lang="pt-PT" dirty="0" smtClean="0"/>
              <a:t> </a:t>
            </a:r>
            <a:r>
              <a:rPr lang="pt-PT" dirty="0" err="1"/>
              <a:t>Root</a:t>
            </a:r>
            <a:r>
              <a:rPr lang="pt-PT" dirty="0"/>
              <a:t> </a:t>
            </a:r>
            <a:r>
              <a:rPr lang="pt-PT" dirty="0" err="1"/>
              <a:t>Guard</a:t>
            </a:r>
            <a:r>
              <a:rPr lang="pt-PT" dirty="0"/>
              <a:t>.</a:t>
            </a:r>
          </a:p>
        </p:txBody>
      </p:sp>
    </p:spTree>
    <p:extLst>
      <p:ext uri="{BB962C8B-B14F-4D97-AF65-F5344CB8AC3E}">
        <p14:creationId xmlns:p14="http://schemas.microsoft.com/office/powerpoint/2010/main" val="2249578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Spoofing</a:t>
            </a:r>
            <a:r>
              <a:rPr lang="pt-PT" dirty="0"/>
              <a:t> </a:t>
            </a:r>
            <a:r>
              <a:rPr lang="pt-PT" dirty="0" err="1"/>
              <a:t>Attacks</a:t>
            </a:r>
            <a:endParaRPr lang="pt-PT" dirty="0"/>
          </a:p>
        </p:txBody>
      </p:sp>
      <p:sp>
        <p:nvSpPr>
          <p:cNvPr id="3" name="Content Placeholder 2"/>
          <p:cNvSpPr>
            <a:spLocks noGrp="1"/>
          </p:cNvSpPr>
          <p:nvPr>
            <p:ph idx="1"/>
          </p:nvPr>
        </p:nvSpPr>
        <p:spPr/>
        <p:txBody>
          <a:bodyPr>
            <a:normAutofit lnSpcReduction="10000"/>
          </a:bodyPr>
          <a:lstStyle/>
          <a:p>
            <a:pPr marL="0" indent="0">
              <a:buNone/>
            </a:pPr>
            <a:r>
              <a:rPr lang="pt-PT" b="1" dirty="0"/>
              <a:t>MAC </a:t>
            </a:r>
            <a:r>
              <a:rPr lang="pt-PT" b="1" dirty="0" err="1"/>
              <a:t>S</a:t>
            </a:r>
            <a:r>
              <a:rPr lang="pt-PT" b="1" dirty="0" err="1" smtClean="0"/>
              <a:t>poofing</a:t>
            </a:r>
            <a:endParaRPr lang="pt-PT" b="1" dirty="0"/>
          </a:p>
          <a:p>
            <a:pPr lvl="1"/>
            <a:r>
              <a:rPr lang="pt-PT" dirty="0" err="1" smtClean="0"/>
              <a:t>Attacking</a:t>
            </a:r>
            <a:r>
              <a:rPr lang="pt-PT" dirty="0" smtClean="0"/>
              <a:t> </a:t>
            </a:r>
            <a:r>
              <a:rPr lang="pt-PT" dirty="0" err="1"/>
              <a:t>device</a:t>
            </a:r>
            <a:r>
              <a:rPr lang="pt-PT" dirty="0"/>
              <a:t> </a:t>
            </a:r>
            <a:r>
              <a:rPr lang="pt-PT" dirty="0" err="1"/>
              <a:t>spoofs</a:t>
            </a:r>
            <a:r>
              <a:rPr lang="pt-PT" dirty="0"/>
              <a:t> </a:t>
            </a:r>
            <a:r>
              <a:rPr lang="pt-PT" dirty="0" err="1" smtClean="0"/>
              <a:t>the</a:t>
            </a:r>
            <a:r>
              <a:rPr lang="pt-PT" dirty="0"/>
              <a:t> </a:t>
            </a:r>
            <a:r>
              <a:rPr lang="en-US" dirty="0" smtClean="0"/>
              <a:t>MAC </a:t>
            </a:r>
            <a:r>
              <a:rPr lang="en-US" dirty="0"/>
              <a:t>address of a valid </a:t>
            </a:r>
            <a:r>
              <a:rPr lang="en-US" dirty="0" smtClean="0"/>
              <a:t>host currently </a:t>
            </a:r>
            <a:r>
              <a:rPr lang="en-US" dirty="0"/>
              <a:t>in the CAM </a:t>
            </a:r>
            <a:r>
              <a:rPr lang="en-US" dirty="0" smtClean="0"/>
              <a:t>table. </a:t>
            </a:r>
            <a:r>
              <a:rPr lang="pt-PT" dirty="0" err="1" smtClean="0"/>
              <a:t>The</a:t>
            </a:r>
            <a:r>
              <a:rPr lang="pt-PT" dirty="0" smtClean="0"/>
              <a:t> </a:t>
            </a:r>
            <a:r>
              <a:rPr lang="pt-PT" dirty="0" err="1"/>
              <a:t>switch</a:t>
            </a:r>
            <a:r>
              <a:rPr lang="pt-PT" dirty="0"/>
              <a:t> </a:t>
            </a:r>
            <a:r>
              <a:rPr lang="pt-PT" dirty="0" err="1"/>
              <a:t>then</a:t>
            </a:r>
            <a:r>
              <a:rPr lang="pt-PT" dirty="0"/>
              <a:t> </a:t>
            </a:r>
            <a:r>
              <a:rPr lang="pt-PT" dirty="0" err="1" smtClean="0"/>
              <a:t>forwards</a:t>
            </a:r>
            <a:r>
              <a:rPr lang="pt-PT" dirty="0"/>
              <a:t> </a:t>
            </a:r>
            <a:r>
              <a:rPr lang="en-US" dirty="0" smtClean="0"/>
              <a:t>to </a:t>
            </a:r>
            <a:r>
              <a:rPr lang="en-US" dirty="0"/>
              <a:t>the attacking device </a:t>
            </a:r>
            <a:r>
              <a:rPr lang="en-US" dirty="0" smtClean="0"/>
              <a:t>any frames </a:t>
            </a:r>
            <a:r>
              <a:rPr lang="en-US" dirty="0"/>
              <a:t>that are destined </a:t>
            </a:r>
            <a:r>
              <a:rPr lang="en-US" dirty="0" smtClean="0"/>
              <a:t>for </a:t>
            </a:r>
            <a:r>
              <a:rPr lang="pt-PT" dirty="0" err="1" smtClean="0"/>
              <a:t>the</a:t>
            </a:r>
            <a:r>
              <a:rPr lang="pt-PT" dirty="0" smtClean="0"/>
              <a:t> </a:t>
            </a:r>
            <a:r>
              <a:rPr lang="pt-PT" dirty="0" err="1"/>
              <a:t>valid</a:t>
            </a:r>
            <a:r>
              <a:rPr lang="pt-PT" dirty="0"/>
              <a:t> </a:t>
            </a:r>
            <a:r>
              <a:rPr lang="pt-PT" dirty="0" err="1"/>
              <a:t>host</a:t>
            </a:r>
            <a:r>
              <a:rPr lang="pt-PT" dirty="0" smtClean="0"/>
              <a:t>.</a:t>
            </a:r>
          </a:p>
          <a:p>
            <a:r>
              <a:rPr lang="pt-PT" dirty="0" err="1" smtClean="0"/>
              <a:t>Mitigation</a:t>
            </a:r>
            <a:r>
              <a:rPr lang="pt-PT" dirty="0" smtClean="0"/>
              <a:t> </a:t>
            </a:r>
          </a:p>
          <a:p>
            <a:pPr lvl="1"/>
            <a:r>
              <a:rPr lang="pt-PT" dirty="0"/>
              <a:t>Use DHCP </a:t>
            </a:r>
            <a:r>
              <a:rPr lang="pt-PT" dirty="0" err="1"/>
              <a:t>snooping</a:t>
            </a:r>
            <a:r>
              <a:rPr lang="pt-PT" dirty="0"/>
              <a:t>, </a:t>
            </a:r>
            <a:r>
              <a:rPr lang="pt-PT" dirty="0" err="1" smtClean="0"/>
              <a:t>port</a:t>
            </a:r>
            <a:r>
              <a:rPr lang="pt-PT" dirty="0"/>
              <a:t> </a:t>
            </a:r>
            <a:r>
              <a:rPr lang="pt-PT" dirty="0" err="1" smtClean="0"/>
              <a:t>security</a:t>
            </a:r>
            <a:r>
              <a:rPr lang="pt-PT" dirty="0" smtClean="0"/>
              <a:t>.</a:t>
            </a:r>
          </a:p>
          <a:p>
            <a:pPr marL="0" indent="0">
              <a:buNone/>
            </a:pPr>
            <a:r>
              <a:rPr lang="pt-PT" b="1" dirty="0" err="1"/>
              <a:t>Address</a:t>
            </a:r>
            <a:r>
              <a:rPr lang="pt-PT" b="1" dirty="0"/>
              <a:t> </a:t>
            </a:r>
            <a:r>
              <a:rPr lang="pt-PT" b="1" dirty="0" err="1" smtClean="0"/>
              <a:t>Resolution</a:t>
            </a:r>
            <a:r>
              <a:rPr lang="pt-PT" b="1" dirty="0"/>
              <a:t> </a:t>
            </a:r>
            <a:r>
              <a:rPr lang="pt-PT" b="1" dirty="0" err="1" smtClean="0"/>
              <a:t>Protocol</a:t>
            </a:r>
            <a:r>
              <a:rPr lang="pt-PT" b="1" dirty="0" smtClean="0"/>
              <a:t> </a:t>
            </a:r>
            <a:r>
              <a:rPr lang="pt-PT" b="1" dirty="0"/>
              <a:t>(ARP) </a:t>
            </a:r>
            <a:r>
              <a:rPr lang="pt-PT" b="1" dirty="0" err="1" smtClean="0"/>
              <a:t>spoofing</a:t>
            </a:r>
            <a:endParaRPr lang="pt-PT" b="1" dirty="0" smtClean="0"/>
          </a:p>
          <a:p>
            <a:pPr lvl="1"/>
            <a:r>
              <a:rPr lang="pt-PT" dirty="0" err="1"/>
              <a:t>Attacking</a:t>
            </a:r>
            <a:r>
              <a:rPr lang="pt-PT" dirty="0"/>
              <a:t> </a:t>
            </a:r>
            <a:r>
              <a:rPr lang="pt-PT" dirty="0" err="1"/>
              <a:t>device</a:t>
            </a:r>
            <a:r>
              <a:rPr lang="pt-PT" dirty="0"/>
              <a:t> </a:t>
            </a:r>
            <a:r>
              <a:rPr lang="pt-PT" dirty="0" err="1" smtClean="0"/>
              <a:t>crafts</a:t>
            </a:r>
            <a:r>
              <a:rPr lang="pt-PT" dirty="0"/>
              <a:t> </a:t>
            </a:r>
            <a:r>
              <a:rPr lang="pt-PT" dirty="0" err="1" smtClean="0"/>
              <a:t>Address</a:t>
            </a:r>
            <a:r>
              <a:rPr lang="pt-PT" dirty="0" smtClean="0"/>
              <a:t> </a:t>
            </a:r>
            <a:r>
              <a:rPr lang="pt-PT" dirty="0" err="1"/>
              <a:t>Resolution</a:t>
            </a:r>
            <a:r>
              <a:rPr lang="pt-PT" dirty="0"/>
              <a:t> </a:t>
            </a:r>
            <a:r>
              <a:rPr lang="pt-PT" dirty="0" err="1" smtClean="0"/>
              <a:t>Protocol</a:t>
            </a:r>
            <a:r>
              <a:rPr lang="pt-PT" dirty="0"/>
              <a:t> </a:t>
            </a:r>
            <a:r>
              <a:rPr lang="pt-PT" dirty="0" smtClean="0"/>
              <a:t>(ARP</a:t>
            </a:r>
            <a:r>
              <a:rPr lang="pt-PT" dirty="0"/>
              <a:t>) </a:t>
            </a:r>
            <a:r>
              <a:rPr lang="pt-PT" dirty="0" err="1"/>
              <a:t>replies</a:t>
            </a:r>
            <a:r>
              <a:rPr lang="pt-PT" dirty="0"/>
              <a:t> </a:t>
            </a:r>
            <a:r>
              <a:rPr lang="pt-PT" dirty="0" err="1"/>
              <a:t>intended</a:t>
            </a:r>
            <a:r>
              <a:rPr lang="pt-PT" dirty="0"/>
              <a:t> </a:t>
            </a:r>
            <a:r>
              <a:rPr lang="pt-PT" dirty="0" smtClean="0"/>
              <a:t>for </a:t>
            </a:r>
            <a:r>
              <a:rPr lang="en-US" dirty="0" smtClean="0"/>
              <a:t>valid </a:t>
            </a:r>
            <a:r>
              <a:rPr lang="en-US" dirty="0"/>
              <a:t>hosts. The MAC </a:t>
            </a:r>
            <a:r>
              <a:rPr lang="en-US" dirty="0" smtClean="0"/>
              <a:t>address of </a:t>
            </a:r>
            <a:r>
              <a:rPr lang="en-US" dirty="0"/>
              <a:t>the attacking device </a:t>
            </a:r>
            <a:r>
              <a:rPr lang="en-US" dirty="0" smtClean="0"/>
              <a:t>then </a:t>
            </a:r>
            <a:r>
              <a:rPr lang="pt-PT" dirty="0" err="1" smtClean="0"/>
              <a:t>becomes</a:t>
            </a:r>
            <a:r>
              <a:rPr lang="pt-PT" dirty="0" smtClean="0"/>
              <a:t> </a:t>
            </a:r>
            <a:r>
              <a:rPr lang="pt-PT" dirty="0" err="1"/>
              <a:t>the</a:t>
            </a:r>
            <a:r>
              <a:rPr lang="pt-PT" dirty="0"/>
              <a:t> </a:t>
            </a:r>
            <a:r>
              <a:rPr lang="pt-PT" dirty="0" err="1" smtClean="0"/>
              <a:t>destination</a:t>
            </a:r>
            <a:r>
              <a:rPr lang="pt-PT" dirty="0"/>
              <a:t> </a:t>
            </a:r>
            <a:r>
              <a:rPr lang="en-US" dirty="0" smtClean="0"/>
              <a:t>address </a:t>
            </a:r>
            <a:r>
              <a:rPr lang="en-US" dirty="0"/>
              <a:t>that is found in </a:t>
            </a:r>
            <a:r>
              <a:rPr lang="en-US" dirty="0" smtClean="0"/>
              <a:t>the Layer </a:t>
            </a:r>
            <a:r>
              <a:rPr lang="en-US" dirty="0"/>
              <a:t>2 frames that were </a:t>
            </a:r>
            <a:r>
              <a:rPr lang="en-US" dirty="0" smtClean="0"/>
              <a:t>sent by </a:t>
            </a:r>
            <a:r>
              <a:rPr lang="en-US" dirty="0"/>
              <a:t>the valid network device</a:t>
            </a:r>
            <a:r>
              <a:rPr lang="en-US" dirty="0" smtClean="0"/>
              <a:t>.</a:t>
            </a:r>
          </a:p>
          <a:p>
            <a:r>
              <a:rPr lang="en-US" dirty="0" smtClean="0"/>
              <a:t>Mitigation</a:t>
            </a:r>
          </a:p>
          <a:p>
            <a:pPr lvl="1"/>
            <a:r>
              <a:rPr lang="pt-PT" dirty="0"/>
              <a:t>Use DAI.</a:t>
            </a:r>
          </a:p>
          <a:p>
            <a:pPr lvl="1"/>
            <a:r>
              <a:rPr lang="pt-PT" dirty="0"/>
              <a:t>Use DHCP </a:t>
            </a:r>
            <a:r>
              <a:rPr lang="pt-PT" dirty="0" err="1"/>
              <a:t>snooping</a:t>
            </a:r>
            <a:r>
              <a:rPr lang="pt-PT" dirty="0"/>
              <a:t>, </a:t>
            </a:r>
            <a:r>
              <a:rPr lang="pt-PT" dirty="0" err="1" smtClean="0"/>
              <a:t>port</a:t>
            </a:r>
            <a:r>
              <a:rPr lang="pt-PT" dirty="0"/>
              <a:t> </a:t>
            </a:r>
            <a:r>
              <a:rPr lang="pt-PT" dirty="0" err="1" smtClean="0"/>
              <a:t>security</a:t>
            </a:r>
            <a:r>
              <a:rPr lang="pt-PT" dirty="0"/>
              <a:t>.</a:t>
            </a:r>
          </a:p>
        </p:txBody>
      </p:sp>
    </p:spTree>
    <p:extLst>
      <p:ext uri="{BB962C8B-B14F-4D97-AF65-F5344CB8AC3E}">
        <p14:creationId xmlns:p14="http://schemas.microsoft.com/office/powerpoint/2010/main" val="638363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Switch</a:t>
            </a:r>
            <a:r>
              <a:rPr lang="pt-PT" dirty="0"/>
              <a:t> </a:t>
            </a:r>
            <a:r>
              <a:rPr lang="pt-PT" dirty="0" err="1"/>
              <a:t>Device</a:t>
            </a:r>
            <a:r>
              <a:rPr lang="pt-PT" dirty="0"/>
              <a:t> </a:t>
            </a:r>
            <a:r>
              <a:rPr lang="pt-PT" dirty="0" err="1"/>
              <a:t>Attacks</a:t>
            </a:r>
            <a:endParaRPr lang="pt-PT" dirty="0"/>
          </a:p>
        </p:txBody>
      </p:sp>
      <p:sp>
        <p:nvSpPr>
          <p:cNvPr id="3" name="Content Placeholder 2"/>
          <p:cNvSpPr>
            <a:spLocks noGrp="1"/>
          </p:cNvSpPr>
          <p:nvPr>
            <p:ph idx="1"/>
          </p:nvPr>
        </p:nvSpPr>
        <p:spPr/>
        <p:txBody>
          <a:bodyPr/>
          <a:lstStyle/>
          <a:p>
            <a:pPr marL="0" indent="0">
              <a:buNone/>
            </a:pPr>
            <a:r>
              <a:rPr lang="pt-PT" b="1" dirty="0" smtClean="0"/>
              <a:t>Cisco </a:t>
            </a:r>
            <a:r>
              <a:rPr lang="pt-PT" b="1" dirty="0" err="1" smtClean="0"/>
              <a:t>Discovery</a:t>
            </a:r>
            <a:r>
              <a:rPr lang="pt-PT" b="1" dirty="0" smtClean="0"/>
              <a:t> </a:t>
            </a:r>
            <a:r>
              <a:rPr lang="pt-PT" b="1" dirty="0" err="1" smtClean="0"/>
              <a:t>Protocol</a:t>
            </a:r>
            <a:r>
              <a:rPr lang="pt-PT" b="1" dirty="0" smtClean="0"/>
              <a:t> (CDP </a:t>
            </a:r>
            <a:r>
              <a:rPr lang="pt-PT" b="1" dirty="0" err="1" smtClean="0"/>
              <a:t>manipulation</a:t>
            </a:r>
            <a:r>
              <a:rPr lang="pt-PT" b="1" dirty="0" smtClean="0"/>
              <a:t>)</a:t>
            </a:r>
          </a:p>
          <a:p>
            <a:pPr lvl="1"/>
            <a:r>
              <a:rPr lang="pt-PT" dirty="0" err="1"/>
              <a:t>Information</a:t>
            </a:r>
            <a:r>
              <a:rPr lang="pt-PT" dirty="0"/>
              <a:t> </a:t>
            </a:r>
            <a:r>
              <a:rPr lang="pt-PT" dirty="0" err="1"/>
              <a:t>sent</a:t>
            </a:r>
            <a:r>
              <a:rPr lang="pt-PT" dirty="0"/>
              <a:t> </a:t>
            </a:r>
            <a:r>
              <a:rPr lang="pt-PT" dirty="0" err="1"/>
              <a:t>through</a:t>
            </a:r>
            <a:r>
              <a:rPr lang="pt-PT" dirty="0"/>
              <a:t> </a:t>
            </a:r>
            <a:r>
              <a:rPr lang="pt-PT" dirty="0" smtClean="0"/>
              <a:t>CDP </a:t>
            </a:r>
            <a:r>
              <a:rPr lang="en-US" dirty="0" smtClean="0"/>
              <a:t>is </a:t>
            </a:r>
            <a:r>
              <a:rPr lang="en-US" dirty="0"/>
              <a:t>transmitted in clear text </a:t>
            </a:r>
            <a:r>
              <a:rPr lang="en-US" dirty="0" smtClean="0"/>
              <a:t>and </a:t>
            </a:r>
            <a:r>
              <a:rPr lang="pt-PT" dirty="0" err="1" smtClean="0"/>
              <a:t>unauthenticated</a:t>
            </a:r>
            <a:r>
              <a:rPr lang="pt-PT" dirty="0"/>
              <a:t>, </a:t>
            </a:r>
            <a:r>
              <a:rPr lang="pt-PT" dirty="0" err="1"/>
              <a:t>allowing</a:t>
            </a:r>
            <a:r>
              <a:rPr lang="pt-PT" dirty="0"/>
              <a:t> </a:t>
            </a:r>
            <a:r>
              <a:rPr lang="pt-PT" dirty="0" err="1"/>
              <a:t>it</a:t>
            </a:r>
            <a:r>
              <a:rPr lang="pt-PT" dirty="0"/>
              <a:t> </a:t>
            </a:r>
            <a:r>
              <a:rPr lang="pt-PT" dirty="0" smtClean="0"/>
              <a:t>to </a:t>
            </a:r>
            <a:r>
              <a:rPr lang="en-US" dirty="0" smtClean="0"/>
              <a:t>be </a:t>
            </a:r>
            <a:r>
              <a:rPr lang="en-US" dirty="0"/>
              <a:t>captured and to divulge </a:t>
            </a:r>
            <a:r>
              <a:rPr lang="en-US" dirty="0" smtClean="0"/>
              <a:t>network </a:t>
            </a:r>
            <a:r>
              <a:rPr lang="pt-PT" dirty="0" err="1" smtClean="0"/>
              <a:t>topology</a:t>
            </a:r>
            <a:r>
              <a:rPr lang="pt-PT" dirty="0" smtClean="0"/>
              <a:t> </a:t>
            </a:r>
            <a:r>
              <a:rPr lang="pt-PT" dirty="0" err="1"/>
              <a:t>information</a:t>
            </a:r>
            <a:r>
              <a:rPr lang="pt-PT" dirty="0" smtClean="0"/>
              <a:t>.</a:t>
            </a:r>
          </a:p>
          <a:p>
            <a:r>
              <a:rPr lang="pt-PT" dirty="0" err="1" smtClean="0"/>
              <a:t>Mitigation</a:t>
            </a:r>
            <a:r>
              <a:rPr lang="pt-PT" dirty="0"/>
              <a:t> </a:t>
            </a:r>
            <a:endParaRPr lang="pt-PT" dirty="0" smtClean="0"/>
          </a:p>
          <a:p>
            <a:pPr lvl="1"/>
            <a:r>
              <a:rPr lang="pt-PT" dirty="0" err="1" smtClean="0"/>
              <a:t>Disable</a:t>
            </a:r>
            <a:r>
              <a:rPr lang="pt-PT" dirty="0" smtClean="0"/>
              <a:t> </a:t>
            </a:r>
            <a:r>
              <a:rPr lang="pt-PT" dirty="0"/>
              <a:t>Cisco </a:t>
            </a:r>
            <a:r>
              <a:rPr lang="pt-PT" dirty="0" err="1" smtClean="0"/>
              <a:t>Discovery</a:t>
            </a:r>
            <a:r>
              <a:rPr lang="pt-PT" dirty="0"/>
              <a:t> </a:t>
            </a:r>
            <a:r>
              <a:rPr lang="en-US" dirty="0" smtClean="0"/>
              <a:t>Protocol </a:t>
            </a:r>
            <a:r>
              <a:rPr lang="en-US" dirty="0"/>
              <a:t>on all ports </a:t>
            </a:r>
            <a:r>
              <a:rPr lang="en-US" dirty="0" smtClean="0"/>
              <a:t>where it </a:t>
            </a:r>
            <a:r>
              <a:rPr lang="en-US" dirty="0"/>
              <a:t>is not </a:t>
            </a:r>
            <a:r>
              <a:rPr lang="en-US" dirty="0" smtClean="0"/>
              <a:t>intentionally used.</a:t>
            </a:r>
          </a:p>
          <a:p>
            <a:pPr marL="0" indent="0">
              <a:buNone/>
            </a:pPr>
            <a:r>
              <a:rPr lang="pt-PT" b="1" dirty="0"/>
              <a:t>SSH </a:t>
            </a:r>
            <a:r>
              <a:rPr lang="pt-PT" b="1" dirty="0" err="1"/>
              <a:t>P</a:t>
            </a:r>
            <a:r>
              <a:rPr lang="pt-PT" b="1" dirty="0" err="1" smtClean="0"/>
              <a:t>rotocol</a:t>
            </a:r>
            <a:r>
              <a:rPr lang="pt-PT" b="1" dirty="0" smtClean="0"/>
              <a:t> </a:t>
            </a:r>
            <a:r>
              <a:rPr lang="pt-PT" b="1" dirty="0" err="1"/>
              <a:t>and</a:t>
            </a:r>
            <a:r>
              <a:rPr lang="pt-PT" b="1" dirty="0"/>
              <a:t> </a:t>
            </a:r>
            <a:r>
              <a:rPr lang="pt-PT" b="1" dirty="0" err="1" smtClean="0"/>
              <a:t>Telnet</a:t>
            </a:r>
            <a:r>
              <a:rPr lang="pt-PT" b="1" dirty="0"/>
              <a:t> </a:t>
            </a:r>
            <a:r>
              <a:rPr lang="pt-PT" b="1" dirty="0" err="1" smtClean="0"/>
              <a:t>Attacks</a:t>
            </a:r>
            <a:endParaRPr lang="pt-PT" b="1" dirty="0" smtClean="0"/>
          </a:p>
          <a:p>
            <a:pPr lvl="1"/>
            <a:r>
              <a:rPr lang="en-US" dirty="0"/>
              <a:t>Telnet packets can be read </a:t>
            </a:r>
            <a:r>
              <a:rPr lang="en-US" dirty="0" smtClean="0"/>
              <a:t>in clear </a:t>
            </a:r>
            <a:r>
              <a:rPr lang="en-US" dirty="0"/>
              <a:t>text. SSH is an </a:t>
            </a:r>
            <a:r>
              <a:rPr lang="en-US" dirty="0" smtClean="0"/>
              <a:t>option, but </a:t>
            </a:r>
            <a:r>
              <a:rPr lang="en-US" dirty="0"/>
              <a:t>it has security issues </a:t>
            </a:r>
            <a:r>
              <a:rPr lang="en-US" dirty="0" smtClean="0"/>
              <a:t>in </a:t>
            </a:r>
            <a:r>
              <a:rPr lang="pt-PT" dirty="0" err="1" smtClean="0"/>
              <a:t>Version</a:t>
            </a:r>
            <a:r>
              <a:rPr lang="pt-PT" dirty="0" smtClean="0"/>
              <a:t> 1.</a:t>
            </a:r>
          </a:p>
          <a:p>
            <a:r>
              <a:rPr lang="pt-PT" dirty="0" err="1" smtClean="0"/>
              <a:t>Mitigation</a:t>
            </a:r>
            <a:endParaRPr lang="pt-PT" dirty="0" smtClean="0"/>
          </a:p>
          <a:p>
            <a:pPr lvl="1"/>
            <a:r>
              <a:rPr lang="pt-PT" dirty="0"/>
              <a:t>Use SSH </a:t>
            </a:r>
            <a:r>
              <a:rPr lang="pt-PT" dirty="0" err="1"/>
              <a:t>Version</a:t>
            </a:r>
            <a:r>
              <a:rPr lang="pt-PT" dirty="0"/>
              <a:t> </a:t>
            </a:r>
            <a:r>
              <a:rPr lang="pt-PT" dirty="0" smtClean="0"/>
              <a:t>2. </a:t>
            </a:r>
          </a:p>
          <a:p>
            <a:pPr lvl="1"/>
            <a:r>
              <a:rPr lang="en-US" dirty="0" smtClean="0"/>
              <a:t>Use </a:t>
            </a:r>
            <a:r>
              <a:rPr lang="en-US" dirty="0"/>
              <a:t>Telnet with </a:t>
            </a:r>
            <a:r>
              <a:rPr lang="en-US" dirty="0" err="1"/>
              <a:t>vty</a:t>
            </a:r>
            <a:r>
              <a:rPr lang="en-US" dirty="0"/>
              <a:t> ACLs.</a:t>
            </a:r>
            <a:endParaRPr lang="pt-PT" dirty="0"/>
          </a:p>
        </p:txBody>
      </p:sp>
    </p:spTree>
    <p:extLst>
      <p:ext uri="{BB962C8B-B14F-4D97-AF65-F5344CB8AC3E}">
        <p14:creationId xmlns:p14="http://schemas.microsoft.com/office/powerpoint/2010/main" val="663085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Chapter 10 Objectives</a:t>
            </a:r>
          </a:p>
        </p:txBody>
      </p:sp>
      <p:sp>
        <p:nvSpPr>
          <p:cNvPr id="7" name="Content Placeholder 6"/>
          <p:cNvSpPr>
            <a:spLocks noGrp="1"/>
          </p:cNvSpPr>
          <p:nvPr>
            <p:ph idx="1"/>
          </p:nvPr>
        </p:nvSpPr>
        <p:spPr/>
        <p:txBody>
          <a:bodyPr>
            <a:normAutofit lnSpcReduction="10000"/>
          </a:bodyPr>
          <a:lstStyle/>
          <a:p>
            <a:pPr marL="0" indent="0">
              <a:buNone/>
            </a:pPr>
            <a:r>
              <a:rPr lang="en-US" dirty="0"/>
              <a:t>This chapter covers the following topics:</a:t>
            </a:r>
          </a:p>
          <a:p>
            <a:r>
              <a:rPr lang="en-US" dirty="0" smtClean="0"/>
              <a:t>Overview </a:t>
            </a:r>
            <a:r>
              <a:rPr lang="en-US" dirty="0"/>
              <a:t>of switch security issues</a:t>
            </a:r>
          </a:p>
          <a:p>
            <a:r>
              <a:rPr lang="en-US" dirty="0" smtClean="0"/>
              <a:t>Required </a:t>
            </a:r>
            <a:r>
              <a:rPr lang="en-US" dirty="0"/>
              <a:t>best practices for basic security protection on </a:t>
            </a:r>
            <a:r>
              <a:rPr lang="en-US" dirty="0" smtClean="0"/>
              <a:t>Catalyst </a:t>
            </a:r>
            <a:r>
              <a:rPr lang="en-US" dirty="0"/>
              <a:t>switches</a:t>
            </a:r>
          </a:p>
          <a:p>
            <a:r>
              <a:rPr lang="pt-PT" dirty="0" smtClean="0"/>
              <a:t>Campus </a:t>
            </a:r>
            <a:r>
              <a:rPr lang="pt-PT" dirty="0"/>
              <a:t>network </a:t>
            </a:r>
            <a:r>
              <a:rPr lang="pt-PT" dirty="0" err="1"/>
              <a:t>vulnerabilities</a:t>
            </a:r>
            <a:endParaRPr lang="pt-PT" dirty="0"/>
          </a:p>
          <a:p>
            <a:r>
              <a:rPr lang="pt-PT" dirty="0" err="1" smtClean="0"/>
              <a:t>Port</a:t>
            </a:r>
            <a:r>
              <a:rPr lang="pt-PT" dirty="0" smtClean="0"/>
              <a:t> </a:t>
            </a:r>
            <a:r>
              <a:rPr lang="pt-PT" dirty="0" err="1"/>
              <a:t>security</a:t>
            </a:r>
            <a:endParaRPr lang="pt-PT" dirty="0"/>
          </a:p>
          <a:p>
            <a:r>
              <a:rPr lang="pt-PT" dirty="0" err="1" smtClean="0"/>
              <a:t>Storm</a:t>
            </a:r>
            <a:r>
              <a:rPr lang="pt-PT" dirty="0" smtClean="0"/>
              <a:t> </a:t>
            </a:r>
            <a:r>
              <a:rPr lang="pt-PT" dirty="0" err="1"/>
              <a:t>control</a:t>
            </a:r>
            <a:endParaRPr lang="pt-PT" dirty="0"/>
          </a:p>
          <a:p>
            <a:r>
              <a:rPr lang="pt-PT" dirty="0" err="1" smtClean="0"/>
              <a:t>Mitigating</a:t>
            </a:r>
            <a:r>
              <a:rPr lang="pt-PT" dirty="0" smtClean="0"/>
              <a:t> </a:t>
            </a:r>
            <a:r>
              <a:rPr lang="pt-PT" dirty="0" err="1"/>
              <a:t>spoofing</a:t>
            </a:r>
            <a:r>
              <a:rPr lang="pt-PT" dirty="0"/>
              <a:t> </a:t>
            </a:r>
            <a:r>
              <a:rPr lang="pt-PT" dirty="0" err="1"/>
              <a:t>attacks</a:t>
            </a:r>
            <a:endParaRPr lang="pt-PT" dirty="0"/>
          </a:p>
          <a:p>
            <a:r>
              <a:rPr lang="en-US" dirty="0" smtClean="0"/>
              <a:t>DHCP </a:t>
            </a:r>
            <a:r>
              <a:rPr lang="en-US" dirty="0"/>
              <a:t>snooping, IP Source Guard, and dynamic ARP inspection</a:t>
            </a:r>
          </a:p>
          <a:p>
            <a:r>
              <a:rPr lang="pt-PT" dirty="0" err="1" smtClean="0"/>
              <a:t>Securing</a:t>
            </a:r>
            <a:r>
              <a:rPr lang="pt-PT" dirty="0" smtClean="0"/>
              <a:t> </a:t>
            </a:r>
            <a:r>
              <a:rPr lang="pt-PT" dirty="0"/>
              <a:t>VLAN </a:t>
            </a:r>
            <a:r>
              <a:rPr lang="pt-PT" dirty="0" err="1"/>
              <a:t>trunks</a:t>
            </a:r>
            <a:endParaRPr lang="pt-PT" dirty="0"/>
          </a:p>
          <a:p>
            <a:r>
              <a:rPr lang="pt-PT" dirty="0" err="1" smtClean="0"/>
              <a:t>Private</a:t>
            </a:r>
            <a:r>
              <a:rPr lang="pt-PT" dirty="0" smtClean="0"/>
              <a:t> </a:t>
            </a:r>
            <a:r>
              <a:rPr lang="pt-PT" dirty="0" err="1"/>
              <a:t>VLANs</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2"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172" name="Rectangle 32"/>
          <p:cNvSpPr>
            <a:spLocks noGrp="1" noChangeArrowheads="1"/>
          </p:cNvSpPr>
          <p:nvPr>
            <p:ph type="title" idx="4294967295"/>
          </p:nvPr>
        </p:nvSpPr>
        <p:spPr>
          <a:xfrm>
            <a:off x="279400" y="1841500"/>
            <a:ext cx="3233738" cy="2743200"/>
          </a:xfrm>
          <a:prstGeom prst="rect">
            <a:avLst/>
          </a:prstGeom>
          <a:noFill/>
        </p:spPr>
        <p:txBody>
          <a:bodyPr anchor="ctr"/>
          <a:lstStyle/>
          <a:p>
            <a:r>
              <a:rPr lang="en-US" sz="3000" b="0" dirty="0">
                <a:solidFill>
                  <a:schemeClr val="bg1"/>
                </a:solidFill>
              </a:rPr>
              <a:t>Introducing Port Security</a:t>
            </a:r>
            <a:endParaRPr lang="en-US" sz="3000" b="0" dirty="0" smtClean="0">
              <a:solidFill>
                <a:schemeClr val="bg1"/>
              </a:solidFill>
            </a:endParaRPr>
          </a:p>
        </p:txBody>
      </p:sp>
    </p:spTree>
    <p:extLst>
      <p:ext uri="{BB962C8B-B14F-4D97-AF65-F5344CB8AC3E}">
        <p14:creationId xmlns:p14="http://schemas.microsoft.com/office/powerpoint/2010/main" val="323016314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Introducing</a:t>
            </a:r>
            <a:r>
              <a:rPr lang="pt-PT" dirty="0"/>
              <a:t> </a:t>
            </a:r>
            <a:r>
              <a:rPr lang="pt-PT" dirty="0" err="1"/>
              <a:t>Port</a:t>
            </a:r>
            <a:r>
              <a:rPr lang="pt-PT" dirty="0"/>
              <a:t> </a:t>
            </a:r>
            <a:r>
              <a:rPr lang="pt-PT" dirty="0" err="1"/>
              <a:t>Security</a:t>
            </a:r>
            <a:endParaRPr lang="pt-PT" dirty="0"/>
          </a:p>
        </p:txBody>
      </p:sp>
      <p:sp>
        <p:nvSpPr>
          <p:cNvPr id="3" name="Content Placeholder 2"/>
          <p:cNvSpPr>
            <a:spLocks noGrp="1"/>
          </p:cNvSpPr>
          <p:nvPr>
            <p:ph idx="1"/>
          </p:nvPr>
        </p:nvSpPr>
        <p:spPr>
          <a:xfrm>
            <a:off x="279401" y="3429845"/>
            <a:ext cx="8520354" cy="2884894"/>
          </a:xfrm>
        </p:spPr>
        <p:txBody>
          <a:bodyPr>
            <a:normAutofit/>
          </a:bodyPr>
          <a:lstStyle/>
          <a:p>
            <a:r>
              <a:rPr lang="en-US" dirty="0" smtClean="0"/>
              <a:t>Port </a:t>
            </a:r>
            <a:r>
              <a:rPr lang="en-US" dirty="0"/>
              <a:t>security restricts a switch port to a specific set or number of MAC addresses</a:t>
            </a:r>
            <a:r>
              <a:rPr lang="en-US" dirty="0" smtClean="0"/>
              <a:t>.</a:t>
            </a:r>
          </a:p>
          <a:p>
            <a:r>
              <a:rPr lang="en-US" dirty="0"/>
              <a:t>Those addresses can be learned dynamically or configured statically. </a:t>
            </a:r>
            <a:endParaRPr lang="en-US" dirty="0" smtClean="0"/>
          </a:p>
          <a:p>
            <a:r>
              <a:rPr lang="en-US" dirty="0" smtClean="0"/>
              <a:t>The </a:t>
            </a:r>
            <a:r>
              <a:rPr lang="en-US" dirty="0"/>
              <a:t>port </a:t>
            </a:r>
            <a:r>
              <a:rPr lang="en-US" dirty="0" smtClean="0"/>
              <a:t>will then </a:t>
            </a:r>
            <a:r>
              <a:rPr lang="en-US" dirty="0"/>
              <a:t>provide access to frames from only those addresses. </a:t>
            </a:r>
            <a:endParaRPr lang="en-US" dirty="0" smtClean="0"/>
          </a:p>
        </p:txBody>
      </p:sp>
      <p:pic>
        <p:nvPicPr>
          <p:cNvPr id="4" name="Picture 3"/>
          <p:cNvPicPr>
            <a:picLocks noChangeAspect="1"/>
          </p:cNvPicPr>
          <p:nvPr/>
        </p:nvPicPr>
        <p:blipFill>
          <a:blip r:embed="rId2"/>
          <a:stretch>
            <a:fillRect/>
          </a:stretch>
        </p:blipFill>
        <p:spPr>
          <a:xfrm>
            <a:off x="600334" y="1280781"/>
            <a:ext cx="7151761" cy="1976320"/>
          </a:xfrm>
          <a:prstGeom prst="rect">
            <a:avLst/>
          </a:prstGeom>
        </p:spPr>
      </p:pic>
    </p:spTree>
    <p:extLst>
      <p:ext uri="{BB962C8B-B14F-4D97-AF65-F5344CB8AC3E}">
        <p14:creationId xmlns:p14="http://schemas.microsoft.com/office/powerpoint/2010/main" val="484648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Port</a:t>
            </a:r>
            <a:r>
              <a:rPr lang="pt-PT" dirty="0"/>
              <a:t> </a:t>
            </a:r>
            <a:r>
              <a:rPr lang="pt-PT" dirty="0" err="1"/>
              <a:t>Security</a:t>
            </a:r>
            <a:r>
              <a:rPr lang="pt-PT" dirty="0"/>
              <a:t> </a:t>
            </a:r>
            <a:r>
              <a:rPr lang="pt-PT" dirty="0" err="1"/>
              <a:t>Process</a:t>
            </a:r>
            <a:endParaRPr lang="pt-PT" dirty="0"/>
          </a:p>
        </p:txBody>
      </p:sp>
      <p:sp>
        <p:nvSpPr>
          <p:cNvPr id="3" name="Content Placeholder 2"/>
          <p:cNvSpPr>
            <a:spLocks noGrp="1"/>
          </p:cNvSpPr>
          <p:nvPr>
            <p:ph idx="1"/>
          </p:nvPr>
        </p:nvSpPr>
        <p:spPr/>
        <p:txBody>
          <a:bodyPr>
            <a:normAutofit/>
          </a:bodyPr>
          <a:lstStyle/>
          <a:p>
            <a:r>
              <a:rPr lang="pt-PT" b="1" dirty="0"/>
              <a:t>1. Configure </a:t>
            </a:r>
            <a:r>
              <a:rPr lang="pt-PT" b="1" dirty="0" err="1" smtClean="0"/>
              <a:t>port</a:t>
            </a:r>
            <a:r>
              <a:rPr lang="pt-PT" b="1" dirty="0"/>
              <a:t> </a:t>
            </a:r>
            <a:r>
              <a:rPr lang="pt-PT" b="1" dirty="0" err="1" smtClean="0"/>
              <a:t>security</a:t>
            </a:r>
            <a:r>
              <a:rPr lang="pt-PT" b="1" dirty="0"/>
              <a:t>.</a:t>
            </a:r>
          </a:p>
          <a:p>
            <a:pPr lvl="1"/>
            <a:r>
              <a:rPr lang="en-US" dirty="0"/>
              <a:t>Configure port security to allow only the desired number </a:t>
            </a:r>
            <a:r>
              <a:rPr lang="en-US" dirty="0" smtClean="0"/>
              <a:t>of connections </a:t>
            </a:r>
            <a:r>
              <a:rPr lang="en-US" dirty="0"/>
              <a:t>on the port. </a:t>
            </a:r>
            <a:endParaRPr lang="en-US" dirty="0" smtClean="0"/>
          </a:p>
          <a:p>
            <a:pPr lvl="1"/>
            <a:r>
              <a:rPr lang="en-US" dirty="0" smtClean="0"/>
              <a:t>Configure </a:t>
            </a:r>
            <a:r>
              <a:rPr lang="en-US" dirty="0"/>
              <a:t>an entry for each of </a:t>
            </a:r>
            <a:r>
              <a:rPr lang="en-US" dirty="0" smtClean="0"/>
              <a:t>these allowed </a:t>
            </a:r>
            <a:r>
              <a:rPr lang="en-US" dirty="0"/>
              <a:t>MAC addresses. </a:t>
            </a:r>
            <a:endParaRPr lang="en-US" dirty="0" smtClean="0"/>
          </a:p>
          <a:p>
            <a:pPr lvl="1"/>
            <a:r>
              <a:rPr lang="en-US" dirty="0" smtClean="0"/>
              <a:t>This </a:t>
            </a:r>
            <a:r>
              <a:rPr lang="en-US" dirty="0"/>
              <a:t>configuration, in effect, </a:t>
            </a:r>
            <a:r>
              <a:rPr lang="en-US" dirty="0" smtClean="0"/>
              <a:t>populates the </a:t>
            </a:r>
            <a:r>
              <a:rPr lang="en-US" dirty="0"/>
              <a:t>MAC address table with new entries for that port and </a:t>
            </a:r>
            <a:r>
              <a:rPr lang="en-US" dirty="0" smtClean="0"/>
              <a:t>allows no </a:t>
            </a:r>
            <a:r>
              <a:rPr lang="en-US" dirty="0"/>
              <a:t>additional entries to be learned dynamically</a:t>
            </a:r>
            <a:r>
              <a:rPr lang="en-US" dirty="0" smtClean="0"/>
              <a:t>.</a:t>
            </a:r>
          </a:p>
          <a:p>
            <a:r>
              <a:rPr lang="pt-PT" b="1" dirty="0"/>
              <a:t>2. </a:t>
            </a:r>
            <a:r>
              <a:rPr lang="pt-PT" b="1" dirty="0" err="1"/>
              <a:t>Allowed</a:t>
            </a:r>
            <a:r>
              <a:rPr lang="pt-PT" b="1" dirty="0"/>
              <a:t> </a:t>
            </a:r>
            <a:r>
              <a:rPr lang="pt-PT" b="1" dirty="0" err="1"/>
              <a:t>frames</a:t>
            </a:r>
            <a:r>
              <a:rPr lang="pt-PT" b="1" dirty="0"/>
              <a:t> </a:t>
            </a:r>
            <a:r>
              <a:rPr lang="pt-PT" b="1" dirty="0" smtClean="0"/>
              <a:t>are </a:t>
            </a:r>
            <a:r>
              <a:rPr lang="pt-PT" b="1" dirty="0" err="1" smtClean="0"/>
              <a:t>processed</a:t>
            </a:r>
            <a:r>
              <a:rPr lang="pt-PT" dirty="0"/>
              <a:t>.</a:t>
            </a:r>
          </a:p>
          <a:p>
            <a:pPr lvl="1"/>
            <a:r>
              <a:rPr lang="en-US" dirty="0"/>
              <a:t>When frames arrive on the switch port, their source </a:t>
            </a:r>
            <a:r>
              <a:rPr lang="en-US" dirty="0" smtClean="0"/>
              <a:t>MAC address </a:t>
            </a:r>
            <a:r>
              <a:rPr lang="en-US" dirty="0"/>
              <a:t>is checked against the MAC address table. If the </a:t>
            </a:r>
            <a:r>
              <a:rPr lang="en-US" dirty="0" smtClean="0"/>
              <a:t>frame source </a:t>
            </a:r>
            <a:r>
              <a:rPr lang="en-US" dirty="0"/>
              <a:t>MAC address matches an entry in the table for </a:t>
            </a:r>
            <a:r>
              <a:rPr lang="en-US" dirty="0" smtClean="0"/>
              <a:t>that port</a:t>
            </a:r>
            <a:r>
              <a:rPr lang="en-US" dirty="0"/>
              <a:t>, the frames are forwarded to the switch to be </a:t>
            </a:r>
            <a:r>
              <a:rPr lang="en-US" dirty="0" smtClean="0"/>
              <a:t>processed like </a:t>
            </a:r>
            <a:r>
              <a:rPr lang="en-US" dirty="0"/>
              <a:t>any other frames on the switch.</a:t>
            </a:r>
            <a:endParaRPr lang="pt-PT" dirty="0"/>
          </a:p>
        </p:txBody>
      </p:sp>
    </p:spTree>
    <p:extLst>
      <p:ext uri="{BB962C8B-B14F-4D97-AF65-F5344CB8AC3E}">
        <p14:creationId xmlns:p14="http://schemas.microsoft.com/office/powerpoint/2010/main" val="2010062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Port</a:t>
            </a:r>
            <a:r>
              <a:rPr lang="pt-PT" dirty="0"/>
              <a:t> </a:t>
            </a:r>
            <a:r>
              <a:rPr lang="pt-PT" dirty="0" err="1"/>
              <a:t>Security</a:t>
            </a:r>
            <a:r>
              <a:rPr lang="pt-PT" dirty="0"/>
              <a:t> </a:t>
            </a:r>
            <a:r>
              <a:rPr lang="pt-PT" dirty="0" err="1" smtClean="0"/>
              <a:t>Process</a:t>
            </a:r>
            <a:r>
              <a:rPr lang="pt-PT" dirty="0" smtClean="0"/>
              <a:t> (</a:t>
            </a:r>
            <a:r>
              <a:rPr lang="pt-PT" dirty="0" err="1" smtClean="0"/>
              <a:t>cont</a:t>
            </a:r>
            <a:r>
              <a:rPr lang="pt-PT" dirty="0" smtClean="0"/>
              <a:t>)</a:t>
            </a:r>
            <a:endParaRPr lang="pt-PT" dirty="0"/>
          </a:p>
        </p:txBody>
      </p:sp>
      <p:sp>
        <p:nvSpPr>
          <p:cNvPr id="3" name="Content Placeholder 2"/>
          <p:cNvSpPr>
            <a:spLocks noGrp="1"/>
          </p:cNvSpPr>
          <p:nvPr>
            <p:ph idx="1"/>
          </p:nvPr>
        </p:nvSpPr>
        <p:spPr/>
        <p:txBody>
          <a:bodyPr>
            <a:normAutofit/>
          </a:bodyPr>
          <a:lstStyle/>
          <a:p>
            <a:r>
              <a:rPr lang="pt-PT" dirty="0"/>
              <a:t>3. </a:t>
            </a:r>
            <a:r>
              <a:rPr lang="pt-PT" b="1" dirty="0"/>
              <a:t>New </a:t>
            </a:r>
            <a:r>
              <a:rPr lang="pt-PT" b="1" dirty="0" err="1"/>
              <a:t>addresses</a:t>
            </a:r>
            <a:r>
              <a:rPr lang="pt-PT" b="1" dirty="0"/>
              <a:t> </a:t>
            </a:r>
            <a:r>
              <a:rPr lang="pt-PT" b="1" dirty="0" smtClean="0"/>
              <a:t>are </a:t>
            </a:r>
            <a:r>
              <a:rPr lang="pt-PT" b="1" dirty="0" err="1" smtClean="0"/>
              <a:t>not</a:t>
            </a:r>
            <a:r>
              <a:rPr lang="pt-PT" b="1" dirty="0" smtClean="0"/>
              <a:t> </a:t>
            </a:r>
            <a:r>
              <a:rPr lang="pt-PT" b="1" dirty="0" err="1"/>
              <a:t>allowed</a:t>
            </a:r>
            <a:r>
              <a:rPr lang="pt-PT" b="1" dirty="0"/>
              <a:t> to </a:t>
            </a:r>
            <a:r>
              <a:rPr lang="pt-PT" b="1" dirty="0" err="1" smtClean="0"/>
              <a:t>create</a:t>
            </a:r>
            <a:r>
              <a:rPr lang="pt-PT" b="1" dirty="0"/>
              <a:t> </a:t>
            </a:r>
            <a:r>
              <a:rPr lang="pt-PT" b="1" dirty="0" err="1" smtClean="0"/>
              <a:t>new</a:t>
            </a:r>
            <a:r>
              <a:rPr lang="pt-PT" b="1" dirty="0" smtClean="0"/>
              <a:t> </a:t>
            </a:r>
            <a:r>
              <a:rPr lang="pt-PT" b="1" dirty="0"/>
              <a:t>MAC </a:t>
            </a:r>
            <a:r>
              <a:rPr lang="pt-PT" b="1" dirty="0" err="1" smtClean="0"/>
              <a:t>address</a:t>
            </a:r>
            <a:r>
              <a:rPr lang="pt-PT" b="1" dirty="0"/>
              <a:t> </a:t>
            </a:r>
            <a:r>
              <a:rPr lang="pt-PT" b="1" dirty="0" err="1" smtClean="0"/>
              <a:t>table</a:t>
            </a:r>
            <a:r>
              <a:rPr lang="pt-PT" b="1" dirty="0" smtClean="0"/>
              <a:t> </a:t>
            </a:r>
            <a:r>
              <a:rPr lang="pt-PT" b="1" dirty="0" err="1"/>
              <a:t>entries</a:t>
            </a:r>
            <a:r>
              <a:rPr lang="pt-PT" dirty="0"/>
              <a:t>.</a:t>
            </a:r>
          </a:p>
          <a:p>
            <a:pPr lvl="1"/>
            <a:r>
              <a:rPr lang="en-US" dirty="0"/>
              <a:t>When frames with a </a:t>
            </a:r>
            <a:r>
              <a:rPr lang="en-US" dirty="0" err="1"/>
              <a:t>nonallowed</a:t>
            </a:r>
            <a:r>
              <a:rPr lang="en-US" dirty="0"/>
              <a:t> MAC address arrive </a:t>
            </a:r>
            <a:r>
              <a:rPr lang="en-US" dirty="0" smtClean="0"/>
              <a:t>on the </a:t>
            </a:r>
            <a:r>
              <a:rPr lang="en-US" dirty="0"/>
              <a:t>port, the switch determines that the address is not in </a:t>
            </a:r>
            <a:r>
              <a:rPr lang="en-US" dirty="0" smtClean="0"/>
              <a:t>the current </a:t>
            </a:r>
            <a:r>
              <a:rPr lang="en-US" dirty="0"/>
              <a:t>MAC address table and does not create a </a:t>
            </a:r>
            <a:r>
              <a:rPr lang="en-US" dirty="0" smtClean="0"/>
              <a:t>dynamic entry </a:t>
            </a:r>
            <a:r>
              <a:rPr lang="en-US" dirty="0"/>
              <a:t>for that new MAC address, because the number </a:t>
            </a:r>
            <a:r>
              <a:rPr lang="en-US" dirty="0" smtClean="0"/>
              <a:t>of allowed </a:t>
            </a:r>
            <a:r>
              <a:rPr lang="en-US" dirty="0"/>
              <a:t>addresses has been limited.</a:t>
            </a:r>
          </a:p>
          <a:p>
            <a:r>
              <a:rPr lang="pt-PT" dirty="0"/>
              <a:t>4. </a:t>
            </a:r>
            <a:r>
              <a:rPr lang="pt-PT" b="1" dirty="0" err="1"/>
              <a:t>Switch</a:t>
            </a:r>
            <a:r>
              <a:rPr lang="pt-PT" b="1" dirty="0"/>
              <a:t> takes </a:t>
            </a:r>
            <a:r>
              <a:rPr lang="pt-PT" b="1" dirty="0" err="1" smtClean="0"/>
              <a:t>action</a:t>
            </a:r>
            <a:r>
              <a:rPr lang="pt-PT" b="1" dirty="0"/>
              <a:t> </a:t>
            </a:r>
            <a:r>
              <a:rPr lang="pt-PT" b="1" dirty="0" smtClean="0"/>
              <a:t>in </a:t>
            </a:r>
            <a:r>
              <a:rPr lang="pt-PT" b="1" dirty="0"/>
              <a:t>response to </a:t>
            </a:r>
            <a:r>
              <a:rPr lang="pt-PT" b="1" dirty="0" err="1" smtClean="0"/>
              <a:t>nonallowed</a:t>
            </a:r>
            <a:r>
              <a:rPr lang="pt-PT" b="1" dirty="0"/>
              <a:t> </a:t>
            </a:r>
            <a:r>
              <a:rPr lang="pt-PT" b="1" dirty="0" err="1" smtClean="0"/>
              <a:t>frames</a:t>
            </a:r>
            <a:r>
              <a:rPr lang="pt-PT" b="1" dirty="0"/>
              <a:t>.</a:t>
            </a:r>
          </a:p>
          <a:p>
            <a:pPr lvl="1"/>
            <a:r>
              <a:rPr lang="en-US" dirty="0"/>
              <a:t>The switch will disallow access to the port and take one </a:t>
            </a:r>
            <a:r>
              <a:rPr lang="en-US" dirty="0" smtClean="0"/>
              <a:t>of </a:t>
            </a:r>
            <a:r>
              <a:rPr lang="pt-PT" dirty="0" err="1" smtClean="0"/>
              <a:t>these</a:t>
            </a:r>
            <a:r>
              <a:rPr lang="pt-PT" dirty="0" smtClean="0"/>
              <a:t> </a:t>
            </a:r>
            <a:r>
              <a:rPr lang="pt-PT" dirty="0" err="1"/>
              <a:t>configuration-dependent</a:t>
            </a:r>
            <a:r>
              <a:rPr lang="pt-PT" dirty="0"/>
              <a:t> </a:t>
            </a:r>
            <a:r>
              <a:rPr lang="pt-PT" dirty="0" err="1"/>
              <a:t>actions</a:t>
            </a:r>
            <a:r>
              <a:rPr lang="pt-PT" dirty="0"/>
              <a:t>: </a:t>
            </a:r>
            <a:r>
              <a:rPr lang="pt-PT" dirty="0" err="1"/>
              <a:t>t</a:t>
            </a:r>
            <a:r>
              <a:rPr lang="pt-PT" dirty="0" err="1" smtClean="0"/>
              <a:t>he</a:t>
            </a:r>
            <a:r>
              <a:rPr lang="pt-PT" dirty="0" smtClean="0"/>
              <a:t> </a:t>
            </a:r>
            <a:r>
              <a:rPr lang="pt-PT" dirty="0" err="1"/>
              <a:t>entire</a:t>
            </a:r>
            <a:r>
              <a:rPr lang="pt-PT" dirty="0"/>
              <a:t> </a:t>
            </a:r>
            <a:r>
              <a:rPr lang="pt-PT" dirty="0" err="1"/>
              <a:t>switch</a:t>
            </a:r>
            <a:r>
              <a:rPr lang="pt-PT" dirty="0"/>
              <a:t> </a:t>
            </a:r>
            <a:r>
              <a:rPr lang="pt-PT" dirty="0" err="1" smtClean="0"/>
              <a:t>port</a:t>
            </a:r>
            <a:r>
              <a:rPr lang="pt-PT" dirty="0"/>
              <a:t> </a:t>
            </a:r>
            <a:r>
              <a:rPr lang="en-US" dirty="0" smtClean="0"/>
              <a:t>can </a:t>
            </a:r>
            <a:r>
              <a:rPr lang="en-US" dirty="0"/>
              <a:t>be disabled, access can be denied for that MAC </a:t>
            </a:r>
            <a:r>
              <a:rPr lang="en-US" dirty="0" smtClean="0"/>
              <a:t>address only </a:t>
            </a:r>
            <a:r>
              <a:rPr lang="en-US" dirty="0"/>
              <a:t>and a log error can be generated, or access can be </a:t>
            </a:r>
            <a:r>
              <a:rPr lang="en-US" dirty="0" smtClean="0"/>
              <a:t>denied for </a:t>
            </a:r>
            <a:r>
              <a:rPr lang="en-US" dirty="0"/>
              <a:t>that MAC address but without generating a log message.</a:t>
            </a:r>
            <a:endParaRPr lang="pt-PT" dirty="0"/>
          </a:p>
        </p:txBody>
      </p:sp>
    </p:spTree>
    <p:extLst>
      <p:ext uri="{BB962C8B-B14F-4D97-AF65-F5344CB8AC3E}">
        <p14:creationId xmlns:p14="http://schemas.microsoft.com/office/powerpoint/2010/main" val="885794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Port</a:t>
            </a:r>
            <a:r>
              <a:rPr lang="pt-PT" dirty="0"/>
              <a:t> </a:t>
            </a:r>
            <a:r>
              <a:rPr lang="pt-PT" dirty="0" err="1"/>
              <a:t>Security</a:t>
            </a:r>
            <a:r>
              <a:rPr lang="pt-PT" dirty="0"/>
              <a:t> </a:t>
            </a:r>
            <a:r>
              <a:rPr lang="pt-PT" dirty="0" err="1"/>
              <a:t>Configuration</a:t>
            </a:r>
            <a:endParaRPr lang="pt-PT" dirty="0"/>
          </a:p>
        </p:txBody>
      </p:sp>
      <p:sp>
        <p:nvSpPr>
          <p:cNvPr id="3" name="Content Placeholder 2"/>
          <p:cNvSpPr>
            <a:spLocks noGrp="1"/>
          </p:cNvSpPr>
          <p:nvPr>
            <p:ph idx="1"/>
          </p:nvPr>
        </p:nvSpPr>
        <p:spPr/>
        <p:txBody>
          <a:bodyPr>
            <a:normAutofit lnSpcReduction="10000"/>
          </a:bodyPr>
          <a:lstStyle/>
          <a:p>
            <a:r>
              <a:rPr lang="pt-PT" b="1" dirty="0" err="1">
                <a:latin typeface="Consolas" panose="020B0609020204030204" pitchFamily="49" charset="0"/>
              </a:rPr>
              <a:t>switchport</a:t>
            </a:r>
            <a:r>
              <a:rPr lang="pt-PT" b="1" dirty="0">
                <a:latin typeface="Consolas" panose="020B0609020204030204" pitchFamily="49" charset="0"/>
              </a:rPr>
              <a:t> </a:t>
            </a:r>
            <a:r>
              <a:rPr lang="pt-PT" b="1" dirty="0" err="1" smtClean="0">
                <a:latin typeface="Consolas" panose="020B0609020204030204" pitchFamily="49" charset="0"/>
              </a:rPr>
              <a:t>port-security</a:t>
            </a:r>
            <a:r>
              <a:rPr lang="pt-PT" b="1" dirty="0">
                <a:latin typeface="Consolas" panose="020B0609020204030204" pitchFamily="49" charset="0"/>
              </a:rPr>
              <a:t> </a:t>
            </a:r>
            <a:r>
              <a:rPr lang="pt-PT" b="1" dirty="0" err="1" smtClean="0">
                <a:latin typeface="Consolas" panose="020B0609020204030204" pitchFamily="49" charset="0"/>
              </a:rPr>
              <a:t>maximum</a:t>
            </a:r>
            <a:r>
              <a:rPr lang="pt-PT" b="1" dirty="0" smtClean="0">
                <a:latin typeface="Consolas" panose="020B0609020204030204" pitchFamily="49" charset="0"/>
              </a:rPr>
              <a:t> </a:t>
            </a:r>
            <a:r>
              <a:rPr lang="pt-PT" i="1" dirty="0" err="1">
                <a:latin typeface="Consolas" panose="020B0609020204030204" pitchFamily="49" charset="0"/>
              </a:rPr>
              <a:t>value</a:t>
            </a:r>
            <a:endParaRPr lang="pt-PT" i="1" dirty="0">
              <a:latin typeface="Consolas" panose="020B0609020204030204" pitchFamily="49" charset="0"/>
            </a:endParaRPr>
          </a:p>
          <a:p>
            <a:pPr lvl="1"/>
            <a:r>
              <a:rPr lang="en-US" dirty="0"/>
              <a:t>Optionally sets the maximum number of secure </a:t>
            </a:r>
            <a:r>
              <a:rPr lang="en-US" dirty="0" smtClean="0"/>
              <a:t>MAC addresses </a:t>
            </a:r>
            <a:r>
              <a:rPr lang="en-US" dirty="0"/>
              <a:t>for the interface. The range is 1 to 3072; </a:t>
            </a:r>
            <a:r>
              <a:rPr lang="en-US" dirty="0" smtClean="0"/>
              <a:t>the </a:t>
            </a:r>
            <a:r>
              <a:rPr lang="pt-PT" dirty="0" err="1" smtClean="0"/>
              <a:t>default</a:t>
            </a:r>
            <a:r>
              <a:rPr lang="pt-PT" dirty="0" smtClean="0"/>
              <a:t> </a:t>
            </a:r>
            <a:r>
              <a:rPr lang="pt-PT" dirty="0" err="1"/>
              <a:t>is</a:t>
            </a:r>
            <a:r>
              <a:rPr lang="pt-PT" dirty="0"/>
              <a:t> 1.</a:t>
            </a:r>
          </a:p>
          <a:p>
            <a:r>
              <a:rPr lang="pt-PT" b="1" dirty="0" err="1">
                <a:latin typeface="Consolas" panose="020B0609020204030204" pitchFamily="49" charset="0"/>
              </a:rPr>
              <a:t>switchport</a:t>
            </a:r>
            <a:r>
              <a:rPr lang="pt-PT" b="1" dirty="0">
                <a:latin typeface="Consolas" panose="020B0609020204030204" pitchFamily="49" charset="0"/>
              </a:rPr>
              <a:t> </a:t>
            </a:r>
            <a:r>
              <a:rPr lang="pt-PT" b="1" dirty="0" err="1" smtClean="0">
                <a:latin typeface="Consolas" panose="020B0609020204030204" pitchFamily="49" charset="0"/>
              </a:rPr>
              <a:t>port-security</a:t>
            </a:r>
            <a:r>
              <a:rPr lang="pt-PT" b="1" dirty="0">
                <a:latin typeface="Consolas" panose="020B0609020204030204" pitchFamily="49" charset="0"/>
              </a:rPr>
              <a:t> </a:t>
            </a:r>
            <a:r>
              <a:rPr lang="pt-PT" b="1" dirty="0" err="1" smtClean="0">
                <a:latin typeface="Consolas" panose="020B0609020204030204" pitchFamily="49" charset="0"/>
              </a:rPr>
              <a:t>violation</a:t>
            </a:r>
            <a:r>
              <a:rPr lang="pt-PT" b="1" dirty="0" smtClean="0">
                <a:latin typeface="Consolas" panose="020B0609020204030204" pitchFamily="49" charset="0"/>
              </a:rPr>
              <a:t> </a:t>
            </a:r>
            <a:r>
              <a:rPr lang="pt-PT" dirty="0">
                <a:latin typeface="Consolas" panose="020B0609020204030204" pitchFamily="49" charset="0"/>
              </a:rPr>
              <a:t>{ </a:t>
            </a:r>
            <a:r>
              <a:rPr lang="pt-PT" b="1" dirty="0" err="1">
                <a:latin typeface="Consolas" panose="020B0609020204030204" pitchFamily="49" charset="0"/>
              </a:rPr>
              <a:t>restrict</a:t>
            </a:r>
            <a:r>
              <a:rPr lang="pt-PT" b="1" dirty="0">
                <a:latin typeface="Consolas" panose="020B0609020204030204" pitchFamily="49" charset="0"/>
              </a:rPr>
              <a:t> </a:t>
            </a:r>
            <a:r>
              <a:rPr lang="pt-PT" dirty="0">
                <a:latin typeface="Consolas" panose="020B0609020204030204" pitchFamily="49" charset="0"/>
              </a:rPr>
              <a:t>| </a:t>
            </a:r>
            <a:r>
              <a:rPr lang="pt-PT" b="1" dirty="0" err="1">
                <a:latin typeface="Consolas" panose="020B0609020204030204" pitchFamily="49" charset="0"/>
              </a:rPr>
              <a:t>shutdown</a:t>
            </a:r>
            <a:r>
              <a:rPr lang="pt-PT" b="1" dirty="0">
                <a:latin typeface="Consolas" panose="020B0609020204030204" pitchFamily="49" charset="0"/>
              </a:rPr>
              <a:t> </a:t>
            </a:r>
            <a:r>
              <a:rPr lang="pt-PT" dirty="0">
                <a:latin typeface="Consolas" panose="020B0609020204030204" pitchFamily="49" charset="0"/>
              </a:rPr>
              <a:t>}</a:t>
            </a:r>
          </a:p>
          <a:p>
            <a:pPr lvl="1"/>
            <a:r>
              <a:rPr lang="en-US" dirty="0"/>
              <a:t>Optionally sets the violation mode, the action to be </a:t>
            </a:r>
            <a:r>
              <a:rPr lang="en-US" dirty="0" smtClean="0"/>
              <a:t>taken when </a:t>
            </a:r>
            <a:r>
              <a:rPr lang="en-US" dirty="0"/>
              <a:t>a security violation is detected, as one of </a:t>
            </a:r>
            <a:r>
              <a:rPr lang="en-US" dirty="0" smtClean="0"/>
              <a:t>these: </a:t>
            </a:r>
          </a:p>
          <a:p>
            <a:pPr lvl="2"/>
            <a:r>
              <a:rPr lang="en-US" b="1" dirty="0" smtClean="0"/>
              <a:t>restrict </a:t>
            </a:r>
            <a:r>
              <a:rPr lang="en-US" dirty="0"/>
              <a:t>A port security violation restricts data and </a:t>
            </a:r>
            <a:r>
              <a:rPr lang="en-US" dirty="0" smtClean="0"/>
              <a:t>causes the </a:t>
            </a:r>
            <a:r>
              <a:rPr lang="en-US" dirty="0" err="1"/>
              <a:t>SecurityViolation</a:t>
            </a:r>
            <a:r>
              <a:rPr lang="en-US" dirty="0"/>
              <a:t> counter to increment and send </a:t>
            </a:r>
            <a:r>
              <a:rPr lang="en-US" dirty="0" smtClean="0"/>
              <a:t>an </a:t>
            </a:r>
            <a:r>
              <a:rPr lang="pt-PT" dirty="0" smtClean="0"/>
              <a:t>SNMP </a:t>
            </a:r>
            <a:r>
              <a:rPr lang="pt-PT" dirty="0" err="1"/>
              <a:t>trap</a:t>
            </a:r>
            <a:r>
              <a:rPr lang="pt-PT" dirty="0"/>
              <a:t> </a:t>
            </a:r>
            <a:r>
              <a:rPr lang="pt-PT" dirty="0" err="1"/>
              <a:t>notification</a:t>
            </a:r>
            <a:r>
              <a:rPr lang="pt-PT" dirty="0"/>
              <a:t>.</a:t>
            </a:r>
          </a:p>
          <a:p>
            <a:pPr lvl="2"/>
            <a:r>
              <a:rPr lang="en-US" b="1" dirty="0"/>
              <a:t>shutdown </a:t>
            </a:r>
            <a:r>
              <a:rPr lang="en-US" dirty="0"/>
              <a:t>The interface is err-disabled when a </a:t>
            </a:r>
            <a:r>
              <a:rPr lang="en-US" dirty="0" err="1" smtClean="0"/>
              <a:t>portsecurity</a:t>
            </a:r>
            <a:r>
              <a:rPr lang="en-US" dirty="0"/>
              <a:t> </a:t>
            </a:r>
            <a:r>
              <a:rPr lang="pt-PT" dirty="0" err="1" smtClean="0"/>
              <a:t>violation</a:t>
            </a:r>
            <a:r>
              <a:rPr lang="pt-PT" dirty="0" smtClean="0"/>
              <a:t> </a:t>
            </a:r>
            <a:r>
              <a:rPr lang="pt-PT" dirty="0" err="1"/>
              <a:t>occurs</a:t>
            </a:r>
            <a:r>
              <a:rPr lang="pt-PT" dirty="0"/>
              <a:t>.</a:t>
            </a:r>
          </a:p>
          <a:p>
            <a:r>
              <a:rPr lang="pt-PT" b="1" dirty="0" err="1">
                <a:latin typeface="Consolas" panose="020B0609020204030204" pitchFamily="49" charset="0"/>
              </a:rPr>
              <a:t>switchport</a:t>
            </a:r>
            <a:r>
              <a:rPr lang="pt-PT" b="1" dirty="0">
                <a:latin typeface="Consolas" panose="020B0609020204030204" pitchFamily="49" charset="0"/>
              </a:rPr>
              <a:t> </a:t>
            </a:r>
            <a:r>
              <a:rPr lang="pt-PT" b="1" dirty="0" err="1">
                <a:latin typeface="Consolas" panose="020B0609020204030204" pitchFamily="49" charset="0"/>
              </a:rPr>
              <a:t>port-security</a:t>
            </a:r>
            <a:r>
              <a:rPr lang="pt-PT" b="1" dirty="0">
                <a:latin typeface="Consolas" panose="020B0609020204030204" pitchFamily="49" charset="0"/>
              </a:rPr>
              <a:t> </a:t>
            </a:r>
            <a:r>
              <a:rPr lang="pt-PT" b="1" dirty="0" err="1" smtClean="0">
                <a:latin typeface="Consolas" panose="020B0609020204030204" pitchFamily="49" charset="0"/>
              </a:rPr>
              <a:t>limit</a:t>
            </a:r>
            <a:r>
              <a:rPr lang="pt-PT" b="1" dirty="0">
                <a:latin typeface="Consolas" panose="020B0609020204030204" pitchFamily="49" charset="0"/>
              </a:rPr>
              <a:t> </a:t>
            </a:r>
            <a:r>
              <a:rPr lang="pt-PT" b="1" dirty="0" smtClean="0">
                <a:latin typeface="Consolas" panose="020B0609020204030204" pitchFamily="49" charset="0"/>
              </a:rPr>
              <a:t>rate </a:t>
            </a:r>
            <a:r>
              <a:rPr lang="pt-PT" b="1" dirty="0" err="1">
                <a:latin typeface="Consolas" panose="020B0609020204030204" pitchFamily="49" charset="0"/>
              </a:rPr>
              <a:t>invalid-source-mac</a:t>
            </a:r>
            <a:endParaRPr lang="pt-PT" b="1" dirty="0">
              <a:latin typeface="Consolas" panose="020B0609020204030204" pitchFamily="49" charset="0"/>
            </a:endParaRPr>
          </a:p>
          <a:p>
            <a:pPr lvl="1"/>
            <a:r>
              <a:rPr lang="en-US" dirty="0"/>
              <a:t>Sets the rate limit for bad packets</a:t>
            </a:r>
            <a:r>
              <a:rPr lang="en-US" dirty="0" smtClean="0"/>
              <a:t>.</a:t>
            </a:r>
          </a:p>
          <a:p>
            <a:endParaRPr lang="pt-PT" dirty="0">
              <a:latin typeface="Consolas" panose="020B0609020204030204" pitchFamily="49" charset="0"/>
            </a:endParaRPr>
          </a:p>
        </p:txBody>
      </p:sp>
    </p:spTree>
    <p:extLst>
      <p:ext uri="{BB962C8B-B14F-4D97-AF65-F5344CB8AC3E}">
        <p14:creationId xmlns:p14="http://schemas.microsoft.com/office/powerpoint/2010/main" val="2325254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Port</a:t>
            </a:r>
            <a:r>
              <a:rPr lang="pt-PT" dirty="0"/>
              <a:t> </a:t>
            </a:r>
            <a:r>
              <a:rPr lang="pt-PT" dirty="0" err="1"/>
              <a:t>Security</a:t>
            </a:r>
            <a:r>
              <a:rPr lang="pt-PT" dirty="0"/>
              <a:t> </a:t>
            </a:r>
            <a:r>
              <a:rPr lang="pt-PT" dirty="0" err="1" smtClean="0"/>
              <a:t>Configuration</a:t>
            </a:r>
            <a:r>
              <a:rPr lang="pt-PT" dirty="0" smtClean="0"/>
              <a:t> (</a:t>
            </a:r>
            <a:r>
              <a:rPr lang="pt-PT" dirty="0" err="1" smtClean="0"/>
              <a:t>cont</a:t>
            </a:r>
            <a:r>
              <a:rPr lang="pt-PT" dirty="0" smtClean="0"/>
              <a:t>)</a:t>
            </a:r>
            <a:endParaRPr lang="pt-PT" dirty="0"/>
          </a:p>
        </p:txBody>
      </p:sp>
      <p:sp>
        <p:nvSpPr>
          <p:cNvPr id="3" name="Content Placeholder 2"/>
          <p:cNvSpPr>
            <a:spLocks noGrp="1"/>
          </p:cNvSpPr>
          <p:nvPr>
            <p:ph idx="1"/>
          </p:nvPr>
        </p:nvSpPr>
        <p:spPr/>
        <p:txBody>
          <a:bodyPr/>
          <a:lstStyle/>
          <a:p>
            <a:r>
              <a:rPr lang="pt-PT" b="1" dirty="0" err="1">
                <a:latin typeface="Consolas" panose="020B0609020204030204" pitchFamily="49" charset="0"/>
              </a:rPr>
              <a:t>switchport</a:t>
            </a:r>
            <a:r>
              <a:rPr lang="pt-PT" b="1" dirty="0">
                <a:latin typeface="Consolas" panose="020B0609020204030204" pitchFamily="49" charset="0"/>
              </a:rPr>
              <a:t> </a:t>
            </a:r>
            <a:r>
              <a:rPr lang="pt-PT" b="1" dirty="0" err="1">
                <a:latin typeface="Consolas" panose="020B0609020204030204" pitchFamily="49" charset="0"/>
              </a:rPr>
              <a:t>port-security</a:t>
            </a:r>
            <a:r>
              <a:rPr lang="pt-PT" b="1" dirty="0">
                <a:latin typeface="Consolas" panose="020B0609020204030204" pitchFamily="49" charset="0"/>
              </a:rPr>
              <a:t> </a:t>
            </a:r>
            <a:r>
              <a:rPr lang="pt-PT" b="1" dirty="0" err="1">
                <a:latin typeface="Consolas" panose="020B0609020204030204" pitchFamily="49" charset="0"/>
              </a:rPr>
              <a:t>mac-address</a:t>
            </a:r>
            <a:r>
              <a:rPr lang="pt-PT" b="1" dirty="0">
                <a:latin typeface="Consolas" panose="020B0609020204030204" pitchFamily="49" charset="0"/>
              </a:rPr>
              <a:t> </a:t>
            </a:r>
            <a:r>
              <a:rPr lang="pt-PT" i="1" dirty="0" err="1">
                <a:latin typeface="Consolas" panose="020B0609020204030204" pitchFamily="49" charset="0"/>
              </a:rPr>
              <a:t>mac-address</a:t>
            </a:r>
            <a:endParaRPr lang="pt-PT" i="1" dirty="0">
              <a:latin typeface="Consolas" panose="020B0609020204030204" pitchFamily="49" charset="0"/>
            </a:endParaRPr>
          </a:p>
          <a:p>
            <a:pPr lvl="1"/>
            <a:r>
              <a:rPr lang="en-US" dirty="0"/>
              <a:t>Optionally enters a secure MAC address for the interface.</a:t>
            </a:r>
          </a:p>
          <a:p>
            <a:pPr lvl="1"/>
            <a:r>
              <a:rPr lang="en-US" dirty="0"/>
              <a:t>You can use this command to enter the maximum number of secure MAC addresses. If you configure fewer secure MAC addresses than the maximum, the remaining MAC </a:t>
            </a:r>
            <a:r>
              <a:rPr lang="pt-PT" dirty="0" err="1"/>
              <a:t>addresses</a:t>
            </a:r>
            <a:r>
              <a:rPr lang="pt-PT" dirty="0"/>
              <a:t> are </a:t>
            </a:r>
            <a:r>
              <a:rPr lang="pt-PT" dirty="0" err="1"/>
              <a:t>dynamically</a:t>
            </a:r>
            <a:r>
              <a:rPr lang="pt-PT" dirty="0"/>
              <a:t> </a:t>
            </a:r>
            <a:r>
              <a:rPr lang="pt-PT" dirty="0" err="1"/>
              <a:t>learned</a:t>
            </a:r>
            <a:r>
              <a:rPr lang="pt-PT" dirty="0" smtClean="0"/>
              <a:t>.</a:t>
            </a:r>
          </a:p>
          <a:p>
            <a:r>
              <a:rPr lang="pt-PT" b="1" dirty="0" err="1">
                <a:latin typeface="Consolas" panose="020B0609020204030204" pitchFamily="49" charset="0"/>
              </a:rPr>
              <a:t>switchport</a:t>
            </a:r>
            <a:r>
              <a:rPr lang="pt-PT" b="1" dirty="0">
                <a:latin typeface="Consolas" panose="020B0609020204030204" pitchFamily="49" charset="0"/>
              </a:rPr>
              <a:t> </a:t>
            </a:r>
            <a:r>
              <a:rPr lang="pt-PT" b="1" dirty="0" err="1" smtClean="0">
                <a:latin typeface="Consolas" panose="020B0609020204030204" pitchFamily="49" charset="0"/>
              </a:rPr>
              <a:t>port-security</a:t>
            </a:r>
            <a:r>
              <a:rPr lang="pt-PT" b="1" dirty="0">
                <a:latin typeface="Consolas" panose="020B0609020204030204" pitchFamily="49" charset="0"/>
              </a:rPr>
              <a:t> </a:t>
            </a:r>
            <a:r>
              <a:rPr lang="pt-PT" b="1" dirty="0" err="1" smtClean="0">
                <a:latin typeface="Consolas" panose="020B0609020204030204" pitchFamily="49" charset="0"/>
              </a:rPr>
              <a:t>mac-address</a:t>
            </a:r>
            <a:r>
              <a:rPr lang="pt-PT" b="1" dirty="0" smtClean="0">
                <a:latin typeface="Consolas" panose="020B0609020204030204" pitchFamily="49" charset="0"/>
              </a:rPr>
              <a:t> </a:t>
            </a:r>
            <a:r>
              <a:rPr lang="pt-PT" b="1" dirty="0" err="1">
                <a:latin typeface="Consolas" panose="020B0609020204030204" pitchFamily="49" charset="0"/>
              </a:rPr>
              <a:t>sticky</a:t>
            </a:r>
            <a:endParaRPr lang="pt-PT" b="1" dirty="0">
              <a:latin typeface="Consolas" panose="020B0609020204030204" pitchFamily="49" charset="0"/>
            </a:endParaRPr>
          </a:p>
          <a:p>
            <a:pPr lvl="1"/>
            <a:r>
              <a:rPr lang="en-US" dirty="0"/>
              <a:t>Optionally enables sticky learning on the interface.</a:t>
            </a:r>
            <a:endParaRPr lang="pt-PT" dirty="0"/>
          </a:p>
          <a:p>
            <a:endParaRPr lang="pt-PT" dirty="0"/>
          </a:p>
        </p:txBody>
      </p:sp>
    </p:spTree>
    <p:extLst>
      <p:ext uri="{BB962C8B-B14F-4D97-AF65-F5344CB8AC3E}">
        <p14:creationId xmlns:p14="http://schemas.microsoft.com/office/powerpoint/2010/main" val="1496327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Port</a:t>
            </a:r>
            <a:r>
              <a:rPr lang="pt-PT" dirty="0"/>
              <a:t> </a:t>
            </a:r>
            <a:r>
              <a:rPr lang="pt-PT" dirty="0" err="1"/>
              <a:t>Security</a:t>
            </a:r>
            <a:r>
              <a:rPr lang="pt-PT" dirty="0"/>
              <a:t> </a:t>
            </a:r>
            <a:r>
              <a:rPr lang="pt-PT" dirty="0" err="1"/>
              <a:t>Example</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1041097" y="1139679"/>
            <a:ext cx="6996961" cy="5218720"/>
          </a:xfrm>
          <a:prstGeom prst="rect">
            <a:avLst/>
          </a:prstGeom>
        </p:spPr>
      </p:pic>
    </p:spTree>
    <p:extLst>
      <p:ext uri="{BB962C8B-B14F-4D97-AF65-F5344CB8AC3E}">
        <p14:creationId xmlns:p14="http://schemas.microsoft.com/office/powerpoint/2010/main" val="1405159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Port</a:t>
            </a:r>
            <a:r>
              <a:rPr lang="pt-PT" dirty="0"/>
              <a:t> </a:t>
            </a:r>
            <a:r>
              <a:rPr lang="pt-PT" dirty="0" err="1"/>
              <a:t>Security</a:t>
            </a:r>
            <a:r>
              <a:rPr lang="pt-PT" dirty="0"/>
              <a:t> </a:t>
            </a:r>
            <a:r>
              <a:rPr lang="pt-PT" dirty="0" err="1" smtClean="0"/>
              <a:t>Example</a:t>
            </a:r>
            <a:r>
              <a:rPr lang="pt-PT" dirty="0" smtClean="0"/>
              <a:t> II</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1211378" y="1062479"/>
            <a:ext cx="6656400" cy="5373120"/>
          </a:xfrm>
          <a:prstGeom prst="rect">
            <a:avLst/>
          </a:prstGeom>
        </p:spPr>
      </p:pic>
    </p:spTree>
    <p:extLst>
      <p:ext uri="{BB962C8B-B14F-4D97-AF65-F5344CB8AC3E}">
        <p14:creationId xmlns:p14="http://schemas.microsoft.com/office/powerpoint/2010/main" val="4233379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Port</a:t>
            </a:r>
            <a:r>
              <a:rPr lang="pt-PT" dirty="0"/>
              <a:t> Error </a:t>
            </a:r>
            <a:r>
              <a:rPr lang="pt-PT" dirty="0" err="1"/>
              <a:t>Conditions</a:t>
            </a:r>
            <a:endParaRPr lang="pt-PT" dirty="0"/>
          </a:p>
        </p:txBody>
      </p:sp>
      <p:sp>
        <p:nvSpPr>
          <p:cNvPr id="3" name="Content Placeholder 2"/>
          <p:cNvSpPr>
            <a:spLocks noGrp="1"/>
          </p:cNvSpPr>
          <p:nvPr>
            <p:ph idx="1"/>
          </p:nvPr>
        </p:nvSpPr>
        <p:spPr/>
        <p:txBody>
          <a:bodyPr>
            <a:normAutofit/>
          </a:bodyPr>
          <a:lstStyle/>
          <a:p>
            <a:pPr marL="0" indent="0">
              <a:buNone/>
            </a:pPr>
            <a:r>
              <a:rPr lang="en-US" dirty="0"/>
              <a:t>The following list highlights the most common situations where a port will go into </a:t>
            </a:r>
            <a:r>
              <a:rPr lang="en-US" dirty="0" smtClean="0"/>
              <a:t>the </a:t>
            </a:r>
            <a:r>
              <a:rPr lang="pt-PT" dirty="0" err="1" smtClean="0"/>
              <a:t>err-disabled</a:t>
            </a:r>
            <a:r>
              <a:rPr lang="pt-PT" dirty="0" smtClean="0"/>
              <a:t> </a:t>
            </a:r>
            <a:r>
              <a:rPr lang="pt-PT" dirty="0" err="1"/>
              <a:t>state</a:t>
            </a:r>
            <a:r>
              <a:rPr lang="pt-PT" dirty="0"/>
              <a:t>:</a:t>
            </a:r>
          </a:p>
          <a:p>
            <a:r>
              <a:rPr lang="en-US" b="1" dirty="0" smtClean="0"/>
              <a:t>Port </a:t>
            </a:r>
            <a:r>
              <a:rPr lang="en-US" b="1" dirty="0"/>
              <a:t>security </a:t>
            </a:r>
            <a:r>
              <a:rPr lang="en-US" b="1" dirty="0" smtClean="0"/>
              <a:t>violation</a:t>
            </a:r>
          </a:p>
          <a:p>
            <a:pPr lvl="1"/>
            <a:r>
              <a:rPr lang="en-US" dirty="0" smtClean="0"/>
              <a:t>When </a:t>
            </a:r>
            <a:r>
              <a:rPr lang="en-US" dirty="0"/>
              <a:t>an invalid MAC address is learned on a port or </a:t>
            </a:r>
            <a:r>
              <a:rPr lang="en-US" dirty="0" smtClean="0"/>
              <a:t>too many </a:t>
            </a:r>
            <a:r>
              <a:rPr lang="en-US" dirty="0"/>
              <a:t>MAC addresses, the switch can optionally place the port into the </a:t>
            </a:r>
            <a:r>
              <a:rPr lang="en-US" dirty="0" smtClean="0"/>
              <a:t>err-disabled </a:t>
            </a:r>
            <a:r>
              <a:rPr lang="pt-PT" dirty="0" err="1" smtClean="0"/>
              <a:t>state</a:t>
            </a:r>
            <a:r>
              <a:rPr lang="pt-PT" dirty="0" smtClean="0"/>
              <a:t>.</a:t>
            </a:r>
          </a:p>
          <a:p>
            <a:r>
              <a:rPr lang="en-US" b="1" dirty="0" smtClean="0"/>
              <a:t>Spanning-tree </a:t>
            </a:r>
            <a:r>
              <a:rPr lang="en-US" b="1" dirty="0"/>
              <a:t>BPDU guard </a:t>
            </a:r>
            <a:r>
              <a:rPr lang="en-US" b="1" dirty="0" smtClean="0"/>
              <a:t>violation</a:t>
            </a:r>
          </a:p>
          <a:p>
            <a:pPr lvl="1"/>
            <a:r>
              <a:rPr lang="en-US" dirty="0" smtClean="0"/>
              <a:t>When </a:t>
            </a:r>
            <a:r>
              <a:rPr lang="en-US" dirty="0"/>
              <a:t>you have </a:t>
            </a:r>
            <a:r>
              <a:rPr lang="en-US" dirty="0" err="1"/>
              <a:t>PortFast</a:t>
            </a:r>
            <a:r>
              <a:rPr lang="en-US" dirty="0"/>
              <a:t> configured in </a:t>
            </a:r>
            <a:r>
              <a:rPr lang="en-US" dirty="0" smtClean="0"/>
              <a:t>combination with </a:t>
            </a:r>
            <a:r>
              <a:rPr lang="en-US" dirty="0"/>
              <a:t>BPDU </a:t>
            </a:r>
            <a:r>
              <a:rPr lang="en-US" dirty="0" smtClean="0"/>
              <a:t>Guard</a:t>
            </a:r>
          </a:p>
          <a:p>
            <a:r>
              <a:rPr lang="en-US" b="1" dirty="0" err="1" smtClean="0"/>
              <a:t>EtherChannel</a:t>
            </a:r>
            <a:r>
              <a:rPr lang="en-US" b="1" dirty="0" smtClean="0"/>
              <a:t> misconfiguration</a:t>
            </a:r>
          </a:p>
          <a:p>
            <a:pPr lvl="1"/>
            <a:r>
              <a:rPr lang="en-US" dirty="0" smtClean="0"/>
              <a:t>All </a:t>
            </a:r>
            <a:r>
              <a:rPr lang="en-US" dirty="0"/>
              <a:t>parameters have to be the same for all ports </a:t>
            </a:r>
            <a:r>
              <a:rPr lang="en-US" dirty="0" smtClean="0"/>
              <a:t>on both </a:t>
            </a:r>
            <a:r>
              <a:rPr lang="en-US" dirty="0"/>
              <a:t>sides of the </a:t>
            </a:r>
            <a:r>
              <a:rPr lang="en-US" dirty="0" smtClean="0"/>
              <a:t>bundle</a:t>
            </a:r>
            <a:endParaRPr lang="en-US" dirty="0"/>
          </a:p>
          <a:p>
            <a:r>
              <a:rPr lang="en-US" b="1" dirty="0"/>
              <a:t>Duplex </a:t>
            </a:r>
            <a:r>
              <a:rPr lang="en-US" b="1" dirty="0" smtClean="0"/>
              <a:t>mismatch</a:t>
            </a:r>
          </a:p>
          <a:p>
            <a:pPr lvl="1"/>
            <a:r>
              <a:rPr lang="en-US" dirty="0" smtClean="0"/>
              <a:t>Duplex </a:t>
            </a:r>
            <a:r>
              <a:rPr lang="en-US" dirty="0"/>
              <a:t>mode has to be the same on both sides of the link</a:t>
            </a:r>
            <a:r>
              <a:rPr lang="en-US" dirty="0" smtClean="0"/>
              <a:t>;</a:t>
            </a:r>
            <a:endParaRPr lang="pt-PT" dirty="0"/>
          </a:p>
        </p:txBody>
      </p:sp>
    </p:spTree>
    <p:extLst>
      <p:ext uri="{BB962C8B-B14F-4D97-AF65-F5344CB8AC3E}">
        <p14:creationId xmlns:p14="http://schemas.microsoft.com/office/powerpoint/2010/main" val="1483621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Port</a:t>
            </a:r>
            <a:r>
              <a:rPr lang="pt-PT" dirty="0"/>
              <a:t> Error </a:t>
            </a:r>
            <a:r>
              <a:rPr lang="pt-PT" dirty="0" err="1" smtClean="0"/>
              <a:t>Conditions</a:t>
            </a:r>
            <a:r>
              <a:rPr lang="pt-PT" dirty="0" smtClean="0"/>
              <a:t> (</a:t>
            </a:r>
            <a:r>
              <a:rPr lang="pt-PT" dirty="0" err="1" smtClean="0"/>
              <a:t>cont</a:t>
            </a:r>
            <a:r>
              <a:rPr lang="pt-PT" dirty="0" smtClean="0"/>
              <a:t>)</a:t>
            </a:r>
            <a:endParaRPr lang="pt-PT" dirty="0"/>
          </a:p>
        </p:txBody>
      </p:sp>
      <p:sp>
        <p:nvSpPr>
          <p:cNvPr id="3" name="Content Placeholder 2"/>
          <p:cNvSpPr>
            <a:spLocks noGrp="1"/>
          </p:cNvSpPr>
          <p:nvPr>
            <p:ph idx="1"/>
          </p:nvPr>
        </p:nvSpPr>
        <p:spPr/>
        <p:txBody>
          <a:bodyPr>
            <a:normAutofit/>
          </a:bodyPr>
          <a:lstStyle/>
          <a:p>
            <a:r>
              <a:rPr lang="en-US" b="1" dirty="0"/>
              <a:t>UDLD </a:t>
            </a:r>
            <a:r>
              <a:rPr lang="en-US" b="1" dirty="0" smtClean="0"/>
              <a:t>condition</a:t>
            </a:r>
          </a:p>
          <a:p>
            <a:pPr lvl="1"/>
            <a:r>
              <a:rPr lang="en-US" dirty="0" smtClean="0"/>
              <a:t>Unidirectional </a:t>
            </a:r>
            <a:r>
              <a:rPr lang="en-US" dirty="0"/>
              <a:t>Link Detection (UDLD) ensures that the link </a:t>
            </a:r>
            <a:r>
              <a:rPr lang="en-US" dirty="0" smtClean="0"/>
              <a:t>is bidirectional </a:t>
            </a:r>
            <a:r>
              <a:rPr lang="en-US" dirty="0"/>
              <a:t>at all times; so when it detects a unidirectional link, it places the </a:t>
            </a:r>
            <a:r>
              <a:rPr lang="en-US" dirty="0" smtClean="0"/>
              <a:t>port </a:t>
            </a:r>
            <a:r>
              <a:rPr lang="pt-PT" dirty="0" err="1" smtClean="0"/>
              <a:t>into</a:t>
            </a:r>
            <a:r>
              <a:rPr lang="pt-PT" dirty="0" smtClean="0"/>
              <a:t> </a:t>
            </a:r>
            <a:r>
              <a:rPr lang="pt-PT" dirty="0" err="1"/>
              <a:t>the</a:t>
            </a:r>
            <a:r>
              <a:rPr lang="pt-PT" dirty="0"/>
              <a:t> </a:t>
            </a:r>
            <a:r>
              <a:rPr lang="pt-PT" dirty="0" err="1"/>
              <a:t>err-disabled</a:t>
            </a:r>
            <a:r>
              <a:rPr lang="pt-PT" dirty="0"/>
              <a:t> </a:t>
            </a:r>
            <a:r>
              <a:rPr lang="pt-PT" dirty="0" err="1"/>
              <a:t>state</a:t>
            </a:r>
            <a:r>
              <a:rPr lang="pt-PT" dirty="0"/>
              <a:t>.</a:t>
            </a:r>
          </a:p>
          <a:p>
            <a:r>
              <a:rPr lang="en-US" b="1" dirty="0" smtClean="0"/>
              <a:t>Spanning-tree </a:t>
            </a:r>
            <a:r>
              <a:rPr lang="en-US" b="1" dirty="0"/>
              <a:t>Root </a:t>
            </a:r>
            <a:r>
              <a:rPr lang="en-US" b="1" dirty="0" smtClean="0"/>
              <a:t>Guard</a:t>
            </a:r>
          </a:p>
          <a:p>
            <a:pPr lvl="1"/>
            <a:r>
              <a:rPr lang="en-US" dirty="0" smtClean="0"/>
              <a:t>If </a:t>
            </a:r>
            <a:r>
              <a:rPr lang="en-US" dirty="0"/>
              <a:t>a Root Guard-enabled port receives a superior </a:t>
            </a:r>
            <a:r>
              <a:rPr lang="en-US" dirty="0" smtClean="0"/>
              <a:t>BPDU from </a:t>
            </a:r>
            <a:r>
              <a:rPr lang="en-US" dirty="0"/>
              <a:t>those sent by the current root </a:t>
            </a:r>
            <a:r>
              <a:rPr lang="en-US" dirty="0" smtClean="0"/>
              <a:t>bridge</a:t>
            </a:r>
            <a:endParaRPr lang="pt-PT" dirty="0"/>
          </a:p>
          <a:p>
            <a:r>
              <a:rPr lang="en-US" b="1" dirty="0" smtClean="0"/>
              <a:t>Link flapping</a:t>
            </a:r>
          </a:p>
          <a:p>
            <a:pPr lvl="1"/>
            <a:r>
              <a:rPr lang="en-US" dirty="0" smtClean="0"/>
              <a:t>When </a:t>
            </a:r>
            <a:r>
              <a:rPr lang="en-US" dirty="0"/>
              <a:t>link state is flapping between the up and down states, the </a:t>
            </a:r>
            <a:r>
              <a:rPr lang="en-US" dirty="0" smtClean="0"/>
              <a:t>port is </a:t>
            </a:r>
            <a:r>
              <a:rPr lang="en-US" dirty="0"/>
              <a:t>placed into the err-disabled state.</a:t>
            </a:r>
          </a:p>
          <a:p>
            <a:r>
              <a:rPr lang="en-US" b="1" dirty="0" smtClean="0"/>
              <a:t>Other reasons</a:t>
            </a:r>
          </a:p>
          <a:p>
            <a:pPr lvl="1"/>
            <a:r>
              <a:rPr lang="en-US" dirty="0" smtClean="0"/>
              <a:t>Other </a:t>
            </a:r>
            <a:r>
              <a:rPr lang="en-US" dirty="0"/>
              <a:t>reasons include late collision detection, Layer 2 </a:t>
            </a:r>
            <a:r>
              <a:rPr lang="en-US" dirty="0" smtClean="0"/>
              <a:t>Tunneling Protocol </a:t>
            </a:r>
            <a:r>
              <a:rPr lang="en-US" dirty="0"/>
              <a:t>Guard, DHCP snooping rate-limit, incorrect gigabit interface </a:t>
            </a:r>
            <a:r>
              <a:rPr lang="en-US" dirty="0" smtClean="0"/>
              <a:t>convert </a:t>
            </a:r>
            <a:r>
              <a:rPr lang="pt-PT" dirty="0" smtClean="0"/>
              <a:t>(GBIC</a:t>
            </a:r>
            <a:r>
              <a:rPr lang="pt-PT" dirty="0"/>
              <a:t>), </a:t>
            </a:r>
            <a:r>
              <a:rPr lang="pt-PT" dirty="0" err="1"/>
              <a:t>and</a:t>
            </a:r>
            <a:r>
              <a:rPr lang="pt-PT" dirty="0"/>
              <a:t> ARP </a:t>
            </a:r>
            <a:r>
              <a:rPr lang="pt-PT" dirty="0" err="1"/>
              <a:t>inspection</a:t>
            </a:r>
            <a:r>
              <a:rPr lang="pt-PT" dirty="0"/>
              <a:t>.</a:t>
            </a:r>
          </a:p>
        </p:txBody>
      </p:sp>
    </p:spTree>
    <p:extLst>
      <p:ext uri="{BB962C8B-B14F-4D97-AF65-F5344CB8AC3E}">
        <p14:creationId xmlns:p14="http://schemas.microsoft.com/office/powerpoint/2010/main" val="221985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2"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172" name="Rectangle 32"/>
          <p:cNvSpPr>
            <a:spLocks noGrp="1" noChangeArrowheads="1"/>
          </p:cNvSpPr>
          <p:nvPr>
            <p:ph type="title" idx="4294967295"/>
          </p:nvPr>
        </p:nvSpPr>
        <p:spPr>
          <a:xfrm>
            <a:off x="279400" y="1841500"/>
            <a:ext cx="3233738" cy="2743200"/>
          </a:xfrm>
          <a:prstGeom prst="rect">
            <a:avLst/>
          </a:prstGeom>
          <a:noFill/>
        </p:spPr>
        <p:txBody>
          <a:bodyPr anchor="ctr"/>
          <a:lstStyle/>
          <a:p>
            <a:r>
              <a:rPr lang="en-US" sz="3000" b="0" dirty="0">
                <a:solidFill>
                  <a:schemeClr val="bg1"/>
                </a:solidFill>
              </a:rPr>
              <a:t>Overview of Switch Security Issues</a:t>
            </a:r>
            <a:endParaRPr lang="en-US" sz="3000" b="0" dirty="0" smtClean="0">
              <a:solidFill>
                <a:schemeClr val="bg1"/>
              </a:solidFill>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Err-Disable</a:t>
            </a:r>
            <a:r>
              <a:rPr lang="pt-PT" dirty="0" smtClean="0"/>
              <a:t> </a:t>
            </a:r>
            <a:r>
              <a:rPr lang="pt-PT" dirty="0" err="1" smtClean="0"/>
              <a:t>Ports</a:t>
            </a:r>
            <a:endParaRPr lang="pt-PT" dirty="0"/>
          </a:p>
        </p:txBody>
      </p:sp>
      <p:sp>
        <p:nvSpPr>
          <p:cNvPr id="3" name="Content Placeholder 2"/>
          <p:cNvSpPr>
            <a:spLocks noGrp="1"/>
          </p:cNvSpPr>
          <p:nvPr>
            <p:ph idx="1"/>
          </p:nvPr>
        </p:nvSpPr>
        <p:spPr/>
        <p:txBody>
          <a:bodyPr/>
          <a:lstStyle/>
          <a:p>
            <a:r>
              <a:rPr lang="en-US" dirty="0"/>
              <a:t>Err-disabled detection is enabled for all of these causes by default. </a:t>
            </a:r>
            <a:endParaRPr lang="en-US" dirty="0" smtClean="0"/>
          </a:p>
          <a:p>
            <a:r>
              <a:rPr lang="en-US" dirty="0" smtClean="0"/>
              <a:t>You </a:t>
            </a:r>
            <a:r>
              <a:rPr lang="en-US" dirty="0"/>
              <a:t>can </a:t>
            </a:r>
            <a:r>
              <a:rPr lang="en-US" dirty="0" smtClean="0"/>
              <a:t>configure other </a:t>
            </a:r>
            <a:r>
              <a:rPr lang="en-US" dirty="0"/>
              <a:t>reasons to trigger the port being disabled. </a:t>
            </a:r>
            <a:endParaRPr lang="en-US" dirty="0" smtClean="0"/>
          </a:p>
          <a:p>
            <a:r>
              <a:rPr lang="en-US" dirty="0" smtClean="0"/>
              <a:t>Use </a:t>
            </a:r>
            <a:r>
              <a:rPr lang="en-US" dirty="0"/>
              <a:t>the following command to </a:t>
            </a:r>
            <a:r>
              <a:rPr lang="en-US" dirty="0" smtClean="0"/>
              <a:t>specify </a:t>
            </a:r>
            <a:r>
              <a:rPr lang="pt-PT" dirty="0" err="1" smtClean="0"/>
              <a:t>the</a:t>
            </a:r>
            <a:r>
              <a:rPr lang="pt-PT" dirty="0" smtClean="0"/>
              <a:t> </a:t>
            </a:r>
            <a:r>
              <a:rPr lang="pt-PT" dirty="0"/>
              <a:t>causes:</a:t>
            </a:r>
          </a:p>
          <a:p>
            <a:endParaRPr lang="en-US" sz="1800" dirty="0" smtClean="0">
              <a:latin typeface="Consolas" panose="020B0609020204030204" pitchFamily="49" charset="0"/>
            </a:endParaRPr>
          </a:p>
          <a:p>
            <a:r>
              <a:rPr lang="en-US" sz="1800" dirty="0" smtClean="0">
                <a:latin typeface="Consolas" panose="020B0609020204030204" pitchFamily="49" charset="0"/>
              </a:rPr>
              <a:t>Switch(</a:t>
            </a:r>
            <a:r>
              <a:rPr lang="en-US" sz="1800" dirty="0" err="1" smtClean="0">
                <a:latin typeface="Consolas" panose="020B0609020204030204" pitchFamily="49" charset="0"/>
              </a:rPr>
              <a:t>config</a:t>
            </a:r>
            <a:r>
              <a:rPr lang="en-US" sz="1800" dirty="0">
                <a:latin typeface="Consolas" panose="020B0609020204030204" pitchFamily="49" charset="0"/>
              </a:rPr>
              <a:t>)# </a:t>
            </a:r>
            <a:r>
              <a:rPr lang="en-US" sz="1800" b="1" dirty="0" err="1">
                <a:latin typeface="Consolas" panose="020B0609020204030204" pitchFamily="49" charset="0"/>
              </a:rPr>
              <a:t>errdisable</a:t>
            </a:r>
            <a:r>
              <a:rPr lang="en-US" sz="1800" b="1" dirty="0">
                <a:latin typeface="Consolas" panose="020B0609020204030204" pitchFamily="49" charset="0"/>
              </a:rPr>
              <a:t> detect cause </a:t>
            </a:r>
            <a:r>
              <a:rPr lang="en-US" sz="1800" dirty="0">
                <a:latin typeface="Consolas" panose="020B0609020204030204" pitchFamily="49" charset="0"/>
              </a:rPr>
              <a:t>[ </a:t>
            </a:r>
            <a:r>
              <a:rPr lang="en-US" sz="1800" b="1" dirty="0">
                <a:latin typeface="Consolas" panose="020B0609020204030204" pitchFamily="49" charset="0"/>
              </a:rPr>
              <a:t>all </a:t>
            </a:r>
            <a:r>
              <a:rPr lang="en-US" sz="1800" dirty="0">
                <a:latin typeface="Consolas" panose="020B0609020204030204" pitchFamily="49" charset="0"/>
              </a:rPr>
              <a:t>| </a:t>
            </a:r>
            <a:r>
              <a:rPr lang="en-US" sz="1800" i="1" dirty="0">
                <a:latin typeface="Consolas" panose="020B0609020204030204" pitchFamily="49" charset="0"/>
              </a:rPr>
              <a:t>cause-name </a:t>
            </a:r>
            <a:r>
              <a:rPr lang="en-US" sz="1800" dirty="0">
                <a:latin typeface="Consolas" panose="020B0609020204030204" pitchFamily="49" charset="0"/>
              </a:rPr>
              <a:t>]</a:t>
            </a:r>
            <a:endParaRPr lang="pt-PT" sz="1800" dirty="0">
              <a:latin typeface="Consolas" panose="020B0609020204030204" pitchFamily="49" charset="0"/>
            </a:endParaRPr>
          </a:p>
        </p:txBody>
      </p:sp>
    </p:spTree>
    <p:extLst>
      <p:ext uri="{BB962C8B-B14F-4D97-AF65-F5344CB8AC3E}">
        <p14:creationId xmlns:p14="http://schemas.microsoft.com/office/powerpoint/2010/main" val="4112847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Err-Disabled</a:t>
            </a:r>
            <a:r>
              <a:rPr lang="pt-PT" dirty="0"/>
              <a:t> </a:t>
            </a:r>
            <a:r>
              <a:rPr lang="pt-PT" dirty="0" err="1"/>
              <a:t>Automatic</a:t>
            </a:r>
            <a:r>
              <a:rPr lang="pt-PT" dirty="0"/>
              <a:t> </a:t>
            </a:r>
            <a:r>
              <a:rPr lang="pt-PT" dirty="0" err="1"/>
              <a:t>Recovery</a:t>
            </a:r>
            <a:endParaRPr lang="pt-PT" dirty="0"/>
          </a:p>
        </p:txBody>
      </p:sp>
      <p:sp>
        <p:nvSpPr>
          <p:cNvPr id="3" name="Content Placeholder 2"/>
          <p:cNvSpPr>
            <a:spLocks noGrp="1"/>
          </p:cNvSpPr>
          <p:nvPr>
            <p:ph idx="1"/>
          </p:nvPr>
        </p:nvSpPr>
        <p:spPr/>
        <p:txBody>
          <a:bodyPr/>
          <a:lstStyle/>
          <a:p>
            <a:r>
              <a:rPr lang="en-US" dirty="0"/>
              <a:t>Once the root cause of the err-disabled state is removed, an err-disabled port </a:t>
            </a:r>
            <a:r>
              <a:rPr lang="en-US" dirty="0" smtClean="0"/>
              <a:t>can become </a:t>
            </a:r>
            <a:r>
              <a:rPr lang="en-US" dirty="0"/>
              <a:t>operational after a </a:t>
            </a:r>
            <a:r>
              <a:rPr lang="en-US" sz="2000" b="1" dirty="0">
                <a:latin typeface="Consolas" panose="020B0609020204030204" pitchFamily="49" charset="0"/>
              </a:rPr>
              <a:t>shut </a:t>
            </a:r>
            <a:r>
              <a:rPr lang="en-US" sz="2000" dirty="0">
                <a:latin typeface="Consolas" panose="020B0609020204030204" pitchFamily="49" charset="0"/>
              </a:rPr>
              <a:t>/ </a:t>
            </a:r>
            <a:r>
              <a:rPr lang="en-US" sz="2000" b="1" dirty="0">
                <a:latin typeface="Consolas" panose="020B0609020204030204" pitchFamily="49" charset="0"/>
              </a:rPr>
              <a:t>no </a:t>
            </a:r>
            <a:r>
              <a:rPr lang="en-US" sz="2000" b="1" dirty="0" smtClean="0">
                <a:latin typeface="Consolas" panose="020B0609020204030204" pitchFamily="49" charset="0"/>
              </a:rPr>
              <a:t>shut</a:t>
            </a:r>
            <a:r>
              <a:rPr lang="en-US" dirty="0" smtClean="0"/>
              <a:t>. </a:t>
            </a:r>
          </a:p>
          <a:p>
            <a:r>
              <a:rPr lang="en-US" dirty="0" smtClean="0"/>
              <a:t>Because </a:t>
            </a:r>
            <a:r>
              <a:rPr lang="en-US" dirty="0"/>
              <a:t>the error condition is no longer </a:t>
            </a:r>
            <a:r>
              <a:rPr lang="en-US" dirty="0" smtClean="0"/>
              <a:t>present, the </a:t>
            </a:r>
            <a:r>
              <a:rPr lang="en-US" dirty="0"/>
              <a:t>trigger for err-disable will not occur. </a:t>
            </a:r>
            <a:endParaRPr lang="en-US" dirty="0" smtClean="0"/>
          </a:p>
          <a:p>
            <a:r>
              <a:rPr lang="en-US" dirty="0" smtClean="0"/>
              <a:t>Therefore</a:t>
            </a:r>
            <a:r>
              <a:rPr lang="en-US" dirty="0"/>
              <a:t>, to reduce the </a:t>
            </a:r>
            <a:r>
              <a:rPr lang="en-US" dirty="0" smtClean="0"/>
              <a:t>administrative overhead</a:t>
            </a:r>
            <a:r>
              <a:rPr lang="en-US" dirty="0"/>
              <a:t>, the switch port can be configured to be automatically </a:t>
            </a:r>
            <a:r>
              <a:rPr lang="en-US" dirty="0" err="1"/>
              <a:t>reenabled</a:t>
            </a:r>
            <a:r>
              <a:rPr lang="en-US" dirty="0"/>
              <a:t> after a </a:t>
            </a:r>
            <a:r>
              <a:rPr lang="en-US" dirty="0" smtClean="0"/>
              <a:t>specified </a:t>
            </a:r>
            <a:r>
              <a:rPr lang="pt-PT" dirty="0" smtClean="0"/>
              <a:t>time.</a:t>
            </a:r>
            <a:r>
              <a:rPr lang="en-US" dirty="0"/>
              <a:t> </a:t>
            </a:r>
            <a:endParaRPr lang="en-US" dirty="0" smtClean="0"/>
          </a:p>
          <a:p>
            <a:r>
              <a:rPr lang="en-US" dirty="0" smtClean="0"/>
              <a:t>Of </a:t>
            </a:r>
            <a:r>
              <a:rPr lang="en-US" dirty="0"/>
              <a:t>course, if the error condition is still present, the port will immediately </a:t>
            </a:r>
            <a:r>
              <a:rPr lang="en-US" dirty="0" smtClean="0"/>
              <a:t>go back </a:t>
            </a:r>
            <a:r>
              <a:rPr lang="en-US" dirty="0"/>
              <a:t>to the err-disabled state.</a:t>
            </a:r>
            <a:endParaRPr lang="pt-PT" dirty="0"/>
          </a:p>
        </p:txBody>
      </p:sp>
      <p:pic>
        <p:nvPicPr>
          <p:cNvPr id="4" name="Picture 3"/>
          <p:cNvPicPr>
            <a:picLocks noChangeAspect="1"/>
          </p:cNvPicPr>
          <p:nvPr/>
        </p:nvPicPr>
        <p:blipFill>
          <a:blip r:embed="rId2"/>
          <a:stretch>
            <a:fillRect/>
          </a:stretch>
        </p:blipFill>
        <p:spPr>
          <a:xfrm>
            <a:off x="204716" y="5451882"/>
            <a:ext cx="8939284" cy="862857"/>
          </a:xfrm>
          <a:prstGeom prst="rect">
            <a:avLst/>
          </a:prstGeom>
        </p:spPr>
      </p:pic>
    </p:spTree>
    <p:extLst>
      <p:ext uri="{BB962C8B-B14F-4D97-AF65-F5344CB8AC3E}">
        <p14:creationId xmlns:p14="http://schemas.microsoft.com/office/powerpoint/2010/main" val="1984975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Port</a:t>
            </a:r>
            <a:r>
              <a:rPr lang="pt-PT" dirty="0"/>
              <a:t> Access </a:t>
            </a:r>
            <a:r>
              <a:rPr lang="pt-PT" dirty="0" err="1"/>
              <a:t>Lists</a:t>
            </a:r>
            <a:endParaRPr lang="pt-PT" dirty="0"/>
          </a:p>
        </p:txBody>
      </p:sp>
      <p:sp>
        <p:nvSpPr>
          <p:cNvPr id="3" name="Content Placeholder 2"/>
          <p:cNvSpPr>
            <a:spLocks noGrp="1"/>
          </p:cNvSpPr>
          <p:nvPr>
            <p:ph idx="1"/>
          </p:nvPr>
        </p:nvSpPr>
        <p:spPr/>
        <p:txBody>
          <a:bodyPr>
            <a:normAutofit/>
          </a:bodyPr>
          <a:lstStyle/>
          <a:p>
            <a:r>
              <a:rPr lang="en-US" dirty="0"/>
              <a:t>Port access lists (PACLs) are yet another way to apply security in the campus network.</a:t>
            </a:r>
          </a:p>
          <a:p>
            <a:r>
              <a:rPr lang="en-US" dirty="0"/>
              <a:t>Standard access control lists (ACLs) are applied to traffic passing through the Layer </a:t>
            </a:r>
            <a:r>
              <a:rPr lang="en-US" dirty="0" smtClean="0"/>
              <a:t>3 interface. </a:t>
            </a:r>
          </a:p>
          <a:p>
            <a:r>
              <a:rPr lang="en-US" dirty="0" smtClean="0"/>
              <a:t>The </a:t>
            </a:r>
            <a:r>
              <a:rPr lang="en-US" dirty="0"/>
              <a:t>PACL feature provides the ability to </a:t>
            </a:r>
            <a:r>
              <a:rPr lang="en-US" dirty="0" smtClean="0"/>
              <a:t>perform access </a:t>
            </a:r>
            <a:r>
              <a:rPr lang="en-US" dirty="0"/>
              <a:t>control on a specific Layer 2 port</a:t>
            </a:r>
            <a:r>
              <a:rPr lang="en-US" dirty="0" smtClean="0"/>
              <a:t>.</a:t>
            </a:r>
          </a:p>
          <a:p>
            <a:r>
              <a:rPr lang="en-US" dirty="0"/>
              <a:t>A Layer 2 port is a physical access or trunk port that belongs to a VLAN. </a:t>
            </a:r>
            <a:endParaRPr lang="en-US" dirty="0" smtClean="0"/>
          </a:p>
          <a:p>
            <a:r>
              <a:rPr lang="en-US" dirty="0" smtClean="0"/>
              <a:t>The </a:t>
            </a:r>
            <a:r>
              <a:rPr lang="en-US" dirty="0"/>
              <a:t>port </a:t>
            </a:r>
            <a:r>
              <a:rPr lang="en-US" dirty="0" smtClean="0"/>
              <a:t>ACL feature </a:t>
            </a:r>
            <a:r>
              <a:rPr lang="en-US" dirty="0"/>
              <a:t>is supported only in hardware. (Port ACLs are not applied to any packets </a:t>
            </a:r>
            <a:r>
              <a:rPr lang="en-US" dirty="0" smtClean="0"/>
              <a:t>routed in </a:t>
            </a:r>
            <a:r>
              <a:rPr lang="en-US" dirty="0"/>
              <a:t>software.) </a:t>
            </a:r>
            <a:endParaRPr lang="en-US" dirty="0" smtClean="0"/>
          </a:p>
          <a:p>
            <a:r>
              <a:rPr lang="en-US" dirty="0" smtClean="0"/>
              <a:t>The </a:t>
            </a:r>
            <a:r>
              <a:rPr lang="en-US" dirty="0"/>
              <a:t>PACL feature does not affect Layer 2 control packets, such as </a:t>
            </a:r>
            <a:r>
              <a:rPr lang="en-US" dirty="0" smtClean="0"/>
              <a:t>CDP, VTP</a:t>
            </a:r>
            <a:r>
              <a:rPr lang="en-US" dirty="0"/>
              <a:t>, DTP, and STP, received on the port.</a:t>
            </a:r>
            <a:endParaRPr lang="pt-PT" dirty="0"/>
          </a:p>
        </p:txBody>
      </p:sp>
    </p:spTree>
    <p:extLst>
      <p:ext uri="{BB962C8B-B14F-4D97-AF65-F5344CB8AC3E}">
        <p14:creationId xmlns:p14="http://schemas.microsoft.com/office/powerpoint/2010/main" val="674575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Port</a:t>
            </a:r>
            <a:r>
              <a:rPr lang="pt-PT" dirty="0"/>
              <a:t> Access </a:t>
            </a:r>
            <a:r>
              <a:rPr lang="pt-PT" dirty="0" err="1"/>
              <a:t>Lists</a:t>
            </a:r>
            <a:endParaRPr lang="pt-PT" dirty="0"/>
          </a:p>
        </p:txBody>
      </p:sp>
      <p:sp>
        <p:nvSpPr>
          <p:cNvPr id="3" name="Content Placeholder 2"/>
          <p:cNvSpPr>
            <a:spLocks noGrp="1"/>
          </p:cNvSpPr>
          <p:nvPr>
            <p:ph idx="1"/>
          </p:nvPr>
        </p:nvSpPr>
        <p:spPr/>
        <p:txBody>
          <a:bodyPr/>
          <a:lstStyle/>
          <a:p>
            <a:r>
              <a:rPr lang="en-US" dirty="0"/>
              <a:t>There are two types of PACL:</a:t>
            </a:r>
          </a:p>
          <a:p>
            <a:r>
              <a:rPr lang="en-US" b="1" dirty="0" smtClean="0"/>
              <a:t>IP </a:t>
            </a:r>
            <a:r>
              <a:rPr lang="en-US" b="1" dirty="0"/>
              <a:t>access list </a:t>
            </a:r>
            <a:endParaRPr lang="en-US" b="1" dirty="0" smtClean="0"/>
          </a:p>
          <a:p>
            <a:pPr lvl="1"/>
            <a:r>
              <a:rPr lang="en-US" dirty="0" smtClean="0"/>
              <a:t>Filters </a:t>
            </a:r>
            <a:r>
              <a:rPr lang="en-US" dirty="0"/>
              <a:t>IPv4 and IPv6 packets on a Layer 2 port.</a:t>
            </a:r>
          </a:p>
          <a:p>
            <a:r>
              <a:rPr lang="en-US" b="1" dirty="0" smtClean="0"/>
              <a:t>MAC </a:t>
            </a:r>
            <a:r>
              <a:rPr lang="en-US" b="1" dirty="0"/>
              <a:t>access list </a:t>
            </a:r>
            <a:endParaRPr lang="en-US" b="1" dirty="0" smtClean="0"/>
          </a:p>
          <a:p>
            <a:pPr lvl="1"/>
            <a:r>
              <a:rPr lang="en-US" dirty="0" smtClean="0"/>
              <a:t>Filters </a:t>
            </a:r>
            <a:r>
              <a:rPr lang="en-US" dirty="0"/>
              <a:t>packets that are of an unsupported type (not IP, ARP, </a:t>
            </a:r>
            <a:r>
              <a:rPr lang="en-US" dirty="0" smtClean="0"/>
              <a:t>or MPLS</a:t>
            </a:r>
            <a:r>
              <a:rPr lang="en-US" dirty="0"/>
              <a:t>) based on the fields of the Ethernet frame. </a:t>
            </a:r>
            <a:endParaRPr lang="en-US" dirty="0" smtClean="0"/>
          </a:p>
          <a:p>
            <a:pPr lvl="1"/>
            <a:r>
              <a:rPr lang="en-US" dirty="0" smtClean="0"/>
              <a:t>A </a:t>
            </a:r>
            <a:r>
              <a:rPr lang="en-US" dirty="0"/>
              <a:t>MAC access list is </a:t>
            </a:r>
            <a:r>
              <a:rPr lang="en-US" i="1" dirty="0"/>
              <a:t>not </a:t>
            </a:r>
            <a:r>
              <a:rPr lang="en-US" i="1" dirty="0" smtClean="0"/>
              <a:t>applied </a:t>
            </a:r>
            <a:r>
              <a:rPr lang="en-US" dirty="0" smtClean="0"/>
              <a:t>to </a:t>
            </a:r>
            <a:r>
              <a:rPr lang="en-US" dirty="0"/>
              <a:t>IP, MPLS, or ARP messages. </a:t>
            </a:r>
            <a:endParaRPr lang="en-US" dirty="0" smtClean="0"/>
          </a:p>
          <a:p>
            <a:pPr lvl="1"/>
            <a:r>
              <a:rPr lang="en-US" dirty="0" smtClean="0"/>
              <a:t>You </a:t>
            </a:r>
            <a:r>
              <a:rPr lang="en-US" dirty="0"/>
              <a:t>can define only named MAC access lists.</a:t>
            </a:r>
            <a:endParaRPr lang="pt-PT" dirty="0"/>
          </a:p>
        </p:txBody>
      </p:sp>
    </p:spTree>
    <p:extLst>
      <p:ext uri="{BB962C8B-B14F-4D97-AF65-F5344CB8AC3E}">
        <p14:creationId xmlns:p14="http://schemas.microsoft.com/office/powerpoint/2010/main" val="3895532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Port</a:t>
            </a:r>
            <a:r>
              <a:rPr lang="pt-PT" dirty="0"/>
              <a:t> Access </a:t>
            </a:r>
            <a:r>
              <a:rPr lang="pt-PT" dirty="0" err="1"/>
              <a:t>Lists</a:t>
            </a:r>
            <a:endParaRPr lang="pt-PT" dirty="0"/>
          </a:p>
        </p:txBody>
      </p:sp>
      <p:sp>
        <p:nvSpPr>
          <p:cNvPr id="3" name="Content Placeholder 2"/>
          <p:cNvSpPr>
            <a:spLocks noGrp="1"/>
          </p:cNvSpPr>
          <p:nvPr>
            <p:ph idx="1"/>
          </p:nvPr>
        </p:nvSpPr>
        <p:spPr/>
        <p:txBody>
          <a:bodyPr/>
          <a:lstStyle/>
          <a:p>
            <a:r>
              <a:rPr lang="en-US" dirty="0"/>
              <a:t>PACLs interaction with other types of ACLs depends on the configured mode:</a:t>
            </a:r>
          </a:p>
          <a:p>
            <a:pPr lvl="1"/>
            <a:r>
              <a:rPr lang="en-US" dirty="0" smtClean="0"/>
              <a:t>In </a:t>
            </a:r>
            <a:r>
              <a:rPr lang="en-US" b="1" dirty="0"/>
              <a:t>prefer port mode </a:t>
            </a:r>
            <a:r>
              <a:rPr lang="en-US" dirty="0"/>
              <a:t>, the PACL takes effect and overrides the effect of other </a:t>
            </a:r>
            <a:r>
              <a:rPr lang="en-US" dirty="0" smtClean="0"/>
              <a:t>ACLs. This </a:t>
            </a:r>
            <a:r>
              <a:rPr lang="en-US" dirty="0"/>
              <a:t>mode is the only mode that is allowed when applying PACL on a trunk.</a:t>
            </a:r>
          </a:p>
          <a:p>
            <a:pPr lvl="1"/>
            <a:r>
              <a:rPr lang="en-US" dirty="0" smtClean="0"/>
              <a:t>In </a:t>
            </a:r>
            <a:r>
              <a:rPr lang="en-US" b="1" dirty="0"/>
              <a:t>merge mode </a:t>
            </a:r>
            <a:r>
              <a:rPr lang="en-US" dirty="0"/>
              <a:t>, PACLs, VACLs, and standard ACLs are merged in the ingress </a:t>
            </a:r>
            <a:r>
              <a:rPr lang="en-US" dirty="0" smtClean="0"/>
              <a:t>direction. </a:t>
            </a:r>
            <a:r>
              <a:rPr lang="en-US" u="sng" dirty="0" smtClean="0"/>
              <a:t>This </a:t>
            </a:r>
            <a:r>
              <a:rPr lang="en-US" u="sng" dirty="0"/>
              <a:t>is the default mode</a:t>
            </a:r>
            <a:r>
              <a:rPr lang="en-US" u="sng" dirty="0" smtClean="0"/>
              <a:t>.</a:t>
            </a:r>
          </a:p>
          <a:p>
            <a:r>
              <a:rPr lang="en-US" dirty="0"/>
              <a:t>IP and MAC ACLs can be applied to Layer 2 physical interfaces. Standard (</a:t>
            </a:r>
            <a:r>
              <a:rPr lang="en-US" dirty="0" smtClean="0"/>
              <a:t>numbered, named</a:t>
            </a:r>
            <a:r>
              <a:rPr lang="en-US" dirty="0"/>
              <a:t>) and extended (numbered, named) IP ACLs and extended named MAC ACLs </a:t>
            </a:r>
            <a:r>
              <a:rPr lang="en-US" dirty="0" smtClean="0"/>
              <a:t>are </a:t>
            </a:r>
            <a:r>
              <a:rPr lang="pt-PT" dirty="0" err="1" smtClean="0"/>
              <a:t>supported</a:t>
            </a:r>
            <a:r>
              <a:rPr lang="pt-PT" dirty="0"/>
              <a:t>.</a:t>
            </a:r>
          </a:p>
        </p:txBody>
      </p:sp>
    </p:spTree>
    <p:extLst>
      <p:ext uri="{BB962C8B-B14F-4D97-AF65-F5344CB8AC3E}">
        <p14:creationId xmlns:p14="http://schemas.microsoft.com/office/powerpoint/2010/main" val="2510302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Port</a:t>
            </a:r>
            <a:r>
              <a:rPr lang="pt-PT" dirty="0"/>
              <a:t> Access </a:t>
            </a:r>
            <a:r>
              <a:rPr lang="pt-PT" dirty="0" err="1"/>
              <a:t>Lists</a:t>
            </a:r>
            <a:endParaRPr lang="pt-PT"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C</a:t>
            </a:r>
            <a:r>
              <a:rPr lang="en-US" b="1" dirty="0" smtClean="0"/>
              <a:t>ommands </a:t>
            </a:r>
            <a:r>
              <a:rPr lang="en-US" b="1" dirty="0"/>
              <a:t>to configure a MAC ACL and apply it to </a:t>
            </a:r>
            <a:r>
              <a:rPr lang="en-US" b="1" dirty="0" smtClean="0"/>
              <a:t>a Layer </a:t>
            </a:r>
            <a:r>
              <a:rPr lang="en-US" b="1" dirty="0"/>
              <a:t>2 </a:t>
            </a:r>
            <a:r>
              <a:rPr lang="en-US" b="1" dirty="0" smtClean="0"/>
              <a:t>interface:</a:t>
            </a:r>
          </a:p>
          <a:p>
            <a:r>
              <a:rPr lang="en-US" sz="2100" dirty="0" smtClean="0">
                <a:latin typeface="Consolas" panose="020B0609020204030204" pitchFamily="49" charset="0"/>
              </a:rPr>
              <a:t>SW(</a:t>
            </a:r>
            <a:r>
              <a:rPr lang="en-US" sz="2100" dirty="0" err="1" smtClean="0">
                <a:latin typeface="Consolas" panose="020B0609020204030204" pitchFamily="49" charset="0"/>
              </a:rPr>
              <a:t>config</a:t>
            </a:r>
            <a:r>
              <a:rPr lang="en-US" sz="2100" dirty="0">
                <a:latin typeface="Consolas" panose="020B0609020204030204" pitchFamily="49" charset="0"/>
              </a:rPr>
              <a:t>)# </a:t>
            </a:r>
            <a:r>
              <a:rPr lang="en-US" sz="2100" b="1" dirty="0">
                <a:latin typeface="Consolas" panose="020B0609020204030204" pitchFamily="49" charset="0"/>
              </a:rPr>
              <a:t>mac access-list extended </a:t>
            </a:r>
            <a:r>
              <a:rPr lang="en-US" sz="2100" i="1" dirty="0" err="1">
                <a:latin typeface="Consolas" panose="020B0609020204030204" pitchFamily="49" charset="0"/>
              </a:rPr>
              <a:t>acl</a:t>
            </a:r>
            <a:r>
              <a:rPr lang="en-US" sz="2100" i="1" dirty="0">
                <a:latin typeface="Consolas" panose="020B0609020204030204" pitchFamily="49" charset="0"/>
              </a:rPr>
              <a:t>-name</a:t>
            </a:r>
          </a:p>
          <a:p>
            <a:r>
              <a:rPr lang="en-US" sz="2100" dirty="0">
                <a:latin typeface="Consolas" panose="020B0609020204030204" pitchFamily="49" charset="0"/>
              </a:rPr>
              <a:t>SW(</a:t>
            </a:r>
            <a:r>
              <a:rPr lang="en-US" sz="2100" dirty="0" err="1">
                <a:latin typeface="Consolas" panose="020B0609020204030204" pitchFamily="49" charset="0"/>
              </a:rPr>
              <a:t>config-ext-macl</a:t>
            </a:r>
            <a:r>
              <a:rPr lang="en-US" sz="2100" dirty="0">
                <a:latin typeface="Consolas" panose="020B0609020204030204" pitchFamily="49" charset="0"/>
              </a:rPr>
              <a:t>)# </a:t>
            </a:r>
            <a:r>
              <a:rPr lang="en-US" sz="2100" b="1" dirty="0">
                <a:latin typeface="Consolas" panose="020B0609020204030204" pitchFamily="49" charset="0"/>
              </a:rPr>
              <a:t>permit host </a:t>
            </a:r>
            <a:r>
              <a:rPr lang="en-US" sz="2100" dirty="0">
                <a:latin typeface="Consolas" panose="020B0609020204030204" pitchFamily="49" charset="0"/>
              </a:rPr>
              <a:t>[ </a:t>
            </a:r>
            <a:r>
              <a:rPr lang="en-US" sz="2100" i="1" dirty="0">
                <a:latin typeface="Consolas" panose="020B0609020204030204" pitchFamily="49" charset="0"/>
              </a:rPr>
              <a:t>source-mac </a:t>
            </a:r>
            <a:r>
              <a:rPr lang="en-US" sz="2100" dirty="0">
                <a:latin typeface="Consolas" panose="020B0609020204030204" pitchFamily="49" charset="0"/>
              </a:rPr>
              <a:t>| </a:t>
            </a:r>
            <a:r>
              <a:rPr lang="en-US" sz="2100" b="1" dirty="0">
                <a:latin typeface="Consolas" panose="020B0609020204030204" pitchFamily="49" charset="0"/>
              </a:rPr>
              <a:t>any </a:t>
            </a:r>
            <a:r>
              <a:rPr lang="en-US" sz="2100" dirty="0">
                <a:latin typeface="Consolas" panose="020B0609020204030204" pitchFamily="49" charset="0"/>
              </a:rPr>
              <a:t>] [ </a:t>
            </a:r>
            <a:r>
              <a:rPr lang="en-US" sz="2100" i="1" dirty="0">
                <a:latin typeface="Consolas" panose="020B0609020204030204" pitchFamily="49" charset="0"/>
              </a:rPr>
              <a:t>destination-mac </a:t>
            </a:r>
            <a:r>
              <a:rPr lang="en-US" sz="2100" dirty="0">
                <a:latin typeface="Consolas" panose="020B0609020204030204" pitchFamily="49" charset="0"/>
              </a:rPr>
              <a:t>| </a:t>
            </a:r>
            <a:r>
              <a:rPr lang="en-US" sz="2100" b="1" dirty="0">
                <a:latin typeface="Consolas" panose="020B0609020204030204" pitchFamily="49" charset="0"/>
              </a:rPr>
              <a:t>any </a:t>
            </a:r>
            <a:r>
              <a:rPr lang="en-US" sz="2100" dirty="0">
                <a:latin typeface="Consolas" panose="020B0609020204030204" pitchFamily="49" charset="0"/>
              </a:rPr>
              <a:t>]</a:t>
            </a:r>
          </a:p>
          <a:p>
            <a:r>
              <a:rPr lang="pt-PT" sz="2100" dirty="0">
                <a:latin typeface="Consolas" panose="020B0609020204030204" pitchFamily="49" charset="0"/>
              </a:rPr>
              <a:t>SW(</a:t>
            </a:r>
            <a:r>
              <a:rPr lang="pt-PT" sz="2100" dirty="0" err="1">
                <a:latin typeface="Consolas" panose="020B0609020204030204" pitchFamily="49" charset="0"/>
              </a:rPr>
              <a:t>config-ext-macl</a:t>
            </a:r>
            <a:r>
              <a:rPr lang="pt-PT" sz="2100" dirty="0">
                <a:latin typeface="Consolas" panose="020B0609020204030204" pitchFamily="49" charset="0"/>
              </a:rPr>
              <a:t>)# </a:t>
            </a:r>
            <a:r>
              <a:rPr lang="pt-PT" sz="2100" b="1" dirty="0">
                <a:latin typeface="Consolas" panose="020B0609020204030204" pitchFamily="49" charset="0"/>
              </a:rPr>
              <a:t>interface </a:t>
            </a:r>
            <a:r>
              <a:rPr lang="pt-PT" sz="2100" i="1" dirty="0">
                <a:latin typeface="Consolas" panose="020B0609020204030204" pitchFamily="49" charset="0"/>
              </a:rPr>
              <a:t>interface-</a:t>
            </a:r>
            <a:r>
              <a:rPr lang="pt-PT" sz="2100" i="1" dirty="0" err="1">
                <a:latin typeface="Consolas" panose="020B0609020204030204" pitchFamily="49" charset="0"/>
              </a:rPr>
              <a:t>slot</a:t>
            </a:r>
            <a:r>
              <a:rPr lang="pt-PT" sz="2100" i="1" dirty="0">
                <a:latin typeface="Consolas" panose="020B0609020204030204" pitchFamily="49" charset="0"/>
              </a:rPr>
              <a:t>/</a:t>
            </a:r>
            <a:r>
              <a:rPr lang="pt-PT" sz="2100" i="1" dirty="0" err="1">
                <a:latin typeface="Consolas" panose="020B0609020204030204" pitchFamily="49" charset="0"/>
              </a:rPr>
              <a:t>number</a:t>
            </a:r>
            <a:endParaRPr lang="pt-PT" sz="2100" i="1" dirty="0">
              <a:latin typeface="Consolas" panose="020B0609020204030204" pitchFamily="49" charset="0"/>
            </a:endParaRPr>
          </a:p>
          <a:p>
            <a:r>
              <a:rPr lang="en-US" sz="2100" dirty="0">
                <a:latin typeface="Consolas" panose="020B0609020204030204" pitchFamily="49" charset="0"/>
              </a:rPr>
              <a:t>SW(</a:t>
            </a:r>
            <a:r>
              <a:rPr lang="en-US" sz="2100" dirty="0" err="1">
                <a:latin typeface="Consolas" panose="020B0609020204030204" pitchFamily="49" charset="0"/>
              </a:rPr>
              <a:t>config</a:t>
            </a:r>
            <a:r>
              <a:rPr lang="en-US" sz="2100" dirty="0">
                <a:latin typeface="Consolas" panose="020B0609020204030204" pitchFamily="49" charset="0"/>
              </a:rPr>
              <a:t>-if)# </a:t>
            </a:r>
            <a:r>
              <a:rPr lang="en-US" sz="2100" b="1" dirty="0">
                <a:latin typeface="Consolas" panose="020B0609020204030204" pitchFamily="49" charset="0"/>
              </a:rPr>
              <a:t>mac access-group </a:t>
            </a:r>
            <a:r>
              <a:rPr lang="en-US" sz="2100" i="1" dirty="0" err="1">
                <a:latin typeface="Consolas" panose="020B0609020204030204" pitchFamily="49" charset="0"/>
              </a:rPr>
              <a:t>acl</a:t>
            </a:r>
            <a:r>
              <a:rPr lang="en-US" sz="2100" i="1" dirty="0">
                <a:latin typeface="Consolas" panose="020B0609020204030204" pitchFamily="49" charset="0"/>
              </a:rPr>
              <a:t>-name </a:t>
            </a:r>
            <a:r>
              <a:rPr lang="en-US" sz="2100" b="1" dirty="0">
                <a:latin typeface="Consolas" panose="020B0609020204030204" pitchFamily="49" charset="0"/>
              </a:rPr>
              <a:t>in</a:t>
            </a:r>
          </a:p>
          <a:p>
            <a:pPr marL="0" indent="0">
              <a:buNone/>
            </a:pPr>
            <a:endParaRPr lang="en-US" dirty="0" smtClean="0"/>
          </a:p>
          <a:p>
            <a:pPr marL="0" indent="0">
              <a:buNone/>
            </a:pPr>
            <a:r>
              <a:rPr lang="en-US" b="1" dirty="0" smtClean="0"/>
              <a:t>Commands </a:t>
            </a:r>
            <a:r>
              <a:rPr lang="en-US" b="1" dirty="0"/>
              <a:t>to configure </a:t>
            </a:r>
            <a:r>
              <a:rPr lang="en-US" b="1" dirty="0" smtClean="0"/>
              <a:t>an IP </a:t>
            </a:r>
            <a:r>
              <a:rPr lang="en-US" b="1" dirty="0"/>
              <a:t>ACL and apply it to </a:t>
            </a:r>
            <a:r>
              <a:rPr lang="en-US" b="1" dirty="0" smtClean="0"/>
              <a:t>a Layer </a:t>
            </a:r>
            <a:r>
              <a:rPr lang="en-US" b="1" dirty="0"/>
              <a:t>2 </a:t>
            </a:r>
            <a:r>
              <a:rPr lang="en-US" b="1" dirty="0" smtClean="0"/>
              <a:t>interface:</a:t>
            </a:r>
            <a:endParaRPr lang="en-US" b="1" dirty="0"/>
          </a:p>
          <a:p>
            <a:r>
              <a:rPr lang="en-US" sz="2200" dirty="0">
                <a:latin typeface="Consolas" panose="020B0609020204030204" pitchFamily="49" charset="0"/>
              </a:rPr>
              <a:t>SW(</a:t>
            </a:r>
            <a:r>
              <a:rPr lang="en-US" sz="2200" dirty="0" err="1">
                <a:latin typeface="Consolas" panose="020B0609020204030204" pitchFamily="49" charset="0"/>
              </a:rPr>
              <a:t>config</a:t>
            </a:r>
            <a:r>
              <a:rPr lang="en-US" sz="2200" dirty="0">
                <a:latin typeface="Consolas" panose="020B0609020204030204" pitchFamily="49" charset="0"/>
              </a:rPr>
              <a:t>)# </a:t>
            </a:r>
            <a:r>
              <a:rPr lang="en-US" sz="2200" b="1" dirty="0" err="1">
                <a:latin typeface="Consolas" panose="020B0609020204030204" pitchFamily="49" charset="0"/>
              </a:rPr>
              <a:t>ip</a:t>
            </a:r>
            <a:r>
              <a:rPr lang="en-US" sz="2200" b="1" dirty="0">
                <a:latin typeface="Consolas" panose="020B0609020204030204" pitchFamily="49" charset="0"/>
              </a:rPr>
              <a:t> access-list </a:t>
            </a:r>
            <a:r>
              <a:rPr lang="en-US" sz="2200" i="1" dirty="0" err="1">
                <a:latin typeface="Consolas" panose="020B0609020204030204" pitchFamily="49" charset="0"/>
              </a:rPr>
              <a:t>acl</a:t>
            </a:r>
            <a:r>
              <a:rPr lang="en-US" sz="2200" i="1" dirty="0">
                <a:latin typeface="Consolas" panose="020B0609020204030204" pitchFamily="49" charset="0"/>
              </a:rPr>
              <a:t>-type </a:t>
            </a:r>
            <a:r>
              <a:rPr lang="en-US" sz="2200" i="1" dirty="0" err="1">
                <a:latin typeface="Consolas" panose="020B0609020204030204" pitchFamily="49" charset="0"/>
              </a:rPr>
              <a:t>acl</a:t>
            </a:r>
            <a:r>
              <a:rPr lang="en-US" sz="2200" i="1" dirty="0">
                <a:latin typeface="Consolas" panose="020B0609020204030204" pitchFamily="49" charset="0"/>
              </a:rPr>
              <a:t>-name</a:t>
            </a:r>
          </a:p>
          <a:p>
            <a:r>
              <a:rPr lang="en-US" sz="2200" dirty="0">
                <a:latin typeface="Consolas" panose="020B0609020204030204" pitchFamily="49" charset="0"/>
              </a:rPr>
              <a:t>SW(</a:t>
            </a:r>
            <a:r>
              <a:rPr lang="en-US" sz="2200" dirty="0" err="1">
                <a:latin typeface="Consolas" panose="020B0609020204030204" pitchFamily="49" charset="0"/>
              </a:rPr>
              <a:t>config-ext-nacl</a:t>
            </a:r>
            <a:r>
              <a:rPr lang="en-US" sz="2200" dirty="0">
                <a:latin typeface="Consolas" panose="020B0609020204030204" pitchFamily="49" charset="0"/>
              </a:rPr>
              <a:t>)# </a:t>
            </a:r>
            <a:r>
              <a:rPr lang="en-US" sz="2200" b="1" dirty="0">
                <a:latin typeface="Consolas" panose="020B0609020204030204" pitchFamily="49" charset="0"/>
              </a:rPr>
              <a:t>permit </a:t>
            </a:r>
            <a:r>
              <a:rPr lang="en-US" sz="2200" i="1" dirty="0">
                <a:latin typeface="Consolas" panose="020B0609020204030204" pitchFamily="49" charset="0"/>
              </a:rPr>
              <a:t>protocol </a:t>
            </a:r>
            <a:r>
              <a:rPr lang="en-US" sz="2200" dirty="0">
                <a:latin typeface="Consolas" panose="020B0609020204030204" pitchFamily="49" charset="0"/>
              </a:rPr>
              <a:t>[ </a:t>
            </a:r>
            <a:r>
              <a:rPr lang="en-US" sz="2200" i="1" dirty="0">
                <a:latin typeface="Consolas" panose="020B0609020204030204" pitchFamily="49" charset="0"/>
              </a:rPr>
              <a:t>source-address </a:t>
            </a:r>
            <a:r>
              <a:rPr lang="en-US" sz="2200" dirty="0">
                <a:latin typeface="Consolas" panose="020B0609020204030204" pitchFamily="49" charset="0"/>
              </a:rPr>
              <a:t>| </a:t>
            </a:r>
            <a:r>
              <a:rPr lang="en-US" sz="2200" b="1" dirty="0">
                <a:latin typeface="Consolas" panose="020B0609020204030204" pitchFamily="49" charset="0"/>
              </a:rPr>
              <a:t>any </a:t>
            </a:r>
            <a:r>
              <a:rPr lang="en-US" sz="2200" dirty="0">
                <a:latin typeface="Consolas" panose="020B0609020204030204" pitchFamily="49" charset="0"/>
              </a:rPr>
              <a:t>] [ </a:t>
            </a:r>
            <a:r>
              <a:rPr lang="en-US" sz="2200" i="1" dirty="0" smtClean="0">
                <a:latin typeface="Consolas" panose="020B0609020204030204" pitchFamily="49" charset="0"/>
              </a:rPr>
              <a:t>destination-address </a:t>
            </a:r>
            <a:r>
              <a:rPr lang="pt-PT" sz="2200" dirty="0" smtClean="0">
                <a:latin typeface="Consolas" panose="020B0609020204030204" pitchFamily="49" charset="0"/>
              </a:rPr>
              <a:t>| </a:t>
            </a:r>
            <a:r>
              <a:rPr lang="pt-PT" sz="2200" b="1" dirty="0" err="1">
                <a:latin typeface="Consolas" panose="020B0609020204030204" pitchFamily="49" charset="0"/>
              </a:rPr>
              <a:t>any</a:t>
            </a:r>
            <a:r>
              <a:rPr lang="pt-PT" sz="2200" b="1" dirty="0">
                <a:latin typeface="Consolas" panose="020B0609020204030204" pitchFamily="49" charset="0"/>
              </a:rPr>
              <a:t> </a:t>
            </a:r>
            <a:r>
              <a:rPr lang="pt-PT" sz="2200" dirty="0">
                <a:latin typeface="Consolas" panose="020B0609020204030204" pitchFamily="49" charset="0"/>
              </a:rPr>
              <a:t>]</a:t>
            </a:r>
          </a:p>
          <a:p>
            <a:r>
              <a:rPr lang="pt-PT" sz="2200" dirty="0">
                <a:latin typeface="Consolas" panose="020B0609020204030204" pitchFamily="49" charset="0"/>
              </a:rPr>
              <a:t>SW(</a:t>
            </a:r>
            <a:r>
              <a:rPr lang="pt-PT" sz="2200" dirty="0" err="1">
                <a:latin typeface="Consolas" panose="020B0609020204030204" pitchFamily="49" charset="0"/>
              </a:rPr>
              <a:t>config-ext-nacl</a:t>
            </a:r>
            <a:r>
              <a:rPr lang="pt-PT" sz="2200" dirty="0">
                <a:latin typeface="Consolas" panose="020B0609020204030204" pitchFamily="49" charset="0"/>
              </a:rPr>
              <a:t>)# </a:t>
            </a:r>
            <a:r>
              <a:rPr lang="pt-PT" sz="2200" b="1" dirty="0">
                <a:latin typeface="Consolas" panose="020B0609020204030204" pitchFamily="49" charset="0"/>
              </a:rPr>
              <a:t>interface </a:t>
            </a:r>
            <a:r>
              <a:rPr lang="pt-PT" sz="2200" i="1" dirty="0">
                <a:latin typeface="Consolas" panose="020B0609020204030204" pitchFamily="49" charset="0"/>
              </a:rPr>
              <a:t>interface-</a:t>
            </a:r>
            <a:r>
              <a:rPr lang="pt-PT" sz="2200" i="1" dirty="0" err="1">
                <a:latin typeface="Consolas" panose="020B0609020204030204" pitchFamily="49" charset="0"/>
              </a:rPr>
              <a:t>slot</a:t>
            </a:r>
            <a:r>
              <a:rPr lang="pt-PT" sz="2200" i="1" dirty="0">
                <a:latin typeface="Consolas" panose="020B0609020204030204" pitchFamily="49" charset="0"/>
              </a:rPr>
              <a:t>/</a:t>
            </a:r>
            <a:r>
              <a:rPr lang="pt-PT" sz="2200" i="1" dirty="0" err="1">
                <a:latin typeface="Consolas" panose="020B0609020204030204" pitchFamily="49" charset="0"/>
              </a:rPr>
              <a:t>number</a:t>
            </a:r>
            <a:endParaRPr lang="pt-PT" sz="2200" i="1" dirty="0">
              <a:latin typeface="Consolas" panose="020B0609020204030204" pitchFamily="49" charset="0"/>
            </a:endParaRPr>
          </a:p>
          <a:p>
            <a:r>
              <a:rPr lang="en-US" sz="2200" dirty="0">
                <a:latin typeface="Consolas" panose="020B0609020204030204" pitchFamily="49" charset="0"/>
              </a:rPr>
              <a:t>SW(</a:t>
            </a:r>
            <a:r>
              <a:rPr lang="en-US" sz="2200" dirty="0" err="1">
                <a:latin typeface="Consolas" panose="020B0609020204030204" pitchFamily="49" charset="0"/>
              </a:rPr>
              <a:t>config</a:t>
            </a:r>
            <a:r>
              <a:rPr lang="en-US" sz="2200" dirty="0">
                <a:latin typeface="Consolas" panose="020B0609020204030204" pitchFamily="49" charset="0"/>
              </a:rPr>
              <a:t>-if)# </a:t>
            </a:r>
            <a:r>
              <a:rPr lang="en-US" sz="2200" b="1" dirty="0" err="1">
                <a:latin typeface="Consolas" panose="020B0609020204030204" pitchFamily="49" charset="0"/>
              </a:rPr>
              <a:t>ip</a:t>
            </a:r>
            <a:r>
              <a:rPr lang="en-US" sz="2200" b="1" dirty="0">
                <a:latin typeface="Consolas" panose="020B0609020204030204" pitchFamily="49" charset="0"/>
              </a:rPr>
              <a:t> access-group </a:t>
            </a:r>
            <a:r>
              <a:rPr lang="en-US" sz="2200" i="1" dirty="0" err="1">
                <a:latin typeface="Consolas" panose="020B0609020204030204" pitchFamily="49" charset="0"/>
              </a:rPr>
              <a:t>acl</a:t>
            </a:r>
            <a:r>
              <a:rPr lang="en-US" sz="2200" i="1" dirty="0">
                <a:latin typeface="Consolas" panose="020B0609020204030204" pitchFamily="49" charset="0"/>
              </a:rPr>
              <a:t>-name </a:t>
            </a:r>
            <a:r>
              <a:rPr lang="en-US" sz="2200" b="1" dirty="0">
                <a:latin typeface="Consolas" panose="020B0609020204030204" pitchFamily="49" charset="0"/>
              </a:rPr>
              <a:t>in</a:t>
            </a:r>
            <a:endParaRPr lang="pt-PT" sz="2200" dirty="0">
              <a:latin typeface="Consolas" panose="020B0609020204030204" pitchFamily="49" charset="0"/>
            </a:endParaRPr>
          </a:p>
        </p:txBody>
      </p:sp>
    </p:spTree>
    <p:extLst>
      <p:ext uri="{BB962C8B-B14F-4D97-AF65-F5344CB8AC3E}">
        <p14:creationId xmlns:p14="http://schemas.microsoft.com/office/powerpoint/2010/main" val="2171580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PACL’s</a:t>
            </a:r>
            <a:r>
              <a:rPr lang="pt-PT" dirty="0" smtClean="0"/>
              <a:t> </a:t>
            </a:r>
            <a:r>
              <a:rPr lang="pt-PT" dirty="0" err="1" smtClean="0"/>
              <a:t>Group</a:t>
            </a:r>
            <a:r>
              <a:rPr lang="pt-PT" dirty="0" smtClean="0"/>
              <a:t> </a:t>
            </a:r>
            <a:r>
              <a:rPr lang="pt-PT" dirty="0" err="1" smtClean="0"/>
              <a:t>Mode</a:t>
            </a:r>
            <a:endParaRPr lang="pt-PT" dirty="0"/>
          </a:p>
        </p:txBody>
      </p:sp>
      <p:sp>
        <p:nvSpPr>
          <p:cNvPr id="3" name="Content Placeholder 2"/>
          <p:cNvSpPr>
            <a:spLocks noGrp="1"/>
          </p:cNvSpPr>
          <p:nvPr>
            <p:ph idx="1"/>
          </p:nvPr>
        </p:nvSpPr>
        <p:spPr/>
        <p:txBody>
          <a:bodyPr/>
          <a:lstStyle/>
          <a:p>
            <a:pPr marL="0" indent="0">
              <a:buNone/>
            </a:pPr>
            <a:r>
              <a:rPr lang="en-US" dirty="0"/>
              <a:t>C</a:t>
            </a:r>
            <a:r>
              <a:rPr lang="en-US" dirty="0" smtClean="0"/>
              <a:t>onfigure </a:t>
            </a:r>
            <a:r>
              <a:rPr lang="en-US" dirty="0"/>
              <a:t>the access group mode on a Layer 2 </a:t>
            </a:r>
            <a:r>
              <a:rPr lang="en-US" dirty="0" smtClean="0"/>
              <a:t>interface:</a:t>
            </a:r>
          </a:p>
          <a:p>
            <a:r>
              <a:rPr lang="pt-PT" sz="2000" dirty="0" smtClean="0">
                <a:latin typeface="Consolas" panose="020B0609020204030204" pitchFamily="49" charset="0"/>
              </a:rPr>
              <a:t>SW(</a:t>
            </a:r>
            <a:r>
              <a:rPr lang="pt-PT" sz="2000" dirty="0" err="1" smtClean="0">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i="1" dirty="0">
                <a:latin typeface="Consolas" panose="020B0609020204030204" pitchFamily="49" charset="0"/>
              </a:rPr>
              <a:t>interface-</a:t>
            </a:r>
            <a:r>
              <a:rPr lang="pt-PT" sz="2000" i="1" dirty="0" err="1">
                <a:latin typeface="Consolas" panose="020B0609020204030204" pitchFamily="49" charset="0"/>
              </a:rPr>
              <a:t>slot</a:t>
            </a:r>
            <a:r>
              <a:rPr lang="pt-PT" sz="2000" i="1" dirty="0">
                <a:latin typeface="Consolas" panose="020B0609020204030204" pitchFamily="49" charset="0"/>
              </a:rPr>
              <a:t>/</a:t>
            </a:r>
            <a:r>
              <a:rPr lang="pt-PT" sz="2000" i="1" dirty="0" err="1">
                <a:latin typeface="Consolas" panose="020B0609020204030204" pitchFamily="49" charset="0"/>
              </a:rPr>
              <a:t>number</a:t>
            </a:r>
            <a:endParaRPr lang="pt-PT" sz="2000" i="1" dirty="0">
              <a:latin typeface="Consolas" panose="020B0609020204030204" pitchFamily="49" charset="0"/>
            </a:endParaRPr>
          </a:p>
          <a:p>
            <a:r>
              <a:rPr lang="en-US" sz="2000" dirty="0">
                <a:latin typeface="Consolas" panose="020B0609020204030204" pitchFamily="49" charset="0"/>
              </a:rPr>
              <a:t>SW(</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a:latin typeface="Consolas" panose="020B0609020204030204" pitchFamily="49" charset="0"/>
              </a:rPr>
              <a:t>access-group mode </a:t>
            </a:r>
            <a:r>
              <a:rPr lang="en-US" sz="2000" dirty="0">
                <a:latin typeface="Consolas" panose="020B0609020204030204" pitchFamily="49" charset="0"/>
              </a:rPr>
              <a:t>[ </a:t>
            </a:r>
            <a:r>
              <a:rPr lang="en-US" sz="2000" b="1" dirty="0">
                <a:latin typeface="Consolas" panose="020B0609020204030204" pitchFamily="49" charset="0"/>
              </a:rPr>
              <a:t>prefer port </a:t>
            </a:r>
            <a:r>
              <a:rPr lang="en-US" sz="2000" dirty="0">
                <a:latin typeface="Consolas" panose="020B0609020204030204" pitchFamily="49" charset="0"/>
              </a:rPr>
              <a:t>| </a:t>
            </a:r>
            <a:r>
              <a:rPr lang="en-US" sz="2000" b="1" dirty="0">
                <a:latin typeface="Consolas" panose="020B0609020204030204" pitchFamily="49" charset="0"/>
              </a:rPr>
              <a:t>merge </a:t>
            </a:r>
            <a:r>
              <a:rPr lang="en-US" sz="2000" dirty="0">
                <a:latin typeface="Consolas" panose="020B0609020204030204" pitchFamily="49" charset="0"/>
              </a:rPr>
              <a:t>]</a:t>
            </a:r>
          </a:p>
          <a:p>
            <a:endParaRPr lang="en-US" dirty="0" smtClean="0"/>
          </a:p>
          <a:p>
            <a:r>
              <a:rPr lang="en-US" dirty="0" smtClean="0"/>
              <a:t>Note:  </a:t>
            </a:r>
          </a:p>
          <a:p>
            <a:pPr lvl="1"/>
            <a:r>
              <a:rPr lang="en-US" dirty="0" smtClean="0"/>
              <a:t>Access </a:t>
            </a:r>
            <a:r>
              <a:rPr lang="en-US" dirty="0"/>
              <a:t>mode command is not supported on all platforms.</a:t>
            </a:r>
            <a:endParaRPr lang="pt-PT" dirty="0"/>
          </a:p>
        </p:txBody>
      </p:sp>
    </p:spTree>
    <p:extLst>
      <p:ext uri="{BB962C8B-B14F-4D97-AF65-F5344CB8AC3E}">
        <p14:creationId xmlns:p14="http://schemas.microsoft.com/office/powerpoint/2010/main" val="3095096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3000" kern="0" dirty="0">
                <a:solidFill>
                  <a:schemeClr val="bg1"/>
                </a:solidFill>
                <a:latin typeface="+mj-lt"/>
                <a:ea typeface="+mj-ea"/>
                <a:cs typeface="+mj-cs"/>
              </a:rPr>
              <a:t>Storm Control</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419974130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t>Storm</a:t>
            </a:r>
            <a:r>
              <a:rPr lang="pt-PT" dirty="0"/>
              <a:t> </a:t>
            </a:r>
            <a:r>
              <a:rPr lang="pt-PT" dirty="0" err="1" smtClean="0"/>
              <a:t>Control</a:t>
            </a:r>
            <a:endParaRPr lang="pt-PT" dirty="0"/>
          </a:p>
        </p:txBody>
      </p:sp>
      <p:sp>
        <p:nvSpPr>
          <p:cNvPr id="3" name="Content Placeholder 2"/>
          <p:cNvSpPr>
            <a:spLocks noGrp="1"/>
          </p:cNvSpPr>
          <p:nvPr>
            <p:ph idx="1"/>
          </p:nvPr>
        </p:nvSpPr>
        <p:spPr/>
        <p:txBody>
          <a:bodyPr/>
          <a:lstStyle/>
          <a:p>
            <a:r>
              <a:rPr lang="en-US" dirty="0" smtClean="0"/>
              <a:t>Describe </a:t>
            </a:r>
            <a:r>
              <a:rPr lang="en-US" dirty="0"/>
              <a:t>what a traffic storm is and how to control it</a:t>
            </a:r>
          </a:p>
          <a:p>
            <a:r>
              <a:rPr lang="en-US" dirty="0" smtClean="0"/>
              <a:t>Configure </a:t>
            </a:r>
            <a:r>
              <a:rPr lang="en-US" dirty="0"/>
              <a:t>and verify storm control</a:t>
            </a:r>
            <a:endParaRPr lang="pt-PT" dirty="0"/>
          </a:p>
        </p:txBody>
      </p:sp>
    </p:spTree>
    <p:extLst>
      <p:ext uri="{BB962C8B-B14F-4D97-AF65-F5344CB8AC3E}">
        <p14:creationId xmlns:p14="http://schemas.microsoft.com/office/powerpoint/2010/main" val="3049783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Introduction</a:t>
            </a:r>
            <a:r>
              <a:rPr lang="pt-PT" dirty="0"/>
              <a:t> to </a:t>
            </a:r>
            <a:r>
              <a:rPr lang="pt-PT" dirty="0" err="1"/>
              <a:t>Storm</a:t>
            </a:r>
            <a:r>
              <a:rPr lang="pt-PT" dirty="0"/>
              <a:t> </a:t>
            </a:r>
            <a:r>
              <a:rPr lang="pt-PT" dirty="0" err="1"/>
              <a:t>Control</a:t>
            </a:r>
            <a:endParaRPr lang="pt-PT" dirty="0"/>
          </a:p>
        </p:txBody>
      </p:sp>
      <p:sp>
        <p:nvSpPr>
          <p:cNvPr id="3" name="Content Placeholder 2"/>
          <p:cNvSpPr>
            <a:spLocks noGrp="1"/>
          </p:cNvSpPr>
          <p:nvPr>
            <p:ph idx="1"/>
          </p:nvPr>
        </p:nvSpPr>
        <p:spPr/>
        <p:txBody>
          <a:bodyPr>
            <a:normAutofit/>
          </a:bodyPr>
          <a:lstStyle/>
          <a:p>
            <a:r>
              <a:rPr lang="en-US" dirty="0"/>
              <a:t>A traffic storm occurs when packets flood the LAN, creating excessive traffic </a:t>
            </a:r>
            <a:r>
              <a:rPr lang="en-US" dirty="0" smtClean="0"/>
              <a:t>and </a:t>
            </a:r>
            <a:r>
              <a:rPr lang="pt-PT" dirty="0" err="1" smtClean="0"/>
              <a:t>degrading</a:t>
            </a:r>
            <a:r>
              <a:rPr lang="pt-PT" dirty="0" smtClean="0"/>
              <a:t> </a:t>
            </a:r>
            <a:r>
              <a:rPr lang="pt-PT" dirty="0"/>
              <a:t>network performance</a:t>
            </a:r>
            <a:r>
              <a:rPr lang="pt-PT" dirty="0" smtClean="0"/>
              <a:t>.</a:t>
            </a:r>
          </a:p>
          <a:p>
            <a:r>
              <a:rPr lang="en-US" dirty="0"/>
              <a:t>The storm control feature prevents LAN ports </a:t>
            </a:r>
            <a:r>
              <a:rPr lang="en-US" dirty="0" smtClean="0"/>
              <a:t>from being </a:t>
            </a:r>
            <a:r>
              <a:rPr lang="en-US" dirty="0"/>
              <a:t>disrupted by a broadcast, multicast, or unicast </a:t>
            </a:r>
            <a:r>
              <a:rPr lang="en-US" dirty="0" smtClean="0"/>
              <a:t>traffic storm </a:t>
            </a:r>
            <a:r>
              <a:rPr lang="en-US" dirty="0"/>
              <a:t>on </a:t>
            </a:r>
            <a:r>
              <a:rPr lang="en-US" dirty="0" smtClean="0"/>
              <a:t>physical interfaces.</a:t>
            </a:r>
          </a:p>
        </p:txBody>
      </p:sp>
    </p:spTree>
    <p:extLst>
      <p:ext uri="{BB962C8B-B14F-4D97-AF65-F5344CB8AC3E}">
        <p14:creationId xmlns:p14="http://schemas.microsoft.com/office/powerpoint/2010/main" val="361656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Switch Security Issues</a:t>
            </a:r>
            <a:endParaRPr lang="pt-PT" dirty="0"/>
          </a:p>
        </p:txBody>
      </p:sp>
      <p:sp>
        <p:nvSpPr>
          <p:cNvPr id="3" name="Content Placeholder 2"/>
          <p:cNvSpPr>
            <a:spLocks noGrp="1"/>
          </p:cNvSpPr>
          <p:nvPr>
            <p:ph idx="1"/>
          </p:nvPr>
        </p:nvSpPr>
        <p:spPr>
          <a:xfrm>
            <a:off x="279401" y="1183340"/>
            <a:ext cx="3733041" cy="5131399"/>
          </a:xfrm>
        </p:spPr>
        <p:txBody>
          <a:bodyPr>
            <a:normAutofit fontScale="92500" lnSpcReduction="10000"/>
          </a:bodyPr>
          <a:lstStyle/>
          <a:p>
            <a:r>
              <a:rPr lang="en-US" dirty="0"/>
              <a:t>Most of the industry attention focuses on security attacks from outside the walls of </a:t>
            </a:r>
            <a:r>
              <a:rPr lang="en-US" dirty="0" smtClean="0"/>
              <a:t>an organization </a:t>
            </a:r>
            <a:r>
              <a:rPr lang="en-US" dirty="0"/>
              <a:t>and at the upper OSI layers</a:t>
            </a:r>
            <a:r>
              <a:rPr lang="en-US" dirty="0" smtClean="0"/>
              <a:t>.</a:t>
            </a:r>
          </a:p>
          <a:p>
            <a:r>
              <a:rPr lang="en-US" dirty="0"/>
              <a:t>The default state of networking equipment highlights this focus on external </a:t>
            </a:r>
            <a:r>
              <a:rPr lang="en-US" dirty="0" smtClean="0"/>
              <a:t>protection </a:t>
            </a:r>
            <a:r>
              <a:rPr lang="pt-PT" dirty="0" err="1" smtClean="0"/>
              <a:t>and</a:t>
            </a:r>
            <a:r>
              <a:rPr lang="pt-PT" dirty="0" smtClean="0"/>
              <a:t> </a:t>
            </a:r>
            <a:r>
              <a:rPr lang="pt-PT" dirty="0" err="1"/>
              <a:t>internal</a:t>
            </a:r>
            <a:r>
              <a:rPr lang="pt-PT" dirty="0"/>
              <a:t> open </a:t>
            </a:r>
            <a:r>
              <a:rPr lang="pt-PT" dirty="0" err="1"/>
              <a:t>communication</a:t>
            </a:r>
            <a:r>
              <a:rPr lang="pt-PT" dirty="0" smtClean="0"/>
              <a:t>.</a:t>
            </a:r>
          </a:p>
          <a:p>
            <a:r>
              <a:rPr lang="en-US" dirty="0"/>
              <a:t>Many security features are available for switches and routers, but they must be </a:t>
            </a:r>
            <a:r>
              <a:rPr lang="en-US" dirty="0" smtClean="0"/>
              <a:t>enabled </a:t>
            </a:r>
            <a:r>
              <a:rPr lang="pt-PT" dirty="0" smtClean="0"/>
              <a:t>to </a:t>
            </a:r>
            <a:r>
              <a:rPr lang="pt-PT" dirty="0" err="1"/>
              <a:t>be</a:t>
            </a:r>
            <a:r>
              <a:rPr lang="pt-PT" dirty="0"/>
              <a:t> </a:t>
            </a:r>
            <a:r>
              <a:rPr lang="pt-PT" dirty="0" err="1"/>
              <a:t>effective</a:t>
            </a:r>
            <a:endParaRPr lang="pt-PT" dirty="0"/>
          </a:p>
        </p:txBody>
      </p:sp>
      <p:pic>
        <p:nvPicPr>
          <p:cNvPr id="4" name="Picture 3"/>
          <p:cNvPicPr>
            <a:picLocks noChangeAspect="1"/>
          </p:cNvPicPr>
          <p:nvPr/>
        </p:nvPicPr>
        <p:blipFill>
          <a:blip r:embed="rId2"/>
          <a:stretch>
            <a:fillRect/>
          </a:stretch>
        </p:blipFill>
        <p:spPr>
          <a:xfrm>
            <a:off x="3908002" y="1621169"/>
            <a:ext cx="4777519" cy="4255739"/>
          </a:xfrm>
          <a:prstGeom prst="rect">
            <a:avLst/>
          </a:prstGeom>
        </p:spPr>
      </p:pic>
    </p:spTree>
    <p:extLst>
      <p:ext uri="{BB962C8B-B14F-4D97-AF65-F5344CB8AC3E}">
        <p14:creationId xmlns:p14="http://schemas.microsoft.com/office/powerpoint/2010/main" val="30767010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Storm</a:t>
            </a:r>
            <a:r>
              <a:rPr lang="pt-PT" dirty="0" smtClean="0"/>
              <a:t> </a:t>
            </a:r>
            <a:r>
              <a:rPr lang="pt-PT" dirty="0" err="1" smtClean="0"/>
              <a:t>Control</a:t>
            </a:r>
            <a:r>
              <a:rPr lang="pt-PT" dirty="0" smtClean="0"/>
              <a:t> </a:t>
            </a:r>
            <a:r>
              <a:rPr lang="pt-PT" dirty="0" err="1"/>
              <a:t>B</a:t>
            </a:r>
            <a:r>
              <a:rPr lang="pt-PT" dirty="0" err="1" smtClean="0"/>
              <a:t>ehavior</a:t>
            </a:r>
            <a:endParaRPr lang="pt-PT" dirty="0"/>
          </a:p>
        </p:txBody>
      </p:sp>
      <p:sp>
        <p:nvSpPr>
          <p:cNvPr id="3" name="Content Placeholder 2"/>
          <p:cNvSpPr>
            <a:spLocks noGrp="1"/>
          </p:cNvSpPr>
          <p:nvPr>
            <p:ph idx="1"/>
          </p:nvPr>
        </p:nvSpPr>
        <p:spPr/>
        <p:txBody>
          <a:bodyPr/>
          <a:lstStyle/>
          <a:p>
            <a:r>
              <a:rPr lang="en-US" dirty="0"/>
              <a:t>During the interval, it compares the traffic level with the traffic storm threshold level that you configure. </a:t>
            </a:r>
          </a:p>
          <a:p>
            <a:r>
              <a:rPr lang="en-US" dirty="0"/>
              <a:t>The traffic storm control level is either an absolute number of bits or packets per second or a percentage of the total available bandwidth of the port. </a:t>
            </a:r>
          </a:p>
          <a:p>
            <a:r>
              <a:rPr lang="en-US" dirty="0"/>
              <a:t>Two thresholds can be configured. </a:t>
            </a:r>
          </a:p>
          <a:p>
            <a:r>
              <a:rPr lang="en-US" dirty="0"/>
              <a:t>When traffic exceeds the rising threshold level, storm control blocks the port. </a:t>
            </a:r>
          </a:p>
          <a:p>
            <a:r>
              <a:rPr lang="en-US" dirty="0"/>
              <a:t>Once the traffic falls under the falling threshold, storm control removes the block. </a:t>
            </a:r>
          </a:p>
          <a:p>
            <a:r>
              <a:rPr lang="en-US" dirty="0"/>
              <a:t>Configuration of a falling </a:t>
            </a:r>
            <a:r>
              <a:rPr lang="pt-PT" dirty="0" err="1"/>
              <a:t>threshold</a:t>
            </a:r>
            <a:r>
              <a:rPr lang="pt-PT" dirty="0"/>
              <a:t> </a:t>
            </a:r>
            <a:r>
              <a:rPr lang="pt-PT" dirty="0" err="1"/>
              <a:t>is</a:t>
            </a:r>
            <a:r>
              <a:rPr lang="pt-PT" dirty="0"/>
              <a:t> </a:t>
            </a:r>
            <a:r>
              <a:rPr lang="pt-PT" dirty="0" err="1"/>
              <a:t>optional</a:t>
            </a:r>
            <a:r>
              <a:rPr lang="pt-PT" dirty="0"/>
              <a:t>.</a:t>
            </a:r>
          </a:p>
          <a:p>
            <a:endParaRPr lang="pt-PT" dirty="0"/>
          </a:p>
        </p:txBody>
      </p:sp>
    </p:spTree>
    <p:extLst>
      <p:ext uri="{BB962C8B-B14F-4D97-AF65-F5344CB8AC3E}">
        <p14:creationId xmlns:p14="http://schemas.microsoft.com/office/powerpoint/2010/main" val="2796912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Storm</a:t>
            </a:r>
            <a:r>
              <a:rPr lang="pt-PT" dirty="0"/>
              <a:t> </a:t>
            </a:r>
            <a:r>
              <a:rPr lang="pt-PT" dirty="0" err="1"/>
              <a:t>Control</a:t>
            </a:r>
            <a:r>
              <a:rPr lang="pt-PT" dirty="0"/>
              <a:t> </a:t>
            </a:r>
            <a:r>
              <a:rPr lang="pt-PT" dirty="0" err="1"/>
              <a:t>Behavior</a:t>
            </a:r>
            <a:endParaRPr lang="pt-PT" dirty="0"/>
          </a:p>
        </p:txBody>
      </p:sp>
      <p:sp>
        <p:nvSpPr>
          <p:cNvPr id="3" name="Content Placeholder 2"/>
          <p:cNvSpPr>
            <a:spLocks noGrp="1"/>
          </p:cNvSpPr>
          <p:nvPr>
            <p:ph idx="1"/>
          </p:nvPr>
        </p:nvSpPr>
        <p:spPr/>
        <p:txBody>
          <a:bodyPr/>
          <a:lstStyle/>
          <a:p>
            <a:r>
              <a:rPr lang="en-US" dirty="0"/>
              <a:t>Optionally, an interface can be shut down if a threshold level is breached or an </a:t>
            </a:r>
            <a:r>
              <a:rPr lang="en-US" dirty="0" smtClean="0"/>
              <a:t>SNMP trap </a:t>
            </a:r>
            <a:r>
              <a:rPr lang="en-US" dirty="0"/>
              <a:t>is sent. </a:t>
            </a:r>
            <a:endParaRPr lang="en-US" dirty="0" smtClean="0"/>
          </a:p>
          <a:p>
            <a:r>
              <a:rPr lang="en-US" dirty="0" smtClean="0"/>
              <a:t>In </a:t>
            </a:r>
            <a:r>
              <a:rPr lang="en-US" dirty="0"/>
              <a:t>addition, storm control is configured per interface for each traffic </a:t>
            </a:r>
            <a:r>
              <a:rPr lang="en-US" dirty="0" smtClean="0"/>
              <a:t>type (unicast</a:t>
            </a:r>
            <a:r>
              <a:rPr lang="en-US" dirty="0"/>
              <a:t>, multicast, broadcast) </a:t>
            </a:r>
            <a:r>
              <a:rPr lang="en-US" dirty="0" smtClean="0"/>
              <a:t>separately. </a:t>
            </a:r>
            <a:endParaRPr lang="pt-PT" dirty="0"/>
          </a:p>
        </p:txBody>
      </p:sp>
      <p:pic>
        <p:nvPicPr>
          <p:cNvPr id="4" name="Picture 3"/>
          <p:cNvPicPr>
            <a:picLocks noChangeAspect="1"/>
          </p:cNvPicPr>
          <p:nvPr/>
        </p:nvPicPr>
        <p:blipFill>
          <a:blip r:embed="rId2"/>
          <a:stretch>
            <a:fillRect/>
          </a:stretch>
        </p:blipFill>
        <p:spPr>
          <a:xfrm>
            <a:off x="992338" y="2858458"/>
            <a:ext cx="7094480" cy="3303506"/>
          </a:xfrm>
          <a:prstGeom prst="rect">
            <a:avLst/>
          </a:prstGeom>
        </p:spPr>
      </p:pic>
    </p:spTree>
    <p:extLst>
      <p:ext uri="{BB962C8B-B14F-4D97-AF65-F5344CB8AC3E}">
        <p14:creationId xmlns:p14="http://schemas.microsoft.com/office/powerpoint/2010/main" val="2570258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and Verifying Storm Control on an Interface</a:t>
            </a:r>
            <a:endParaRPr lang="pt-PT" dirty="0"/>
          </a:p>
        </p:txBody>
      </p:sp>
      <p:sp>
        <p:nvSpPr>
          <p:cNvPr id="3" name="Content Placeholder 2"/>
          <p:cNvSpPr>
            <a:spLocks noGrp="1"/>
          </p:cNvSpPr>
          <p:nvPr>
            <p:ph idx="1"/>
          </p:nvPr>
        </p:nvSpPr>
        <p:spPr/>
        <p:txBody>
          <a:bodyPr>
            <a:normAutofit/>
          </a:bodyPr>
          <a:lstStyle/>
          <a:p>
            <a:r>
              <a:rPr lang="pt-PT" sz="2000" dirty="0" err="1">
                <a:latin typeface="Consolas" panose="020B0609020204030204" pitchFamily="49" charset="0"/>
              </a:rPr>
              <a:t>Switch</a:t>
            </a:r>
            <a:r>
              <a:rPr lang="pt-PT" sz="2000" dirty="0">
                <a:latin typeface="Consolas" panose="020B0609020204030204" pitchFamily="49" charset="0"/>
              </a:rPr>
              <a:t>(</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i="1" dirty="0">
                <a:latin typeface="Consolas" panose="020B0609020204030204" pitchFamily="49" charset="0"/>
              </a:rPr>
              <a:t>interface-</a:t>
            </a:r>
            <a:r>
              <a:rPr lang="pt-PT" sz="2000" i="1" dirty="0" err="1">
                <a:latin typeface="Consolas" panose="020B0609020204030204" pitchFamily="49" charset="0"/>
              </a:rPr>
              <a:t>slot</a:t>
            </a:r>
            <a:r>
              <a:rPr lang="pt-PT" sz="2000" i="1" dirty="0">
                <a:latin typeface="Consolas" panose="020B0609020204030204" pitchFamily="49" charset="0"/>
              </a:rPr>
              <a:t>/</a:t>
            </a:r>
            <a:r>
              <a:rPr lang="pt-PT" sz="2000" i="1" dirty="0" err="1">
                <a:latin typeface="Consolas" panose="020B0609020204030204" pitchFamily="49" charset="0"/>
              </a:rPr>
              <a:t>int</a:t>
            </a:r>
            <a:endParaRPr lang="pt-PT" sz="2000" i="1" dirty="0">
              <a:latin typeface="Consolas" panose="020B0609020204030204" pitchFamily="49" charset="0"/>
            </a:endParaRPr>
          </a:p>
          <a:p>
            <a:r>
              <a:rPr lang="en-US" sz="2000" dirty="0">
                <a:latin typeface="Consolas" panose="020B0609020204030204" pitchFamily="49" charset="0"/>
              </a:rPr>
              <a:t>Switch(</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a:latin typeface="Consolas" panose="020B0609020204030204" pitchFamily="49" charset="0"/>
              </a:rPr>
              <a:t>storm-control </a:t>
            </a:r>
            <a:r>
              <a:rPr lang="en-US" sz="2000" dirty="0">
                <a:latin typeface="Consolas" panose="020B0609020204030204" pitchFamily="49" charset="0"/>
              </a:rPr>
              <a:t>[ </a:t>
            </a:r>
            <a:r>
              <a:rPr lang="en-US" sz="2000" b="1" dirty="0">
                <a:latin typeface="Consolas" panose="020B0609020204030204" pitchFamily="49" charset="0"/>
              </a:rPr>
              <a:t>broadcast | multicast | unicast </a:t>
            </a:r>
            <a:r>
              <a:rPr lang="en-US" sz="2000" dirty="0">
                <a:latin typeface="Consolas" panose="020B0609020204030204" pitchFamily="49" charset="0"/>
              </a:rPr>
              <a:t>] </a:t>
            </a:r>
            <a:r>
              <a:rPr lang="en-US" sz="2000" b="1" dirty="0">
                <a:latin typeface="Consolas" panose="020B0609020204030204" pitchFamily="49" charset="0"/>
              </a:rPr>
              <a:t>level </a:t>
            </a:r>
            <a:r>
              <a:rPr lang="en-US" sz="2000" dirty="0">
                <a:latin typeface="Consolas" panose="020B0609020204030204" pitchFamily="49" charset="0"/>
              </a:rPr>
              <a:t>{ </a:t>
            </a:r>
            <a:r>
              <a:rPr lang="en-US" sz="2000" i="1" dirty="0" err="1" smtClean="0">
                <a:latin typeface="Consolas" panose="020B0609020204030204" pitchFamily="49" charset="0"/>
              </a:rPr>
              <a:t>risingpercent</a:t>
            </a:r>
            <a:r>
              <a:rPr lang="en-US" sz="2000" i="1" dirty="0">
                <a:latin typeface="Consolas" panose="020B0609020204030204" pitchFamily="49" charset="0"/>
              </a:rPr>
              <a:t> </a:t>
            </a:r>
            <a:r>
              <a:rPr lang="pt-PT" sz="2000" dirty="0" smtClean="0">
                <a:latin typeface="Consolas" panose="020B0609020204030204" pitchFamily="49" charset="0"/>
              </a:rPr>
              <a:t>| </a:t>
            </a:r>
            <a:r>
              <a:rPr lang="pt-PT" sz="2000" b="1" dirty="0" err="1">
                <a:latin typeface="Consolas" panose="020B0609020204030204" pitchFamily="49" charset="0"/>
              </a:rPr>
              <a:t>bps</a:t>
            </a:r>
            <a:r>
              <a:rPr lang="pt-PT" sz="2000" b="1" dirty="0">
                <a:latin typeface="Consolas" panose="020B0609020204030204" pitchFamily="49" charset="0"/>
              </a:rPr>
              <a:t> </a:t>
            </a:r>
            <a:r>
              <a:rPr lang="pt-PT" sz="2000" i="1" dirty="0" err="1">
                <a:latin typeface="Consolas" panose="020B0609020204030204" pitchFamily="49" charset="0"/>
              </a:rPr>
              <a:t>rising-bps</a:t>
            </a:r>
            <a:r>
              <a:rPr lang="pt-PT" sz="2000" i="1" dirty="0">
                <a:latin typeface="Consolas" panose="020B0609020204030204" pitchFamily="49" charset="0"/>
              </a:rPr>
              <a:t> </a:t>
            </a:r>
            <a:r>
              <a:rPr lang="pt-PT" sz="2000" dirty="0">
                <a:latin typeface="Consolas" panose="020B0609020204030204" pitchFamily="49" charset="0"/>
              </a:rPr>
              <a:t>| </a:t>
            </a:r>
            <a:r>
              <a:rPr lang="pt-PT" sz="2000" b="1" dirty="0" err="1">
                <a:latin typeface="Consolas" panose="020B0609020204030204" pitchFamily="49" charset="0"/>
              </a:rPr>
              <a:t>pps</a:t>
            </a:r>
            <a:r>
              <a:rPr lang="pt-PT" sz="2000" b="1" dirty="0">
                <a:latin typeface="Consolas" panose="020B0609020204030204" pitchFamily="49" charset="0"/>
              </a:rPr>
              <a:t> </a:t>
            </a:r>
            <a:r>
              <a:rPr lang="pt-PT" sz="2000" i="1" dirty="0" err="1">
                <a:latin typeface="Consolas" panose="020B0609020204030204" pitchFamily="49" charset="0"/>
              </a:rPr>
              <a:t>rising-pps</a:t>
            </a:r>
            <a:r>
              <a:rPr lang="pt-PT" sz="2000" i="1" dirty="0">
                <a:latin typeface="Consolas" panose="020B0609020204030204" pitchFamily="49" charset="0"/>
              </a:rPr>
              <a:t> </a:t>
            </a:r>
            <a:r>
              <a:rPr lang="pt-PT" sz="2000" dirty="0">
                <a:latin typeface="Consolas" panose="020B0609020204030204" pitchFamily="49" charset="0"/>
              </a:rPr>
              <a:t>} </a:t>
            </a:r>
            <a:r>
              <a:rPr lang="pt-PT" sz="2000" dirty="0" smtClean="0">
                <a:latin typeface="Consolas" panose="020B0609020204030204" pitchFamily="49" charset="0"/>
              </a:rPr>
              <a:t>[</a:t>
            </a:r>
            <a:r>
              <a:rPr lang="pt-PT" sz="2000" i="1" dirty="0" err="1" smtClean="0">
                <a:latin typeface="Consolas" panose="020B0609020204030204" pitchFamily="49" charset="0"/>
              </a:rPr>
              <a:t>falling-percent</a:t>
            </a:r>
            <a:r>
              <a:rPr lang="pt-PT" sz="2000" dirty="0" err="1" smtClean="0">
                <a:latin typeface="Consolas" panose="020B0609020204030204" pitchFamily="49" charset="0"/>
              </a:rPr>
              <a:t>|</a:t>
            </a:r>
            <a:r>
              <a:rPr lang="pt-PT" sz="2000" i="1" dirty="0" err="1" smtClean="0">
                <a:latin typeface="Consolas" panose="020B0609020204030204" pitchFamily="49" charset="0"/>
              </a:rPr>
              <a:t>falling-bps</a:t>
            </a:r>
            <a:r>
              <a:rPr lang="pt-PT" sz="2000" dirty="0" err="1" smtClean="0">
                <a:latin typeface="Consolas" panose="020B0609020204030204" pitchFamily="49" charset="0"/>
              </a:rPr>
              <a:t>|</a:t>
            </a:r>
            <a:r>
              <a:rPr lang="pt-PT" sz="2000" i="1" dirty="0" err="1" smtClean="0">
                <a:latin typeface="Consolas" panose="020B0609020204030204" pitchFamily="49" charset="0"/>
              </a:rPr>
              <a:t>falling-pps</a:t>
            </a:r>
            <a:r>
              <a:rPr lang="pt-PT" sz="2000" dirty="0" smtClean="0">
                <a:latin typeface="Consolas" panose="020B0609020204030204" pitchFamily="49" charset="0"/>
              </a:rPr>
              <a:t>]</a:t>
            </a:r>
          </a:p>
          <a:p>
            <a:r>
              <a:rPr lang="pt-PT" sz="2000" dirty="0" err="1">
                <a:latin typeface="Consolas" panose="020B0609020204030204" pitchFamily="49" charset="0"/>
              </a:rPr>
              <a:t>Switch</a:t>
            </a:r>
            <a:r>
              <a:rPr lang="pt-PT" sz="2000" dirty="0">
                <a:latin typeface="Consolas" panose="020B0609020204030204" pitchFamily="49" charset="0"/>
              </a:rPr>
              <a:t>(</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i="1" dirty="0">
                <a:latin typeface="Consolas" panose="020B0609020204030204" pitchFamily="49" charset="0"/>
              </a:rPr>
              <a:t>interface-</a:t>
            </a:r>
            <a:r>
              <a:rPr lang="pt-PT" sz="2000" i="1" dirty="0" err="1">
                <a:latin typeface="Consolas" panose="020B0609020204030204" pitchFamily="49" charset="0"/>
              </a:rPr>
              <a:t>slot</a:t>
            </a:r>
            <a:r>
              <a:rPr lang="pt-PT" sz="2000" i="1" dirty="0">
                <a:latin typeface="Consolas" panose="020B0609020204030204" pitchFamily="49" charset="0"/>
              </a:rPr>
              <a:t>/</a:t>
            </a:r>
            <a:r>
              <a:rPr lang="pt-PT" sz="2000" i="1" dirty="0" err="1">
                <a:latin typeface="Consolas" panose="020B0609020204030204" pitchFamily="49" charset="0"/>
              </a:rPr>
              <a:t>int</a:t>
            </a:r>
            <a:endParaRPr lang="pt-PT" sz="2000" i="1" dirty="0">
              <a:latin typeface="Consolas" panose="020B0609020204030204" pitchFamily="49" charset="0"/>
            </a:endParaRPr>
          </a:p>
          <a:p>
            <a:r>
              <a:rPr lang="en-US" sz="2000" dirty="0">
                <a:latin typeface="Consolas" panose="020B0609020204030204" pitchFamily="49" charset="0"/>
              </a:rPr>
              <a:t>Switch(</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a:latin typeface="Consolas" panose="020B0609020204030204" pitchFamily="49" charset="0"/>
              </a:rPr>
              <a:t>storm-control action </a:t>
            </a:r>
            <a:r>
              <a:rPr lang="en-US" sz="2000" dirty="0">
                <a:latin typeface="Consolas" panose="020B0609020204030204" pitchFamily="49" charset="0"/>
              </a:rPr>
              <a:t>{ </a:t>
            </a:r>
            <a:r>
              <a:rPr lang="en-US" sz="2000" b="1" dirty="0" err="1" smtClean="0">
                <a:latin typeface="Consolas" panose="020B0609020204030204" pitchFamily="49" charset="0"/>
              </a:rPr>
              <a:t>shutdown</a:t>
            </a:r>
            <a:r>
              <a:rPr lang="en-US" sz="2000" dirty="0" err="1" smtClean="0">
                <a:latin typeface="Consolas" panose="020B0609020204030204" pitchFamily="49" charset="0"/>
              </a:rPr>
              <a:t>|</a:t>
            </a:r>
            <a:r>
              <a:rPr lang="en-US" sz="2000" b="1" dirty="0" err="1" smtClean="0">
                <a:latin typeface="Consolas" panose="020B0609020204030204" pitchFamily="49" charset="0"/>
              </a:rPr>
              <a:t>trap</a:t>
            </a:r>
            <a:r>
              <a:rPr lang="en-US" sz="2000" b="1" dirty="0" smtClean="0">
                <a:latin typeface="Consolas" panose="020B0609020204030204" pitchFamily="49" charset="0"/>
              </a:rPr>
              <a:t> </a:t>
            </a:r>
            <a:r>
              <a:rPr lang="en-US" sz="2000" dirty="0">
                <a:latin typeface="Consolas" panose="020B0609020204030204" pitchFamily="49" charset="0"/>
              </a:rPr>
              <a:t>}</a:t>
            </a:r>
            <a:endParaRPr lang="pt-PT" sz="1800" dirty="0">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137751" y="3930555"/>
            <a:ext cx="8803654" cy="1980809"/>
          </a:xfrm>
          <a:prstGeom prst="rect">
            <a:avLst/>
          </a:prstGeom>
        </p:spPr>
      </p:pic>
    </p:spTree>
    <p:extLst>
      <p:ext uri="{BB962C8B-B14F-4D97-AF65-F5344CB8AC3E}">
        <p14:creationId xmlns:p14="http://schemas.microsoft.com/office/powerpoint/2010/main" val="3442831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Verify</a:t>
            </a:r>
            <a:r>
              <a:rPr lang="pt-PT" dirty="0" smtClean="0"/>
              <a:t> </a:t>
            </a:r>
            <a:r>
              <a:rPr lang="pt-PT" dirty="0" err="1" smtClean="0"/>
              <a:t>Storm</a:t>
            </a:r>
            <a:r>
              <a:rPr lang="pt-PT" dirty="0" smtClean="0"/>
              <a:t> </a:t>
            </a:r>
            <a:r>
              <a:rPr lang="pt-PT" dirty="0" err="1" smtClean="0"/>
              <a:t>Control</a:t>
            </a:r>
            <a:r>
              <a:rPr lang="pt-PT" dirty="0" smtClean="0"/>
              <a:t> </a:t>
            </a:r>
            <a:r>
              <a:rPr lang="pt-PT" dirty="0" err="1" smtClean="0"/>
              <a:t>Configurations</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3"/>
          <a:stretch>
            <a:fillRect/>
          </a:stretch>
        </p:blipFill>
        <p:spPr>
          <a:xfrm>
            <a:off x="503686" y="1494484"/>
            <a:ext cx="8118971" cy="1337283"/>
          </a:xfrm>
          <a:prstGeom prst="rect">
            <a:avLst/>
          </a:prstGeom>
        </p:spPr>
      </p:pic>
      <p:pic>
        <p:nvPicPr>
          <p:cNvPr id="5" name="Picture 4"/>
          <p:cNvPicPr>
            <a:picLocks noChangeAspect="1"/>
          </p:cNvPicPr>
          <p:nvPr/>
        </p:nvPicPr>
        <p:blipFill>
          <a:blip r:embed="rId4"/>
          <a:stretch>
            <a:fillRect/>
          </a:stretch>
        </p:blipFill>
        <p:spPr>
          <a:xfrm>
            <a:off x="466442" y="2954582"/>
            <a:ext cx="8081731" cy="1290850"/>
          </a:xfrm>
          <a:prstGeom prst="rect">
            <a:avLst/>
          </a:prstGeom>
        </p:spPr>
      </p:pic>
      <p:pic>
        <p:nvPicPr>
          <p:cNvPr id="6" name="Picture 5"/>
          <p:cNvPicPr>
            <a:picLocks noChangeAspect="1"/>
          </p:cNvPicPr>
          <p:nvPr/>
        </p:nvPicPr>
        <p:blipFill>
          <a:blip r:embed="rId5"/>
          <a:stretch>
            <a:fillRect/>
          </a:stretch>
        </p:blipFill>
        <p:spPr>
          <a:xfrm>
            <a:off x="517334" y="4354599"/>
            <a:ext cx="8044487" cy="1318710"/>
          </a:xfrm>
          <a:prstGeom prst="rect">
            <a:avLst/>
          </a:prstGeom>
        </p:spPr>
      </p:pic>
    </p:spTree>
    <p:extLst>
      <p:ext uri="{BB962C8B-B14F-4D97-AF65-F5344CB8AC3E}">
        <p14:creationId xmlns:p14="http://schemas.microsoft.com/office/powerpoint/2010/main" val="7582755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ss3"/>
          <p:cNvPicPr>
            <a:picLocks noChangeAspect="1" noChangeArrowheads="1"/>
          </p:cNvPicPr>
          <p:nvPr/>
        </p:nvPicPr>
        <p:blipFill>
          <a:blip r:embed="rId3" cstate="print"/>
          <a:srcRect/>
          <a:stretch>
            <a:fillRect/>
          </a:stretch>
        </p:blipFill>
        <p:spPr bwMode="auto">
          <a:xfrm>
            <a:off x="0" y="1600200"/>
            <a:ext cx="9144000" cy="3170238"/>
          </a:xfrm>
          <a:prstGeom prst="rect">
            <a:avLst/>
          </a:prstGeom>
          <a:noFill/>
          <a:ln w="9525">
            <a:noFill/>
            <a:miter lim="800000"/>
            <a:headEnd/>
            <a:tailEnd/>
          </a:ln>
        </p:spPr>
      </p:pic>
      <p:sp>
        <p:nvSpPr>
          <p:cNvPr id="11267"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6"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2800" b="1" kern="0" dirty="0">
                <a:solidFill>
                  <a:schemeClr val="bg1"/>
                </a:solidFill>
                <a:latin typeface="+mj-lt"/>
                <a:ea typeface="+mj-ea"/>
                <a:cs typeface="+mj-cs"/>
              </a:rPr>
              <a:t>Mitigating Spoofing Attacks</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163548019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t>Mitigating</a:t>
            </a:r>
            <a:r>
              <a:rPr lang="pt-PT" dirty="0"/>
              <a:t> </a:t>
            </a:r>
            <a:r>
              <a:rPr lang="pt-PT" dirty="0" err="1"/>
              <a:t>Spoofing</a:t>
            </a:r>
            <a:r>
              <a:rPr lang="pt-PT" dirty="0"/>
              <a:t> </a:t>
            </a:r>
            <a:r>
              <a:rPr lang="pt-PT" dirty="0" err="1" smtClean="0"/>
              <a:t>Attacks</a:t>
            </a:r>
            <a:endParaRPr lang="pt-PT" dirty="0"/>
          </a:p>
        </p:txBody>
      </p:sp>
      <p:sp>
        <p:nvSpPr>
          <p:cNvPr id="3" name="Content Placeholder 2"/>
          <p:cNvSpPr>
            <a:spLocks noGrp="1"/>
          </p:cNvSpPr>
          <p:nvPr>
            <p:ph idx="1"/>
          </p:nvPr>
        </p:nvSpPr>
        <p:spPr/>
        <p:txBody>
          <a:bodyPr/>
          <a:lstStyle/>
          <a:p>
            <a:r>
              <a:rPr lang="en-US" dirty="0" smtClean="0"/>
              <a:t>How </a:t>
            </a:r>
            <a:r>
              <a:rPr lang="en-US" dirty="0"/>
              <a:t>can a rogue DHCP server harm your network</a:t>
            </a:r>
          </a:p>
          <a:p>
            <a:r>
              <a:rPr lang="pt-PT" dirty="0" smtClean="0"/>
              <a:t>DHCP </a:t>
            </a:r>
            <a:r>
              <a:rPr lang="pt-PT" dirty="0" err="1"/>
              <a:t>spoofing</a:t>
            </a:r>
            <a:endParaRPr lang="pt-PT" dirty="0"/>
          </a:p>
          <a:p>
            <a:r>
              <a:rPr lang="en-US" dirty="0" smtClean="0"/>
              <a:t>Configuring </a:t>
            </a:r>
            <a:r>
              <a:rPr lang="en-US" dirty="0"/>
              <a:t>and verifying DHCP snooping</a:t>
            </a:r>
          </a:p>
          <a:p>
            <a:r>
              <a:rPr lang="en-US" dirty="0" smtClean="0"/>
              <a:t>What </a:t>
            </a:r>
            <a:r>
              <a:rPr lang="en-US" dirty="0"/>
              <a:t>IP Source Guard is and why you need it</a:t>
            </a:r>
          </a:p>
          <a:p>
            <a:r>
              <a:rPr lang="pt-PT" dirty="0" err="1" smtClean="0"/>
              <a:t>Configuring</a:t>
            </a:r>
            <a:r>
              <a:rPr lang="pt-PT" dirty="0" smtClean="0"/>
              <a:t> </a:t>
            </a:r>
            <a:r>
              <a:rPr lang="pt-PT" dirty="0"/>
              <a:t>IP </a:t>
            </a:r>
            <a:r>
              <a:rPr lang="pt-PT" dirty="0" err="1"/>
              <a:t>Source</a:t>
            </a:r>
            <a:r>
              <a:rPr lang="pt-PT" dirty="0"/>
              <a:t> </a:t>
            </a:r>
            <a:r>
              <a:rPr lang="pt-PT" dirty="0" err="1"/>
              <a:t>Guard</a:t>
            </a:r>
            <a:endParaRPr lang="pt-PT" dirty="0"/>
          </a:p>
          <a:p>
            <a:r>
              <a:rPr lang="pt-PT" dirty="0" smtClean="0"/>
              <a:t>ARP </a:t>
            </a:r>
            <a:r>
              <a:rPr lang="pt-PT" dirty="0" err="1"/>
              <a:t>spoofing</a:t>
            </a:r>
            <a:endParaRPr lang="pt-PT" dirty="0"/>
          </a:p>
          <a:p>
            <a:r>
              <a:rPr lang="pt-PT" dirty="0" err="1" smtClean="0"/>
              <a:t>How</a:t>
            </a:r>
            <a:r>
              <a:rPr lang="pt-PT" dirty="0" smtClean="0"/>
              <a:t> </a:t>
            </a:r>
            <a:r>
              <a:rPr lang="pt-PT" dirty="0"/>
              <a:t>DAI </a:t>
            </a:r>
            <a:r>
              <a:rPr lang="pt-PT" dirty="0" err="1"/>
              <a:t>works</a:t>
            </a:r>
            <a:endParaRPr lang="pt-PT" dirty="0"/>
          </a:p>
          <a:p>
            <a:r>
              <a:rPr lang="pt-PT" dirty="0" smtClean="0"/>
              <a:t>Configure </a:t>
            </a:r>
            <a:r>
              <a:rPr lang="pt-PT" dirty="0"/>
              <a:t>DAI</a:t>
            </a:r>
          </a:p>
        </p:txBody>
      </p:sp>
    </p:spTree>
    <p:extLst>
      <p:ext uri="{BB962C8B-B14F-4D97-AF65-F5344CB8AC3E}">
        <p14:creationId xmlns:p14="http://schemas.microsoft.com/office/powerpoint/2010/main" val="26674378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DHCP </a:t>
            </a:r>
            <a:r>
              <a:rPr lang="pt-PT" dirty="0" err="1"/>
              <a:t>Spoofing</a:t>
            </a:r>
            <a:r>
              <a:rPr lang="pt-PT" dirty="0"/>
              <a:t> </a:t>
            </a:r>
            <a:r>
              <a:rPr lang="pt-PT" dirty="0" err="1"/>
              <a:t>Attacks</a:t>
            </a:r>
            <a:endParaRPr lang="pt-PT" dirty="0"/>
          </a:p>
        </p:txBody>
      </p:sp>
      <p:sp>
        <p:nvSpPr>
          <p:cNvPr id="3" name="Content Placeholder 2"/>
          <p:cNvSpPr>
            <a:spLocks noGrp="1"/>
          </p:cNvSpPr>
          <p:nvPr>
            <p:ph idx="1"/>
          </p:nvPr>
        </p:nvSpPr>
        <p:spPr>
          <a:xfrm>
            <a:off x="4539577" y="1183340"/>
            <a:ext cx="4260177" cy="5131399"/>
          </a:xfrm>
        </p:spPr>
        <p:txBody>
          <a:bodyPr>
            <a:normAutofit fontScale="92500" lnSpcReduction="10000"/>
          </a:bodyPr>
          <a:lstStyle/>
          <a:p>
            <a:r>
              <a:rPr lang="en-US" dirty="0"/>
              <a:t>The most common example of a rogue DHCP server is when a PC is configured as </a:t>
            </a:r>
            <a:r>
              <a:rPr lang="en-US" dirty="0" smtClean="0"/>
              <a:t>a DHCP </a:t>
            </a:r>
            <a:r>
              <a:rPr lang="en-US" dirty="0"/>
              <a:t>server in the campus </a:t>
            </a:r>
            <a:r>
              <a:rPr lang="en-US" dirty="0" smtClean="0"/>
              <a:t>network.</a:t>
            </a:r>
          </a:p>
          <a:p>
            <a:r>
              <a:rPr lang="pt-PT" dirty="0" err="1"/>
              <a:t>If</a:t>
            </a:r>
            <a:r>
              <a:rPr lang="pt-PT" dirty="0"/>
              <a:t> </a:t>
            </a:r>
            <a:r>
              <a:rPr lang="pt-PT" dirty="0" err="1"/>
              <a:t>the</a:t>
            </a:r>
            <a:r>
              <a:rPr lang="pt-PT" dirty="0"/>
              <a:t> rogue </a:t>
            </a:r>
            <a:r>
              <a:rPr lang="pt-PT" dirty="0" smtClean="0"/>
              <a:t>DHCP </a:t>
            </a:r>
            <a:r>
              <a:rPr lang="en-US" dirty="0" smtClean="0"/>
              <a:t>server’s </a:t>
            </a:r>
            <a:r>
              <a:rPr lang="en-US" dirty="0"/>
              <a:t>reply arrives at the DHCP client first, the client will use this response. </a:t>
            </a:r>
            <a:endParaRPr lang="en-US" dirty="0" smtClean="0"/>
          </a:p>
          <a:p>
            <a:r>
              <a:rPr lang="en-US" dirty="0" smtClean="0"/>
              <a:t>Because this first </a:t>
            </a:r>
            <a:r>
              <a:rPr lang="en-US" dirty="0"/>
              <a:t>response from the rogue server is bogus, the client will not be able to gain the </a:t>
            </a:r>
            <a:r>
              <a:rPr lang="en-US" dirty="0" smtClean="0"/>
              <a:t>correct network </a:t>
            </a:r>
            <a:r>
              <a:rPr lang="en-US" dirty="0"/>
              <a:t>connectivity and may have its traffic redirected to a bogus default gateway</a:t>
            </a:r>
            <a:endParaRPr lang="pt-PT" dirty="0"/>
          </a:p>
        </p:txBody>
      </p:sp>
      <p:pic>
        <p:nvPicPr>
          <p:cNvPr id="4" name="Picture 3"/>
          <p:cNvPicPr>
            <a:picLocks noChangeAspect="1"/>
          </p:cNvPicPr>
          <p:nvPr/>
        </p:nvPicPr>
        <p:blipFill>
          <a:blip r:embed="rId2"/>
          <a:stretch>
            <a:fillRect/>
          </a:stretch>
        </p:blipFill>
        <p:spPr>
          <a:xfrm>
            <a:off x="483818" y="964779"/>
            <a:ext cx="4055760" cy="5349960"/>
          </a:xfrm>
          <a:prstGeom prst="rect">
            <a:avLst/>
          </a:prstGeom>
        </p:spPr>
      </p:pic>
    </p:spTree>
    <p:extLst>
      <p:ext uri="{BB962C8B-B14F-4D97-AF65-F5344CB8AC3E}">
        <p14:creationId xmlns:p14="http://schemas.microsoft.com/office/powerpoint/2010/main" val="16320567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Rogue </a:t>
            </a:r>
            <a:r>
              <a:rPr lang="pt-PT" dirty="0"/>
              <a:t>DHCP </a:t>
            </a:r>
            <a:r>
              <a:rPr lang="pt-PT" dirty="0" smtClean="0"/>
              <a:t>Server </a:t>
            </a:r>
            <a:r>
              <a:rPr lang="pt-PT" dirty="0" err="1" smtClean="0"/>
              <a:t>Process</a:t>
            </a:r>
            <a:endParaRPr lang="pt-PT"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Attacker </a:t>
            </a:r>
            <a:r>
              <a:rPr lang="en-US" dirty="0"/>
              <a:t>hosts a rogue DHCP server off a switch port to the same subnet as the clients.</a:t>
            </a:r>
          </a:p>
          <a:p>
            <a:pPr marL="457200" indent="-457200">
              <a:buFont typeface="+mj-lt"/>
              <a:buAutoNum type="arabicPeriod"/>
            </a:pPr>
            <a:r>
              <a:rPr lang="pt-PT" dirty="0" err="1" smtClean="0"/>
              <a:t>Client</a:t>
            </a:r>
            <a:r>
              <a:rPr lang="pt-PT" dirty="0" smtClean="0"/>
              <a:t> </a:t>
            </a:r>
            <a:r>
              <a:rPr lang="pt-PT" dirty="0" err="1"/>
              <a:t>broadcasts</a:t>
            </a:r>
            <a:r>
              <a:rPr lang="pt-PT" dirty="0"/>
              <a:t> a </a:t>
            </a:r>
            <a:r>
              <a:rPr lang="pt-PT" dirty="0" err="1"/>
              <a:t>request</a:t>
            </a:r>
            <a:r>
              <a:rPr lang="pt-PT" dirty="0"/>
              <a:t> for DHCP </a:t>
            </a:r>
            <a:r>
              <a:rPr lang="pt-PT" dirty="0" err="1"/>
              <a:t>configuration</a:t>
            </a:r>
            <a:r>
              <a:rPr lang="pt-PT" dirty="0"/>
              <a:t> </a:t>
            </a:r>
            <a:r>
              <a:rPr lang="pt-PT" dirty="0" err="1"/>
              <a:t>information</a:t>
            </a:r>
            <a:r>
              <a:rPr lang="pt-PT" dirty="0"/>
              <a:t>.</a:t>
            </a:r>
          </a:p>
          <a:p>
            <a:pPr marL="457200" indent="-457200">
              <a:buFont typeface="+mj-lt"/>
              <a:buAutoNum type="arabicPeriod"/>
            </a:pPr>
            <a:r>
              <a:rPr lang="en-US" dirty="0" smtClean="0"/>
              <a:t>The </a:t>
            </a:r>
            <a:r>
              <a:rPr lang="en-US" dirty="0"/>
              <a:t>rogue DHCP server responds before the legitimate DHCP server, </a:t>
            </a:r>
            <a:r>
              <a:rPr lang="en-US" dirty="0" smtClean="0"/>
              <a:t>assigning </a:t>
            </a:r>
            <a:r>
              <a:rPr lang="pt-PT" dirty="0" err="1" smtClean="0"/>
              <a:t>attacker-defined</a:t>
            </a:r>
            <a:r>
              <a:rPr lang="pt-PT" dirty="0" smtClean="0"/>
              <a:t> </a:t>
            </a:r>
            <a:r>
              <a:rPr lang="pt-PT" dirty="0"/>
              <a:t>IP </a:t>
            </a:r>
            <a:r>
              <a:rPr lang="pt-PT" dirty="0" err="1"/>
              <a:t>configuration</a:t>
            </a:r>
            <a:r>
              <a:rPr lang="pt-PT" dirty="0"/>
              <a:t> </a:t>
            </a:r>
            <a:r>
              <a:rPr lang="pt-PT" dirty="0" err="1"/>
              <a:t>information</a:t>
            </a:r>
            <a:r>
              <a:rPr lang="pt-PT" dirty="0"/>
              <a:t>.</a:t>
            </a:r>
          </a:p>
          <a:p>
            <a:pPr marL="457200" indent="-457200">
              <a:buFont typeface="+mj-lt"/>
              <a:buAutoNum type="arabicPeriod"/>
            </a:pPr>
            <a:r>
              <a:rPr lang="en-US" dirty="0" smtClean="0"/>
              <a:t>Host </a:t>
            </a:r>
            <a:r>
              <a:rPr lang="en-US" dirty="0"/>
              <a:t>packets are redirected to the attacker’s address because it emulates a </a:t>
            </a:r>
            <a:r>
              <a:rPr lang="en-US" dirty="0" smtClean="0"/>
              <a:t>default gateway </a:t>
            </a:r>
            <a:r>
              <a:rPr lang="en-US" dirty="0"/>
              <a:t>for the erroneous IP address that is provided to the client via DHCP.</a:t>
            </a:r>
            <a:endParaRPr lang="pt-PT" dirty="0"/>
          </a:p>
        </p:txBody>
      </p:sp>
    </p:spTree>
    <p:extLst>
      <p:ext uri="{BB962C8B-B14F-4D97-AF65-F5344CB8AC3E}">
        <p14:creationId xmlns:p14="http://schemas.microsoft.com/office/powerpoint/2010/main" val="4186846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DHCP </a:t>
            </a:r>
            <a:r>
              <a:rPr lang="pt-PT" dirty="0" err="1"/>
              <a:t>Snooping</a:t>
            </a:r>
            <a:endParaRPr lang="pt-PT" dirty="0"/>
          </a:p>
        </p:txBody>
      </p:sp>
      <p:sp>
        <p:nvSpPr>
          <p:cNvPr id="3" name="Content Placeholder 2"/>
          <p:cNvSpPr>
            <a:spLocks noGrp="1"/>
          </p:cNvSpPr>
          <p:nvPr>
            <p:ph idx="1"/>
          </p:nvPr>
        </p:nvSpPr>
        <p:spPr/>
        <p:txBody>
          <a:bodyPr>
            <a:normAutofit/>
          </a:bodyPr>
          <a:lstStyle/>
          <a:p>
            <a:pPr marL="0" indent="0">
              <a:buNone/>
            </a:pPr>
            <a:r>
              <a:rPr lang="en-US" dirty="0" smtClean="0"/>
              <a:t>DHCP Snooping </a:t>
            </a:r>
            <a:r>
              <a:rPr lang="en-US" dirty="0"/>
              <a:t>feature configures two types of </a:t>
            </a:r>
            <a:r>
              <a:rPr lang="en-US" dirty="0" smtClean="0"/>
              <a:t>port:</a:t>
            </a:r>
            <a:endParaRPr lang="en-US" dirty="0"/>
          </a:p>
          <a:p>
            <a:r>
              <a:rPr lang="en-US" b="1" dirty="0" smtClean="0"/>
              <a:t>Trusted </a:t>
            </a:r>
            <a:r>
              <a:rPr lang="en-US" b="1" dirty="0"/>
              <a:t>ports </a:t>
            </a:r>
            <a:endParaRPr lang="en-US" b="1" dirty="0" smtClean="0"/>
          </a:p>
          <a:p>
            <a:pPr lvl="1"/>
            <a:r>
              <a:rPr lang="en-US" dirty="0" smtClean="0"/>
              <a:t>Host </a:t>
            </a:r>
            <a:r>
              <a:rPr lang="en-US" dirty="0"/>
              <a:t>a DHCP server or can be an uplink toward the DHCP server.</a:t>
            </a:r>
          </a:p>
          <a:p>
            <a:r>
              <a:rPr lang="en-US" b="1" dirty="0" smtClean="0"/>
              <a:t>Untrusted ports</a:t>
            </a:r>
          </a:p>
          <a:p>
            <a:pPr lvl="1"/>
            <a:r>
              <a:rPr lang="en-US" dirty="0"/>
              <a:t>A</a:t>
            </a:r>
            <a:r>
              <a:rPr lang="en-US" dirty="0" smtClean="0"/>
              <a:t>re </a:t>
            </a:r>
            <a:r>
              <a:rPr lang="en-US" dirty="0"/>
              <a:t>those that are not explicitly configured as trusted. </a:t>
            </a:r>
            <a:endParaRPr lang="en-US" dirty="0" smtClean="0"/>
          </a:p>
          <a:p>
            <a:pPr lvl="1"/>
            <a:r>
              <a:rPr lang="en-US" dirty="0" smtClean="0"/>
              <a:t>From a DHCP </a:t>
            </a:r>
            <a:r>
              <a:rPr lang="en-US" dirty="0"/>
              <a:t>snooping perspective, untrusted access ports should not send any </a:t>
            </a:r>
            <a:r>
              <a:rPr lang="en-US" dirty="0" smtClean="0"/>
              <a:t>DHCP server </a:t>
            </a:r>
            <a:r>
              <a:rPr lang="en-US" dirty="0"/>
              <a:t>responses, such as DHCPOFFER, DHCPACK, or DHCPNAK. </a:t>
            </a:r>
            <a:endParaRPr lang="en-US" dirty="0" smtClean="0"/>
          </a:p>
          <a:p>
            <a:pPr lvl="1"/>
            <a:r>
              <a:rPr lang="en-US" dirty="0" smtClean="0"/>
              <a:t>If </a:t>
            </a:r>
            <a:r>
              <a:rPr lang="en-US" dirty="0"/>
              <a:t>a </a:t>
            </a:r>
            <a:r>
              <a:rPr lang="en-US" dirty="0" smtClean="0"/>
              <a:t>rogue device </a:t>
            </a:r>
            <a:r>
              <a:rPr lang="en-US" dirty="0"/>
              <a:t>on an untrusted port attempts to send a DHCP response packet into the </a:t>
            </a:r>
            <a:r>
              <a:rPr lang="en-US" dirty="0" smtClean="0"/>
              <a:t>network, the </a:t>
            </a:r>
            <a:r>
              <a:rPr lang="en-US" dirty="0"/>
              <a:t>port is shut down. </a:t>
            </a:r>
            <a:endParaRPr lang="en-US" dirty="0" smtClean="0"/>
          </a:p>
          <a:p>
            <a:pPr lvl="1"/>
            <a:r>
              <a:rPr lang="en-US" dirty="0" smtClean="0"/>
              <a:t>This </a:t>
            </a:r>
            <a:r>
              <a:rPr lang="en-US" dirty="0"/>
              <a:t>feature can be coupled with DHCP option 82, </a:t>
            </a:r>
            <a:r>
              <a:rPr lang="en-US" dirty="0" smtClean="0"/>
              <a:t>in which </a:t>
            </a:r>
            <a:r>
              <a:rPr lang="en-US" dirty="0"/>
              <a:t>switch information, such </a:t>
            </a:r>
            <a:r>
              <a:rPr lang="en-US" dirty="0" smtClean="0"/>
              <a:t>as </a:t>
            </a:r>
            <a:r>
              <a:rPr lang="en-US" dirty="0"/>
              <a:t>the port ID of the DHCP request, can be </a:t>
            </a:r>
            <a:r>
              <a:rPr lang="en-US" dirty="0" smtClean="0"/>
              <a:t>inserted into </a:t>
            </a:r>
            <a:r>
              <a:rPr lang="en-US" dirty="0"/>
              <a:t>the DHCP request packet.</a:t>
            </a:r>
            <a:endParaRPr lang="pt-PT" dirty="0"/>
          </a:p>
        </p:txBody>
      </p:sp>
    </p:spTree>
    <p:extLst>
      <p:ext uri="{BB962C8B-B14F-4D97-AF65-F5344CB8AC3E}">
        <p14:creationId xmlns:p14="http://schemas.microsoft.com/office/powerpoint/2010/main" val="1523204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76682" y="996015"/>
            <a:ext cx="4117680" cy="5249600"/>
          </a:xfrm>
          <a:prstGeom prst="rect">
            <a:avLst/>
          </a:prstGeom>
        </p:spPr>
      </p:pic>
      <p:sp>
        <p:nvSpPr>
          <p:cNvPr id="2" name="Title 1"/>
          <p:cNvSpPr>
            <a:spLocks noGrp="1"/>
          </p:cNvSpPr>
          <p:nvPr>
            <p:ph type="title"/>
          </p:nvPr>
        </p:nvSpPr>
        <p:spPr/>
        <p:txBody>
          <a:bodyPr/>
          <a:lstStyle/>
          <a:p>
            <a:r>
              <a:rPr lang="pt-PT" dirty="0"/>
              <a:t>DHCP </a:t>
            </a:r>
            <a:r>
              <a:rPr lang="pt-PT" dirty="0" err="1"/>
              <a:t>Snooping</a:t>
            </a:r>
            <a:endParaRPr lang="pt-PT" dirty="0"/>
          </a:p>
        </p:txBody>
      </p:sp>
      <p:sp>
        <p:nvSpPr>
          <p:cNvPr id="3" name="Content Placeholder 2"/>
          <p:cNvSpPr>
            <a:spLocks noGrp="1"/>
          </p:cNvSpPr>
          <p:nvPr>
            <p:ph idx="1"/>
          </p:nvPr>
        </p:nvSpPr>
        <p:spPr/>
        <p:txBody>
          <a:bodyPr/>
          <a:lstStyle/>
          <a:p>
            <a:endParaRPr lang="pt-PT" dirty="0"/>
          </a:p>
        </p:txBody>
      </p:sp>
    </p:spTree>
    <p:extLst>
      <p:ext uri="{BB962C8B-B14F-4D97-AF65-F5344CB8AC3E}">
        <p14:creationId xmlns:p14="http://schemas.microsoft.com/office/powerpoint/2010/main" val="136807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Switch Security Issues</a:t>
            </a:r>
            <a:endParaRPr lang="pt-PT"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Reasons </a:t>
            </a:r>
            <a:r>
              <a:rPr lang="en-US" dirty="0"/>
              <a:t>exist for strong protection of </a:t>
            </a:r>
            <a:r>
              <a:rPr lang="en-US" dirty="0" smtClean="0"/>
              <a:t>the </a:t>
            </a:r>
            <a:r>
              <a:rPr lang="pt-PT" dirty="0" err="1" smtClean="0"/>
              <a:t>enterprise</a:t>
            </a:r>
            <a:r>
              <a:rPr lang="pt-PT" dirty="0" smtClean="0"/>
              <a:t> </a:t>
            </a:r>
            <a:r>
              <a:rPr lang="pt-PT" dirty="0"/>
              <a:t>campus </a:t>
            </a:r>
            <a:r>
              <a:rPr lang="pt-PT" dirty="0" err="1" smtClean="0"/>
              <a:t>infrastructure</a:t>
            </a:r>
            <a:endParaRPr lang="pt-PT" dirty="0" smtClean="0"/>
          </a:p>
          <a:p>
            <a:r>
              <a:rPr lang="en-US" dirty="0" smtClean="0"/>
              <a:t>Relying </a:t>
            </a:r>
            <a:r>
              <a:rPr lang="en-US" dirty="0"/>
              <a:t>on the security that has been established at the enterprise edge fails as </a:t>
            </a:r>
            <a:r>
              <a:rPr lang="en-US" dirty="0" smtClean="0"/>
              <a:t>soon as </a:t>
            </a:r>
            <a:r>
              <a:rPr lang="en-US" dirty="0"/>
              <a:t>security there is compromised. Having several layers of security increases the </a:t>
            </a:r>
            <a:r>
              <a:rPr lang="en-US" dirty="0" smtClean="0"/>
              <a:t>protection of </a:t>
            </a:r>
            <a:r>
              <a:rPr lang="en-US" dirty="0"/>
              <a:t>the enterprise campus, where the most strategic assets usually reside.</a:t>
            </a:r>
          </a:p>
          <a:p>
            <a:r>
              <a:rPr lang="en-US" dirty="0" smtClean="0"/>
              <a:t>If </a:t>
            </a:r>
            <a:r>
              <a:rPr lang="en-US" dirty="0"/>
              <a:t>the enterprise allows visitors into its buildings, an attacker can potentially </a:t>
            </a:r>
            <a:r>
              <a:rPr lang="en-US" dirty="0" smtClean="0"/>
              <a:t>gain physical </a:t>
            </a:r>
            <a:r>
              <a:rPr lang="en-US" dirty="0"/>
              <a:t>access to devices in the enterprise campus. Relying on physical security </a:t>
            </a:r>
            <a:r>
              <a:rPr lang="en-US" dirty="0" smtClean="0"/>
              <a:t>is </a:t>
            </a:r>
            <a:r>
              <a:rPr lang="pt-PT" dirty="0" err="1" smtClean="0"/>
              <a:t>not</a:t>
            </a:r>
            <a:r>
              <a:rPr lang="pt-PT" dirty="0" smtClean="0"/>
              <a:t> </a:t>
            </a:r>
            <a:r>
              <a:rPr lang="pt-PT" dirty="0" err="1"/>
              <a:t>enough</a:t>
            </a:r>
            <a:r>
              <a:rPr lang="pt-PT" dirty="0"/>
              <a:t>.</a:t>
            </a:r>
          </a:p>
          <a:p>
            <a:r>
              <a:rPr lang="en-US" dirty="0" smtClean="0"/>
              <a:t>Very </a:t>
            </a:r>
            <a:r>
              <a:rPr lang="en-US" dirty="0"/>
              <a:t>often, external access does not stop at the enterprise edge. </a:t>
            </a:r>
            <a:r>
              <a:rPr lang="en-US" dirty="0" smtClean="0"/>
              <a:t>Applications require </a:t>
            </a:r>
            <a:r>
              <a:rPr lang="en-US" dirty="0"/>
              <a:t>at least an indirect access to the enterprise campus resources, which </a:t>
            </a:r>
            <a:r>
              <a:rPr lang="en-US" dirty="0" smtClean="0"/>
              <a:t>means that </a:t>
            </a:r>
            <a:r>
              <a:rPr lang="en-US" dirty="0"/>
              <a:t>strong campus network security is also necessary.</a:t>
            </a:r>
          </a:p>
          <a:p>
            <a:r>
              <a:rPr lang="en-US" dirty="0" smtClean="0"/>
              <a:t>Public </a:t>
            </a:r>
            <a:r>
              <a:rPr lang="en-US" dirty="0"/>
              <a:t>and hybrid cloud architectures pose new risks. Even if the cloud is </a:t>
            </a:r>
            <a:r>
              <a:rPr lang="en-US" dirty="0" smtClean="0"/>
              <a:t>secure, attacks </a:t>
            </a:r>
            <a:r>
              <a:rPr lang="en-US" dirty="0"/>
              <a:t>from the inside can ultimately compromise the cloud.</a:t>
            </a:r>
            <a:endParaRPr lang="pt-PT" dirty="0"/>
          </a:p>
        </p:txBody>
      </p:sp>
    </p:spTree>
    <p:extLst>
      <p:ext uri="{BB962C8B-B14F-4D97-AF65-F5344CB8AC3E}">
        <p14:creationId xmlns:p14="http://schemas.microsoft.com/office/powerpoint/2010/main" val="5799904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DHCP </a:t>
            </a:r>
            <a:r>
              <a:rPr lang="pt-PT" dirty="0" err="1"/>
              <a:t>Snooping</a:t>
            </a:r>
            <a:r>
              <a:rPr lang="pt-PT" dirty="0"/>
              <a:t> </a:t>
            </a:r>
            <a:r>
              <a:rPr lang="pt-PT" dirty="0" err="1"/>
              <a:t>Example</a:t>
            </a:r>
            <a:r>
              <a:rPr lang="pt-PT" dirty="0"/>
              <a:t> </a:t>
            </a:r>
            <a:r>
              <a:rPr lang="pt-PT" dirty="0" err="1"/>
              <a:t>Configuration</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2406932" y="1315893"/>
            <a:ext cx="4265291" cy="5217646"/>
          </a:xfrm>
          <a:prstGeom prst="rect">
            <a:avLst/>
          </a:prstGeom>
        </p:spPr>
      </p:pic>
    </p:spTree>
    <p:extLst>
      <p:ext uri="{BB962C8B-B14F-4D97-AF65-F5344CB8AC3E}">
        <p14:creationId xmlns:p14="http://schemas.microsoft.com/office/powerpoint/2010/main" val="41564202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DHCP </a:t>
            </a:r>
            <a:r>
              <a:rPr lang="pt-PT" dirty="0" err="1"/>
              <a:t>Snooping</a:t>
            </a:r>
            <a:r>
              <a:rPr lang="pt-PT" dirty="0"/>
              <a:t> </a:t>
            </a:r>
            <a:r>
              <a:rPr lang="pt-PT" dirty="0" err="1"/>
              <a:t>Example</a:t>
            </a:r>
            <a:r>
              <a:rPr lang="pt-PT" dirty="0"/>
              <a:t> </a:t>
            </a:r>
            <a:r>
              <a:rPr lang="pt-PT" dirty="0" err="1"/>
              <a:t>Configuration</a:t>
            </a:r>
            <a:endParaRPr lang="pt-PT" dirty="0"/>
          </a:p>
        </p:txBody>
      </p:sp>
      <p:sp>
        <p:nvSpPr>
          <p:cNvPr id="3" name="Content Placeholder 2"/>
          <p:cNvSpPr>
            <a:spLocks noGrp="1"/>
          </p:cNvSpPr>
          <p:nvPr>
            <p:ph idx="1"/>
          </p:nvPr>
        </p:nvSpPr>
        <p:spPr/>
        <p:txBody>
          <a:bodyPr/>
          <a:lstStyle/>
          <a:p>
            <a:pPr marL="0" indent="0">
              <a:buNone/>
            </a:pPr>
            <a:r>
              <a:rPr lang="en-US" dirty="0"/>
              <a:t>S</a:t>
            </a:r>
            <a:r>
              <a:rPr lang="en-US" dirty="0" smtClean="0"/>
              <a:t>teps </a:t>
            </a:r>
            <a:r>
              <a:rPr lang="en-US" dirty="0"/>
              <a:t>to enable DHCP snooping for VLAN 10 with a DHCP server on Ethernet </a:t>
            </a:r>
            <a:r>
              <a:rPr lang="en-US" dirty="0" smtClean="0"/>
              <a:t>0/0</a:t>
            </a:r>
            <a:r>
              <a:rPr lang="pt-PT" dirty="0" smtClean="0"/>
              <a:t>:</a:t>
            </a:r>
            <a:endParaRPr lang="pt-PT" dirty="0"/>
          </a:p>
          <a:p>
            <a:r>
              <a:rPr lang="en-US" b="1" dirty="0"/>
              <a:t>Step 1. </a:t>
            </a:r>
            <a:r>
              <a:rPr lang="en-US" dirty="0"/>
              <a:t>Enable DHCP snooping globally.</a:t>
            </a:r>
          </a:p>
          <a:p>
            <a:r>
              <a:rPr lang="en-US" b="1" dirty="0"/>
              <a:t>Step 2. </a:t>
            </a:r>
            <a:r>
              <a:rPr lang="en-US" dirty="0"/>
              <a:t>Enable DHCP snooping on selected VLANs.</a:t>
            </a:r>
          </a:p>
          <a:p>
            <a:r>
              <a:rPr lang="en-US" b="1" dirty="0"/>
              <a:t>Step 3. </a:t>
            </a:r>
            <a:r>
              <a:rPr lang="en-US" dirty="0"/>
              <a:t>Configure trusted interfaces, since untrusted is default.</a:t>
            </a:r>
          </a:p>
          <a:p>
            <a:r>
              <a:rPr lang="en-US" b="1" dirty="0"/>
              <a:t>Step 4. </a:t>
            </a:r>
            <a:r>
              <a:rPr lang="en-US" dirty="0"/>
              <a:t>Configure rate-limit of DHCP requests on untrusted ports.</a:t>
            </a:r>
          </a:p>
          <a:p>
            <a:r>
              <a:rPr lang="en-US" b="1" dirty="0"/>
              <a:t>Step 5. </a:t>
            </a:r>
            <a:r>
              <a:rPr lang="en-US" dirty="0"/>
              <a:t>Configure information option using DHCP option 82.</a:t>
            </a:r>
            <a:endParaRPr lang="pt-PT" dirty="0"/>
          </a:p>
        </p:txBody>
      </p:sp>
      <p:pic>
        <p:nvPicPr>
          <p:cNvPr id="4" name="Picture 3"/>
          <p:cNvPicPr>
            <a:picLocks noChangeAspect="1"/>
          </p:cNvPicPr>
          <p:nvPr/>
        </p:nvPicPr>
        <p:blipFill>
          <a:blip r:embed="rId3"/>
          <a:stretch>
            <a:fillRect/>
          </a:stretch>
        </p:blipFill>
        <p:spPr>
          <a:xfrm>
            <a:off x="279399" y="4994215"/>
            <a:ext cx="8534207" cy="1320524"/>
          </a:xfrm>
          <a:prstGeom prst="rect">
            <a:avLst/>
          </a:prstGeom>
        </p:spPr>
      </p:pic>
    </p:spTree>
    <p:extLst>
      <p:ext uri="{BB962C8B-B14F-4D97-AF65-F5344CB8AC3E}">
        <p14:creationId xmlns:p14="http://schemas.microsoft.com/office/powerpoint/2010/main" val="21221661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DHCP Snooping </a:t>
            </a:r>
            <a:r>
              <a:rPr lang="en-US" dirty="0" smtClean="0"/>
              <a:t>Configuration</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1072058" y="1594818"/>
            <a:ext cx="6935040" cy="1621200"/>
          </a:xfrm>
          <a:prstGeom prst="rect">
            <a:avLst/>
          </a:prstGeom>
        </p:spPr>
      </p:pic>
      <p:pic>
        <p:nvPicPr>
          <p:cNvPr id="5" name="Picture 4"/>
          <p:cNvPicPr>
            <a:picLocks noChangeAspect="1"/>
          </p:cNvPicPr>
          <p:nvPr/>
        </p:nvPicPr>
        <p:blipFill>
          <a:blip r:embed="rId3"/>
          <a:stretch>
            <a:fillRect/>
          </a:stretch>
        </p:blipFill>
        <p:spPr>
          <a:xfrm>
            <a:off x="1089370" y="3243314"/>
            <a:ext cx="6904080" cy="2501280"/>
          </a:xfrm>
          <a:prstGeom prst="rect">
            <a:avLst/>
          </a:prstGeom>
        </p:spPr>
      </p:pic>
    </p:spTree>
    <p:extLst>
      <p:ext uri="{BB962C8B-B14F-4D97-AF65-F5344CB8AC3E}">
        <p14:creationId xmlns:p14="http://schemas.microsoft.com/office/powerpoint/2010/main" val="12077451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DHCP Snooping </a:t>
            </a:r>
            <a:r>
              <a:rPr lang="en-US" dirty="0" smtClean="0"/>
              <a:t>Configuration</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685635" y="2934269"/>
            <a:ext cx="7707886" cy="1973245"/>
          </a:xfrm>
          <a:prstGeom prst="rect">
            <a:avLst/>
          </a:prstGeom>
        </p:spPr>
      </p:pic>
    </p:spTree>
    <p:extLst>
      <p:ext uri="{BB962C8B-B14F-4D97-AF65-F5344CB8AC3E}">
        <p14:creationId xmlns:p14="http://schemas.microsoft.com/office/powerpoint/2010/main" val="23300419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DHCP Snooping Command Review</a:t>
            </a:r>
            <a:endParaRPr lang="pt-PT" dirty="0"/>
          </a:p>
        </p:txBody>
      </p:sp>
      <p:sp>
        <p:nvSpPr>
          <p:cNvPr id="3" name="Content Placeholder 2"/>
          <p:cNvSpPr>
            <a:spLocks noGrp="1"/>
          </p:cNvSpPr>
          <p:nvPr>
            <p:ph idx="1"/>
          </p:nvPr>
        </p:nvSpPr>
        <p:spPr/>
        <p:txBody>
          <a:bodyPr>
            <a:normAutofit fontScale="85000" lnSpcReduction="20000"/>
          </a:bodyPr>
          <a:lstStyle/>
          <a:p>
            <a:r>
              <a:rPr lang="en-US" b="1" dirty="0" err="1">
                <a:latin typeface="Consolas" panose="020B0609020204030204" pitchFamily="49" charset="0"/>
              </a:rPr>
              <a:t>ip</a:t>
            </a:r>
            <a:r>
              <a:rPr lang="en-US" b="1" dirty="0">
                <a:latin typeface="Consolas" panose="020B0609020204030204" pitchFamily="49" charset="0"/>
              </a:rPr>
              <a:t> </a:t>
            </a:r>
            <a:r>
              <a:rPr lang="en-US" b="1" dirty="0" err="1">
                <a:latin typeface="Consolas" panose="020B0609020204030204" pitchFamily="49" charset="0"/>
              </a:rPr>
              <a:t>dhcp</a:t>
            </a:r>
            <a:r>
              <a:rPr lang="en-US" b="1" dirty="0">
                <a:latin typeface="Consolas" panose="020B0609020204030204" pitchFamily="49" charset="0"/>
              </a:rPr>
              <a:t> snooping </a:t>
            </a:r>
            <a:endParaRPr lang="en-US" b="1" dirty="0" smtClean="0">
              <a:latin typeface="Consolas" panose="020B0609020204030204" pitchFamily="49" charset="0"/>
            </a:endParaRPr>
          </a:p>
          <a:p>
            <a:pPr lvl="1"/>
            <a:r>
              <a:rPr lang="en-US" dirty="0" smtClean="0"/>
              <a:t>Enables </a:t>
            </a:r>
            <a:r>
              <a:rPr lang="en-US" dirty="0"/>
              <a:t>DHCP snooping globally. By default, the feature is </a:t>
            </a:r>
            <a:r>
              <a:rPr lang="en-US" dirty="0" smtClean="0"/>
              <a:t>not </a:t>
            </a:r>
            <a:r>
              <a:rPr lang="pt-PT" dirty="0" err="1" smtClean="0"/>
              <a:t>enabled</a:t>
            </a:r>
            <a:r>
              <a:rPr lang="pt-PT" dirty="0"/>
              <a:t>.</a:t>
            </a:r>
          </a:p>
          <a:p>
            <a:r>
              <a:rPr lang="pt-PT" b="1" dirty="0" err="1">
                <a:latin typeface="Consolas" panose="020B0609020204030204" pitchFamily="49" charset="0"/>
              </a:rPr>
              <a:t>ip</a:t>
            </a:r>
            <a:r>
              <a:rPr lang="pt-PT" b="1" dirty="0">
                <a:latin typeface="Consolas" panose="020B0609020204030204" pitchFamily="49" charset="0"/>
              </a:rPr>
              <a:t> </a:t>
            </a:r>
            <a:r>
              <a:rPr lang="pt-PT" b="1" dirty="0" err="1">
                <a:latin typeface="Consolas" panose="020B0609020204030204" pitchFamily="49" charset="0"/>
              </a:rPr>
              <a:t>dhcp</a:t>
            </a:r>
            <a:r>
              <a:rPr lang="pt-PT" b="1" dirty="0">
                <a:latin typeface="Consolas" panose="020B0609020204030204" pitchFamily="49" charset="0"/>
              </a:rPr>
              <a:t> </a:t>
            </a:r>
            <a:r>
              <a:rPr lang="pt-PT" b="1" dirty="0" err="1" smtClean="0">
                <a:latin typeface="Consolas" panose="020B0609020204030204" pitchFamily="49" charset="0"/>
              </a:rPr>
              <a:t>snooping</a:t>
            </a:r>
            <a:r>
              <a:rPr lang="pt-PT" b="1" dirty="0">
                <a:latin typeface="Consolas" panose="020B0609020204030204" pitchFamily="49" charset="0"/>
              </a:rPr>
              <a:t> </a:t>
            </a:r>
            <a:r>
              <a:rPr lang="pt-PT" b="1" dirty="0" err="1" smtClean="0">
                <a:latin typeface="Consolas" panose="020B0609020204030204" pitchFamily="49" charset="0"/>
              </a:rPr>
              <a:t>information</a:t>
            </a:r>
            <a:r>
              <a:rPr lang="pt-PT" b="1" dirty="0" smtClean="0">
                <a:latin typeface="Consolas" panose="020B0609020204030204" pitchFamily="49" charset="0"/>
              </a:rPr>
              <a:t> </a:t>
            </a:r>
            <a:r>
              <a:rPr lang="pt-PT" b="1" dirty="0" err="1">
                <a:latin typeface="Consolas" panose="020B0609020204030204" pitchFamily="49" charset="0"/>
              </a:rPr>
              <a:t>option</a:t>
            </a:r>
            <a:endParaRPr lang="pt-PT" b="1" dirty="0">
              <a:latin typeface="Consolas" panose="020B0609020204030204" pitchFamily="49" charset="0"/>
            </a:endParaRPr>
          </a:p>
          <a:p>
            <a:pPr lvl="1"/>
            <a:r>
              <a:rPr lang="en-US" dirty="0"/>
              <a:t>Enables DHCP option 82. This is optional for the </a:t>
            </a:r>
            <a:r>
              <a:rPr lang="en-US" dirty="0" smtClean="0"/>
              <a:t>forwarded DHCP </a:t>
            </a:r>
            <a:r>
              <a:rPr lang="en-US" dirty="0"/>
              <a:t>request packet to contain information on the switch </a:t>
            </a:r>
            <a:r>
              <a:rPr lang="en-US" dirty="0" smtClean="0"/>
              <a:t>port where </a:t>
            </a:r>
            <a:r>
              <a:rPr lang="en-US" dirty="0"/>
              <a:t>it originated. The option is enabled by default.</a:t>
            </a:r>
          </a:p>
          <a:p>
            <a:r>
              <a:rPr lang="pt-PT" b="1" dirty="0" err="1">
                <a:latin typeface="Consolas" panose="020B0609020204030204" pitchFamily="49" charset="0"/>
              </a:rPr>
              <a:t>ip</a:t>
            </a:r>
            <a:r>
              <a:rPr lang="pt-PT" b="1" dirty="0">
                <a:latin typeface="Consolas" panose="020B0609020204030204" pitchFamily="49" charset="0"/>
              </a:rPr>
              <a:t> </a:t>
            </a:r>
            <a:r>
              <a:rPr lang="pt-PT" b="1" dirty="0" err="1">
                <a:latin typeface="Consolas" panose="020B0609020204030204" pitchFamily="49" charset="0"/>
              </a:rPr>
              <a:t>dhcp</a:t>
            </a:r>
            <a:r>
              <a:rPr lang="pt-PT" b="1" dirty="0">
                <a:latin typeface="Consolas" panose="020B0609020204030204" pitchFamily="49" charset="0"/>
              </a:rPr>
              <a:t> </a:t>
            </a:r>
            <a:r>
              <a:rPr lang="pt-PT" b="1" dirty="0" err="1">
                <a:latin typeface="Consolas" panose="020B0609020204030204" pitchFamily="49" charset="0"/>
              </a:rPr>
              <a:t>snooping</a:t>
            </a:r>
            <a:r>
              <a:rPr lang="pt-PT" b="1" dirty="0">
                <a:latin typeface="Consolas" panose="020B0609020204030204" pitchFamily="49" charset="0"/>
              </a:rPr>
              <a:t> </a:t>
            </a:r>
            <a:r>
              <a:rPr lang="pt-PT" b="1" dirty="0" err="1" smtClean="0">
                <a:latin typeface="Consolas" panose="020B0609020204030204" pitchFamily="49" charset="0"/>
              </a:rPr>
              <a:t>vlan</a:t>
            </a:r>
            <a:r>
              <a:rPr lang="pt-PT" b="1" dirty="0">
                <a:latin typeface="Consolas" panose="020B0609020204030204" pitchFamily="49" charset="0"/>
              </a:rPr>
              <a:t> </a:t>
            </a:r>
            <a:r>
              <a:rPr lang="pt-PT" i="1" dirty="0" err="1" smtClean="0">
                <a:latin typeface="Consolas" panose="020B0609020204030204" pitchFamily="49" charset="0"/>
              </a:rPr>
              <a:t>vlan</a:t>
            </a:r>
            <a:r>
              <a:rPr lang="pt-PT" i="1" dirty="0" smtClean="0">
                <a:latin typeface="Consolas" panose="020B0609020204030204" pitchFamily="49" charset="0"/>
              </a:rPr>
              <a:t>-id </a:t>
            </a:r>
            <a:r>
              <a:rPr lang="pt-PT" dirty="0">
                <a:latin typeface="Consolas" panose="020B0609020204030204" pitchFamily="49" charset="0"/>
              </a:rPr>
              <a:t>[ </a:t>
            </a:r>
            <a:r>
              <a:rPr lang="pt-PT" i="1" dirty="0" err="1">
                <a:latin typeface="Consolas" panose="020B0609020204030204" pitchFamily="49" charset="0"/>
              </a:rPr>
              <a:t>vlan</a:t>
            </a:r>
            <a:r>
              <a:rPr lang="pt-PT" i="1" dirty="0">
                <a:latin typeface="Consolas" panose="020B0609020204030204" pitchFamily="49" charset="0"/>
              </a:rPr>
              <a:t>-id </a:t>
            </a:r>
            <a:r>
              <a:rPr lang="pt-PT" dirty="0">
                <a:latin typeface="Consolas" panose="020B0609020204030204" pitchFamily="49" charset="0"/>
              </a:rPr>
              <a:t>]</a:t>
            </a:r>
          </a:p>
          <a:p>
            <a:pPr lvl="1"/>
            <a:r>
              <a:rPr lang="en-US" dirty="0"/>
              <a:t>Identifies VLANs that will be subject to DHCP snooping.</a:t>
            </a:r>
          </a:p>
          <a:p>
            <a:r>
              <a:rPr lang="en-US" b="1" dirty="0" err="1">
                <a:latin typeface="Consolas" panose="020B0609020204030204" pitchFamily="49" charset="0"/>
              </a:rPr>
              <a:t>ip</a:t>
            </a:r>
            <a:r>
              <a:rPr lang="en-US" b="1" dirty="0">
                <a:latin typeface="Consolas" panose="020B0609020204030204" pitchFamily="49" charset="0"/>
              </a:rPr>
              <a:t> </a:t>
            </a:r>
            <a:r>
              <a:rPr lang="en-US" b="1" dirty="0" err="1">
                <a:latin typeface="Consolas" panose="020B0609020204030204" pitchFamily="49" charset="0"/>
              </a:rPr>
              <a:t>dhcp</a:t>
            </a:r>
            <a:r>
              <a:rPr lang="en-US" b="1" dirty="0">
                <a:latin typeface="Consolas" panose="020B0609020204030204" pitchFamily="49" charset="0"/>
              </a:rPr>
              <a:t> snooping trust </a:t>
            </a:r>
            <a:endParaRPr lang="en-US" b="1" dirty="0" smtClean="0">
              <a:latin typeface="Consolas" panose="020B0609020204030204" pitchFamily="49" charset="0"/>
            </a:endParaRPr>
          </a:p>
          <a:p>
            <a:pPr lvl="1"/>
            <a:r>
              <a:rPr lang="en-US" dirty="0" smtClean="0"/>
              <a:t>Configures </a:t>
            </a:r>
            <a:r>
              <a:rPr lang="en-US" dirty="0"/>
              <a:t>trusted port. Use the </a:t>
            </a:r>
            <a:r>
              <a:rPr lang="en-US" b="1" dirty="0"/>
              <a:t>no </a:t>
            </a:r>
            <a:r>
              <a:rPr lang="en-US" dirty="0"/>
              <a:t>keyword to revert </a:t>
            </a:r>
            <a:r>
              <a:rPr lang="en-US" dirty="0" smtClean="0"/>
              <a:t>to untrusted</a:t>
            </a:r>
            <a:r>
              <a:rPr lang="en-US" dirty="0"/>
              <a:t>. Use this command in the interface </a:t>
            </a:r>
            <a:r>
              <a:rPr lang="en-US" dirty="0" smtClean="0"/>
              <a:t>configuration </a:t>
            </a:r>
            <a:r>
              <a:rPr lang="pt-PT" dirty="0" err="1" smtClean="0"/>
              <a:t>mode</a:t>
            </a:r>
            <a:r>
              <a:rPr lang="pt-PT" dirty="0" smtClean="0"/>
              <a:t>.</a:t>
            </a:r>
          </a:p>
          <a:p>
            <a:r>
              <a:rPr lang="pt-PT" b="1" dirty="0" err="1">
                <a:latin typeface="Consolas" panose="020B0609020204030204" pitchFamily="49" charset="0"/>
              </a:rPr>
              <a:t>ip</a:t>
            </a:r>
            <a:r>
              <a:rPr lang="pt-PT" b="1" dirty="0">
                <a:latin typeface="Consolas" panose="020B0609020204030204" pitchFamily="49" charset="0"/>
              </a:rPr>
              <a:t> </a:t>
            </a:r>
            <a:r>
              <a:rPr lang="pt-PT" b="1" dirty="0" err="1">
                <a:latin typeface="Consolas" panose="020B0609020204030204" pitchFamily="49" charset="0"/>
              </a:rPr>
              <a:t>dhcp</a:t>
            </a:r>
            <a:r>
              <a:rPr lang="pt-PT" b="1" dirty="0">
                <a:latin typeface="Consolas" panose="020B0609020204030204" pitchFamily="49" charset="0"/>
              </a:rPr>
              <a:t> </a:t>
            </a:r>
            <a:r>
              <a:rPr lang="pt-PT" b="1" dirty="0" err="1">
                <a:latin typeface="Consolas" panose="020B0609020204030204" pitchFamily="49" charset="0"/>
              </a:rPr>
              <a:t>snooping</a:t>
            </a:r>
            <a:r>
              <a:rPr lang="pt-PT" b="1" dirty="0">
                <a:latin typeface="Consolas" panose="020B0609020204030204" pitchFamily="49" charset="0"/>
              </a:rPr>
              <a:t> </a:t>
            </a:r>
            <a:r>
              <a:rPr lang="pt-PT" b="1" dirty="0" err="1" smtClean="0">
                <a:latin typeface="Consolas" panose="020B0609020204030204" pitchFamily="49" charset="0"/>
              </a:rPr>
              <a:t>limit</a:t>
            </a:r>
            <a:r>
              <a:rPr lang="pt-PT" b="1" dirty="0">
                <a:latin typeface="Consolas" panose="020B0609020204030204" pitchFamily="49" charset="0"/>
              </a:rPr>
              <a:t> </a:t>
            </a:r>
            <a:r>
              <a:rPr lang="pt-PT" b="1" dirty="0" smtClean="0">
                <a:latin typeface="Consolas" panose="020B0609020204030204" pitchFamily="49" charset="0"/>
              </a:rPr>
              <a:t>rate </a:t>
            </a:r>
            <a:r>
              <a:rPr lang="pt-PT" i="1" dirty="0" err="1">
                <a:latin typeface="Consolas" panose="020B0609020204030204" pitchFamily="49" charset="0"/>
              </a:rPr>
              <a:t>rate</a:t>
            </a:r>
            <a:endParaRPr lang="pt-PT" i="1" dirty="0">
              <a:latin typeface="Consolas" panose="020B0609020204030204" pitchFamily="49" charset="0"/>
            </a:endParaRPr>
          </a:p>
          <a:p>
            <a:pPr lvl="1"/>
            <a:r>
              <a:rPr lang="en-US" dirty="0"/>
              <a:t>Configures the number of DHCP packets per second that </a:t>
            </a:r>
            <a:r>
              <a:rPr lang="en-US" dirty="0" smtClean="0"/>
              <a:t>an interface </a:t>
            </a:r>
            <a:r>
              <a:rPr lang="en-US" dirty="0"/>
              <a:t>can receive. This ensures that DHCP traffic will </a:t>
            </a:r>
            <a:r>
              <a:rPr lang="en-US" dirty="0" smtClean="0"/>
              <a:t>not overwhelm </a:t>
            </a:r>
            <a:r>
              <a:rPr lang="en-US" dirty="0"/>
              <a:t>the DHCP servers. Normally, the rate limit </a:t>
            </a:r>
            <a:r>
              <a:rPr lang="en-US" dirty="0" smtClean="0"/>
              <a:t>applies to </a:t>
            </a:r>
            <a:r>
              <a:rPr lang="en-US" dirty="0"/>
              <a:t>untrusted interfaces. Use this command in the </a:t>
            </a:r>
            <a:r>
              <a:rPr lang="en-US" dirty="0" smtClean="0"/>
              <a:t>interface </a:t>
            </a:r>
            <a:r>
              <a:rPr lang="pt-PT" dirty="0" err="1" smtClean="0"/>
              <a:t>configuration</a:t>
            </a:r>
            <a:r>
              <a:rPr lang="pt-PT" dirty="0" smtClean="0"/>
              <a:t> </a:t>
            </a:r>
            <a:r>
              <a:rPr lang="pt-PT" dirty="0" err="1"/>
              <a:t>mode</a:t>
            </a:r>
            <a:r>
              <a:rPr lang="pt-PT" dirty="0"/>
              <a:t>.</a:t>
            </a:r>
          </a:p>
          <a:p>
            <a:r>
              <a:rPr lang="en-US" b="1" dirty="0">
                <a:latin typeface="Consolas" panose="020B0609020204030204" pitchFamily="49" charset="0"/>
              </a:rPr>
              <a:t>show </a:t>
            </a:r>
            <a:r>
              <a:rPr lang="en-US" b="1" dirty="0" err="1">
                <a:latin typeface="Consolas" panose="020B0609020204030204" pitchFamily="49" charset="0"/>
              </a:rPr>
              <a:t>ip</a:t>
            </a:r>
            <a:r>
              <a:rPr lang="en-US" b="1" dirty="0">
                <a:latin typeface="Consolas" panose="020B0609020204030204" pitchFamily="49" charset="0"/>
              </a:rPr>
              <a:t> </a:t>
            </a:r>
            <a:r>
              <a:rPr lang="en-US" b="1" dirty="0" err="1">
                <a:latin typeface="Consolas" panose="020B0609020204030204" pitchFamily="49" charset="0"/>
              </a:rPr>
              <a:t>dhcp</a:t>
            </a:r>
            <a:r>
              <a:rPr lang="en-US" b="1" dirty="0">
                <a:latin typeface="Consolas" panose="020B0609020204030204" pitchFamily="49" charset="0"/>
              </a:rPr>
              <a:t> snooping </a:t>
            </a:r>
            <a:endParaRPr lang="en-US" b="1" dirty="0" smtClean="0">
              <a:latin typeface="Consolas" panose="020B0609020204030204" pitchFamily="49" charset="0"/>
            </a:endParaRPr>
          </a:p>
          <a:p>
            <a:pPr lvl="1"/>
            <a:r>
              <a:rPr lang="en-US" dirty="0" smtClean="0"/>
              <a:t>Verifies </a:t>
            </a:r>
            <a:r>
              <a:rPr lang="en-US" dirty="0"/>
              <a:t>the configuration.</a:t>
            </a:r>
            <a:endParaRPr lang="pt-PT" dirty="0"/>
          </a:p>
        </p:txBody>
      </p:sp>
    </p:spTree>
    <p:extLst>
      <p:ext uri="{BB962C8B-B14F-4D97-AF65-F5344CB8AC3E}">
        <p14:creationId xmlns:p14="http://schemas.microsoft.com/office/powerpoint/2010/main" val="1720164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IP </a:t>
            </a:r>
            <a:r>
              <a:rPr lang="pt-PT" dirty="0" err="1"/>
              <a:t>Source</a:t>
            </a:r>
            <a:r>
              <a:rPr lang="pt-PT" dirty="0"/>
              <a:t> </a:t>
            </a:r>
            <a:r>
              <a:rPr lang="pt-PT" dirty="0" err="1"/>
              <a:t>Guard</a:t>
            </a:r>
            <a:endParaRPr lang="pt-PT" dirty="0"/>
          </a:p>
        </p:txBody>
      </p:sp>
      <p:sp>
        <p:nvSpPr>
          <p:cNvPr id="3" name="Content Placeholder 2"/>
          <p:cNvSpPr>
            <a:spLocks noGrp="1"/>
          </p:cNvSpPr>
          <p:nvPr>
            <p:ph idx="1"/>
          </p:nvPr>
        </p:nvSpPr>
        <p:spPr/>
        <p:txBody>
          <a:bodyPr>
            <a:normAutofit fontScale="92500"/>
          </a:bodyPr>
          <a:lstStyle/>
          <a:p>
            <a:r>
              <a:rPr lang="en-US" dirty="0" smtClean="0"/>
              <a:t>IPSG </a:t>
            </a:r>
            <a:r>
              <a:rPr lang="en-US" dirty="0"/>
              <a:t>operates by dynamically maintaining per-port VLAN ACLs </a:t>
            </a:r>
            <a:r>
              <a:rPr lang="en-US" dirty="0" smtClean="0"/>
              <a:t>based on </a:t>
            </a:r>
            <a:r>
              <a:rPr lang="pt-PT" dirty="0" err="1" smtClean="0"/>
              <a:t>learned</a:t>
            </a:r>
            <a:r>
              <a:rPr lang="pt-PT" dirty="0" smtClean="0"/>
              <a:t> IP-to-MAC-to-</a:t>
            </a:r>
            <a:r>
              <a:rPr lang="pt-PT" dirty="0" err="1" smtClean="0"/>
              <a:t>switch</a:t>
            </a:r>
            <a:r>
              <a:rPr lang="pt-PT" dirty="0" smtClean="0"/>
              <a:t>-</a:t>
            </a:r>
            <a:r>
              <a:rPr lang="pt-PT" dirty="0" err="1" smtClean="0"/>
              <a:t>port</a:t>
            </a:r>
            <a:r>
              <a:rPr lang="pt-PT" dirty="0" smtClean="0"/>
              <a:t> </a:t>
            </a:r>
            <a:r>
              <a:rPr lang="pt-PT" dirty="0" err="1" smtClean="0"/>
              <a:t>bindings</a:t>
            </a:r>
            <a:r>
              <a:rPr lang="pt-PT" dirty="0" smtClean="0"/>
              <a:t>.</a:t>
            </a:r>
          </a:p>
          <a:p>
            <a:r>
              <a:rPr lang="en-US" dirty="0"/>
              <a:t>W</a:t>
            </a:r>
            <a:r>
              <a:rPr lang="en-US" dirty="0" smtClean="0"/>
              <a:t>hen </a:t>
            </a:r>
            <a:r>
              <a:rPr lang="en-US" dirty="0"/>
              <a:t>IPSG is enabled, the switch blocks all IP traffic </a:t>
            </a:r>
            <a:r>
              <a:rPr lang="en-US" dirty="0" smtClean="0"/>
              <a:t>into the </a:t>
            </a:r>
            <a:r>
              <a:rPr lang="en-US" dirty="0"/>
              <a:t>port except for DHCP packets captured by the DHCP snooping process.</a:t>
            </a:r>
          </a:p>
          <a:p>
            <a:r>
              <a:rPr lang="en-US" dirty="0"/>
              <a:t>After the DHCP process is complete and the client receives a valid IP address from </a:t>
            </a:r>
            <a:r>
              <a:rPr lang="en-US" dirty="0" smtClean="0"/>
              <a:t>the DHCP </a:t>
            </a:r>
            <a:r>
              <a:rPr lang="en-US" dirty="0"/>
              <a:t>server (or when a static IP source binding is configured by the user), a </a:t>
            </a:r>
            <a:r>
              <a:rPr lang="en-US" dirty="0" smtClean="0"/>
              <a:t>per-port and </a:t>
            </a:r>
            <a:r>
              <a:rPr lang="en-US" dirty="0"/>
              <a:t>VLAN access control list (PVACL) is installed on the port dynamically.</a:t>
            </a:r>
          </a:p>
          <a:p>
            <a:r>
              <a:rPr lang="en-US" dirty="0"/>
              <a:t>This process restricts the client IP traffic ingress on the respective port to the source </a:t>
            </a:r>
            <a:r>
              <a:rPr lang="en-US" dirty="0" smtClean="0"/>
              <a:t>IP address </a:t>
            </a:r>
            <a:r>
              <a:rPr lang="en-US" dirty="0"/>
              <a:t>that is configured in the binding. </a:t>
            </a:r>
            <a:endParaRPr lang="en-US" dirty="0" smtClean="0"/>
          </a:p>
          <a:p>
            <a:r>
              <a:rPr lang="en-US" dirty="0" smtClean="0"/>
              <a:t>Any </a:t>
            </a:r>
            <a:r>
              <a:rPr lang="en-US" dirty="0"/>
              <a:t>IP traffic with a source IP address </a:t>
            </a:r>
            <a:r>
              <a:rPr lang="en-US" dirty="0" smtClean="0"/>
              <a:t>other than </a:t>
            </a:r>
            <a:r>
              <a:rPr lang="en-US" dirty="0"/>
              <a:t>that in the IP source binding will be filtered out. </a:t>
            </a:r>
            <a:endParaRPr lang="pt-PT" dirty="0"/>
          </a:p>
        </p:txBody>
      </p:sp>
    </p:spTree>
    <p:extLst>
      <p:ext uri="{BB962C8B-B14F-4D97-AF65-F5344CB8AC3E}">
        <p14:creationId xmlns:p14="http://schemas.microsoft.com/office/powerpoint/2010/main" val="9659983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IPSG </a:t>
            </a:r>
            <a:r>
              <a:rPr lang="pt-PT" dirty="0" err="1"/>
              <a:t>Topology</a:t>
            </a:r>
            <a:r>
              <a:rPr lang="pt-PT" dirty="0"/>
              <a:t> Layout</a:t>
            </a:r>
          </a:p>
        </p:txBody>
      </p:sp>
      <p:sp>
        <p:nvSpPr>
          <p:cNvPr id="3" name="Content Placeholder 2"/>
          <p:cNvSpPr>
            <a:spLocks noGrp="1"/>
          </p:cNvSpPr>
          <p:nvPr>
            <p:ph idx="1"/>
          </p:nvPr>
        </p:nvSpPr>
        <p:spPr>
          <a:xfrm>
            <a:off x="279400" y="1183340"/>
            <a:ext cx="4260849" cy="5131399"/>
          </a:xfrm>
        </p:spPr>
        <p:txBody>
          <a:bodyPr>
            <a:normAutofit/>
          </a:bodyPr>
          <a:lstStyle/>
          <a:p>
            <a:endParaRPr lang="pt-PT" dirty="0"/>
          </a:p>
        </p:txBody>
      </p:sp>
      <p:pic>
        <p:nvPicPr>
          <p:cNvPr id="4" name="Picture 3"/>
          <p:cNvPicPr>
            <a:picLocks noChangeAspect="1"/>
          </p:cNvPicPr>
          <p:nvPr/>
        </p:nvPicPr>
        <p:blipFill>
          <a:blip r:embed="rId3"/>
          <a:stretch>
            <a:fillRect/>
          </a:stretch>
        </p:blipFill>
        <p:spPr>
          <a:xfrm>
            <a:off x="2357569" y="1065139"/>
            <a:ext cx="4365360" cy="5249600"/>
          </a:xfrm>
          <a:prstGeom prst="rect">
            <a:avLst/>
          </a:prstGeom>
        </p:spPr>
      </p:pic>
    </p:spTree>
    <p:extLst>
      <p:ext uri="{BB962C8B-B14F-4D97-AF65-F5344CB8AC3E}">
        <p14:creationId xmlns:p14="http://schemas.microsoft.com/office/powerpoint/2010/main" val="28225082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IPSG </a:t>
            </a:r>
            <a:r>
              <a:rPr lang="pt-PT" dirty="0" err="1" smtClean="0"/>
              <a:t>Filters</a:t>
            </a:r>
            <a:endParaRPr lang="pt-PT" dirty="0"/>
          </a:p>
        </p:txBody>
      </p:sp>
      <p:sp>
        <p:nvSpPr>
          <p:cNvPr id="3" name="Content Placeholder 2"/>
          <p:cNvSpPr>
            <a:spLocks noGrp="1"/>
          </p:cNvSpPr>
          <p:nvPr>
            <p:ph idx="1"/>
          </p:nvPr>
        </p:nvSpPr>
        <p:spPr/>
        <p:txBody>
          <a:bodyPr>
            <a:normAutofit/>
          </a:bodyPr>
          <a:lstStyle/>
          <a:p>
            <a:pPr marL="0" indent="0">
              <a:buNone/>
            </a:pPr>
            <a:r>
              <a:rPr lang="en-US" dirty="0"/>
              <a:t>For each untrusted port, there are two possible levels of IP traffic security filtering:</a:t>
            </a:r>
          </a:p>
          <a:p>
            <a:r>
              <a:rPr lang="en-US" b="1" dirty="0" smtClean="0"/>
              <a:t>Source </a:t>
            </a:r>
            <a:r>
              <a:rPr lang="en-US" b="1" dirty="0"/>
              <a:t>IP address </a:t>
            </a:r>
            <a:r>
              <a:rPr lang="en-US" b="1" dirty="0" smtClean="0"/>
              <a:t>filter</a:t>
            </a:r>
          </a:p>
          <a:p>
            <a:pPr lvl="1"/>
            <a:r>
              <a:rPr lang="en-US" dirty="0" smtClean="0"/>
              <a:t>IP </a:t>
            </a:r>
            <a:r>
              <a:rPr lang="en-US" dirty="0"/>
              <a:t>traffic is filtered based on its source IP address. Only </a:t>
            </a:r>
            <a:r>
              <a:rPr lang="en-US" dirty="0" smtClean="0"/>
              <a:t>IP traffic </a:t>
            </a:r>
            <a:r>
              <a:rPr lang="en-US" dirty="0"/>
              <a:t>with a source IP address that matches the IP source binding entry is </a:t>
            </a:r>
            <a:r>
              <a:rPr lang="en-US" dirty="0" smtClean="0"/>
              <a:t>permitted. An </a:t>
            </a:r>
            <a:r>
              <a:rPr lang="en-US" dirty="0"/>
              <a:t>IP source address filter is changed when a new IP source entry binding is </a:t>
            </a:r>
            <a:r>
              <a:rPr lang="en-US" dirty="0" smtClean="0"/>
              <a:t>created or </a:t>
            </a:r>
            <a:r>
              <a:rPr lang="en-US" dirty="0"/>
              <a:t>deleted on the port. </a:t>
            </a:r>
          </a:p>
          <a:p>
            <a:r>
              <a:rPr lang="en-US" b="1" dirty="0" smtClean="0"/>
              <a:t>Source </a:t>
            </a:r>
            <a:r>
              <a:rPr lang="en-US" b="1" dirty="0"/>
              <a:t>IP and MAC address </a:t>
            </a:r>
            <a:r>
              <a:rPr lang="en-US" b="1" dirty="0" smtClean="0"/>
              <a:t>filter</a:t>
            </a:r>
          </a:p>
          <a:p>
            <a:pPr lvl="1"/>
            <a:r>
              <a:rPr lang="en-US" dirty="0" smtClean="0"/>
              <a:t>IP </a:t>
            </a:r>
            <a:r>
              <a:rPr lang="en-US" dirty="0"/>
              <a:t>traffic is filtered based on its source </a:t>
            </a:r>
            <a:r>
              <a:rPr lang="en-US" dirty="0" smtClean="0"/>
              <a:t>IP address </a:t>
            </a:r>
            <a:r>
              <a:rPr lang="en-US" dirty="0"/>
              <a:t>in addition to its MAC address; only IP traffic with source IP and </a:t>
            </a:r>
            <a:r>
              <a:rPr lang="en-US" dirty="0" smtClean="0"/>
              <a:t>MAC addresses </a:t>
            </a:r>
            <a:r>
              <a:rPr lang="en-US" dirty="0"/>
              <a:t>that match the IP source binding entry are permitted.</a:t>
            </a:r>
            <a:endParaRPr lang="pt-PT" dirty="0"/>
          </a:p>
        </p:txBody>
      </p:sp>
    </p:spTree>
    <p:extLst>
      <p:ext uri="{BB962C8B-B14F-4D97-AF65-F5344CB8AC3E}">
        <p14:creationId xmlns:p14="http://schemas.microsoft.com/office/powerpoint/2010/main" val="10111871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IPSG </a:t>
            </a:r>
            <a:r>
              <a:rPr lang="pt-PT" dirty="0" err="1"/>
              <a:t>Configuration</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2217578" y="1386719"/>
            <a:ext cx="4644000" cy="4724640"/>
          </a:xfrm>
          <a:prstGeom prst="rect">
            <a:avLst/>
          </a:prstGeom>
        </p:spPr>
      </p:pic>
    </p:spTree>
    <p:extLst>
      <p:ext uri="{BB962C8B-B14F-4D97-AF65-F5344CB8AC3E}">
        <p14:creationId xmlns:p14="http://schemas.microsoft.com/office/powerpoint/2010/main" val="35317459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IPSG </a:t>
            </a:r>
            <a:r>
              <a:rPr lang="pt-PT" dirty="0" err="1"/>
              <a:t>Configuration</a:t>
            </a:r>
            <a:endParaRPr lang="pt-PT" dirty="0"/>
          </a:p>
        </p:txBody>
      </p:sp>
      <p:sp>
        <p:nvSpPr>
          <p:cNvPr id="3" name="Content Placeholder 2"/>
          <p:cNvSpPr>
            <a:spLocks noGrp="1"/>
          </p:cNvSpPr>
          <p:nvPr>
            <p:ph idx="1"/>
          </p:nvPr>
        </p:nvSpPr>
        <p:spPr/>
        <p:txBody>
          <a:bodyPr/>
          <a:lstStyle/>
          <a:p>
            <a:r>
              <a:rPr lang="en-US" dirty="0"/>
              <a:t>To enable IPSG on the port use the </a:t>
            </a:r>
            <a:r>
              <a:rPr lang="en-US" sz="2000" b="1" dirty="0" err="1" smtClean="0">
                <a:latin typeface="Consolas" panose="020B0609020204030204" pitchFamily="49" charset="0"/>
              </a:rPr>
              <a:t>ip</a:t>
            </a:r>
            <a:r>
              <a:rPr lang="en-US" sz="2000" b="1" dirty="0" smtClean="0">
                <a:latin typeface="Consolas" panose="020B0609020204030204" pitchFamily="49" charset="0"/>
              </a:rPr>
              <a:t> verify </a:t>
            </a:r>
            <a:r>
              <a:rPr lang="en-US" sz="2000" b="1" dirty="0">
                <a:latin typeface="Consolas" panose="020B0609020204030204" pitchFamily="49" charset="0"/>
              </a:rPr>
              <a:t>source </a:t>
            </a:r>
            <a:r>
              <a:rPr lang="en-US" dirty="0"/>
              <a:t>interface command for enabling IP address filters. </a:t>
            </a:r>
            <a:endParaRPr lang="en-US" dirty="0" smtClean="0"/>
          </a:p>
          <a:p>
            <a:r>
              <a:rPr lang="en-US" dirty="0" smtClean="0"/>
              <a:t>To </a:t>
            </a:r>
            <a:r>
              <a:rPr lang="en-US" dirty="0"/>
              <a:t>enable MAC </a:t>
            </a:r>
            <a:r>
              <a:rPr lang="en-US" dirty="0" smtClean="0"/>
              <a:t>address filtering </a:t>
            </a:r>
            <a:r>
              <a:rPr lang="en-US" dirty="0"/>
              <a:t>and IP filters, add </a:t>
            </a:r>
            <a:r>
              <a:rPr lang="en-US" sz="2000" dirty="0">
                <a:latin typeface="Consolas" panose="020B0609020204030204" pitchFamily="49" charset="0"/>
              </a:rPr>
              <a:t>the </a:t>
            </a:r>
            <a:r>
              <a:rPr lang="en-US" sz="2000" b="1" dirty="0" err="1">
                <a:latin typeface="Consolas" panose="020B0609020204030204" pitchFamily="49" charset="0"/>
              </a:rPr>
              <a:t>ip</a:t>
            </a:r>
            <a:r>
              <a:rPr lang="en-US" sz="2000" b="1" dirty="0">
                <a:latin typeface="Consolas" panose="020B0609020204030204" pitchFamily="49" charset="0"/>
              </a:rPr>
              <a:t> verify source port-security</a:t>
            </a:r>
            <a:r>
              <a:rPr lang="en-US" b="1" dirty="0"/>
              <a:t> </a:t>
            </a:r>
            <a:r>
              <a:rPr lang="en-US" dirty="0"/>
              <a:t>interface command.</a:t>
            </a:r>
            <a:endParaRPr lang="pt-PT" dirty="0"/>
          </a:p>
        </p:txBody>
      </p:sp>
      <p:pic>
        <p:nvPicPr>
          <p:cNvPr id="4" name="Picture 3"/>
          <p:cNvPicPr>
            <a:picLocks noChangeAspect="1"/>
          </p:cNvPicPr>
          <p:nvPr/>
        </p:nvPicPr>
        <p:blipFill>
          <a:blip r:embed="rId2"/>
          <a:stretch>
            <a:fillRect/>
          </a:stretch>
        </p:blipFill>
        <p:spPr>
          <a:xfrm>
            <a:off x="296693" y="3643952"/>
            <a:ext cx="8502953" cy="1760561"/>
          </a:xfrm>
          <a:prstGeom prst="rect">
            <a:avLst/>
          </a:prstGeom>
          <a:ln w="22225">
            <a:solidFill>
              <a:schemeClr val="tx1"/>
            </a:solidFill>
          </a:ln>
        </p:spPr>
      </p:pic>
    </p:spTree>
    <p:extLst>
      <p:ext uri="{BB962C8B-B14F-4D97-AF65-F5344CB8AC3E}">
        <p14:creationId xmlns:p14="http://schemas.microsoft.com/office/powerpoint/2010/main" val="480374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3000" kern="0" dirty="0">
                <a:solidFill>
                  <a:schemeClr val="bg1"/>
                </a:solidFill>
                <a:latin typeface="+mj-lt"/>
                <a:ea typeface="+mj-ea"/>
                <a:cs typeface="+mj-cs"/>
              </a:rPr>
              <a:t>Cisco Switch Security Configuration Best Practices</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IPSG </a:t>
            </a:r>
            <a:r>
              <a:rPr lang="en-US" dirty="0" smtClean="0"/>
              <a:t>Configuration </a:t>
            </a:r>
            <a:r>
              <a:rPr lang="en-US" dirty="0"/>
              <a:t>and State </a:t>
            </a:r>
            <a:r>
              <a:rPr lang="en-US" dirty="0" smtClean="0"/>
              <a:t>Verification</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363702" y="2953045"/>
            <a:ext cx="8351752" cy="1591988"/>
          </a:xfrm>
          <a:prstGeom prst="rect">
            <a:avLst/>
          </a:prstGeom>
        </p:spPr>
      </p:pic>
    </p:spTree>
    <p:extLst>
      <p:ext uri="{BB962C8B-B14F-4D97-AF65-F5344CB8AC3E}">
        <p14:creationId xmlns:p14="http://schemas.microsoft.com/office/powerpoint/2010/main" val="37608277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ARP </a:t>
            </a:r>
            <a:r>
              <a:rPr lang="pt-PT" dirty="0" err="1"/>
              <a:t>Spoofing</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399510" y="1290434"/>
            <a:ext cx="8280135" cy="4917209"/>
          </a:xfrm>
          <a:prstGeom prst="rect">
            <a:avLst/>
          </a:prstGeom>
        </p:spPr>
      </p:pic>
    </p:spTree>
    <p:extLst>
      <p:ext uri="{BB962C8B-B14F-4D97-AF65-F5344CB8AC3E}">
        <p14:creationId xmlns:p14="http://schemas.microsoft.com/office/powerpoint/2010/main" val="33287067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ARP </a:t>
            </a:r>
            <a:r>
              <a:rPr lang="pt-PT" dirty="0" err="1"/>
              <a:t>Spoofing</a:t>
            </a:r>
            <a:endParaRPr lang="pt-PT" dirty="0"/>
          </a:p>
        </p:txBody>
      </p:sp>
      <p:sp>
        <p:nvSpPr>
          <p:cNvPr id="3" name="Content Placeholder 2"/>
          <p:cNvSpPr>
            <a:spLocks noGrp="1"/>
          </p:cNvSpPr>
          <p:nvPr>
            <p:ph idx="1"/>
          </p:nvPr>
        </p:nvSpPr>
        <p:spPr/>
        <p:txBody>
          <a:bodyPr>
            <a:normAutofit fontScale="92500" lnSpcReduction="10000"/>
          </a:bodyPr>
          <a:lstStyle/>
          <a:p>
            <a:r>
              <a:rPr lang="en-US" b="1" dirty="0" smtClean="0"/>
              <a:t>Step </a:t>
            </a:r>
            <a:r>
              <a:rPr lang="en-US" b="1" dirty="0"/>
              <a:t>1. </a:t>
            </a:r>
            <a:r>
              <a:rPr lang="en-US" dirty="0"/>
              <a:t>PCA sends an ARP request for MAC address of R1.</a:t>
            </a:r>
          </a:p>
          <a:p>
            <a:r>
              <a:rPr lang="en-US" b="1" dirty="0"/>
              <a:t>Step 2. </a:t>
            </a:r>
            <a:r>
              <a:rPr lang="en-US" dirty="0"/>
              <a:t>R1 replies with its MAC and IP address. It also updates its ARP cache.</a:t>
            </a:r>
          </a:p>
          <a:p>
            <a:r>
              <a:rPr lang="en-US" b="1" dirty="0"/>
              <a:t>Step 3. </a:t>
            </a:r>
            <a:r>
              <a:rPr lang="en-US" dirty="0"/>
              <a:t>PCA binds MAC address of R1 to R1’s IP address in its ARP cache.</a:t>
            </a:r>
          </a:p>
          <a:p>
            <a:r>
              <a:rPr lang="en-US" b="1" dirty="0"/>
              <a:t>Step 4. </a:t>
            </a:r>
            <a:r>
              <a:rPr lang="en-US" dirty="0"/>
              <a:t>Attacker sends its ARP reply to PCA, binding its MAC address to the IP </a:t>
            </a:r>
            <a:r>
              <a:rPr lang="en-US" dirty="0" smtClean="0"/>
              <a:t>of </a:t>
            </a:r>
            <a:r>
              <a:rPr lang="pt-PT" dirty="0" smtClean="0"/>
              <a:t>R1</a:t>
            </a:r>
            <a:r>
              <a:rPr lang="pt-PT" dirty="0"/>
              <a:t>.</a:t>
            </a:r>
          </a:p>
          <a:p>
            <a:r>
              <a:rPr lang="en-US" b="1" dirty="0"/>
              <a:t>Step 5. </a:t>
            </a:r>
            <a:r>
              <a:rPr lang="en-US" dirty="0"/>
              <a:t>PCA updates ARP cache with MAC address of attacker bound to IP </a:t>
            </a:r>
            <a:r>
              <a:rPr lang="en-US" dirty="0" smtClean="0"/>
              <a:t>address </a:t>
            </a:r>
            <a:r>
              <a:rPr lang="pt-PT" dirty="0" err="1" smtClean="0"/>
              <a:t>of</a:t>
            </a:r>
            <a:r>
              <a:rPr lang="pt-PT" dirty="0" smtClean="0"/>
              <a:t> </a:t>
            </a:r>
            <a:r>
              <a:rPr lang="pt-PT" dirty="0"/>
              <a:t>R1.</a:t>
            </a:r>
          </a:p>
          <a:p>
            <a:r>
              <a:rPr lang="en-US" b="1" dirty="0"/>
              <a:t>Step 6. </a:t>
            </a:r>
            <a:r>
              <a:rPr lang="en-US" dirty="0"/>
              <a:t>Attacker sends its ARP reply to R1, binding its MAC address to the IP </a:t>
            </a:r>
            <a:r>
              <a:rPr lang="en-US" dirty="0" smtClean="0"/>
              <a:t>of </a:t>
            </a:r>
            <a:r>
              <a:rPr lang="pt-PT" dirty="0" smtClean="0"/>
              <a:t>PCA</a:t>
            </a:r>
            <a:r>
              <a:rPr lang="pt-PT" dirty="0"/>
              <a:t>.</a:t>
            </a:r>
          </a:p>
          <a:p>
            <a:r>
              <a:rPr lang="en-US" b="1" dirty="0"/>
              <a:t>Step 7. </a:t>
            </a:r>
            <a:r>
              <a:rPr lang="en-US" dirty="0"/>
              <a:t>R1 updates ARP cache with MAC address of attacker bound to IP address </a:t>
            </a:r>
            <a:r>
              <a:rPr lang="en-US" dirty="0" smtClean="0"/>
              <a:t>of </a:t>
            </a:r>
            <a:r>
              <a:rPr lang="pt-PT" dirty="0" smtClean="0"/>
              <a:t>PCA</a:t>
            </a:r>
            <a:r>
              <a:rPr lang="pt-PT" dirty="0"/>
              <a:t>.</a:t>
            </a:r>
          </a:p>
          <a:p>
            <a:r>
              <a:rPr lang="en-US" b="1" dirty="0"/>
              <a:t>Step 8. </a:t>
            </a:r>
            <a:r>
              <a:rPr lang="en-US" dirty="0"/>
              <a:t>Packets are diverted through attacker.</a:t>
            </a:r>
            <a:endParaRPr lang="pt-PT" dirty="0"/>
          </a:p>
        </p:txBody>
      </p:sp>
    </p:spTree>
    <p:extLst>
      <p:ext uri="{BB962C8B-B14F-4D97-AF65-F5344CB8AC3E}">
        <p14:creationId xmlns:p14="http://schemas.microsoft.com/office/powerpoint/2010/main" val="23240430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Dynamic</a:t>
            </a:r>
            <a:r>
              <a:rPr lang="pt-PT" dirty="0"/>
              <a:t> ARP </a:t>
            </a:r>
            <a:r>
              <a:rPr lang="pt-PT" dirty="0" err="1"/>
              <a:t>Inspection</a:t>
            </a:r>
            <a:endParaRPr lang="pt-PT" dirty="0"/>
          </a:p>
        </p:txBody>
      </p:sp>
      <p:sp>
        <p:nvSpPr>
          <p:cNvPr id="3" name="Content Placeholder 2"/>
          <p:cNvSpPr>
            <a:spLocks noGrp="1"/>
          </p:cNvSpPr>
          <p:nvPr>
            <p:ph idx="1"/>
          </p:nvPr>
        </p:nvSpPr>
        <p:spPr/>
        <p:txBody>
          <a:bodyPr>
            <a:normAutofit fontScale="85000" lnSpcReduction="10000"/>
          </a:bodyPr>
          <a:lstStyle/>
          <a:p>
            <a:r>
              <a:rPr lang="en-US" dirty="0"/>
              <a:t>Dynamic ARP inspection (DAI) helps prevent such attacks by not relaying invalid </a:t>
            </a:r>
            <a:r>
              <a:rPr lang="en-US" dirty="0" smtClean="0"/>
              <a:t>or gratuitous </a:t>
            </a:r>
            <a:r>
              <a:rPr lang="en-US" dirty="0"/>
              <a:t>ARP replies out to other ports in the same VLAN. </a:t>
            </a:r>
            <a:endParaRPr lang="en-US" dirty="0" smtClean="0"/>
          </a:p>
          <a:p>
            <a:r>
              <a:rPr lang="en-US" dirty="0" smtClean="0"/>
              <a:t>DAI </a:t>
            </a:r>
            <a:r>
              <a:rPr lang="en-US" dirty="0"/>
              <a:t>intercepts all </a:t>
            </a:r>
            <a:r>
              <a:rPr lang="en-US" dirty="0" smtClean="0"/>
              <a:t>ARP requests </a:t>
            </a:r>
            <a:r>
              <a:rPr lang="en-US" dirty="0"/>
              <a:t>and all replies on the untrusted ports. </a:t>
            </a:r>
            <a:endParaRPr lang="en-US" dirty="0" smtClean="0"/>
          </a:p>
          <a:p>
            <a:r>
              <a:rPr lang="en-US" dirty="0" smtClean="0"/>
              <a:t>Each </a:t>
            </a:r>
            <a:r>
              <a:rPr lang="en-US" dirty="0"/>
              <a:t>intercepted packet is verified </a:t>
            </a:r>
            <a:r>
              <a:rPr lang="en-US" dirty="0" smtClean="0"/>
              <a:t>for valid </a:t>
            </a:r>
            <a:r>
              <a:rPr lang="en-US" dirty="0"/>
              <a:t>IP-to-MAC </a:t>
            </a:r>
            <a:r>
              <a:rPr lang="en-US" dirty="0" smtClean="0"/>
              <a:t>binding similar to IPSG.</a:t>
            </a:r>
          </a:p>
          <a:p>
            <a:r>
              <a:rPr lang="en-US" dirty="0"/>
              <a:t>ARP replies coming from invalid devices </a:t>
            </a:r>
            <a:r>
              <a:rPr lang="en-US" dirty="0" smtClean="0"/>
              <a:t>are either </a:t>
            </a:r>
            <a:r>
              <a:rPr lang="en-US" dirty="0"/>
              <a:t>dropped or logged by the switch for auditing so that ARP poisoning attacks </a:t>
            </a:r>
            <a:r>
              <a:rPr lang="en-US" dirty="0" smtClean="0"/>
              <a:t>are prevented.</a:t>
            </a:r>
          </a:p>
          <a:p>
            <a:r>
              <a:rPr lang="en-US" dirty="0" smtClean="0"/>
              <a:t>You </a:t>
            </a:r>
            <a:r>
              <a:rPr lang="en-US" dirty="0"/>
              <a:t>can also use DAI to rate-limit the ARP packets and then err-disable </a:t>
            </a:r>
            <a:r>
              <a:rPr lang="en-US" dirty="0" smtClean="0"/>
              <a:t>the interface </a:t>
            </a:r>
            <a:r>
              <a:rPr lang="en-US" dirty="0"/>
              <a:t>if the rate is </a:t>
            </a:r>
            <a:r>
              <a:rPr lang="en-US" dirty="0" smtClean="0"/>
              <a:t>exceeded. </a:t>
            </a:r>
          </a:p>
          <a:p>
            <a:r>
              <a:rPr lang="en-US" dirty="0" smtClean="0"/>
              <a:t>DAI </a:t>
            </a:r>
            <a:r>
              <a:rPr lang="en-US" dirty="0"/>
              <a:t>determines the validity of an ARP packet based on a valid </a:t>
            </a:r>
            <a:r>
              <a:rPr lang="en-US" dirty="0" smtClean="0"/>
              <a:t>MAC-address-to-</a:t>
            </a:r>
            <a:r>
              <a:rPr lang="en-US" dirty="0" err="1" smtClean="0"/>
              <a:t>Ip</a:t>
            </a:r>
            <a:r>
              <a:rPr lang="en-US" dirty="0" smtClean="0"/>
              <a:t> address bindings </a:t>
            </a:r>
            <a:r>
              <a:rPr lang="en-US" dirty="0"/>
              <a:t>database that is built by DHCP snooping. </a:t>
            </a:r>
            <a:endParaRPr lang="en-US" dirty="0" smtClean="0"/>
          </a:p>
          <a:p>
            <a:r>
              <a:rPr lang="en-US" dirty="0" smtClean="0"/>
              <a:t>In </a:t>
            </a:r>
            <a:r>
              <a:rPr lang="en-US" dirty="0"/>
              <a:t>addition, to handle </a:t>
            </a:r>
            <a:r>
              <a:rPr lang="en-US" dirty="0" smtClean="0"/>
              <a:t>hosts that </a:t>
            </a:r>
            <a:r>
              <a:rPr lang="en-US" dirty="0"/>
              <a:t>use statically configured IP addresses, DAI can validate ARP packets against </a:t>
            </a:r>
            <a:r>
              <a:rPr lang="en-US" dirty="0" smtClean="0"/>
              <a:t>user configured </a:t>
            </a:r>
            <a:r>
              <a:rPr lang="pt-PT" dirty="0" smtClean="0"/>
              <a:t>ARP </a:t>
            </a:r>
            <a:r>
              <a:rPr lang="pt-PT" dirty="0" err="1"/>
              <a:t>ACLs</a:t>
            </a:r>
            <a:r>
              <a:rPr lang="pt-PT" dirty="0"/>
              <a:t>.</a:t>
            </a:r>
          </a:p>
        </p:txBody>
      </p:sp>
    </p:spTree>
    <p:extLst>
      <p:ext uri="{BB962C8B-B14F-4D97-AF65-F5344CB8AC3E}">
        <p14:creationId xmlns:p14="http://schemas.microsoft.com/office/powerpoint/2010/main" val="39413463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DAI </a:t>
            </a:r>
            <a:r>
              <a:rPr lang="pt-PT" dirty="0" err="1" smtClean="0"/>
              <a:t>Configuration</a:t>
            </a:r>
            <a:r>
              <a:rPr lang="pt-PT" dirty="0" smtClean="0"/>
              <a:t> Steps</a:t>
            </a:r>
            <a:endParaRPr lang="pt-PT" dirty="0"/>
          </a:p>
        </p:txBody>
      </p:sp>
      <p:sp>
        <p:nvSpPr>
          <p:cNvPr id="3" name="Content Placeholder 2"/>
          <p:cNvSpPr>
            <a:spLocks noGrp="1"/>
          </p:cNvSpPr>
          <p:nvPr>
            <p:ph idx="1"/>
          </p:nvPr>
        </p:nvSpPr>
        <p:spPr/>
        <p:txBody>
          <a:bodyPr/>
          <a:lstStyle/>
          <a:p>
            <a:r>
              <a:rPr lang="en-US" b="1" dirty="0"/>
              <a:t>Step 1. </a:t>
            </a:r>
            <a:r>
              <a:rPr lang="en-US" dirty="0"/>
              <a:t>Implement protection against DHCP spoofing:</a:t>
            </a:r>
          </a:p>
          <a:p>
            <a:pPr lvl="1"/>
            <a:r>
              <a:rPr lang="en-US" b="1" dirty="0"/>
              <a:t>a. </a:t>
            </a:r>
            <a:r>
              <a:rPr lang="en-US" dirty="0"/>
              <a:t>Enable DHCP snooping globally.</a:t>
            </a:r>
          </a:p>
          <a:p>
            <a:pPr lvl="1"/>
            <a:r>
              <a:rPr lang="en-US" b="1" dirty="0"/>
              <a:t>b. </a:t>
            </a:r>
            <a:r>
              <a:rPr lang="en-US" dirty="0"/>
              <a:t>Enable DHCP snooping on selected VLANs</a:t>
            </a:r>
            <a:r>
              <a:rPr lang="en-US" dirty="0" smtClean="0"/>
              <a:t>.</a:t>
            </a:r>
          </a:p>
          <a:p>
            <a:r>
              <a:rPr lang="en-US" b="1" dirty="0"/>
              <a:t>Step 2. </a:t>
            </a:r>
            <a:r>
              <a:rPr lang="en-US" dirty="0"/>
              <a:t>Enable DAI: Enable ARP inspection on selected VLANs.</a:t>
            </a:r>
          </a:p>
          <a:p>
            <a:r>
              <a:rPr lang="en-US" b="1" dirty="0"/>
              <a:t>Step 3. </a:t>
            </a:r>
            <a:r>
              <a:rPr lang="en-US" dirty="0"/>
              <a:t>Configure trusted interfaces for DHCP snooping and ARP </a:t>
            </a:r>
            <a:r>
              <a:rPr lang="en-US" dirty="0" smtClean="0"/>
              <a:t>inspection </a:t>
            </a:r>
            <a:r>
              <a:rPr lang="pt-PT" dirty="0" smtClean="0"/>
              <a:t>(</a:t>
            </a:r>
            <a:r>
              <a:rPr lang="pt-PT" dirty="0" err="1" smtClean="0"/>
              <a:t>untrusted</a:t>
            </a:r>
            <a:r>
              <a:rPr lang="pt-PT" dirty="0" smtClean="0"/>
              <a:t> </a:t>
            </a:r>
            <a:r>
              <a:rPr lang="pt-PT" dirty="0" err="1"/>
              <a:t>is</a:t>
            </a:r>
            <a:r>
              <a:rPr lang="pt-PT" dirty="0"/>
              <a:t> </a:t>
            </a:r>
            <a:r>
              <a:rPr lang="pt-PT" dirty="0" err="1"/>
              <a:t>default</a:t>
            </a:r>
            <a:r>
              <a:rPr lang="pt-PT" dirty="0"/>
              <a:t>).</a:t>
            </a:r>
          </a:p>
        </p:txBody>
      </p:sp>
    </p:spTree>
    <p:extLst>
      <p:ext uri="{BB962C8B-B14F-4D97-AF65-F5344CB8AC3E}">
        <p14:creationId xmlns:p14="http://schemas.microsoft.com/office/powerpoint/2010/main" val="24423000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DAI </a:t>
            </a:r>
            <a:r>
              <a:rPr lang="pt-PT" dirty="0" err="1"/>
              <a:t>Configuration</a:t>
            </a:r>
            <a:endParaRPr lang="pt-PT" dirty="0"/>
          </a:p>
        </p:txBody>
      </p:sp>
      <p:sp>
        <p:nvSpPr>
          <p:cNvPr id="3" name="Content Placeholder 2"/>
          <p:cNvSpPr>
            <a:spLocks noGrp="1"/>
          </p:cNvSpPr>
          <p:nvPr>
            <p:ph idx="1"/>
          </p:nvPr>
        </p:nvSpPr>
        <p:spPr/>
        <p:txBody>
          <a:bodyPr/>
          <a:lstStyle/>
          <a:p>
            <a:endParaRPr lang="pt-PT" dirty="0"/>
          </a:p>
        </p:txBody>
      </p:sp>
      <p:pic>
        <p:nvPicPr>
          <p:cNvPr id="5" name="Picture 4"/>
          <p:cNvPicPr>
            <a:picLocks noChangeAspect="1"/>
          </p:cNvPicPr>
          <p:nvPr/>
        </p:nvPicPr>
        <p:blipFill>
          <a:blip r:embed="rId2"/>
          <a:stretch>
            <a:fillRect/>
          </a:stretch>
        </p:blipFill>
        <p:spPr>
          <a:xfrm>
            <a:off x="358325" y="2843550"/>
            <a:ext cx="8077512" cy="1810977"/>
          </a:xfrm>
          <a:prstGeom prst="rect">
            <a:avLst/>
          </a:prstGeom>
        </p:spPr>
      </p:pic>
      <p:pic>
        <p:nvPicPr>
          <p:cNvPr id="4" name="Picture 3"/>
          <p:cNvPicPr>
            <a:picLocks noChangeAspect="1"/>
          </p:cNvPicPr>
          <p:nvPr/>
        </p:nvPicPr>
        <p:blipFill>
          <a:blip r:embed="rId3"/>
          <a:stretch>
            <a:fillRect/>
          </a:stretch>
        </p:blipFill>
        <p:spPr>
          <a:xfrm>
            <a:off x="4539578" y="1463919"/>
            <a:ext cx="4117680" cy="4570240"/>
          </a:xfrm>
          <a:prstGeom prst="rect">
            <a:avLst/>
          </a:prstGeom>
        </p:spPr>
      </p:pic>
    </p:spTree>
    <p:extLst>
      <p:ext uri="{BB962C8B-B14F-4D97-AF65-F5344CB8AC3E}">
        <p14:creationId xmlns:p14="http://schemas.microsoft.com/office/powerpoint/2010/main" val="918160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DAI </a:t>
            </a:r>
            <a:r>
              <a:rPr lang="pt-PT" dirty="0" err="1"/>
              <a:t>Commands</a:t>
            </a:r>
            <a:endParaRPr lang="pt-PT" dirty="0"/>
          </a:p>
        </p:txBody>
      </p:sp>
      <p:sp>
        <p:nvSpPr>
          <p:cNvPr id="3" name="Content Placeholder 2"/>
          <p:cNvSpPr>
            <a:spLocks noGrp="1"/>
          </p:cNvSpPr>
          <p:nvPr>
            <p:ph idx="1"/>
          </p:nvPr>
        </p:nvSpPr>
        <p:spPr/>
        <p:txBody>
          <a:bodyPr/>
          <a:lstStyle/>
          <a:p>
            <a:r>
              <a:rPr lang="en-US" b="1" dirty="0" err="1"/>
              <a:t>ip</a:t>
            </a:r>
            <a:r>
              <a:rPr lang="en-US" b="1" dirty="0"/>
              <a:t> </a:t>
            </a:r>
            <a:r>
              <a:rPr lang="en-US" b="1" dirty="0" err="1"/>
              <a:t>arp</a:t>
            </a:r>
            <a:r>
              <a:rPr lang="en-US" b="1" dirty="0"/>
              <a:t> inspection </a:t>
            </a:r>
            <a:r>
              <a:rPr lang="en-US" b="1" dirty="0" err="1"/>
              <a:t>vlan</a:t>
            </a:r>
            <a:r>
              <a:rPr lang="en-US" b="1" dirty="0"/>
              <a:t> </a:t>
            </a:r>
            <a:r>
              <a:rPr lang="en-US" i="1" dirty="0" err="1"/>
              <a:t>vlan</a:t>
            </a:r>
            <a:r>
              <a:rPr lang="en-US" i="1" dirty="0"/>
              <a:t>-id </a:t>
            </a:r>
            <a:r>
              <a:rPr lang="en-US" dirty="0"/>
              <a:t>[ </a:t>
            </a:r>
            <a:r>
              <a:rPr lang="en-US" b="1" dirty="0"/>
              <a:t>, </a:t>
            </a:r>
            <a:r>
              <a:rPr lang="en-US" i="1" dirty="0" err="1"/>
              <a:t>vlan</a:t>
            </a:r>
            <a:r>
              <a:rPr lang="en-US" i="1" dirty="0"/>
              <a:t>-id </a:t>
            </a:r>
            <a:r>
              <a:rPr lang="en-US" dirty="0"/>
              <a:t>] </a:t>
            </a:r>
            <a:endParaRPr lang="en-US" dirty="0" smtClean="0"/>
          </a:p>
          <a:p>
            <a:pPr lvl="1"/>
            <a:r>
              <a:rPr lang="en-US" dirty="0" smtClean="0"/>
              <a:t>Enables </a:t>
            </a:r>
            <a:r>
              <a:rPr lang="en-US" dirty="0"/>
              <a:t>DAI on a VLAN or range of VLANs</a:t>
            </a:r>
          </a:p>
          <a:p>
            <a:r>
              <a:rPr lang="en-US" b="1" dirty="0" err="1"/>
              <a:t>ip</a:t>
            </a:r>
            <a:r>
              <a:rPr lang="en-US" b="1" dirty="0"/>
              <a:t> </a:t>
            </a:r>
            <a:r>
              <a:rPr lang="en-US" b="1" dirty="0" err="1"/>
              <a:t>arp</a:t>
            </a:r>
            <a:r>
              <a:rPr lang="en-US" b="1" dirty="0"/>
              <a:t> inspection trust </a:t>
            </a:r>
            <a:endParaRPr lang="en-US" b="1" dirty="0" smtClean="0"/>
          </a:p>
          <a:p>
            <a:pPr lvl="1"/>
            <a:r>
              <a:rPr lang="en-US" dirty="0" smtClean="0"/>
              <a:t>Sets </a:t>
            </a:r>
            <a:r>
              <a:rPr lang="en-US" dirty="0"/>
              <a:t>the interface as a trusted interface</a:t>
            </a:r>
          </a:p>
          <a:p>
            <a:r>
              <a:rPr lang="en-US" b="1" dirty="0" err="1"/>
              <a:t>ip</a:t>
            </a:r>
            <a:r>
              <a:rPr lang="en-US" b="1" dirty="0"/>
              <a:t> </a:t>
            </a:r>
            <a:r>
              <a:rPr lang="en-US" b="1" dirty="0" err="1"/>
              <a:t>arp</a:t>
            </a:r>
            <a:r>
              <a:rPr lang="en-US" b="1" dirty="0"/>
              <a:t> inspection validate </a:t>
            </a:r>
            <a:r>
              <a:rPr lang="en-US" dirty="0"/>
              <a:t>{[ </a:t>
            </a:r>
            <a:r>
              <a:rPr lang="en-US" i="1" dirty="0" err="1"/>
              <a:t>src</a:t>
            </a:r>
            <a:r>
              <a:rPr lang="en-US" i="1" dirty="0"/>
              <a:t>-mac </a:t>
            </a:r>
            <a:r>
              <a:rPr lang="en-US" dirty="0"/>
              <a:t>] [ </a:t>
            </a:r>
            <a:r>
              <a:rPr lang="en-US" i="1" dirty="0" err="1"/>
              <a:t>dst</a:t>
            </a:r>
            <a:r>
              <a:rPr lang="en-US" i="1" dirty="0"/>
              <a:t>-mac </a:t>
            </a:r>
            <a:r>
              <a:rPr lang="en-US" dirty="0" smtClean="0"/>
              <a:t>] </a:t>
            </a:r>
            <a:r>
              <a:rPr lang="pt-PT" dirty="0" smtClean="0"/>
              <a:t>[ </a:t>
            </a:r>
            <a:r>
              <a:rPr lang="pt-PT" i="1" dirty="0" err="1"/>
              <a:t>ip</a:t>
            </a:r>
            <a:r>
              <a:rPr lang="pt-PT" i="1" dirty="0"/>
              <a:t> </a:t>
            </a:r>
            <a:r>
              <a:rPr lang="pt-PT" dirty="0"/>
              <a:t>]}</a:t>
            </a:r>
          </a:p>
          <a:p>
            <a:pPr lvl="1"/>
            <a:r>
              <a:rPr lang="en-US" dirty="0"/>
              <a:t>Configures DAI to drop ARP packets </a:t>
            </a:r>
            <a:r>
              <a:rPr lang="en-US" dirty="0" smtClean="0"/>
              <a:t>when the </a:t>
            </a:r>
            <a:r>
              <a:rPr lang="en-US" dirty="0"/>
              <a:t>IP addresses are invalid, or when the </a:t>
            </a:r>
            <a:r>
              <a:rPr lang="en-US" dirty="0" smtClean="0"/>
              <a:t>MAC addresses </a:t>
            </a:r>
            <a:r>
              <a:rPr lang="en-US" dirty="0"/>
              <a:t>in the body of the ARP packets </a:t>
            </a:r>
            <a:r>
              <a:rPr lang="en-US" dirty="0" smtClean="0"/>
              <a:t>do not </a:t>
            </a:r>
            <a:r>
              <a:rPr lang="en-US" dirty="0"/>
              <a:t>match the addresses that are specified </a:t>
            </a:r>
            <a:r>
              <a:rPr lang="en-US" dirty="0" smtClean="0"/>
              <a:t>in </a:t>
            </a:r>
            <a:r>
              <a:rPr lang="pt-PT" dirty="0" err="1" smtClean="0"/>
              <a:t>the</a:t>
            </a:r>
            <a:r>
              <a:rPr lang="pt-PT" dirty="0" smtClean="0"/>
              <a:t> </a:t>
            </a:r>
            <a:r>
              <a:rPr lang="pt-PT" dirty="0"/>
              <a:t>Ethernet </a:t>
            </a:r>
            <a:r>
              <a:rPr lang="pt-PT" dirty="0" err="1"/>
              <a:t>header</a:t>
            </a:r>
            <a:endParaRPr lang="pt-PT" dirty="0"/>
          </a:p>
        </p:txBody>
      </p:sp>
    </p:spTree>
    <p:extLst>
      <p:ext uri="{BB962C8B-B14F-4D97-AF65-F5344CB8AC3E}">
        <p14:creationId xmlns:p14="http://schemas.microsoft.com/office/powerpoint/2010/main" val="29403853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3000" kern="0" dirty="0">
                <a:solidFill>
                  <a:schemeClr val="bg1"/>
                </a:solidFill>
                <a:latin typeface="+mj-lt"/>
                <a:ea typeface="+mj-ea"/>
                <a:cs typeface="+mj-cs"/>
              </a:rPr>
              <a:t>Securing VLAN Trunks</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711469309"/>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t>Securing</a:t>
            </a:r>
            <a:r>
              <a:rPr lang="pt-PT" dirty="0"/>
              <a:t> VLAN </a:t>
            </a:r>
            <a:r>
              <a:rPr lang="pt-PT" dirty="0" err="1" smtClean="0"/>
              <a:t>Trunks</a:t>
            </a:r>
            <a:endParaRPr lang="pt-PT" dirty="0"/>
          </a:p>
        </p:txBody>
      </p:sp>
      <p:sp>
        <p:nvSpPr>
          <p:cNvPr id="3" name="Content Placeholder 2"/>
          <p:cNvSpPr>
            <a:spLocks noGrp="1"/>
          </p:cNvSpPr>
          <p:nvPr>
            <p:ph idx="1"/>
          </p:nvPr>
        </p:nvSpPr>
        <p:spPr/>
        <p:txBody>
          <a:bodyPr/>
          <a:lstStyle/>
          <a:p>
            <a:r>
              <a:rPr lang="en-US" dirty="0" smtClean="0"/>
              <a:t>Describe </a:t>
            </a:r>
            <a:r>
              <a:rPr lang="en-US" dirty="0"/>
              <a:t>the switch spoofing attack associated with VLAN trunks</a:t>
            </a:r>
          </a:p>
          <a:p>
            <a:r>
              <a:rPr lang="en-US" dirty="0" smtClean="0"/>
              <a:t>Protect </a:t>
            </a:r>
            <a:r>
              <a:rPr lang="en-US" dirty="0"/>
              <a:t>your network against switch spoofing</a:t>
            </a:r>
          </a:p>
          <a:p>
            <a:r>
              <a:rPr lang="en-US" dirty="0" smtClean="0"/>
              <a:t>Describe </a:t>
            </a:r>
            <a:r>
              <a:rPr lang="en-US" dirty="0"/>
              <a:t>the VLAN hopping attack</a:t>
            </a:r>
          </a:p>
          <a:p>
            <a:r>
              <a:rPr lang="en-US" dirty="0" smtClean="0"/>
              <a:t>Protect </a:t>
            </a:r>
            <a:r>
              <a:rPr lang="en-US" dirty="0"/>
              <a:t>your network against the VLAN hopping attack</a:t>
            </a:r>
          </a:p>
          <a:p>
            <a:r>
              <a:rPr lang="en-US" dirty="0" smtClean="0"/>
              <a:t>Describe </a:t>
            </a:r>
            <a:r>
              <a:rPr lang="en-US" dirty="0"/>
              <a:t>the need for VLAN access lists</a:t>
            </a:r>
          </a:p>
          <a:p>
            <a:r>
              <a:rPr lang="en-US" dirty="0" smtClean="0"/>
              <a:t>Describe </a:t>
            </a:r>
            <a:r>
              <a:rPr lang="en-US" dirty="0"/>
              <a:t>how VLAN access lists interact with standard and port access lists</a:t>
            </a:r>
          </a:p>
          <a:p>
            <a:r>
              <a:rPr lang="en-US" dirty="0" smtClean="0"/>
              <a:t>Configure </a:t>
            </a:r>
            <a:r>
              <a:rPr lang="en-US" dirty="0"/>
              <a:t>the VLAN access lists</a:t>
            </a:r>
            <a:endParaRPr lang="pt-PT" dirty="0"/>
          </a:p>
        </p:txBody>
      </p:sp>
    </p:spTree>
    <p:extLst>
      <p:ext uri="{BB962C8B-B14F-4D97-AF65-F5344CB8AC3E}">
        <p14:creationId xmlns:p14="http://schemas.microsoft.com/office/powerpoint/2010/main" val="38530346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Switch</a:t>
            </a:r>
            <a:r>
              <a:rPr lang="pt-PT" dirty="0"/>
              <a:t> </a:t>
            </a:r>
            <a:r>
              <a:rPr lang="pt-PT" dirty="0" err="1"/>
              <a:t>Spoofing</a:t>
            </a:r>
            <a:endParaRPr lang="pt-PT" dirty="0"/>
          </a:p>
        </p:txBody>
      </p:sp>
      <p:sp>
        <p:nvSpPr>
          <p:cNvPr id="3" name="Content Placeholder 2"/>
          <p:cNvSpPr>
            <a:spLocks noGrp="1"/>
          </p:cNvSpPr>
          <p:nvPr>
            <p:ph idx="1"/>
          </p:nvPr>
        </p:nvSpPr>
        <p:spPr>
          <a:xfrm>
            <a:off x="3889611" y="1183340"/>
            <a:ext cx="4910143" cy="5131399"/>
          </a:xfrm>
        </p:spPr>
        <p:txBody>
          <a:bodyPr/>
          <a:lstStyle/>
          <a:p>
            <a:r>
              <a:rPr lang="en-US" dirty="0"/>
              <a:t>There are several mechanisms or best practices to minimize authorized access to </a:t>
            </a:r>
            <a:r>
              <a:rPr lang="en-US" dirty="0" smtClean="0"/>
              <a:t>trunk ports </a:t>
            </a:r>
            <a:r>
              <a:rPr lang="en-US" dirty="0"/>
              <a:t>and switch spoofing, including the following</a:t>
            </a:r>
          </a:p>
          <a:p>
            <a:pPr lvl="1"/>
            <a:r>
              <a:rPr lang="pt-PT" dirty="0" err="1" smtClean="0"/>
              <a:t>Manually</a:t>
            </a:r>
            <a:r>
              <a:rPr lang="pt-PT" dirty="0" smtClean="0"/>
              <a:t> </a:t>
            </a:r>
            <a:r>
              <a:rPr lang="pt-PT" dirty="0"/>
              <a:t>configure </a:t>
            </a:r>
            <a:r>
              <a:rPr lang="pt-PT" dirty="0" err="1" smtClean="0"/>
              <a:t>access</a:t>
            </a:r>
            <a:r>
              <a:rPr lang="pt-PT" dirty="0" smtClean="0"/>
              <a:t> </a:t>
            </a:r>
            <a:r>
              <a:rPr lang="pt-PT" dirty="0" err="1" smtClean="0"/>
              <a:t>and</a:t>
            </a:r>
            <a:r>
              <a:rPr lang="pt-PT" dirty="0" smtClean="0"/>
              <a:t> </a:t>
            </a:r>
            <a:r>
              <a:rPr lang="pt-PT" dirty="0" err="1" smtClean="0"/>
              <a:t>trunk</a:t>
            </a:r>
            <a:r>
              <a:rPr lang="pt-PT" dirty="0" smtClean="0"/>
              <a:t> </a:t>
            </a:r>
            <a:r>
              <a:rPr lang="pt-PT" dirty="0" err="1"/>
              <a:t>ports</a:t>
            </a:r>
            <a:endParaRPr lang="pt-PT" dirty="0"/>
          </a:p>
          <a:p>
            <a:pPr lvl="1"/>
            <a:r>
              <a:rPr lang="pt-PT" dirty="0" err="1" smtClean="0"/>
              <a:t>Shut</a:t>
            </a:r>
            <a:r>
              <a:rPr lang="pt-PT" dirty="0" smtClean="0"/>
              <a:t> </a:t>
            </a:r>
            <a:r>
              <a:rPr lang="pt-PT" dirty="0" err="1"/>
              <a:t>down</a:t>
            </a:r>
            <a:r>
              <a:rPr lang="pt-PT" dirty="0"/>
              <a:t> </a:t>
            </a:r>
            <a:r>
              <a:rPr lang="pt-PT" dirty="0" err="1"/>
              <a:t>unused</a:t>
            </a:r>
            <a:r>
              <a:rPr lang="pt-PT" dirty="0"/>
              <a:t> interfaces</a:t>
            </a:r>
          </a:p>
          <a:p>
            <a:pPr lvl="1"/>
            <a:r>
              <a:rPr lang="pt-PT" dirty="0" err="1" smtClean="0"/>
              <a:t>Restrict</a:t>
            </a:r>
            <a:r>
              <a:rPr lang="pt-PT" dirty="0" smtClean="0"/>
              <a:t> </a:t>
            </a:r>
            <a:r>
              <a:rPr lang="pt-PT" dirty="0" err="1"/>
              <a:t>VLANs</a:t>
            </a:r>
            <a:r>
              <a:rPr lang="pt-PT" dirty="0"/>
              <a:t> </a:t>
            </a:r>
            <a:r>
              <a:rPr lang="pt-PT" dirty="0" err="1"/>
              <a:t>on</a:t>
            </a:r>
            <a:r>
              <a:rPr lang="pt-PT" dirty="0"/>
              <a:t> </a:t>
            </a:r>
            <a:r>
              <a:rPr lang="pt-PT" dirty="0" err="1"/>
              <a:t>trunk</a:t>
            </a:r>
            <a:r>
              <a:rPr lang="pt-PT" dirty="0"/>
              <a:t> </a:t>
            </a:r>
            <a:r>
              <a:rPr lang="pt-PT" dirty="0" err="1"/>
              <a:t>ports</a:t>
            </a:r>
            <a:endParaRPr lang="pt-PT" dirty="0"/>
          </a:p>
        </p:txBody>
      </p:sp>
      <p:pic>
        <p:nvPicPr>
          <p:cNvPr id="4" name="Picture 3"/>
          <p:cNvPicPr>
            <a:picLocks noChangeAspect="1"/>
          </p:cNvPicPr>
          <p:nvPr/>
        </p:nvPicPr>
        <p:blipFill>
          <a:blip r:embed="rId2"/>
          <a:stretch>
            <a:fillRect/>
          </a:stretch>
        </p:blipFill>
        <p:spPr>
          <a:xfrm>
            <a:off x="279400" y="1183340"/>
            <a:ext cx="3746160" cy="4755520"/>
          </a:xfrm>
          <a:prstGeom prst="rect">
            <a:avLst/>
          </a:prstGeom>
        </p:spPr>
      </p:pic>
    </p:spTree>
    <p:extLst>
      <p:ext uri="{BB962C8B-B14F-4D97-AF65-F5344CB8AC3E}">
        <p14:creationId xmlns:p14="http://schemas.microsoft.com/office/powerpoint/2010/main" val="776982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Cisco Switch Security Configuration Best Practices</a:t>
            </a:r>
            <a:br>
              <a:rPr lang="en-US" dirty="0"/>
            </a:br>
            <a:endParaRPr lang="pt-PT" dirty="0"/>
          </a:p>
        </p:txBody>
      </p:sp>
      <p:sp>
        <p:nvSpPr>
          <p:cNvPr id="7" name="Content Placeholder 6"/>
          <p:cNvSpPr>
            <a:spLocks noGrp="1"/>
          </p:cNvSpPr>
          <p:nvPr>
            <p:ph idx="1"/>
          </p:nvPr>
        </p:nvSpPr>
        <p:spPr/>
        <p:txBody>
          <a:bodyPr>
            <a:normAutofit fontScale="92500" lnSpcReduction="10000"/>
          </a:bodyPr>
          <a:lstStyle/>
          <a:p>
            <a:r>
              <a:rPr lang="pt-PT" b="1" dirty="0"/>
              <a:t>Secure </a:t>
            </a:r>
            <a:r>
              <a:rPr lang="pt-PT" b="1" dirty="0" smtClean="0"/>
              <a:t>passwords</a:t>
            </a:r>
          </a:p>
          <a:p>
            <a:pPr lvl="1"/>
            <a:r>
              <a:rPr lang="en-US" dirty="0"/>
              <a:t>The </a:t>
            </a:r>
            <a:r>
              <a:rPr lang="en-US" sz="1800" b="1" dirty="0">
                <a:latin typeface="Consolas" panose="020B0609020204030204" pitchFamily="49" charset="0"/>
              </a:rPr>
              <a:t>enable password </a:t>
            </a:r>
            <a:r>
              <a:rPr lang="en-US" dirty="0"/>
              <a:t>command employs weak encryption.</a:t>
            </a:r>
          </a:p>
          <a:p>
            <a:pPr lvl="1"/>
            <a:r>
              <a:rPr lang="en-US" dirty="0"/>
              <a:t>Use </a:t>
            </a:r>
            <a:r>
              <a:rPr lang="en-US" sz="1800" b="1" dirty="0">
                <a:latin typeface="Consolas" panose="020B0609020204030204" pitchFamily="49" charset="0"/>
              </a:rPr>
              <a:t>enable secret </a:t>
            </a:r>
            <a:r>
              <a:rPr lang="en-US" dirty="0"/>
              <a:t>whenever possible.</a:t>
            </a:r>
          </a:p>
          <a:p>
            <a:pPr lvl="1"/>
            <a:r>
              <a:rPr lang="en-US" dirty="0"/>
              <a:t>Use the </a:t>
            </a:r>
            <a:r>
              <a:rPr lang="en-US" sz="1800" b="1" dirty="0">
                <a:latin typeface="Consolas" panose="020B0609020204030204" pitchFamily="49" charset="0"/>
              </a:rPr>
              <a:t>service password-encryption </a:t>
            </a:r>
            <a:r>
              <a:rPr lang="en-US" dirty="0"/>
              <a:t>global </a:t>
            </a:r>
            <a:r>
              <a:rPr lang="en-US" dirty="0" smtClean="0"/>
              <a:t>configuration command </a:t>
            </a:r>
            <a:r>
              <a:rPr lang="en-US" dirty="0"/>
              <a:t>to encrypt all passwords that cannot be </a:t>
            </a:r>
            <a:r>
              <a:rPr lang="en-US" dirty="0" smtClean="0"/>
              <a:t>encrypted using </a:t>
            </a:r>
            <a:r>
              <a:rPr lang="en-US" dirty="0"/>
              <a:t>strong authentication. </a:t>
            </a:r>
            <a:endParaRPr lang="en-US" dirty="0" smtClean="0"/>
          </a:p>
          <a:p>
            <a:pPr lvl="1"/>
            <a:r>
              <a:rPr lang="en-US" dirty="0" smtClean="0"/>
              <a:t>Having </a:t>
            </a:r>
            <a:r>
              <a:rPr lang="en-US" dirty="0"/>
              <a:t>external </a:t>
            </a:r>
            <a:r>
              <a:rPr lang="en-US" dirty="0" smtClean="0"/>
              <a:t>AAA</a:t>
            </a:r>
            <a:r>
              <a:rPr lang="pt-PT" dirty="0" smtClean="0"/>
              <a:t>.</a:t>
            </a:r>
          </a:p>
          <a:p>
            <a:r>
              <a:rPr lang="pt-PT" b="1" dirty="0" err="1"/>
              <a:t>Leverage</a:t>
            </a:r>
            <a:r>
              <a:rPr lang="pt-PT" b="1" dirty="0"/>
              <a:t> </a:t>
            </a:r>
            <a:r>
              <a:rPr lang="pt-PT" b="1" dirty="0" err="1"/>
              <a:t>system</a:t>
            </a:r>
            <a:r>
              <a:rPr lang="pt-PT" b="1" dirty="0"/>
              <a:t> </a:t>
            </a:r>
            <a:r>
              <a:rPr lang="pt-PT" b="1" dirty="0" err="1" smtClean="0"/>
              <a:t>banners</a:t>
            </a:r>
            <a:endParaRPr lang="pt-PT" b="1" dirty="0" smtClean="0"/>
          </a:p>
          <a:p>
            <a:pPr lvl="1"/>
            <a:r>
              <a:rPr lang="en-US" dirty="0" smtClean="0"/>
              <a:t>The </a:t>
            </a:r>
            <a:r>
              <a:rPr lang="en-US" dirty="0"/>
              <a:t>goal is </a:t>
            </a:r>
            <a:r>
              <a:rPr lang="en-US" dirty="0" smtClean="0"/>
              <a:t>to warn </a:t>
            </a:r>
            <a:r>
              <a:rPr lang="en-US" dirty="0"/>
              <a:t>unauthorized users that their activities could be </a:t>
            </a:r>
            <a:r>
              <a:rPr lang="en-US" dirty="0" smtClean="0"/>
              <a:t>grounds </a:t>
            </a:r>
            <a:r>
              <a:rPr lang="pt-PT" dirty="0" smtClean="0"/>
              <a:t>for </a:t>
            </a:r>
            <a:r>
              <a:rPr lang="pt-PT" dirty="0" err="1" smtClean="0"/>
              <a:t>persecution</a:t>
            </a:r>
            <a:r>
              <a:rPr lang="pt-PT" dirty="0" smtClean="0"/>
              <a:t>.</a:t>
            </a:r>
          </a:p>
          <a:p>
            <a:pPr lvl="1"/>
            <a:r>
              <a:rPr lang="en-US" dirty="0" smtClean="0"/>
              <a:t>Use </a:t>
            </a:r>
            <a:r>
              <a:rPr lang="en-US" dirty="0"/>
              <a:t>the </a:t>
            </a:r>
            <a:r>
              <a:rPr lang="en-US" sz="1800" b="1" dirty="0">
                <a:latin typeface="Consolas" panose="020B0609020204030204" pitchFamily="49" charset="0"/>
              </a:rPr>
              <a:t>banner login </a:t>
            </a:r>
            <a:r>
              <a:rPr lang="en-US" dirty="0" smtClean="0"/>
              <a:t>command.</a:t>
            </a:r>
          </a:p>
          <a:p>
            <a:r>
              <a:rPr lang="pt-PT" b="1" dirty="0"/>
              <a:t>Secure console </a:t>
            </a:r>
            <a:r>
              <a:rPr lang="pt-PT" b="1" dirty="0" err="1" smtClean="0"/>
              <a:t>access</a:t>
            </a:r>
            <a:endParaRPr lang="pt-PT" b="1" dirty="0" smtClean="0"/>
          </a:p>
          <a:p>
            <a:pPr lvl="1"/>
            <a:r>
              <a:rPr lang="en-US" dirty="0"/>
              <a:t>Even though switches usually reside in locked cabinets </a:t>
            </a:r>
            <a:r>
              <a:rPr lang="en-US" dirty="0" smtClean="0"/>
              <a:t>and access-controlled </a:t>
            </a:r>
            <a:r>
              <a:rPr lang="en-US" dirty="0"/>
              <a:t>data centers, it is a best practice to </a:t>
            </a:r>
            <a:r>
              <a:rPr lang="en-US" dirty="0" smtClean="0"/>
              <a:t>configure authentication </a:t>
            </a:r>
            <a:r>
              <a:rPr lang="en-US" dirty="0"/>
              <a:t>on any console. </a:t>
            </a:r>
            <a:endParaRPr lang="pt-PT" dirty="0"/>
          </a:p>
        </p:txBody>
      </p:sp>
    </p:spTree>
    <p:extLst>
      <p:ext uri="{BB962C8B-B14F-4D97-AF65-F5344CB8AC3E}">
        <p14:creationId xmlns:p14="http://schemas.microsoft.com/office/powerpoint/2010/main" val="13039965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Switch</a:t>
            </a:r>
            <a:r>
              <a:rPr lang="pt-PT" dirty="0"/>
              <a:t> </a:t>
            </a:r>
            <a:r>
              <a:rPr lang="pt-PT" dirty="0" err="1"/>
              <a:t>Spoofing</a:t>
            </a:r>
            <a:endParaRPr lang="pt-PT" dirty="0"/>
          </a:p>
        </p:txBody>
      </p:sp>
      <p:sp>
        <p:nvSpPr>
          <p:cNvPr id="3" name="Content Placeholder 2"/>
          <p:cNvSpPr>
            <a:spLocks noGrp="1"/>
          </p:cNvSpPr>
          <p:nvPr>
            <p:ph idx="1"/>
          </p:nvPr>
        </p:nvSpPr>
        <p:spPr>
          <a:xfrm>
            <a:off x="353021" y="1227678"/>
            <a:ext cx="8446734" cy="5087061"/>
          </a:xfrm>
        </p:spPr>
        <p:txBody>
          <a:bodyPr/>
          <a:lstStyle/>
          <a:p>
            <a:endParaRPr lang="pt-PT" dirty="0"/>
          </a:p>
        </p:txBody>
      </p:sp>
      <p:pic>
        <p:nvPicPr>
          <p:cNvPr id="4" name="Picture 3"/>
          <p:cNvPicPr>
            <a:picLocks noChangeAspect="1"/>
          </p:cNvPicPr>
          <p:nvPr/>
        </p:nvPicPr>
        <p:blipFill>
          <a:blip r:embed="rId2"/>
          <a:stretch>
            <a:fillRect/>
          </a:stretch>
        </p:blipFill>
        <p:spPr>
          <a:xfrm>
            <a:off x="711064" y="1681383"/>
            <a:ext cx="5757661" cy="1070888"/>
          </a:xfrm>
          <a:prstGeom prst="rect">
            <a:avLst/>
          </a:prstGeom>
          <a:ln w="25400">
            <a:solidFill>
              <a:schemeClr val="tx1"/>
            </a:solidFill>
          </a:ln>
        </p:spPr>
      </p:pic>
      <p:pic>
        <p:nvPicPr>
          <p:cNvPr id="5" name="Picture 4"/>
          <p:cNvPicPr>
            <a:picLocks noChangeAspect="1"/>
          </p:cNvPicPr>
          <p:nvPr/>
        </p:nvPicPr>
        <p:blipFill>
          <a:blip r:embed="rId3"/>
          <a:stretch>
            <a:fillRect/>
          </a:stretch>
        </p:blipFill>
        <p:spPr>
          <a:xfrm>
            <a:off x="1279428" y="3113328"/>
            <a:ext cx="5521686" cy="647239"/>
          </a:xfrm>
          <a:prstGeom prst="rect">
            <a:avLst/>
          </a:prstGeom>
          <a:ln w="25400">
            <a:solidFill>
              <a:schemeClr val="tx1"/>
            </a:solidFill>
          </a:ln>
        </p:spPr>
      </p:pic>
      <p:pic>
        <p:nvPicPr>
          <p:cNvPr id="6" name="Picture 5"/>
          <p:cNvPicPr>
            <a:picLocks noChangeAspect="1"/>
          </p:cNvPicPr>
          <p:nvPr/>
        </p:nvPicPr>
        <p:blipFill>
          <a:blip r:embed="rId4"/>
          <a:stretch>
            <a:fillRect/>
          </a:stretch>
        </p:blipFill>
        <p:spPr>
          <a:xfrm>
            <a:off x="1756212" y="4226041"/>
            <a:ext cx="6843118" cy="823760"/>
          </a:xfrm>
          <a:prstGeom prst="rect">
            <a:avLst/>
          </a:prstGeom>
          <a:ln w="25400">
            <a:solidFill>
              <a:schemeClr val="tx1"/>
            </a:solidFill>
          </a:ln>
        </p:spPr>
      </p:pic>
    </p:spTree>
    <p:extLst>
      <p:ext uri="{BB962C8B-B14F-4D97-AF65-F5344CB8AC3E}">
        <p14:creationId xmlns:p14="http://schemas.microsoft.com/office/powerpoint/2010/main" val="3509625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VLAN </a:t>
            </a:r>
            <a:r>
              <a:rPr lang="pt-PT" dirty="0" err="1"/>
              <a:t>Hopping</a:t>
            </a:r>
            <a:endParaRPr lang="pt-PT" dirty="0"/>
          </a:p>
        </p:txBody>
      </p:sp>
      <p:sp>
        <p:nvSpPr>
          <p:cNvPr id="3" name="Content Placeholder 2"/>
          <p:cNvSpPr>
            <a:spLocks noGrp="1"/>
          </p:cNvSpPr>
          <p:nvPr>
            <p:ph idx="1"/>
          </p:nvPr>
        </p:nvSpPr>
        <p:spPr>
          <a:xfrm>
            <a:off x="279401" y="2811439"/>
            <a:ext cx="8520354" cy="3503300"/>
          </a:xfrm>
        </p:spPr>
        <p:txBody>
          <a:bodyPr>
            <a:normAutofit/>
          </a:bodyPr>
          <a:lstStyle/>
          <a:p>
            <a:r>
              <a:rPr lang="en-US" dirty="0" smtClean="0"/>
              <a:t>The </a:t>
            </a:r>
            <a:r>
              <a:rPr lang="en-US" dirty="0"/>
              <a:t>IP-enabled device the attacker is using must be connected to an access port.</a:t>
            </a:r>
          </a:p>
          <a:p>
            <a:r>
              <a:rPr lang="en-US" dirty="0" smtClean="0"/>
              <a:t>The </a:t>
            </a:r>
            <a:r>
              <a:rPr lang="en-US" dirty="0"/>
              <a:t>IP-enabled device must send a double-tagged frame.</a:t>
            </a:r>
          </a:p>
          <a:p>
            <a:r>
              <a:rPr lang="en-US" dirty="0" smtClean="0"/>
              <a:t>The </a:t>
            </a:r>
            <a:r>
              <a:rPr lang="en-US" dirty="0"/>
              <a:t>first-hop switch must be configured to accept 802.1Q frames.</a:t>
            </a:r>
          </a:p>
          <a:p>
            <a:r>
              <a:rPr lang="en-US" dirty="0" smtClean="0"/>
              <a:t>The </a:t>
            </a:r>
            <a:r>
              <a:rPr lang="en-US" dirty="0"/>
              <a:t>first-hop switch must be connected to another switch with an 802.1Q </a:t>
            </a:r>
            <a:r>
              <a:rPr lang="en-US" dirty="0" smtClean="0"/>
              <a:t>truck, and </a:t>
            </a:r>
            <a:r>
              <a:rPr lang="en-US" dirty="0"/>
              <a:t>its native VLAN must match the attackers outer VLAN tag.</a:t>
            </a:r>
            <a:endParaRPr lang="pt-PT" dirty="0"/>
          </a:p>
        </p:txBody>
      </p:sp>
      <p:pic>
        <p:nvPicPr>
          <p:cNvPr id="4" name="Picture 3"/>
          <p:cNvPicPr>
            <a:picLocks noChangeAspect="1"/>
          </p:cNvPicPr>
          <p:nvPr/>
        </p:nvPicPr>
        <p:blipFill>
          <a:blip r:embed="rId2"/>
          <a:stretch>
            <a:fillRect/>
          </a:stretch>
        </p:blipFill>
        <p:spPr>
          <a:xfrm>
            <a:off x="948217" y="963712"/>
            <a:ext cx="7182721" cy="1737000"/>
          </a:xfrm>
          <a:prstGeom prst="rect">
            <a:avLst/>
          </a:prstGeom>
        </p:spPr>
      </p:pic>
    </p:spTree>
    <p:extLst>
      <p:ext uri="{BB962C8B-B14F-4D97-AF65-F5344CB8AC3E}">
        <p14:creationId xmlns:p14="http://schemas.microsoft.com/office/powerpoint/2010/main" val="39749325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Protecting</a:t>
            </a:r>
            <a:r>
              <a:rPr lang="pt-PT" dirty="0"/>
              <a:t> </a:t>
            </a:r>
            <a:r>
              <a:rPr lang="pt-PT" dirty="0" err="1"/>
              <a:t>Against</a:t>
            </a:r>
            <a:r>
              <a:rPr lang="pt-PT" dirty="0"/>
              <a:t> VLAN </a:t>
            </a:r>
            <a:r>
              <a:rPr lang="pt-PT" dirty="0" err="1"/>
              <a:t>Hopping</a:t>
            </a:r>
            <a:endParaRPr lang="pt-PT" dirty="0"/>
          </a:p>
        </p:txBody>
      </p:sp>
      <p:sp>
        <p:nvSpPr>
          <p:cNvPr id="3" name="Content Placeholder 2"/>
          <p:cNvSpPr>
            <a:spLocks noGrp="1"/>
          </p:cNvSpPr>
          <p:nvPr>
            <p:ph idx="1"/>
          </p:nvPr>
        </p:nvSpPr>
        <p:spPr/>
        <p:txBody>
          <a:bodyPr/>
          <a:lstStyle/>
          <a:p>
            <a:r>
              <a:rPr lang="en-US" dirty="0"/>
              <a:t>Because an attacker’s port VLAN must match the native VLAN of a trunk, the </a:t>
            </a:r>
            <a:r>
              <a:rPr lang="en-US" dirty="0" smtClean="0"/>
              <a:t>simple solution </a:t>
            </a:r>
            <a:r>
              <a:rPr lang="en-US" dirty="0"/>
              <a:t>is to configure the native VLAN of all trunk ports to an unused VLAN</a:t>
            </a:r>
            <a:r>
              <a:rPr lang="en-US" dirty="0" smtClean="0"/>
              <a:t>.</a:t>
            </a:r>
          </a:p>
          <a:p>
            <a:r>
              <a:rPr lang="pt-PT" sz="2000" dirty="0">
                <a:latin typeface="Consolas" panose="020B0609020204030204" pitchFamily="49" charset="0"/>
              </a:rPr>
              <a:t>SW(</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i="1" dirty="0">
                <a:latin typeface="Consolas" panose="020B0609020204030204" pitchFamily="49" charset="0"/>
              </a:rPr>
              <a:t>interface-</a:t>
            </a:r>
            <a:r>
              <a:rPr lang="pt-PT" sz="2000" i="1" dirty="0" err="1">
                <a:latin typeface="Consolas" panose="020B0609020204030204" pitchFamily="49" charset="0"/>
              </a:rPr>
              <a:t>slot</a:t>
            </a:r>
            <a:r>
              <a:rPr lang="pt-PT" sz="2000" i="1" dirty="0">
                <a:latin typeface="Consolas" panose="020B0609020204030204" pitchFamily="49" charset="0"/>
              </a:rPr>
              <a:t>/</a:t>
            </a:r>
            <a:r>
              <a:rPr lang="pt-PT" sz="2000" i="1" dirty="0" err="1">
                <a:latin typeface="Consolas" panose="020B0609020204030204" pitchFamily="49" charset="0"/>
              </a:rPr>
              <a:t>number</a:t>
            </a:r>
            <a:endParaRPr lang="pt-PT" sz="2000" i="1" dirty="0">
              <a:latin typeface="Consolas" panose="020B0609020204030204" pitchFamily="49" charset="0"/>
            </a:endParaRPr>
          </a:p>
          <a:p>
            <a:r>
              <a:rPr lang="pt-PT" sz="2000" dirty="0">
                <a:latin typeface="Consolas" panose="020B0609020204030204" pitchFamily="49" charset="0"/>
              </a:rPr>
              <a:t>SW(</a:t>
            </a:r>
            <a:r>
              <a:rPr lang="pt-PT" sz="2000" dirty="0" err="1">
                <a:latin typeface="Consolas" panose="020B0609020204030204" pitchFamily="49" charset="0"/>
              </a:rPr>
              <a:t>config-if</a:t>
            </a:r>
            <a:r>
              <a:rPr lang="pt-PT" sz="2000" dirty="0">
                <a:latin typeface="Consolas" panose="020B0609020204030204" pitchFamily="49" charset="0"/>
              </a:rPr>
              <a:t>)# </a:t>
            </a:r>
            <a:r>
              <a:rPr lang="pt-PT" sz="2000" b="1" dirty="0" err="1">
                <a:latin typeface="Consolas" panose="020B0609020204030204" pitchFamily="49" charset="0"/>
              </a:rPr>
              <a:t>switchport</a:t>
            </a:r>
            <a:r>
              <a:rPr lang="pt-PT" sz="2000" b="1" dirty="0">
                <a:latin typeface="Consolas" panose="020B0609020204030204" pitchFamily="49" charset="0"/>
              </a:rPr>
              <a:t> </a:t>
            </a:r>
            <a:r>
              <a:rPr lang="pt-PT" sz="2000" b="1" dirty="0" err="1">
                <a:latin typeface="Consolas" panose="020B0609020204030204" pitchFamily="49" charset="0"/>
              </a:rPr>
              <a:t>trunk</a:t>
            </a:r>
            <a:r>
              <a:rPr lang="pt-PT" sz="2000" b="1" dirty="0">
                <a:latin typeface="Consolas" panose="020B0609020204030204" pitchFamily="49" charset="0"/>
              </a:rPr>
              <a:t> </a:t>
            </a:r>
            <a:r>
              <a:rPr lang="pt-PT" sz="2000" b="1" dirty="0" err="1">
                <a:latin typeface="Consolas" panose="020B0609020204030204" pitchFamily="49" charset="0"/>
              </a:rPr>
              <a:t>native</a:t>
            </a:r>
            <a:r>
              <a:rPr lang="pt-PT" sz="2000" b="1" dirty="0">
                <a:latin typeface="Consolas" panose="020B0609020204030204" pitchFamily="49" charset="0"/>
              </a:rPr>
              <a:t> </a:t>
            </a:r>
            <a:r>
              <a:rPr lang="pt-PT" sz="2000" dirty="0" err="1">
                <a:latin typeface="Consolas" panose="020B0609020204030204" pitchFamily="49" charset="0"/>
              </a:rPr>
              <a:t>vlan</a:t>
            </a:r>
            <a:r>
              <a:rPr lang="pt-PT" sz="2000" dirty="0">
                <a:latin typeface="Consolas" panose="020B0609020204030204" pitchFamily="49" charset="0"/>
              </a:rPr>
              <a:t> </a:t>
            </a:r>
            <a:r>
              <a:rPr lang="pt-PT" sz="2000" i="1" dirty="0" err="1">
                <a:latin typeface="Consolas" panose="020B0609020204030204" pitchFamily="49" charset="0"/>
              </a:rPr>
              <a:t>vlan</a:t>
            </a:r>
            <a:r>
              <a:rPr lang="pt-PT" sz="2000" i="1" dirty="0">
                <a:latin typeface="Consolas" panose="020B0609020204030204" pitchFamily="49" charset="0"/>
              </a:rPr>
              <a:t>-id</a:t>
            </a:r>
          </a:p>
          <a:p>
            <a:r>
              <a:rPr lang="en-US" sz="2000" dirty="0">
                <a:latin typeface="Consolas" panose="020B0609020204030204" pitchFamily="49" charset="0"/>
              </a:rPr>
              <a:t>SW(</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err="1">
                <a:latin typeface="Consolas" panose="020B0609020204030204" pitchFamily="49" charset="0"/>
              </a:rPr>
              <a:t>switchport</a:t>
            </a:r>
            <a:r>
              <a:rPr lang="en-US" sz="2000" b="1" dirty="0">
                <a:latin typeface="Consolas" panose="020B0609020204030204" pitchFamily="49" charset="0"/>
              </a:rPr>
              <a:t> trunk allowed </a:t>
            </a:r>
            <a:r>
              <a:rPr lang="en-US" sz="2000" b="1" dirty="0" err="1">
                <a:latin typeface="Consolas" panose="020B0609020204030204" pitchFamily="49" charset="0"/>
              </a:rPr>
              <a:t>vlan</a:t>
            </a:r>
            <a:r>
              <a:rPr lang="en-US" sz="2000" b="1" dirty="0">
                <a:latin typeface="Consolas" panose="020B0609020204030204" pitchFamily="49" charset="0"/>
              </a:rPr>
              <a:t> remove </a:t>
            </a:r>
            <a:r>
              <a:rPr lang="en-US" sz="2000" i="1" dirty="0" err="1" smtClean="0">
                <a:latin typeface="Consolas" panose="020B0609020204030204" pitchFamily="49" charset="0"/>
              </a:rPr>
              <a:t>vlan</a:t>
            </a:r>
            <a:r>
              <a:rPr lang="en-US" sz="2000" i="1" dirty="0" smtClean="0">
                <a:latin typeface="Consolas" panose="020B0609020204030204" pitchFamily="49" charset="0"/>
              </a:rPr>
              <a:t>-id</a:t>
            </a:r>
          </a:p>
          <a:p>
            <a:endParaRPr lang="en-US" sz="2000" dirty="0">
              <a:latin typeface="Consolas" panose="020B0609020204030204" pitchFamily="49" charset="0"/>
            </a:endParaRPr>
          </a:p>
          <a:p>
            <a:r>
              <a:rPr lang="en-US" dirty="0"/>
              <a:t>Yet another option is to tag all frames on trunk ports by default. The command to </a:t>
            </a:r>
            <a:r>
              <a:rPr lang="en-US" dirty="0" smtClean="0"/>
              <a:t>configure this </a:t>
            </a:r>
            <a:r>
              <a:rPr lang="en-US" dirty="0"/>
              <a:t>option is as follows:</a:t>
            </a:r>
          </a:p>
          <a:p>
            <a:r>
              <a:rPr lang="pt-PT" sz="2000" dirty="0">
                <a:latin typeface="Consolas" panose="020B0609020204030204" pitchFamily="49" charset="0"/>
              </a:rPr>
              <a:t>SW(</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err="1">
                <a:latin typeface="Consolas" panose="020B0609020204030204" pitchFamily="49" charset="0"/>
              </a:rPr>
              <a:t>vlan</a:t>
            </a:r>
            <a:r>
              <a:rPr lang="pt-PT" sz="2000" b="1" dirty="0">
                <a:latin typeface="Consolas" panose="020B0609020204030204" pitchFamily="49" charset="0"/>
              </a:rPr>
              <a:t> dot1q </a:t>
            </a:r>
            <a:r>
              <a:rPr lang="pt-PT" sz="2000" b="1" dirty="0" err="1">
                <a:latin typeface="Consolas" panose="020B0609020204030204" pitchFamily="49" charset="0"/>
              </a:rPr>
              <a:t>tag</a:t>
            </a:r>
            <a:r>
              <a:rPr lang="pt-PT" sz="2000" b="1" dirty="0">
                <a:latin typeface="Consolas" panose="020B0609020204030204" pitchFamily="49" charset="0"/>
              </a:rPr>
              <a:t> </a:t>
            </a:r>
            <a:r>
              <a:rPr lang="pt-PT" sz="2000" b="1" dirty="0" err="1">
                <a:latin typeface="Consolas" panose="020B0609020204030204" pitchFamily="49" charset="0"/>
              </a:rPr>
              <a:t>native</a:t>
            </a:r>
            <a:endParaRPr lang="pt-PT" sz="2000" dirty="0">
              <a:latin typeface="Consolas" panose="020B0609020204030204" pitchFamily="49" charset="0"/>
            </a:endParaRPr>
          </a:p>
        </p:txBody>
      </p:sp>
    </p:spTree>
    <p:extLst>
      <p:ext uri="{BB962C8B-B14F-4D97-AF65-F5344CB8AC3E}">
        <p14:creationId xmlns:p14="http://schemas.microsoft.com/office/powerpoint/2010/main" val="1518229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VLAN Access </a:t>
            </a:r>
            <a:r>
              <a:rPr lang="pt-PT" dirty="0" err="1"/>
              <a:t>Lists</a:t>
            </a:r>
            <a:endParaRPr lang="pt-PT" dirty="0"/>
          </a:p>
        </p:txBody>
      </p:sp>
      <p:sp>
        <p:nvSpPr>
          <p:cNvPr id="3" name="Content Placeholder 2"/>
          <p:cNvSpPr>
            <a:spLocks noGrp="1"/>
          </p:cNvSpPr>
          <p:nvPr>
            <p:ph idx="1"/>
          </p:nvPr>
        </p:nvSpPr>
        <p:spPr/>
        <p:txBody>
          <a:bodyPr/>
          <a:lstStyle/>
          <a:p>
            <a:r>
              <a:rPr lang="en-US" dirty="0"/>
              <a:t>VACLs can provide access control for all packets that are bridged within a VLAN </a:t>
            </a:r>
            <a:r>
              <a:rPr lang="en-US" dirty="0" smtClean="0"/>
              <a:t>or packets </a:t>
            </a:r>
            <a:r>
              <a:rPr lang="en-US" dirty="0"/>
              <a:t>that are routed into or out of a VLAN or a WAN interface</a:t>
            </a:r>
            <a:r>
              <a:rPr lang="en-US" dirty="0" smtClean="0"/>
              <a:t>.</a:t>
            </a:r>
          </a:p>
          <a:p>
            <a:r>
              <a:rPr lang="en-US" dirty="0" smtClean="0"/>
              <a:t>VACLs can configured </a:t>
            </a:r>
            <a:r>
              <a:rPr lang="en-US" dirty="0"/>
              <a:t>for IP or MAC layer traffic with some limitations </a:t>
            </a:r>
            <a:r>
              <a:rPr lang="en-US" dirty="0" smtClean="0"/>
              <a:t>depending on </a:t>
            </a:r>
            <a:r>
              <a:rPr lang="en-US" dirty="0"/>
              <a:t>platform and software version</a:t>
            </a:r>
            <a:r>
              <a:rPr lang="en-US" dirty="0" smtClean="0"/>
              <a:t>.</a:t>
            </a:r>
          </a:p>
          <a:p>
            <a:r>
              <a:rPr lang="en-US" dirty="0"/>
              <a:t>VLAN access lists (VACLs) on Catalyst switches serve the following two </a:t>
            </a:r>
            <a:r>
              <a:rPr lang="en-US" dirty="0" smtClean="0"/>
              <a:t>distinct </a:t>
            </a:r>
            <a:r>
              <a:rPr lang="pt-PT" dirty="0" err="1" smtClean="0"/>
              <a:t>purposes</a:t>
            </a:r>
            <a:r>
              <a:rPr lang="pt-PT" dirty="0"/>
              <a:t>:</a:t>
            </a:r>
          </a:p>
          <a:p>
            <a:pPr lvl="1"/>
            <a:r>
              <a:rPr lang="en-US" dirty="0" smtClean="0"/>
              <a:t>With </a:t>
            </a:r>
            <a:r>
              <a:rPr lang="en-US" dirty="0"/>
              <a:t>certain limitations, filter traffic at Layer 2</a:t>
            </a:r>
          </a:p>
          <a:p>
            <a:pPr lvl="1"/>
            <a:r>
              <a:rPr lang="en-US" dirty="0" smtClean="0"/>
              <a:t>Overcome </a:t>
            </a:r>
            <a:r>
              <a:rPr lang="en-US" dirty="0"/>
              <a:t>VLAN Switch Port Analyzer (SPAN) limitations via use of the </a:t>
            </a:r>
            <a:r>
              <a:rPr lang="en-US" dirty="0" smtClean="0"/>
              <a:t>Capture </a:t>
            </a:r>
            <a:r>
              <a:rPr lang="pt-PT" dirty="0" err="1" smtClean="0"/>
              <a:t>Port</a:t>
            </a:r>
            <a:r>
              <a:rPr lang="pt-PT" dirty="0" smtClean="0"/>
              <a:t> </a:t>
            </a:r>
            <a:r>
              <a:rPr lang="pt-PT" dirty="0" err="1"/>
              <a:t>feature</a:t>
            </a:r>
            <a:endParaRPr lang="pt-PT" dirty="0"/>
          </a:p>
        </p:txBody>
      </p:sp>
    </p:spTree>
    <p:extLst>
      <p:ext uri="{BB962C8B-B14F-4D97-AF65-F5344CB8AC3E}">
        <p14:creationId xmlns:p14="http://schemas.microsoft.com/office/powerpoint/2010/main" val="1317744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VACLs</a:t>
            </a:r>
            <a:r>
              <a:rPr lang="pt-PT" dirty="0" smtClean="0"/>
              <a:t> </a:t>
            </a:r>
            <a:r>
              <a:rPr lang="pt-PT" dirty="0" err="1" smtClean="0"/>
              <a:t>Process</a:t>
            </a:r>
            <a:r>
              <a:rPr lang="pt-PT" dirty="0" smtClean="0"/>
              <a:t>	</a:t>
            </a:r>
            <a:endParaRPr lang="pt-PT" dirty="0"/>
          </a:p>
        </p:txBody>
      </p:sp>
      <p:sp>
        <p:nvSpPr>
          <p:cNvPr id="3" name="Content Placeholder 2"/>
          <p:cNvSpPr>
            <a:spLocks noGrp="1"/>
          </p:cNvSpPr>
          <p:nvPr>
            <p:ph idx="1"/>
          </p:nvPr>
        </p:nvSpPr>
        <p:spPr/>
        <p:txBody>
          <a:bodyPr>
            <a:normAutofit lnSpcReduction="10000"/>
          </a:bodyPr>
          <a:lstStyle/>
          <a:p>
            <a:r>
              <a:rPr lang="en-US" dirty="0"/>
              <a:t>Each VLAN access map can consist of one or more map sequences; each sequence has </a:t>
            </a:r>
            <a:r>
              <a:rPr lang="en-US" dirty="0" smtClean="0"/>
              <a:t>a match </a:t>
            </a:r>
            <a:r>
              <a:rPr lang="en-US" dirty="0"/>
              <a:t>clause and an action clause. </a:t>
            </a:r>
            <a:endParaRPr lang="en-US" dirty="0" smtClean="0"/>
          </a:p>
          <a:p>
            <a:r>
              <a:rPr lang="en-US" dirty="0" smtClean="0"/>
              <a:t>The </a:t>
            </a:r>
            <a:r>
              <a:rPr lang="en-US" dirty="0"/>
              <a:t>match clause specifies IP or MAC ACLs for </a:t>
            </a:r>
            <a:r>
              <a:rPr lang="en-US" dirty="0" smtClean="0"/>
              <a:t>traffic filtering</a:t>
            </a:r>
            <a:r>
              <a:rPr lang="en-US" dirty="0"/>
              <a:t>, and the action clause specifies the action to be taken when a match occurs.</a:t>
            </a:r>
          </a:p>
          <a:p>
            <a:r>
              <a:rPr lang="en-US" dirty="0"/>
              <a:t>When a flow matches a permit ACL entry, the associated action is taken, and the flow </a:t>
            </a:r>
            <a:r>
              <a:rPr lang="en-US" dirty="0" smtClean="0"/>
              <a:t>is not </a:t>
            </a:r>
            <a:r>
              <a:rPr lang="en-US" dirty="0"/>
              <a:t>checked against the remaining sequences. </a:t>
            </a:r>
            <a:endParaRPr lang="en-US" dirty="0" smtClean="0"/>
          </a:p>
          <a:p>
            <a:r>
              <a:rPr lang="en-US" dirty="0" smtClean="0"/>
              <a:t>When </a:t>
            </a:r>
            <a:r>
              <a:rPr lang="en-US" dirty="0"/>
              <a:t>a flow matches a deny ACL </a:t>
            </a:r>
            <a:r>
              <a:rPr lang="en-US" dirty="0" smtClean="0"/>
              <a:t>entry, it </a:t>
            </a:r>
            <a:r>
              <a:rPr lang="en-US" dirty="0"/>
              <a:t>will be checked against the next ACL in the same sequence or the next sequence. </a:t>
            </a:r>
            <a:endParaRPr lang="en-US" dirty="0" smtClean="0"/>
          </a:p>
          <a:p>
            <a:r>
              <a:rPr lang="en-US" dirty="0" smtClean="0"/>
              <a:t>If a flow </a:t>
            </a:r>
            <a:r>
              <a:rPr lang="en-US" dirty="0"/>
              <a:t>does not match any ACL entry and at least one ACL is configured for that </a:t>
            </a:r>
            <a:r>
              <a:rPr lang="en-US" dirty="0" smtClean="0"/>
              <a:t>packet type</a:t>
            </a:r>
            <a:r>
              <a:rPr lang="en-US" dirty="0"/>
              <a:t>, the packet is denied.</a:t>
            </a:r>
            <a:endParaRPr lang="pt-PT" dirty="0"/>
          </a:p>
        </p:txBody>
      </p:sp>
    </p:spTree>
    <p:extLst>
      <p:ext uri="{BB962C8B-B14F-4D97-AF65-F5344CB8AC3E}">
        <p14:creationId xmlns:p14="http://schemas.microsoft.com/office/powerpoint/2010/main" val="22119514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 of </a:t>
            </a:r>
            <a:r>
              <a:rPr lang="en-US" dirty="0"/>
              <a:t>VACL Capture Port usage over VSPAN</a:t>
            </a:r>
            <a:endParaRPr lang="pt-PT" dirty="0"/>
          </a:p>
        </p:txBody>
      </p:sp>
      <p:sp>
        <p:nvSpPr>
          <p:cNvPr id="3" name="Content Placeholder 2"/>
          <p:cNvSpPr>
            <a:spLocks noGrp="1"/>
          </p:cNvSpPr>
          <p:nvPr>
            <p:ph idx="1"/>
          </p:nvPr>
        </p:nvSpPr>
        <p:spPr/>
        <p:txBody>
          <a:bodyPr>
            <a:normAutofit/>
          </a:bodyPr>
          <a:lstStyle/>
          <a:p>
            <a:r>
              <a:rPr lang="en-US" b="1" dirty="0"/>
              <a:t>Granular traffic </a:t>
            </a:r>
            <a:r>
              <a:rPr lang="en-US" b="1" dirty="0" smtClean="0"/>
              <a:t>analysis	</a:t>
            </a:r>
          </a:p>
          <a:p>
            <a:pPr lvl="1"/>
            <a:r>
              <a:rPr lang="en-US" dirty="0" smtClean="0"/>
              <a:t>VACLs </a:t>
            </a:r>
            <a:r>
              <a:rPr lang="en-US" dirty="0"/>
              <a:t>can match based on source IP address, </a:t>
            </a:r>
            <a:r>
              <a:rPr lang="en-US" dirty="0" smtClean="0"/>
              <a:t>destination IP </a:t>
            </a:r>
            <a:r>
              <a:rPr lang="en-US" dirty="0"/>
              <a:t>address, Layer 4 protocol type, source and destination Layer 4 ports, and </a:t>
            </a:r>
            <a:r>
              <a:rPr lang="en-US" dirty="0" smtClean="0"/>
              <a:t>other information.</a:t>
            </a:r>
            <a:endParaRPr lang="pt-PT" dirty="0"/>
          </a:p>
          <a:p>
            <a:r>
              <a:rPr lang="en-US" b="1" dirty="0" smtClean="0"/>
              <a:t>The </a:t>
            </a:r>
            <a:r>
              <a:rPr lang="en-US" b="1" dirty="0"/>
              <a:t>number of </a:t>
            </a:r>
            <a:r>
              <a:rPr lang="en-US" b="1" dirty="0" smtClean="0"/>
              <a:t>sessions</a:t>
            </a:r>
          </a:p>
          <a:p>
            <a:pPr lvl="1"/>
            <a:r>
              <a:rPr lang="en-US" dirty="0" smtClean="0"/>
              <a:t>VACLs </a:t>
            </a:r>
            <a:r>
              <a:rPr lang="en-US" dirty="0"/>
              <a:t>are enforced in hardware</a:t>
            </a:r>
            <a:r>
              <a:rPr lang="en-US" dirty="0" smtClean="0"/>
              <a:t>..</a:t>
            </a:r>
            <a:endParaRPr lang="en-US" dirty="0"/>
          </a:p>
          <a:p>
            <a:r>
              <a:rPr lang="pt-PT" b="1" dirty="0" err="1" smtClean="0"/>
              <a:t>Destination</a:t>
            </a:r>
            <a:r>
              <a:rPr lang="pt-PT" b="1" dirty="0" smtClean="0"/>
              <a:t> </a:t>
            </a:r>
            <a:r>
              <a:rPr lang="pt-PT" b="1" dirty="0" err="1"/>
              <a:t>port</a:t>
            </a:r>
            <a:r>
              <a:rPr lang="pt-PT" b="1" dirty="0"/>
              <a:t> </a:t>
            </a:r>
            <a:r>
              <a:rPr lang="pt-PT" b="1" dirty="0" err="1" smtClean="0"/>
              <a:t>oversubscription</a:t>
            </a:r>
            <a:endParaRPr lang="pt-PT" b="1" dirty="0" smtClean="0"/>
          </a:p>
          <a:p>
            <a:pPr lvl="1"/>
            <a:r>
              <a:rPr lang="pt-PT" dirty="0" smtClean="0"/>
              <a:t>Granular </a:t>
            </a:r>
            <a:r>
              <a:rPr lang="pt-PT" dirty="0" err="1"/>
              <a:t>traffic</a:t>
            </a:r>
            <a:r>
              <a:rPr lang="pt-PT" dirty="0"/>
              <a:t> </a:t>
            </a:r>
            <a:r>
              <a:rPr lang="pt-PT" dirty="0" err="1"/>
              <a:t>identification</a:t>
            </a:r>
            <a:r>
              <a:rPr lang="pt-PT" dirty="0"/>
              <a:t> </a:t>
            </a:r>
            <a:r>
              <a:rPr lang="pt-PT" dirty="0" err="1"/>
              <a:t>reduces</a:t>
            </a:r>
            <a:r>
              <a:rPr lang="pt-PT" dirty="0"/>
              <a:t> </a:t>
            </a:r>
            <a:r>
              <a:rPr lang="pt-PT" dirty="0" err="1"/>
              <a:t>the</a:t>
            </a:r>
            <a:r>
              <a:rPr lang="pt-PT" dirty="0"/>
              <a:t> </a:t>
            </a:r>
            <a:r>
              <a:rPr lang="pt-PT" dirty="0" err="1" smtClean="0"/>
              <a:t>number</a:t>
            </a:r>
            <a:r>
              <a:rPr lang="pt-PT" dirty="0"/>
              <a:t> </a:t>
            </a:r>
            <a:r>
              <a:rPr lang="en-US" dirty="0" smtClean="0"/>
              <a:t>of </a:t>
            </a:r>
            <a:r>
              <a:rPr lang="en-US" dirty="0"/>
              <a:t>frames to be forwarded to the destination port and thereby minimizes </a:t>
            </a:r>
            <a:r>
              <a:rPr lang="en-US" dirty="0" smtClean="0"/>
              <a:t>the </a:t>
            </a:r>
            <a:r>
              <a:rPr lang="pt-PT" dirty="0" err="1" smtClean="0"/>
              <a:t>probability</a:t>
            </a:r>
            <a:r>
              <a:rPr lang="pt-PT" dirty="0" smtClean="0"/>
              <a:t> </a:t>
            </a:r>
            <a:r>
              <a:rPr lang="pt-PT" dirty="0" err="1"/>
              <a:t>of</a:t>
            </a:r>
            <a:r>
              <a:rPr lang="pt-PT" dirty="0"/>
              <a:t> </a:t>
            </a:r>
            <a:r>
              <a:rPr lang="pt-PT" dirty="0" err="1"/>
              <a:t>their</a:t>
            </a:r>
            <a:r>
              <a:rPr lang="pt-PT" dirty="0"/>
              <a:t> </a:t>
            </a:r>
            <a:r>
              <a:rPr lang="pt-PT" dirty="0" err="1"/>
              <a:t>oversubscription</a:t>
            </a:r>
            <a:r>
              <a:rPr lang="pt-PT" dirty="0"/>
              <a:t>.</a:t>
            </a:r>
          </a:p>
          <a:p>
            <a:r>
              <a:rPr lang="en-US" b="1" dirty="0" smtClean="0"/>
              <a:t>VACLs </a:t>
            </a:r>
            <a:r>
              <a:rPr lang="en-US" b="1" dirty="0"/>
              <a:t>are enforced in </a:t>
            </a:r>
            <a:r>
              <a:rPr lang="en-US" b="1" dirty="0" smtClean="0"/>
              <a:t>hardware</a:t>
            </a:r>
          </a:p>
        </p:txBody>
      </p:sp>
    </p:spTree>
    <p:extLst>
      <p:ext uri="{BB962C8B-B14F-4D97-AF65-F5344CB8AC3E}">
        <p14:creationId xmlns:p14="http://schemas.microsoft.com/office/powerpoint/2010/main" val="10002259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VACL Interaction with ACLs and PACLs</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318185" y="1292522"/>
            <a:ext cx="8481570" cy="4535072"/>
          </a:xfrm>
          <a:prstGeom prst="rect">
            <a:avLst/>
          </a:prstGeom>
        </p:spPr>
      </p:pic>
    </p:spTree>
    <p:extLst>
      <p:ext uri="{BB962C8B-B14F-4D97-AF65-F5344CB8AC3E}">
        <p14:creationId xmlns:p14="http://schemas.microsoft.com/office/powerpoint/2010/main" val="12679374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Configuring</a:t>
            </a:r>
            <a:r>
              <a:rPr lang="pt-PT" dirty="0"/>
              <a:t> </a:t>
            </a:r>
            <a:r>
              <a:rPr lang="pt-PT" dirty="0" err="1"/>
              <a:t>VACLs</a:t>
            </a:r>
            <a:endParaRPr lang="pt-PT" dirty="0"/>
          </a:p>
        </p:txBody>
      </p:sp>
      <p:sp>
        <p:nvSpPr>
          <p:cNvPr id="3" name="Content Placeholder 2"/>
          <p:cNvSpPr>
            <a:spLocks noGrp="1"/>
          </p:cNvSpPr>
          <p:nvPr>
            <p:ph idx="1"/>
          </p:nvPr>
        </p:nvSpPr>
        <p:spPr/>
        <p:txBody>
          <a:bodyPr>
            <a:normAutofit/>
          </a:bodyPr>
          <a:lstStyle/>
          <a:p>
            <a:r>
              <a:rPr lang="en-US" sz="2000" dirty="0">
                <a:latin typeface="Consolas" panose="020B0609020204030204" pitchFamily="49" charset="0"/>
              </a:rPr>
              <a:t>SW(</a:t>
            </a:r>
            <a:r>
              <a:rPr lang="en-US" sz="2000" dirty="0" err="1">
                <a:latin typeface="Consolas" panose="020B0609020204030204" pitchFamily="49" charset="0"/>
              </a:rPr>
              <a:t>config</a:t>
            </a:r>
            <a:r>
              <a:rPr lang="en-US" sz="2000" dirty="0">
                <a:latin typeface="Consolas" panose="020B0609020204030204" pitchFamily="49" charset="0"/>
              </a:rPr>
              <a:t>)# </a:t>
            </a:r>
            <a:r>
              <a:rPr lang="en-US" sz="2000" b="1" dirty="0">
                <a:latin typeface="Consolas" panose="020B0609020204030204" pitchFamily="49" charset="0"/>
              </a:rPr>
              <a:t>mac access-list extended </a:t>
            </a:r>
            <a:r>
              <a:rPr lang="en-US" sz="2000" i="1" dirty="0" err="1">
                <a:latin typeface="Consolas" panose="020B0609020204030204" pitchFamily="49" charset="0"/>
              </a:rPr>
              <a:t>acl</a:t>
            </a:r>
            <a:r>
              <a:rPr lang="en-US" sz="2000" i="1" dirty="0">
                <a:latin typeface="Consolas" panose="020B0609020204030204" pitchFamily="49" charset="0"/>
              </a:rPr>
              <a:t>-name</a:t>
            </a:r>
          </a:p>
          <a:p>
            <a:r>
              <a:rPr lang="en-US" sz="2000" dirty="0">
                <a:latin typeface="Consolas" panose="020B0609020204030204" pitchFamily="49" charset="0"/>
              </a:rPr>
              <a:t>SW(</a:t>
            </a:r>
            <a:r>
              <a:rPr lang="en-US" sz="2000" dirty="0" err="1">
                <a:latin typeface="Consolas" panose="020B0609020204030204" pitchFamily="49" charset="0"/>
              </a:rPr>
              <a:t>config-ext-macl</a:t>
            </a:r>
            <a:r>
              <a:rPr lang="en-US" sz="2000" dirty="0">
                <a:latin typeface="Consolas" panose="020B0609020204030204" pitchFamily="49" charset="0"/>
              </a:rPr>
              <a:t>)# </a:t>
            </a:r>
            <a:r>
              <a:rPr lang="en-US" sz="2000" b="1" dirty="0">
                <a:latin typeface="Consolas" panose="020B0609020204030204" pitchFamily="49" charset="0"/>
              </a:rPr>
              <a:t>permit host </a:t>
            </a:r>
            <a:r>
              <a:rPr lang="en-US" sz="2000" dirty="0">
                <a:latin typeface="Consolas" panose="020B0609020204030204" pitchFamily="49" charset="0"/>
              </a:rPr>
              <a:t>[ </a:t>
            </a:r>
            <a:r>
              <a:rPr lang="en-US" sz="2000" i="1" dirty="0">
                <a:latin typeface="Consolas" panose="020B0609020204030204" pitchFamily="49" charset="0"/>
              </a:rPr>
              <a:t>source-mac </a:t>
            </a:r>
            <a:r>
              <a:rPr lang="en-US" sz="2000" dirty="0">
                <a:latin typeface="Consolas" panose="020B0609020204030204" pitchFamily="49" charset="0"/>
              </a:rPr>
              <a:t>| </a:t>
            </a:r>
            <a:r>
              <a:rPr lang="en-US" sz="2000" b="1" dirty="0">
                <a:latin typeface="Consolas" panose="020B0609020204030204" pitchFamily="49" charset="0"/>
              </a:rPr>
              <a:t>any </a:t>
            </a:r>
            <a:r>
              <a:rPr lang="en-US" sz="2000" dirty="0">
                <a:latin typeface="Consolas" panose="020B0609020204030204" pitchFamily="49" charset="0"/>
              </a:rPr>
              <a:t>] [ </a:t>
            </a:r>
            <a:r>
              <a:rPr lang="en-US" sz="2000" i="1" dirty="0">
                <a:latin typeface="Consolas" panose="020B0609020204030204" pitchFamily="49" charset="0"/>
              </a:rPr>
              <a:t>destination-mac </a:t>
            </a:r>
            <a:r>
              <a:rPr lang="en-US" sz="2000" dirty="0">
                <a:latin typeface="Consolas" panose="020B0609020204030204" pitchFamily="49" charset="0"/>
              </a:rPr>
              <a:t>| </a:t>
            </a:r>
            <a:r>
              <a:rPr lang="en-US" sz="2000" b="1" dirty="0">
                <a:latin typeface="Consolas" panose="020B0609020204030204" pitchFamily="49" charset="0"/>
              </a:rPr>
              <a:t>any </a:t>
            </a:r>
            <a:r>
              <a:rPr lang="en-US" sz="2000" dirty="0">
                <a:latin typeface="Consolas" panose="020B0609020204030204" pitchFamily="49" charset="0"/>
              </a:rPr>
              <a:t>]</a:t>
            </a:r>
          </a:p>
          <a:p>
            <a:r>
              <a:rPr lang="en-US" sz="2000" dirty="0">
                <a:latin typeface="Consolas" panose="020B0609020204030204" pitchFamily="49" charset="0"/>
              </a:rPr>
              <a:t>SW(</a:t>
            </a:r>
            <a:r>
              <a:rPr lang="en-US" sz="2000" dirty="0" err="1">
                <a:latin typeface="Consolas" panose="020B0609020204030204" pitchFamily="49" charset="0"/>
              </a:rPr>
              <a:t>config</a:t>
            </a:r>
            <a:r>
              <a:rPr lang="en-US" sz="2000" dirty="0">
                <a:latin typeface="Consolas" panose="020B0609020204030204" pitchFamily="49" charset="0"/>
              </a:rPr>
              <a:t>)# </a:t>
            </a:r>
            <a:r>
              <a:rPr lang="en-US" sz="2000" b="1" dirty="0" err="1">
                <a:latin typeface="Consolas" panose="020B0609020204030204" pitchFamily="49" charset="0"/>
              </a:rPr>
              <a:t>ip</a:t>
            </a:r>
            <a:r>
              <a:rPr lang="en-US" sz="2000" b="1" dirty="0">
                <a:latin typeface="Consolas" panose="020B0609020204030204" pitchFamily="49" charset="0"/>
              </a:rPr>
              <a:t> access-list </a:t>
            </a:r>
            <a:r>
              <a:rPr lang="en-US" sz="2000" i="1" dirty="0" err="1">
                <a:latin typeface="Consolas" panose="020B0609020204030204" pitchFamily="49" charset="0"/>
              </a:rPr>
              <a:t>acl</a:t>
            </a:r>
            <a:r>
              <a:rPr lang="en-US" sz="2000" i="1" dirty="0">
                <a:latin typeface="Consolas" panose="020B0609020204030204" pitchFamily="49" charset="0"/>
              </a:rPr>
              <a:t>-type </a:t>
            </a:r>
            <a:r>
              <a:rPr lang="en-US" sz="2000" i="1" dirty="0" err="1">
                <a:latin typeface="Consolas" panose="020B0609020204030204" pitchFamily="49" charset="0"/>
              </a:rPr>
              <a:t>acl</a:t>
            </a:r>
            <a:r>
              <a:rPr lang="en-US" sz="2000" i="1" dirty="0">
                <a:latin typeface="Consolas" panose="020B0609020204030204" pitchFamily="49" charset="0"/>
              </a:rPr>
              <a:t>-name</a:t>
            </a:r>
          </a:p>
          <a:p>
            <a:r>
              <a:rPr lang="en-US" sz="2000" dirty="0">
                <a:latin typeface="Consolas" panose="020B0609020204030204" pitchFamily="49" charset="0"/>
              </a:rPr>
              <a:t>SW(</a:t>
            </a:r>
            <a:r>
              <a:rPr lang="en-US" sz="2000" dirty="0" err="1">
                <a:latin typeface="Consolas" panose="020B0609020204030204" pitchFamily="49" charset="0"/>
              </a:rPr>
              <a:t>config-ext-nacl</a:t>
            </a:r>
            <a:r>
              <a:rPr lang="en-US" sz="2000" dirty="0">
                <a:latin typeface="Consolas" panose="020B0609020204030204" pitchFamily="49" charset="0"/>
              </a:rPr>
              <a:t>)# </a:t>
            </a:r>
            <a:r>
              <a:rPr lang="en-US" sz="2000" b="1" dirty="0">
                <a:latin typeface="Consolas" panose="020B0609020204030204" pitchFamily="49" charset="0"/>
              </a:rPr>
              <a:t>permit protocol </a:t>
            </a:r>
            <a:r>
              <a:rPr lang="en-US" sz="2000" dirty="0">
                <a:latin typeface="Consolas" panose="020B0609020204030204" pitchFamily="49" charset="0"/>
              </a:rPr>
              <a:t>[ </a:t>
            </a:r>
            <a:r>
              <a:rPr lang="en-US" sz="2000" i="1" dirty="0">
                <a:latin typeface="Consolas" panose="020B0609020204030204" pitchFamily="49" charset="0"/>
              </a:rPr>
              <a:t>source-address </a:t>
            </a:r>
            <a:r>
              <a:rPr lang="en-US" sz="2000" dirty="0">
                <a:latin typeface="Consolas" panose="020B0609020204030204" pitchFamily="49" charset="0"/>
              </a:rPr>
              <a:t>| </a:t>
            </a:r>
            <a:r>
              <a:rPr lang="en-US" sz="2000" b="1" dirty="0">
                <a:latin typeface="Consolas" panose="020B0609020204030204" pitchFamily="49" charset="0"/>
              </a:rPr>
              <a:t>any </a:t>
            </a:r>
            <a:r>
              <a:rPr lang="en-US" sz="2000" dirty="0">
                <a:latin typeface="Consolas" panose="020B0609020204030204" pitchFamily="49" charset="0"/>
              </a:rPr>
              <a:t>] [ </a:t>
            </a:r>
            <a:r>
              <a:rPr lang="en-US" sz="2000" i="1" dirty="0" smtClean="0">
                <a:latin typeface="Consolas" panose="020B0609020204030204" pitchFamily="49" charset="0"/>
              </a:rPr>
              <a:t>destination-address </a:t>
            </a:r>
            <a:r>
              <a:rPr lang="pt-PT" sz="2000" dirty="0" smtClean="0">
                <a:latin typeface="Consolas" panose="020B0609020204030204" pitchFamily="49" charset="0"/>
              </a:rPr>
              <a:t>| </a:t>
            </a:r>
            <a:r>
              <a:rPr lang="pt-PT" sz="2000" b="1" dirty="0" err="1">
                <a:latin typeface="Consolas" panose="020B0609020204030204" pitchFamily="49" charset="0"/>
              </a:rPr>
              <a:t>any</a:t>
            </a:r>
            <a:r>
              <a:rPr lang="pt-PT" sz="2000" b="1" dirty="0">
                <a:latin typeface="Consolas" panose="020B0609020204030204" pitchFamily="49" charset="0"/>
              </a:rPr>
              <a:t> </a:t>
            </a:r>
            <a:r>
              <a:rPr lang="pt-PT" sz="2000" dirty="0" smtClean="0">
                <a:latin typeface="Consolas" panose="020B0609020204030204" pitchFamily="49" charset="0"/>
              </a:rPr>
              <a:t>]</a:t>
            </a:r>
          </a:p>
          <a:p>
            <a:endParaRPr lang="pt-PT" sz="2000" dirty="0" smtClean="0">
              <a:latin typeface="Consolas" panose="020B0609020204030204" pitchFamily="49" charset="0"/>
            </a:endParaRPr>
          </a:p>
          <a:p>
            <a:r>
              <a:rPr lang="pt-PT" sz="2000" dirty="0">
                <a:latin typeface="Consolas" panose="020B0609020204030204" pitchFamily="49" charset="0"/>
              </a:rPr>
              <a:t>SW(</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err="1">
                <a:latin typeface="Consolas" panose="020B0609020204030204" pitchFamily="49" charset="0"/>
              </a:rPr>
              <a:t>vlan</a:t>
            </a:r>
            <a:r>
              <a:rPr lang="pt-PT" sz="2000" b="1" dirty="0">
                <a:latin typeface="Consolas" panose="020B0609020204030204" pitchFamily="49" charset="0"/>
              </a:rPr>
              <a:t> </a:t>
            </a:r>
            <a:r>
              <a:rPr lang="pt-PT" sz="2000" b="1" dirty="0" err="1">
                <a:latin typeface="Consolas" panose="020B0609020204030204" pitchFamily="49" charset="0"/>
              </a:rPr>
              <a:t>access-map</a:t>
            </a:r>
            <a:r>
              <a:rPr lang="pt-PT" sz="2000" b="1" dirty="0">
                <a:latin typeface="Consolas" panose="020B0609020204030204" pitchFamily="49" charset="0"/>
              </a:rPr>
              <a:t> </a:t>
            </a:r>
            <a:r>
              <a:rPr lang="pt-PT" sz="2000" i="1" dirty="0" err="1">
                <a:latin typeface="Consolas" panose="020B0609020204030204" pitchFamily="49" charset="0"/>
              </a:rPr>
              <a:t>map-name</a:t>
            </a:r>
            <a:endParaRPr lang="pt-PT" sz="2000" i="1" dirty="0">
              <a:latin typeface="Consolas" panose="020B0609020204030204" pitchFamily="49" charset="0"/>
            </a:endParaRPr>
          </a:p>
          <a:p>
            <a:r>
              <a:rPr lang="en-US" sz="2000" dirty="0">
                <a:latin typeface="Consolas" panose="020B0609020204030204" pitchFamily="49" charset="0"/>
              </a:rPr>
              <a:t>SW(</a:t>
            </a:r>
            <a:r>
              <a:rPr lang="en-US" sz="2000" dirty="0" err="1">
                <a:latin typeface="Consolas" panose="020B0609020204030204" pitchFamily="49" charset="0"/>
              </a:rPr>
              <a:t>config</a:t>
            </a:r>
            <a:r>
              <a:rPr lang="en-US" sz="2000" dirty="0">
                <a:latin typeface="Consolas" panose="020B0609020204030204" pitchFamily="49" charset="0"/>
              </a:rPr>
              <a:t>-access-map)# </a:t>
            </a:r>
            <a:r>
              <a:rPr lang="en-US" sz="2000" b="1" dirty="0">
                <a:latin typeface="Consolas" panose="020B0609020204030204" pitchFamily="49" charset="0"/>
              </a:rPr>
              <a:t>match </a:t>
            </a:r>
            <a:r>
              <a:rPr lang="en-US" sz="2000" dirty="0">
                <a:latin typeface="Consolas" panose="020B0609020204030204" pitchFamily="49" charset="0"/>
              </a:rPr>
              <a:t>[ </a:t>
            </a:r>
            <a:r>
              <a:rPr lang="en-US" sz="2000" b="1" dirty="0">
                <a:latin typeface="Consolas" panose="020B0609020204030204" pitchFamily="49" charset="0"/>
              </a:rPr>
              <a:t>mac </a:t>
            </a:r>
            <a:r>
              <a:rPr lang="en-US" sz="2000" dirty="0">
                <a:latin typeface="Consolas" panose="020B0609020204030204" pitchFamily="49" charset="0"/>
              </a:rPr>
              <a:t>| </a:t>
            </a:r>
            <a:r>
              <a:rPr lang="en-US" sz="2000" b="1" dirty="0" err="1">
                <a:latin typeface="Consolas" panose="020B0609020204030204" pitchFamily="49" charset="0"/>
              </a:rPr>
              <a:t>ip</a:t>
            </a:r>
            <a:r>
              <a:rPr lang="en-US" sz="2000" b="1" dirty="0">
                <a:latin typeface="Consolas" panose="020B0609020204030204" pitchFamily="49" charset="0"/>
              </a:rPr>
              <a:t> </a:t>
            </a:r>
            <a:r>
              <a:rPr lang="en-US" sz="2000" dirty="0">
                <a:latin typeface="Consolas" panose="020B0609020204030204" pitchFamily="49" charset="0"/>
              </a:rPr>
              <a:t>] </a:t>
            </a:r>
            <a:r>
              <a:rPr lang="en-US" sz="2000" b="1" dirty="0">
                <a:latin typeface="Consolas" panose="020B0609020204030204" pitchFamily="49" charset="0"/>
              </a:rPr>
              <a:t>address </a:t>
            </a:r>
            <a:r>
              <a:rPr lang="en-US" sz="2000" i="1" dirty="0" err="1">
                <a:latin typeface="Consolas" panose="020B0609020204030204" pitchFamily="49" charset="0"/>
              </a:rPr>
              <a:t>acl</a:t>
            </a:r>
            <a:r>
              <a:rPr lang="en-US" sz="2000" i="1" dirty="0">
                <a:latin typeface="Consolas" panose="020B0609020204030204" pitchFamily="49" charset="0"/>
              </a:rPr>
              <a:t>-name</a:t>
            </a:r>
          </a:p>
          <a:p>
            <a:r>
              <a:rPr lang="pt-PT" sz="2000" dirty="0" smtClean="0">
                <a:latin typeface="Consolas" panose="020B0609020204030204" pitchFamily="49" charset="0"/>
              </a:rPr>
              <a:t>SW(</a:t>
            </a:r>
            <a:r>
              <a:rPr lang="pt-PT" sz="2000" dirty="0" err="1" smtClean="0">
                <a:latin typeface="Consolas" panose="020B0609020204030204" pitchFamily="49" charset="0"/>
              </a:rPr>
              <a:t>config-access-map</a:t>
            </a:r>
            <a:r>
              <a:rPr lang="pt-PT" sz="2000" dirty="0">
                <a:latin typeface="Consolas" panose="020B0609020204030204" pitchFamily="49" charset="0"/>
              </a:rPr>
              <a:t>)# </a:t>
            </a:r>
            <a:r>
              <a:rPr lang="pt-PT" sz="2000" b="1" dirty="0" err="1">
                <a:latin typeface="Consolas" panose="020B0609020204030204" pitchFamily="49" charset="0"/>
              </a:rPr>
              <a:t>action</a:t>
            </a:r>
            <a:r>
              <a:rPr lang="pt-PT" sz="2000" b="1" dirty="0">
                <a:latin typeface="Consolas" panose="020B0609020204030204" pitchFamily="49" charset="0"/>
              </a:rPr>
              <a:t> </a:t>
            </a:r>
            <a:r>
              <a:rPr lang="pt-PT" sz="2000" dirty="0" smtClean="0">
                <a:latin typeface="Consolas" panose="020B0609020204030204" pitchFamily="49" charset="0"/>
              </a:rPr>
              <a:t>[</a:t>
            </a:r>
            <a:r>
              <a:rPr lang="pt-PT" sz="2000" b="1" dirty="0" err="1" smtClean="0">
                <a:latin typeface="Consolas" panose="020B0609020204030204" pitchFamily="49" charset="0"/>
              </a:rPr>
              <a:t>drop</a:t>
            </a:r>
            <a:r>
              <a:rPr lang="pt-PT" sz="2000" dirty="0" err="1" smtClean="0">
                <a:latin typeface="Consolas" panose="020B0609020204030204" pitchFamily="49" charset="0"/>
              </a:rPr>
              <a:t>|</a:t>
            </a:r>
            <a:r>
              <a:rPr lang="pt-PT" sz="2000" b="1" dirty="0" err="1" smtClean="0">
                <a:latin typeface="Consolas" panose="020B0609020204030204" pitchFamily="49" charset="0"/>
              </a:rPr>
              <a:t>forward|redirect</a:t>
            </a:r>
            <a:r>
              <a:rPr lang="pt-PT" sz="2000" dirty="0" smtClean="0">
                <a:latin typeface="Consolas" panose="020B0609020204030204" pitchFamily="49" charset="0"/>
              </a:rPr>
              <a:t>][</a:t>
            </a:r>
            <a:r>
              <a:rPr lang="pt-PT" sz="2000" b="1" dirty="0" smtClean="0">
                <a:latin typeface="Consolas" panose="020B0609020204030204" pitchFamily="49" charset="0"/>
              </a:rPr>
              <a:t>log</a:t>
            </a:r>
            <a:r>
              <a:rPr lang="pt-PT" sz="2000" dirty="0" smtClean="0">
                <a:latin typeface="Consolas" panose="020B0609020204030204" pitchFamily="49" charset="0"/>
              </a:rPr>
              <a:t>]</a:t>
            </a:r>
          </a:p>
          <a:p>
            <a:endParaRPr lang="pt-PT" sz="2000" dirty="0">
              <a:latin typeface="Consolas" panose="020B0609020204030204" pitchFamily="49" charset="0"/>
            </a:endParaRPr>
          </a:p>
          <a:p>
            <a:r>
              <a:rPr lang="pt-PT" sz="2000" dirty="0">
                <a:latin typeface="Consolas" panose="020B0609020204030204" pitchFamily="49" charset="0"/>
              </a:rPr>
              <a:t>SW(</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err="1">
                <a:latin typeface="Consolas" panose="020B0609020204030204" pitchFamily="49" charset="0"/>
              </a:rPr>
              <a:t>vlan</a:t>
            </a:r>
            <a:r>
              <a:rPr lang="pt-PT" sz="2000" b="1" dirty="0">
                <a:latin typeface="Consolas" panose="020B0609020204030204" pitchFamily="49" charset="0"/>
              </a:rPr>
              <a:t> </a:t>
            </a:r>
            <a:r>
              <a:rPr lang="pt-PT" sz="2000" b="1" dirty="0" err="1">
                <a:latin typeface="Consolas" panose="020B0609020204030204" pitchFamily="49" charset="0"/>
              </a:rPr>
              <a:t>filter</a:t>
            </a:r>
            <a:r>
              <a:rPr lang="pt-PT" sz="2000" b="1" dirty="0">
                <a:latin typeface="Consolas" panose="020B0609020204030204" pitchFamily="49" charset="0"/>
              </a:rPr>
              <a:t> </a:t>
            </a:r>
            <a:r>
              <a:rPr lang="pt-PT" sz="2000" i="1" dirty="0" err="1">
                <a:latin typeface="Consolas" panose="020B0609020204030204" pitchFamily="49" charset="0"/>
              </a:rPr>
              <a:t>map-name</a:t>
            </a:r>
            <a:r>
              <a:rPr lang="pt-PT" sz="2000" i="1" dirty="0">
                <a:latin typeface="Consolas" panose="020B0609020204030204" pitchFamily="49" charset="0"/>
              </a:rPr>
              <a:t> </a:t>
            </a:r>
            <a:r>
              <a:rPr lang="pt-PT" sz="2000" b="1" dirty="0" err="1">
                <a:latin typeface="Consolas" panose="020B0609020204030204" pitchFamily="49" charset="0"/>
              </a:rPr>
              <a:t>vlan-list</a:t>
            </a:r>
            <a:r>
              <a:rPr lang="pt-PT" sz="2000" b="1" dirty="0">
                <a:latin typeface="Consolas" panose="020B0609020204030204" pitchFamily="49" charset="0"/>
              </a:rPr>
              <a:t> </a:t>
            </a:r>
            <a:r>
              <a:rPr lang="pt-PT" sz="2000" dirty="0">
                <a:latin typeface="Consolas" panose="020B0609020204030204" pitchFamily="49" charset="0"/>
              </a:rPr>
              <a:t>[ </a:t>
            </a:r>
            <a:r>
              <a:rPr lang="pt-PT" sz="2000" i="1" dirty="0" err="1">
                <a:latin typeface="Consolas" panose="020B0609020204030204" pitchFamily="49" charset="0"/>
              </a:rPr>
              <a:t>vlan-list</a:t>
            </a:r>
            <a:r>
              <a:rPr lang="pt-PT" sz="2000" i="1" dirty="0">
                <a:latin typeface="Consolas" panose="020B0609020204030204" pitchFamily="49" charset="0"/>
              </a:rPr>
              <a:t> </a:t>
            </a:r>
            <a:r>
              <a:rPr lang="pt-PT" sz="2000" dirty="0">
                <a:latin typeface="Consolas" panose="020B0609020204030204" pitchFamily="49" charset="0"/>
              </a:rPr>
              <a:t>| </a:t>
            </a:r>
            <a:r>
              <a:rPr lang="pt-PT" sz="2000" b="1" dirty="0" err="1">
                <a:latin typeface="Consolas" panose="020B0609020204030204" pitchFamily="49" charset="0"/>
              </a:rPr>
              <a:t>all</a:t>
            </a:r>
            <a:r>
              <a:rPr lang="pt-PT" sz="2000" b="1" dirty="0">
                <a:latin typeface="Consolas" panose="020B0609020204030204" pitchFamily="49" charset="0"/>
              </a:rPr>
              <a:t> </a:t>
            </a:r>
            <a:r>
              <a:rPr lang="pt-PT" sz="2000" dirty="0">
                <a:latin typeface="Consolas" panose="020B0609020204030204" pitchFamily="49" charset="0"/>
              </a:rPr>
              <a:t>]</a:t>
            </a:r>
            <a:endParaRPr lang="pt-PT" sz="1800" dirty="0" smtClean="0">
              <a:latin typeface="Consolas" panose="020B0609020204030204" pitchFamily="49" charset="0"/>
            </a:endParaRPr>
          </a:p>
          <a:p>
            <a:endParaRPr lang="pt-PT" sz="2000" dirty="0">
              <a:latin typeface="Consolas" panose="020B0609020204030204" pitchFamily="49" charset="0"/>
            </a:endParaRPr>
          </a:p>
        </p:txBody>
      </p:sp>
    </p:spTree>
    <p:extLst>
      <p:ext uri="{BB962C8B-B14F-4D97-AF65-F5344CB8AC3E}">
        <p14:creationId xmlns:p14="http://schemas.microsoft.com/office/powerpoint/2010/main" val="29187613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VACL </a:t>
            </a:r>
            <a:r>
              <a:rPr lang="pt-PT" dirty="0" err="1"/>
              <a:t>examples</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279400" y="1515622"/>
            <a:ext cx="8615238" cy="4466833"/>
          </a:xfrm>
          <a:prstGeom prst="rect">
            <a:avLst/>
          </a:prstGeom>
        </p:spPr>
      </p:pic>
    </p:spTree>
    <p:extLst>
      <p:ext uri="{BB962C8B-B14F-4D97-AF65-F5344CB8AC3E}">
        <p14:creationId xmlns:p14="http://schemas.microsoft.com/office/powerpoint/2010/main" val="4123830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2"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172" name="Rectangle 32"/>
          <p:cNvSpPr>
            <a:spLocks noGrp="1" noChangeArrowheads="1"/>
          </p:cNvSpPr>
          <p:nvPr>
            <p:ph type="title" idx="4294967295"/>
          </p:nvPr>
        </p:nvSpPr>
        <p:spPr>
          <a:xfrm>
            <a:off x="279400" y="1841500"/>
            <a:ext cx="3233738" cy="2743200"/>
          </a:xfrm>
          <a:prstGeom prst="rect">
            <a:avLst/>
          </a:prstGeom>
          <a:noFill/>
        </p:spPr>
        <p:txBody>
          <a:bodyPr anchor="ctr"/>
          <a:lstStyle/>
          <a:p>
            <a:r>
              <a:rPr lang="en-US" sz="3000" b="0" dirty="0">
                <a:solidFill>
                  <a:schemeClr val="bg1"/>
                </a:solidFill>
              </a:rPr>
              <a:t>Private VLANs</a:t>
            </a:r>
            <a:endParaRPr lang="en-US" sz="3000" b="0" dirty="0" smtClean="0">
              <a:solidFill>
                <a:schemeClr val="bg1"/>
              </a:solidFill>
            </a:endParaRPr>
          </a:p>
        </p:txBody>
      </p:sp>
    </p:spTree>
    <p:extLst>
      <p:ext uri="{BB962C8B-B14F-4D97-AF65-F5344CB8AC3E}">
        <p14:creationId xmlns:p14="http://schemas.microsoft.com/office/powerpoint/2010/main" val="164380240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Cisco Switch Security Configuration Best Practices</a:t>
            </a:r>
            <a:br>
              <a:rPr lang="en-US" dirty="0"/>
            </a:br>
            <a:endParaRPr lang="pt-PT" dirty="0"/>
          </a:p>
        </p:txBody>
      </p:sp>
      <p:sp>
        <p:nvSpPr>
          <p:cNvPr id="7" name="Content Placeholder 6"/>
          <p:cNvSpPr>
            <a:spLocks noGrp="1"/>
          </p:cNvSpPr>
          <p:nvPr>
            <p:ph idx="1"/>
          </p:nvPr>
        </p:nvSpPr>
        <p:spPr/>
        <p:txBody>
          <a:bodyPr>
            <a:normAutofit fontScale="85000" lnSpcReduction="20000"/>
          </a:bodyPr>
          <a:lstStyle/>
          <a:p>
            <a:r>
              <a:rPr lang="en-US" b="1" dirty="0"/>
              <a:t>Secure </a:t>
            </a:r>
            <a:r>
              <a:rPr lang="en-US" b="1" dirty="0" err="1"/>
              <a:t>vty</a:t>
            </a:r>
            <a:r>
              <a:rPr lang="en-US" b="1" dirty="0"/>
              <a:t> access </a:t>
            </a:r>
            <a:endParaRPr lang="en-US" b="1" dirty="0" smtClean="0"/>
          </a:p>
          <a:p>
            <a:pPr lvl="1"/>
            <a:r>
              <a:rPr lang="en-US" dirty="0" smtClean="0"/>
              <a:t>Always </a:t>
            </a:r>
            <a:r>
              <a:rPr lang="en-US" dirty="0"/>
              <a:t>secure all </a:t>
            </a:r>
            <a:r>
              <a:rPr lang="en-US" dirty="0" err="1"/>
              <a:t>vty</a:t>
            </a:r>
            <a:r>
              <a:rPr lang="en-US" dirty="0"/>
              <a:t> lines on a device.</a:t>
            </a:r>
          </a:p>
          <a:p>
            <a:pPr lvl="1"/>
            <a:r>
              <a:rPr lang="en-US" dirty="0"/>
              <a:t>Configure access lists to limit access from source IP </a:t>
            </a:r>
            <a:r>
              <a:rPr lang="en-US" dirty="0" smtClean="0"/>
              <a:t>addresses of </a:t>
            </a:r>
            <a:r>
              <a:rPr lang="en-US" dirty="0"/>
              <a:t>potential administrative users who try to access the </a:t>
            </a:r>
            <a:r>
              <a:rPr lang="en-US" dirty="0" smtClean="0"/>
              <a:t>device </a:t>
            </a:r>
            <a:r>
              <a:rPr lang="pt-PT" dirty="0" err="1" smtClean="0"/>
              <a:t>remotely</a:t>
            </a:r>
            <a:r>
              <a:rPr lang="pt-PT" dirty="0" smtClean="0"/>
              <a:t>.</a:t>
            </a:r>
            <a:endParaRPr lang="pt-PT" dirty="0"/>
          </a:p>
          <a:p>
            <a:pPr lvl="1"/>
            <a:r>
              <a:rPr lang="pt-PT" sz="1800" b="1" dirty="0" err="1">
                <a:latin typeface="Consolas" panose="020B0609020204030204" pitchFamily="49" charset="0"/>
              </a:rPr>
              <a:t>access-list</a:t>
            </a:r>
            <a:r>
              <a:rPr lang="pt-PT" sz="1800" b="1" dirty="0">
                <a:latin typeface="Consolas" panose="020B0609020204030204" pitchFamily="49" charset="0"/>
              </a:rPr>
              <a:t> 1 </a:t>
            </a:r>
            <a:r>
              <a:rPr lang="pt-PT" sz="1800" b="1" dirty="0" err="1">
                <a:latin typeface="Consolas" panose="020B0609020204030204" pitchFamily="49" charset="0"/>
              </a:rPr>
              <a:t>permit</a:t>
            </a:r>
            <a:r>
              <a:rPr lang="pt-PT" sz="1800" b="1" dirty="0">
                <a:latin typeface="Consolas" panose="020B0609020204030204" pitchFamily="49" charset="0"/>
              </a:rPr>
              <a:t> 10.0.0.234</a:t>
            </a:r>
          </a:p>
          <a:p>
            <a:pPr lvl="1"/>
            <a:r>
              <a:rPr lang="pt-PT" sz="1800" b="1" dirty="0" err="1">
                <a:latin typeface="Consolas" panose="020B0609020204030204" pitchFamily="49" charset="0"/>
              </a:rPr>
              <a:t>access-list</a:t>
            </a:r>
            <a:r>
              <a:rPr lang="pt-PT" sz="1800" b="1" dirty="0">
                <a:latin typeface="Consolas" panose="020B0609020204030204" pitchFamily="49" charset="0"/>
              </a:rPr>
              <a:t> 1 </a:t>
            </a:r>
            <a:r>
              <a:rPr lang="pt-PT" sz="1800" b="1" dirty="0" err="1">
                <a:latin typeface="Consolas" panose="020B0609020204030204" pitchFamily="49" charset="0"/>
              </a:rPr>
              <a:t>permit</a:t>
            </a:r>
            <a:r>
              <a:rPr lang="pt-PT" sz="1800" b="1" dirty="0">
                <a:latin typeface="Consolas" panose="020B0609020204030204" pitchFamily="49" charset="0"/>
              </a:rPr>
              <a:t> 10.0.0.235</a:t>
            </a:r>
          </a:p>
          <a:p>
            <a:pPr lvl="1"/>
            <a:r>
              <a:rPr lang="pt-PT" sz="1800" b="1" dirty="0" err="1" smtClean="0">
                <a:latin typeface="Consolas" panose="020B0609020204030204" pitchFamily="49" charset="0"/>
              </a:rPr>
              <a:t>line</a:t>
            </a:r>
            <a:r>
              <a:rPr lang="pt-PT" sz="1800" b="1" dirty="0" smtClean="0">
                <a:latin typeface="Consolas" panose="020B0609020204030204" pitchFamily="49" charset="0"/>
              </a:rPr>
              <a:t> </a:t>
            </a:r>
            <a:r>
              <a:rPr lang="pt-PT" sz="1800" b="1" dirty="0" err="1">
                <a:latin typeface="Consolas" panose="020B0609020204030204" pitchFamily="49" charset="0"/>
              </a:rPr>
              <a:t>vty</a:t>
            </a:r>
            <a:r>
              <a:rPr lang="pt-PT" sz="1800" b="1" dirty="0">
                <a:latin typeface="Consolas" panose="020B0609020204030204" pitchFamily="49" charset="0"/>
              </a:rPr>
              <a:t> 0 15</a:t>
            </a:r>
          </a:p>
          <a:p>
            <a:pPr lvl="1"/>
            <a:r>
              <a:rPr lang="pt-PT" sz="1800" b="1" dirty="0" err="1">
                <a:latin typeface="Consolas" panose="020B0609020204030204" pitchFamily="49" charset="0"/>
              </a:rPr>
              <a:t>access-class</a:t>
            </a:r>
            <a:r>
              <a:rPr lang="pt-PT" sz="1800" b="1" dirty="0">
                <a:latin typeface="Consolas" panose="020B0609020204030204" pitchFamily="49" charset="0"/>
              </a:rPr>
              <a:t> 1 </a:t>
            </a:r>
            <a:r>
              <a:rPr lang="pt-PT" sz="1800" b="1" dirty="0" smtClean="0">
                <a:latin typeface="Consolas" panose="020B0609020204030204" pitchFamily="49" charset="0"/>
              </a:rPr>
              <a:t>in</a:t>
            </a:r>
          </a:p>
          <a:p>
            <a:r>
              <a:rPr lang="pt-PT" b="1" dirty="0"/>
              <a:t>Secure </a:t>
            </a:r>
            <a:r>
              <a:rPr lang="pt-PT" b="1" dirty="0" err="1"/>
              <a:t>the</a:t>
            </a:r>
            <a:r>
              <a:rPr lang="pt-PT" b="1" dirty="0"/>
              <a:t> </a:t>
            </a:r>
            <a:r>
              <a:rPr lang="pt-PT" b="1" dirty="0" err="1"/>
              <a:t>embedded</a:t>
            </a:r>
            <a:r>
              <a:rPr lang="pt-PT" b="1" dirty="0"/>
              <a:t> </a:t>
            </a:r>
            <a:r>
              <a:rPr lang="pt-PT" b="1" dirty="0" smtClean="0"/>
              <a:t>web interface</a:t>
            </a:r>
            <a:endParaRPr lang="pt-PT" b="1" dirty="0"/>
          </a:p>
          <a:p>
            <a:pPr lvl="1"/>
            <a:r>
              <a:rPr lang="en-US" dirty="0"/>
              <a:t>If you are not using web interface to manage a switch, </a:t>
            </a:r>
            <a:r>
              <a:rPr lang="en-US" dirty="0" smtClean="0"/>
              <a:t>disable its </a:t>
            </a:r>
            <a:r>
              <a:rPr lang="en-US" dirty="0"/>
              <a:t>web interface using </a:t>
            </a:r>
            <a:r>
              <a:rPr lang="en-US" sz="1900" b="1" dirty="0">
                <a:latin typeface="Consolas" panose="020B0609020204030204" pitchFamily="49" charset="0"/>
              </a:rPr>
              <a:t>no </a:t>
            </a:r>
            <a:r>
              <a:rPr lang="en-US" sz="1900" b="1" dirty="0" err="1">
                <a:latin typeface="Consolas" panose="020B0609020204030204" pitchFamily="49" charset="0"/>
              </a:rPr>
              <a:t>ip</a:t>
            </a:r>
            <a:r>
              <a:rPr lang="en-US" sz="1900" b="1" dirty="0">
                <a:latin typeface="Consolas" panose="020B0609020204030204" pitchFamily="49" charset="0"/>
              </a:rPr>
              <a:t> http server </a:t>
            </a:r>
            <a:r>
              <a:rPr lang="en-US" dirty="0"/>
              <a:t>command.</a:t>
            </a:r>
          </a:p>
          <a:p>
            <a:pPr lvl="1"/>
            <a:r>
              <a:rPr lang="en-US" dirty="0"/>
              <a:t>If you do decide to use the switch’s web interface, use </a:t>
            </a:r>
            <a:r>
              <a:rPr lang="en-US" dirty="0" smtClean="0"/>
              <a:t>HTTPS. To </a:t>
            </a:r>
            <a:r>
              <a:rPr lang="en-US" dirty="0"/>
              <a:t>enable HTTPS, use the </a:t>
            </a:r>
            <a:r>
              <a:rPr lang="en-US" sz="1900" b="1" dirty="0" err="1">
                <a:latin typeface="Consolas" panose="020B0609020204030204" pitchFamily="49" charset="0"/>
              </a:rPr>
              <a:t>ip</a:t>
            </a:r>
            <a:r>
              <a:rPr lang="en-US" sz="1900" b="1" dirty="0">
                <a:latin typeface="Consolas" panose="020B0609020204030204" pitchFamily="49" charset="0"/>
              </a:rPr>
              <a:t> http secure server </a:t>
            </a:r>
            <a:r>
              <a:rPr lang="en-US" dirty="0" smtClean="0"/>
              <a:t>global </a:t>
            </a:r>
            <a:r>
              <a:rPr lang="pt-PT" dirty="0" err="1" smtClean="0"/>
              <a:t>configuration</a:t>
            </a:r>
            <a:r>
              <a:rPr lang="pt-PT" dirty="0" smtClean="0"/>
              <a:t> </a:t>
            </a:r>
            <a:r>
              <a:rPr lang="pt-PT" dirty="0" err="1"/>
              <a:t>command</a:t>
            </a:r>
            <a:r>
              <a:rPr lang="pt-PT" dirty="0"/>
              <a:t>.</a:t>
            </a:r>
          </a:p>
          <a:p>
            <a:pPr lvl="1"/>
            <a:r>
              <a:rPr lang="en-US" dirty="0"/>
              <a:t>If you do decide to use the switch’s web interface, use </a:t>
            </a:r>
            <a:r>
              <a:rPr lang="en-US" dirty="0" smtClean="0"/>
              <a:t>access lists </a:t>
            </a:r>
            <a:r>
              <a:rPr lang="en-US" dirty="0"/>
              <a:t>to limit source addresses that can access the HTTPS interface.</a:t>
            </a:r>
          </a:p>
          <a:p>
            <a:pPr lvl="1"/>
            <a:r>
              <a:rPr lang="pt-PT" sz="1800" b="1" dirty="0" err="1">
                <a:latin typeface="Consolas" panose="020B0609020204030204" pitchFamily="49" charset="0"/>
              </a:rPr>
              <a:t>access-list</a:t>
            </a:r>
            <a:r>
              <a:rPr lang="pt-PT" sz="1800" b="1" dirty="0">
                <a:latin typeface="Consolas" panose="020B0609020204030204" pitchFamily="49" charset="0"/>
              </a:rPr>
              <a:t> 1 </a:t>
            </a:r>
            <a:r>
              <a:rPr lang="pt-PT" sz="1800" b="1" dirty="0" err="1">
                <a:latin typeface="Consolas" panose="020B0609020204030204" pitchFamily="49" charset="0"/>
              </a:rPr>
              <a:t>permit</a:t>
            </a:r>
            <a:r>
              <a:rPr lang="pt-PT" sz="1800" b="1" dirty="0">
                <a:latin typeface="Consolas" panose="020B0609020204030204" pitchFamily="49" charset="0"/>
              </a:rPr>
              <a:t> 10.100.50.0 0.0.0.255</a:t>
            </a:r>
          </a:p>
          <a:p>
            <a:pPr lvl="1"/>
            <a:r>
              <a:rPr lang="pt-PT" sz="1800" b="1" dirty="0" err="1">
                <a:latin typeface="Consolas" panose="020B0609020204030204" pitchFamily="49" charset="0"/>
              </a:rPr>
              <a:t>ip</a:t>
            </a:r>
            <a:r>
              <a:rPr lang="pt-PT" sz="1800" b="1" dirty="0">
                <a:latin typeface="Consolas" panose="020B0609020204030204" pitchFamily="49" charset="0"/>
              </a:rPr>
              <a:t> </a:t>
            </a:r>
            <a:r>
              <a:rPr lang="pt-PT" sz="1800" b="1" dirty="0" err="1">
                <a:latin typeface="Consolas" panose="020B0609020204030204" pitchFamily="49" charset="0"/>
              </a:rPr>
              <a:t>http</a:t>
            </a:r>
            <a:r>
              <a:rPr lang="pt-PT" sz="1800" b="1" dirty="0">
                <a:latin typeface="Consolas" panose="020B0609020204030204" pitchFamily="49" charset="0"/>
              </a:rPr>
              <a:t> secure server</a:t>
            </a:r>
          </a:p>
          <a:p>
            <a:pPr lvl="1"/>
            <a:r>
              <a:rPr lang="pt-PT" sz="1800" b="1" dirty="0" err="1">
                <a:latin typeface="Consolas" panose="020B0609020204030204" pitchFamily="49" charset="0"/>
              </a:rPr>
              <a:t>ip</a:t>
            </a:r>
            <a:r>
              <a:rPr lang="pt-PT" sz="1800" b="1" dirty="0">
                <a:latin typeface="Consolas" panose="020B0609020204030204" pitchFamily="49" charset="0"/>
              </a:rPr>
              <a:t> </a:t>
            </a:r>
            <a:r>
              <a:rPr lang="pt-PT" sz="1800" b="1" dirty="0" err="1">
                <a:latin typeface="Consolas" panose="020B0609020204030204" pitchFamily="49" charset="0"/>
              </a:rPr>
              <a:t>http</a:t>
            </a:r>
            <a:r>
              <a:rPr lang="pt-PT" sz="1800" b="1" dirty="0">
                <a:latin typeface="Consolas" panose="020B0609020204030204" pitchFamily="49" charset="0"/>
              </a:rPr>
              <a:t> </a:t>
            </a:r>
            <a:r>
              <a:rPr lang="pt-PT" sz="1800" b="1" dirty="0" err="1">
                <a:latin typeface="Consolas" panose="020B0609020204030204" pitchFamily="49" charset="0"/>
              </a:rPr>
              <a:t>access-class</a:t>
            </a:r>
            <a:r>
              <a:rPr lang="pt-PT" sz="1800" b="1" dirty="0">
                <a:latin typeface="Consolas" panose="020B0609020204030204" pitchFamily="49" charset="0"/>
              </a:rPr>
              <a:t> 1</a:t>
            </a:r>
          </a:p>
        </p:txBody>
      </p:sp>
    </p:spTree>
    <p:extLst>
      <p:ext uri="{BB962C8B-B14F-4D97-AF65-F5344CB8AC3E}">
        <p14:creationId xmlns:p14="http://schemas.microsoft.com/office/powerpoint/2010/main" val="31100172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Private</a:t>
            </a:r>
            <a:r>
              <a:rPr lang="pt-PT" dirty="0"/>
              <a:t> </a:t>
            </a:r>
            <a:r>
              <a:rPr lang="pt-PT" dirty="0" err="1"/>
              <a:t>VLANs</a:t>
            </a:r>
            <a:endParaRPr lang="pt-PT" dirty="0"/>
          </a:p>
        </p:txBody>
      </p:sp>
      <p:sp>
        <p:nvSpPr>
          <p:cNvPr id="3" name="Content Placeholder 2"/>
          <p:cNvSpPr>
            <a:spLocks noGrp="1"/>
          </p:cNvSpPr>
          <p:nvPr>
            <p:ph idx="1"/>
          </p:nvPr>
        </p:nvSpPr>
        <p:spPr/>
        <p:txBody>
          <a:bodyPr/>
          <a:lstStyle/>
          <a:p>
            <a:r>
              <a:rPr lang="pt-PT" dirty="0" err="1" smtClean="0"/>
              <a:t>Introduction</a:t>
            </a:r>
            <a:r>
              <a:rPr lang="pt-PT" dirty="0" smtClean="0"/>
              <a:t> </a:t>
            </a:r>
            <a:r>
              <a:rPr lang="pt-PT" dirty="0"/>
              <a:t>to </a:t>
            </a:r>
            <a:r>
              <a:rPr lang="pt-PT" dirty="0" err="1"/>
              <a:t>private</a:t>
            </a:r>
            <a:r>
              <a:rPr lang="pt-PT" dirty="0"/>
              <a:t> </a:t>
            </a:r>
            <a:r>
              <a:rPr lang="pt-PT" dirty="0" err="1"/>
              <a:t>VLANs</a:t>
            </a:r>
            <a:endParaRPr lang="pt-PT" dirty="0"/>
          </a:p>
          <a:p>
            <a:r>
              <a:rPr lang="en-US" dirty="0" smtClean="0"/>
              <a:t>Describe </a:t>
            </a:r>
            <a:r>
              <a:rPr lang="en-US" dirty="0"/>
              <a:t>the private VLAN feature</a:t>
            </a:r>
          </a:p>
          <a:p>
            <a:r>
              <a:rPr lang="en-US" dirty="0" smtClean="0"/>
              <a:t>Describe </a:t>
            </a:r>
            <a:r>
              <a:rPr lang="en-US" dirty="0"/>
              <a:t>the private VLAN port types</a:t>
            </a:r>
          </a:p>
          <a:p>
            <a:r>
              <a:rPr lang="pt-PT" dirty="0" smtClean="0"/>
              <a:t>Configure </a:t>
            </a:r>
            <a:r>
              <a:rPr lang="pt-PT" dirty="0" err="1"/>
              <a:t>private</a:t>
            </a:r>
            <a:r>
              <a:rPr lang="pt-PT" dirty="0"/>
              <a:t> </a:t>
            </a:r>
            <a:r>
              <a:rPr lang="pt-PT" dirty="0" err="1" smtClean="0"/>
              <a:t>VLANs</a:t>
            </a:r>
            <a:endParaRPr lang="pt-PT" dirty="0" smtClean="0"/>
          </a:p>
          <a:p>
            <a:r>
              <a:rPr lang="pt-PT" dirty="0" err="1"/>
              <a:t>Verify</a:t>
            </a:r>
            <a:r>
              <a:rPr lang="pt-PT" dirty="0"/>
              <a:t> </a:t>
            </a:r>
            <a:r>
              <a:rPr lang="pt-PT" dirty="0" err="1"/>
              <a:t>private</a:t>
            </a:r>
            <a:r>
              <a:rPr lang="pt-PT" dirty="0"/>
              <a:t> VLAN </a:t>
            </a:r>
            <a:r>
              <a:rPr lang="pt-PT" dirty="0" err="1"/>
              <a:t>configuration</a:t>
            </a:r>
            <a:endParaRPr lang="pt-PT" dirty="0"/>
          </a:p>
          <a:p>
            <a:r>
              <a:rPr lang="en-US" dirty="0" smtClean="0"/>
              <a:t>Describe </a:t>
            </a:r>
            <a:r>
              <a:rPr lang="en-US" dirty="0"/>
              <a:t>private VLANs across multiple switches</a:t>
            </a:r>
          </a:p>
          <a:p>
            <a:r>
              <a:rPr lang="en-US" dirty="0" smtClean="0"/>
              <a:t>Describe </a:t>
            </a:r>
            <a:r>
              <a:rPr lang="en-US" dirty="0"/>
              <a:t>the protected port </a:t>
            </a:r>
            <a:r>
              <a:rPr lang="en-US" dirty="0" smtClean="0"/>
              <a:t>feature</a:t>
            </a:r>
            <a:endParaRPr lang="pt-PT" dirty="0"/>
          </a:p>
        </p:txBody>
      </p:sp>
    </p:spTree>
    <p:extLst>
      <p:ext uri="{BB962C8B-B14F-4D97-AF65-F5344CB8AC3E}">
        <p14:creationId xmlns:p14="http://schemas.microsoft.com/office/powerpoint/2010/main" val="32914140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Introduction</a:t>
            </a:r>
            <a:r>
              <a:rPr lang="pt-PT" dirty="0"/>
              <a:t> to </a:t>
            </a:r>
            <a:r>
              <a:rPr lang="pt-PT" dirty="0" err="1"/>
              <a:t>PVLANs</a:t>
            </a:r>
            <a:endParaRPr lang="pt-PT" dirty="0"/>
          </a:p>
        </p:txBody>
      </p:sp>
      <p:sp>
        <p:nvSpPr>
          <p:cNvPr id="3" name="Content Placeholder 2"/>
          <p:cNvSpPr>
            <a:spLocks noGrp="1"/>
          </p:cNvSpPr>
          <p:nvPr>
            <p:ph idx="1"/>
          </p:nvPr>
        </p:nvSpPr>
        <p:spPr/>
        <p:txBody>
          <a:bodyPr>
            <a:normAutofit/>
          </a:bodyPr>
          <a:lstStyle/>
          <a:p>
            <a:r>
              <a:rPr lang="en-US" dirty="0" smtClean="0"/>
              <a:t>PVLANs </a:t>
            </a:r>
            <a:r>
              <a:rPr lang="en-US" dirty="0"/>
              <a:t>restrict </a:t>
            </a:r>
            <a:r>
              <a:rPr lang="en-US" dirty="0" err="1" smtClean="0"/>
              <a:t>enduser</a:t>
            </a:r>
            <a:r>
              <a:rPr lang="en-US" dirty="0"/>
              <a:t> </a:t>
            </a:r>
            <a:r>
              <a:rPr lang="en-US" dirty="0" smtClean="0"/>
              <a:t>devices </a:t>
            </a:r>
            <a:r>
              <a:rPr lang="en-US" dirty="0"/>
              <a:t>such as PCs and mobile devices from </a:t>
            </a:r>
            <a:r>
              <a:rPr lang="en-US" dirty="0" smtClean="0"/>
              <a:t>communicating with </a:t>
            </a:r>
            <a:r>
              <a:rPr lang="en-US" dirty="0"/>
              <a:t>each </a:t>
            </a:r>
            <a:r>
              <a:rPr lang="en-US" dirty="0" smtClean="0"/>
              <a:t>other, but </a:t>
            </a:r>
            <a:r>
              <a:rPr lang="en-US" dirty="0"/>
              <a:t>still allow communication to router ports and network services. </a:t>
            </a:r>
            <a:endParaRPr lang="en-US" dirty="0" smtClean="0"/>
          </a:p>
          <a:p>
            <a:r>
              <a:rPr lang="en-US" dirty="0"/>
              <a:t>T</a:t>
            </a:r>
            <a:r>
              <a:rPr lang="en-US" dirty="0" smtClean="0"/>
              <a:t>he end-user </a:t>
            </a:r>
            <a:r>
              <a:rPr lang="en-US" dirty="0"/>
              <a:t>devices will behave as normal but cannot communicate to other devices in </a:t>
            </a:r>
            <a:r>
              <a:rPr lang="en-US" dirty="0" smtClean="0"/>
              <a:t>the same </a:t>
            </a:r>
            <a:r>
              <a:rPr lang="en-US" dirty="0"/>
              <a:t>Layer 2 domain. </a:t>
            </a:r>
            <a:endParaRPr lang="en-US" dirty="0" smtClean="0"/>
          </a:p>
          <a:p>
            <a:r>
              <a:rPr lang="en-US" dirty="0" smtClean="0"/>
              <a:t>This </a:t>
            </a:r>
            <a:r>
              <a:rPr lang="en-US" dirty="0"/>
              <a:t>mechanism provides a level of security</a:t>
            </a:r>
            <a:r>
              <a:rPr lang="en-US" dirty="0" smtClean="0"/>
              <a:t>.</a:t>
            </a:r>
          </a:p>
          <a:p>
            <a:r>
              <a:rPr lang="en-US" dirty="0" smtClean="0"/>
              <a:t>Assigning </a:t>
            </a:r>
            <a:r>
              <a:rPr lang="en-US" dirty="0"/>
              <a:t>every single end device its own VLAN would accomplish the </a:t>
            </a:r>
            <a:r>
              <a:rPr lang="en-US" dirty="0" smtClean="0"/>
              <a:t>same security </a:t>
            </a:r>
            <a:r>
              <a:rPr lang="en-US" dirty="0"/>
              <a:t>method as PVLANs; however, switches have a limit on the number of </a:t>
            </a:r>
            <a:r>
              <a:rPr lang="en-US" dirty="0" smtClean="0"/>
              <a:t>VLANs supported</a:t>
            </a:r>
            <a:r>
              <a:rPr lang="en-US" dirty="0"/>
              <a:t>, and a large number of VLANs creates scalability issues.</a:t>
            </a:r>
            <a:endParaRPr lang="pt-PT" dirty="0"/>
          </a:p>
        </p:txBody>
      </p:sp>
    </p:spTree>
    <p:extLst>
      <p:ext uri="{BB962C8B-B14F-4D97-AF65-F5344CB8AC3E}">
        <p14:creationId xmlns:p14="http://schemas.microsoft.com/office/powerpoint/2010/main" val="31984889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Introduction</a:t>
            </a:r>
            <a:r>
              <a:rPr lang="pt-PT" dirty="0"/>
              <a:t> to </a:t>
            </a:r>
            <a:r>
              <a:rPr lang="pt-PT" dirty="0" err="1"/>
              <a:t>PVLANs</a:t>
            </a:r>
            <a:endParaRPr lang="pt-PT" dirty="0"/>
          </a:p>
        </p:txBody>
      </p:sp>
      <p:sp>
        <p:nvSpPr>
          <p:cNvPr id="3" name="Content Placeholder 2"/>
          <p:cNvSpPr>
            <a:spLocks noGrp="1"/>
          </p:cNvSpPr>
          <p:nvPr>
            <p:ph idx="1"/>
          </p:nvPr>
        </p:nvSpPr>
        <p:spPr/>
        <p:txBody>
          <a:bodyPr>
            <a:normAutofit/>
          </a:bodyPr>
          <a:lstStyle/>
          <a:p>
            <a:r>
              <a:rPr lang="en-US" dirty="0"/>
              <a:t>PVLANs are essentially VLANs inside a VLAN. </a:t>
            </a:r>
            <a:endParaRPr lang="en-US" dirty="0" smtClean="0"/>
          </a:p>
          <a:p>
            <a:r>
              <a:rPr lang="en-US" dirty="0" smtClean="0"/>
              <a:t>A </a:t>
            </a:r>
            <a:r>
              <a:rPr lang="en-US" dirty="0"/>
              <a:t>Layer 3 device is needed </a:t>
            </a:r>
            <a:r>
              <a:rPr lang="en-US" dirty="0" smtClean="0"/>
              <a:t>to route </a:t>
            </a:r>
            <a:r>
              <a:rPr lang="en-US" dirty="0"/>
              <a:t>packets between different PVLANs. </a:t>
            </a:r>
            <a:endParaRPr lang="en-US" dirty="0" smtClean="0"/>
          </a:p>
          <a:p>
            <a:r>
              <a:rPr lang="en-US" dirty="0" smtClean="0"/>
              <a:t>When </a:t>
            </a:r>
            <a:r>
              <a:rPr lang="en-US" dirty="0"/>
              <a:t>a VLAN </a:t>
            </a:r>
            <a:r>
              <a:rPr lang="en-US" dirty="0" smtClean="0"/>
              <a:t>is partitioned </a:t>
            </a:r>
            <a:r>
              <a:rPr lang="en-US" dirty="0"/>
              <a:t>into PVLANs, devices in different PVLANs still belong to the same IP </a:t>
            </a:r>
            <a:r>
              <a:rPr lang="en-US" dirty="0" smtClean="0"/>
              <a:t>subnet, but are </a:t>
            </a:r>
            <a:r>
              <a:rPr lang="en-US" dirty="0"/>
              <a:t>unable to communicate with each other on Layer </a:t>
            </a:r>
            <a:r>
              <a:rPr lang="en-US" dirty="0" smtClean="0"/>
              <a:t>2</a:t>
            </a:r>
            <a:r>
              <a:rPr lang="pt-PT" dirty="0" smtClean="0"/>
              <a:t>.</a:t>
            </a:r>
            <a:endParaRPr lang="pt-PT" dirty="0"/>
          </a:p>
          <a:p>
            <a:r>
              <a:rPr lang="en-US" dirty="0"/>
              <a:t>PVLANs are an elegant solution when you need to keep multiple devices in the same </a:t>
            </a:r>
            <a:r>
              <a:rPr lang="en-US" dirty="0" smtClean="0"/>
              <a:t>IP </a:t>
            </a:r>
            <a:r>
              <a:rPr lang="pt-PT" dirty="0" err="1" smtClean="0"/>
              <a:t>subnet</a:t>
            </a:r>
            <a:r>
              <a:rPr lang="pt-PT" dirty="0" smtClean="0"/>
              <a:t> </a:t>
            </a:r>
            <a:r>
              <a:rPr lang="pt-PT" dirty="0" err="1"/>
              <a:t>yet</a:t>
            </a:r>
            <a:r>
              <a:rPr lang="pt-PT" dirty="0"/>
              <a:t> </a:t>
            </a:r>
            <a:r>
              <a:rPr lang="pt-PT" dirty="0" err="1"/>
              <a:t>provide</a:t>
            </a:r>
            <a:r>
              <a:rPr lang="pt-PT" dirty="0"/>
              <a:t> </a:t>
            </a:r>
            <a:r>
              <a:rPr lang="pt-PT" dirty="0" err="1"/>
              <a:t>port</a:t>
            </a:r>
            <a:r>
              <a:rPr lang="pt-PT" dirty="0"/>
              <a:t> </a:t>
            </a:r>
            <a:r>
              <a:rPr lang="pt-PT" dirty="0" err="1"/>
              <a:t>isolation</a:t>
            </a:r>
            <a:r>
              <a:rPr lang="pt-PT" dirty="0"/>
              <a:t> </a:t>
            </a:r>
            <a:r>
              <a:rPr lang="pt-PT" dirty="0" err="1"/>
              <a:t>on</a:t>
            </a:r>
            <a:r>
              <a:rPr lang="pt-PT" dirty="0"/>
              <a:t> </a:t>
            </a:r>
            <a:r>
              <a:rPr lang="pt-PT" dirty="0" err="1"/>
              <a:t>Layer</a:t>
            </a:r>
            <a:r>
              <a:rPr lang="pt-PT" dirty="0"/>
              <a:t> 2. </a:t>
            </a:r>
            <a:endParaRPr lang="pt-PT" dirty="0" smtClean="0"/>
          </a:p>
        </p:txBody>
      </p:sp>
    </p:spTree>
    <p:extLst>
      <p:ext uri="{BB962C8B-B14F-4D97-AF65-F5344CB8AC3E}">
        <p14:creationId xmlns:p14="http://schemas.microsoft.com/office/powerpoint/2010/main" val="1588144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Introduction</a:t>
            </a:r>
            <a:r>
              <a:rPr lang="pt-PT" dirty="0"/>
              <a:t> to </a:t>
            </a:r>
            <a:r>
              <a:rPr lang="pt-PT" dirty="0" err="1"/>
              <a:t>PVLANs</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571051" y="1346439"/>
            <a:ext cx="7937054" cy="4805200"/>
          </a:xfrm>
          <a:prstGeom prst="rect">
            <a:avLst/>
          </a:prstGeom>
        </p:spPr>
      </p:pic>
    </p:spTree>
    <p:extLst>
      <p:ext uri="{BB962C8B-B14F-4D97-AF65-F5344CB8AC3E}">
        <p14:creationId xmlns:p14="http://schemas.microsoft.com/office/powerpoint/2010/main" val="41863780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PVLAN </a:t>
            </a:r>
            <a:r>
              <a:rPr lang="pt-PT" dirty="0" err="1"/>
              <a:t>Port</a:t>
            </a:r>
            <a:r>
              <a:rPr lang="pt-PT" dirty="0"/>
              <a:t> </a:t>
            </a:r>
            <a:r>
              <a:rPr lang="pt-PT" dirty="0" err="1"/>
              <a:t>Types</a:t>
            </a:r>
            <a:endParaRPr lang="pt-PT" dirty="0"/>
          </a:p>
        </p:txBody>
      </p:sp>
      <p:sp>
        <p:nvSpPr>
          <p:cNvPr id="3" name="Content Placeholder 2"/>
          <p:cNvSpPr>
            <a:spLocks noGrp="1"/>
          </p:cNvSpPr>
          <p:nvPr>
            <p:ph idx="1"/>
          </p:nvPr>
        </p:nvSpPr>
        <p:spPr/>
        <p:txBody>
          <a:bodyPr>
            <a:normAutofit/>
          </a:bodyPr>
          <a:lstStyle/>
          <a:p>
            <a:r>
              <a:rPr lang="en-US" dirty="0"/>
              <a:t>A PVLAN domain has one primary VLAN. </a:t>
            </a:r>
            <a:endParaRPr lang="en-US" dirty="0" smtClean="0"/>
          </a:p>
          <a:p>
            <a:r>
              <a:rPr lang="en-US" dirty="0" smtClean="0"/>
              <a:t>Each </a:t>
            </a:r>
            <a:r>
              <a:rPr lang="en-US" dirty="0"/>
              <a:t>port in a private VLAN domain is </a:t>
            </a:r>
            <a:r>
              <a:rPr lang="en-US" dirty="0" smtClean="0"/>
              <a:t>a member </a:t>
            </a:r>
            <a:r>
              <a:rPr lang="en-US" dirty="0"/>
              <a:t>of the primary VLAN; the primary VLAN is the entire private VLAN domain.</a:t>
            </a:r>
          </a:p>
          <a:p>
            <a:r>
              <a:rPr lang="en-US" dirty="0"/>
              <a:t>Secondary VLANs are subdomains that provide isolation between ports within the </a:t>
            </a:r>
            <a:r>
              <a:rPr lang="en-US" dirty="0" smtClean="0"/>
              <a:t>same private </a:t>
            </a:r>
            <a:r>
              <a:rPr lang="en-US" dirty="0"/>
              <a:t>VLAN domain. </a:t>
            </a:r>
            <a:endParaRPr lang="en-US" dirty="0" smtClean="0"/>
          </a:p>
          <a:p>
            <a:r>
              <a:rPr lang="en-US" dirty="0" smtClean="0"/>
              <a:t>There </a:t>
            </a:r>
            <a:r>
              <a:rPr lang="en-US" dirty="0"/>
              <a:t>are two types of secondary VLANs: isolated VLANs </a:t>
            </a:r>
            <a:r>
              <a:rPr lang="en-US" dirty="0" smtClean="0"/>
              <a:t>and community </a:t>
            </a:r>
            <a:r>
              <a:rPr lang="en-US" dirty="0"/>
              <a:t>VLANs. </a:t>
            </a:r>
            <a:endParaRPr lang="en-US" dirty="0" smtClean="0"/>
          </a:p>
          <a:p>
            <a:pPr lvl="1"/>
            <a:r>
              <a:rPr lang="en-US" dirty="0" smtClean="0"/>
              <a:t>Isolated </a:t>
            </a:r>
            <a:r>
              <a:rPr lang="en-US" dirty="0"/>
              <a:t>VLANs contain isolated ports, which cannot </a:t>
            </a:r>
            <a:r>
              <a:rPr lang="en-US" dirty="0" smtClean="0"/>
              <a:t>communicate between </a:t>
            </a:r>
            <a:r>
              <a:rPr lang="en-US" dirty="0"/>
              <a:t>each other in the isolated VLAN. </a:t>
            </a:r>
            <a:endParaRPr lang="en-US" dirty="0" smtClean="0"/>
          </a:p>
          <a:p>
            <a:pPr lvl="1"/>
            <a:r>
              <a:rPr lang="en-US" dirty="0" smtClean="0"/>
              <a:t>Community </a:t>
            </a:r>
            <a:r>
              <a:rPr lang="en-US" dirty="0"/>
              <a:t>VLANs contain community </a:t>
            </a:r>
            <a:r>
              <a:rPr lang="en-US" dirty="0" smtClean="0"/>
              <a:t>ports that </a:t>
            </a:r>
            <a:r>
              <a:rPr lang="en-US" dirty="0"/>
              <a:t>can communicate between each other in the community VLAN.</a:t>
            </a:r>
            <a:endParaRPr lang="pt-PT" dirty="0"/>
          </a:p>
        </p:txBody>
      </p:sp>
    </p:spTree>
    <p:extLst>
      <p:ext uri="{BB962C8B-B14F-4D97-AF65-F5344CB8AC3E}">
        <p14:creationId xmlns:p14="http://schemas.microsoft.com/office/powerpoint/2010/main" val="17720597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PVLAN </a:t>
            </a:r>
            <a:r>
              <a:rPr lang="pt-PT" dirty="0" err="1"/>
              <a:t>Port</a:t>
            </a:r>
            <a:r>
              <a:rPr lang="pt-PT" dirty="0"/>
              <a:t> </a:t>
            </a:r>
            <a:r>
              <a:rPr lang="pt-PT" dirty="0" err="1"/>
              <a:t>Types</a:t>
            </a:r>
            <a:endParaRPr lang="pt-PT" dirty="0"/>
          </a:p>
        </p:txBody>
      </p:sp>
      <p:pic>
        <p:nvPicPr>
          <p:cNvPr id="4" name="Content Placeholder 3"/>
          <p:cNvPicPr>
            <a:picLocks noGrp="1" noChangeAspect="1"/>
          </p:cNvPicPr>
          <p:nvPr>
            <p:ph idx="1"/>
          </p:nvPr>
        </p:nvPicPr>
        <p:blipFill>
          <a:blip r:embed="rId3"/>
          <a:stretch>
            <a:fillRect/>
          </a:stretch>
        </p:blipFill>
        <p:spPr>
          <a:xfrm>
            <a:off x="249046" y="1108037"/>
            <a:ext cx="8552054" cy="5263982"/>
          </a:xfrm>
          <a:prstGeom prst="rect">
            <a:avLst/>
          </a:prstGeom>
        </p:spPr>
      </p:pic>
    </p:spTree>
    <p:extLst>
      <p:ext uri="{BB962C8B-B14F-4D97-AF65-F5344CB8AC3E}">
        <p14:creationId xmlns:p14="http://schemas.microsoft.com/office/powerpoint/2010/main" val="11594020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PVLAN </a:t>
            </a:r>
            <a:r>
              <a:rPr lang="pt-PT" dirty="0" err="1"/>
              <a:t>Port</a:t>
            </a:r>
            <a:r>
              <a:rPr lang="pt-PT" dirty="0"/>
              <a:t> </a:t>
            </a:r>
            <a:r>
              <a:rPr lang="pt-PT" dirty="0" err="1"/>
              <a:t>Types</a:t>
            </a:r>
            <a:endParaRPr lang="pt-PT" dirty="0"/>
          </a:p>
        </p:txBody>
      </p:sp>
      <p:sp>
        <p:nvSpPr>
          <p:cNvPr id="3" name="Content Placeholder 2"/>
          <p:cNvSpPr>
            <a:spLocks noGrp="1"/>
          </p:cNvSpPr>
          <p:nvPr>
            <p:ph idx="1"/>
          </p:nvPr>
        </p:nvSpPr>
        <p:spPr/>
        <p:txBody>
          <a:bodyPr>
            <a:normAutofit fontScale="92500" lnSpcReduction="20000"/>
          </a:bodyPr>
          <a:lstStyle/>
          <a:p>
            <a:r>
              <a:rPr lang="en-US" b="1" dirty="0" smtClean="0"/>
              <a:t>Promiscuous</a:t>
            </a:r>
          </a:p>
          <a:p>
            <a:pPr lvl="1"/>
            <a:r>
              <a:rPr lang="en-US" dirty="0" smtClean="0"/>
              <a:t>A </a:t>
            </a:r>
            <a:r>
              <a:rPr lang="en-US" dirty="0"/>
              <a:t>promiscuous port belongs to the primary VLAN and can </a:t>
            </a:r>
            <a:r>
              <a:rPr lang="en-US" dirty="0" smtClean="0"/>
              <a:t>communicate with </a:t>
            </a:r>
            <a:r>
              <a:rPr lang="en-US" dirty="0"/>
              <a:t>all mapped ports in the primary VLAN, including community and </a:t>
            </a:r>
            <a:r>
              <a:rPr lang="en-US" dirty="0" smtClean="0"/>
              <a:t>isolated ports</a:t>
            </a:r>
            <a:r>
              <a:rPr lang="en-US" dirty="0"/>
              <a:t>. </a:t>
            </a:r>
            <a:endParaRPr lang="en-US" dirty="0" smtClean="0"/>
          </a:p>
          <a:p>
            <a:pPr lvl="1"/>
            <a:r>
              <a:rPr lang="en-US" dirty="0" smtClean="0"/>
              <a:t>There </a:t>
            </a:r>
            <a:r>
              <a:rPr lang="en-US" dirty="0"/>
              <a:t>can </a:t>
            </a:r>
            <a:r>
              <a:rPr lang="en-US" dirty="0" smtClean="0"/>
              <a:t>be multiple </a:t>
            </a:r>
            <a:r>
              <a:rPr lang="en-US" dirty="0"/>
              <a:t>promiscuous ports in a primary VLAN.</a:t>
            </a:r>
          </a:p>
          <a:p>
            <a:r>
              <a:rPr lang="en-US" b="1" dirty="0" smtClean="0"/>
              <a:t>Isolated</a:t>
            </a:r>
          </a:p>
          <a:p>
            <a:pPr lvl="1"/>
            <a:r>
              <a:rPr lang="en-US" dirty="0" smtClean="0"/>
              <a:t>An </a:t>
            </a:r>
            <a:r>
              <a:rPr lang="en-US" dirty="0"/>
              <a:t>isolated port is a host port that belongs to an isolated secondary </a:t>
            </a:r>
            <a:r>
              <a:rPr lang="en-US" dirty="0" smtClean="0"/>
              <a:t>VLAN. </a:t>
            </a:r>
          </a:p>
          <a:p>
            <a:pPr lvl="1"/>
            <a:r>
              <a:rPr lang="en-US" dirty="0" smtClean="0"/>
              <a:t>An </a:t>
            </a:r>
            <a:r>
              <a:rPr lang="en-US" dirty="0"/>
              <a:t>isolated port has complete isolation from other ports, except with </a:t>
            </a:r>
            <a:r>
              <a:rPr lang="en-US" dirty="0" smtClean="0"/>
              <a:t>associated promiscuous </a:t>
            </a:r>
            <a:r>
              <a:rPr lang="en-US" dirty="0"/>
              <a:t>ports. </a:t>
            </a:r>
            <a:endParaRPr lang="en-US" dirty="0" smtClean="0"/>
          </a:p>
          <a:p>
            <a:pPr lvl="1"/>
            <a:r>
              <a:rPr lang="en-US" dirty="0" smtClean="0"/>
              <a:t>You </a:t>
            </a:r>
            <a:r>
              <a:rPr lang="en-US" dirty="0"/>
              <a:t>can have more than one isolated port in a specified </a:t>
            </a:r>
            <a:r>
              <a:rPr lang="en-US" dirty="0" smtClean="0"/>
              <a:t>isolated VLAN</a:t>
            </a:r>
            <a:r>
              <a:rPr lang="en-US" dirty="0"/>
              <a:t>. </a:t>
            </a:r>
          </a:p>
          <a:p>
            <a:r>
              <a:rPr lang="en-US" b="1" dirty="0" smtClean="0"/>
              <a:t>Community</a:t>
            </a:r>
          </a:p>
          <a:p>
            <a:pPr lvl="1"/>
            <a:r>
              <a:rPr lang="en-US" dirty="0" smtClean="0"/>
              <a:t>A </a:t>
            </a:r>
            <a:r>
              <a:rPr lang="en-US" dirty="0"/>
              <a:t>community port is a host port that belongs to a community </a:t>
            </a:r>
            <a:r>
              <a:rPr lang="en-US" dirty="0" smtClean="0"/>
              <a:t>secondary VLAN</a:t>
            </a:r>
            <a:r>
              <a:rPr lang="en-US" dirty="0"/>
              <a:t>. </a:t>
            </a:r>
            <a:endParaRPr lang="en-US" dirty="0" smtClean="0"/>
          </a:p>
          <a:p>
            <a:pPr lvl="1"/>
            <a:r>
              <a:rPr lang="en-US" dirty="0" smtClean="0"/>
              <a:t>Community </a:t>
            </a:r>
            <a:r>
              <a:rPr lang="en-US" dirty="0"/>
              <a:t>ports communicate with other ports in the same </a:t>
            </a:r>
            <a:r>
              <a:rPr lang="en-US" dirty="0" smtClean="0"/>
              <a:t>community VLAN </a:t>
            </a:r>
            <a:r>
              <a:rPr lang="en-US" dirty="0"/>
              <a:t>and with associated promiscuous ports. </a:t>
            </a:r>
            <a:endParaRPr lang="en-US" dirty="0" smtClean="0"/>
          </a:p>
          <a:p>
            <a:pPr lvl="1"/>
            <a:r>
              <a:rPr lang="en-US" dirty="0" smtClean="0"/>
              <a:t>They </a:t>
            </a:r>
            <a:r>
              <a:rPr lang="en-US" dirty="0"/>
              <a:t>are isolated from all ports </a:t>
            </a:r>
            <a:r>
              <a:rPr lang="en-US" dirty="0" smtClean="0"/>
              <a:t>in other </a:t>
            </a:r>
            <a:r>
              <a:rPr lang="en-US" dirty="0"/>
              <a:t>community VLANs and all isolated ports.</a:t>
            </a:r>
            <a:endParaRPr lang="pt-PT" dirty="0"/>
          </a:p>
        </p:txBody>
      </p:sp>
    </p:spTree>
    <p:extLst>
      <p:ext uri="{BB962C8B-B14F-4D97-AF65-F5344CB8AC3E}">
        <p14:creationId xmlns:p14="http://schemas.microsoft.com/office/powerpoint/2010/main" val="232389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PVLAN </a:t>
            </a:r>
            <a:r>
              <a:rPr lang="pt-PT" dirty="0" err="1"/>
              <a:t>Configuration</a:t>
            </a:r>
            <a:endParaRPr lang="pt-PT" dirty="0"/>
          </a:p>
        </p:txBody>
      </p:sp>
      <p:sp>
        <p:nvSpPr>
          <p:cNvPr id="3" name="Content Placeholder 2"/>
          <p:cNvSpPr>
            <a:spLocks noGrp="1"/>
          </p:cNvSpPr>
          <p:nvPr>
            <p:ph idx="1"/>
          </p:nvPr>
        </p:nvSpPr>
        <p:spPr/>
        <p:txBody>
          <a:bodyPr/>
          <a:lstStyle/>
          <a:p>
            <a:r>
              <a:rPr lang="en-US" dirty="0"/>
              <a:t>VTP must be set to transparent or </a:t>
            </a:r>
            <a:r>
              <a:rPr lang="en-US" dirty="0" smtClean="0"/>
              <a:t>off.</a:t>
            </a:r>
          </a:p>
          <a:p>
            <a:r>
              <a:rPr lang="pt-PT" dirty="0"/>
              <a:t>C</a:t>
            </a:r>
            <a:r>
              <a:rPr lang="pt-PT" dirty="0" smtClean="0"/>
              <a:t>onfigure </a:t>
            </a:r>
            <a:r>
              <a:rPr lang="pt-PT" dirty="0" err="1"/>
              <a:t>the</a:t>
            </a:r>
            <a:r>
              <a:rPr lang="pt-PT" dirty="0"/>
              <a:t> </a:t>
            </a:r>
            <a:r>
              <a:rPr lang="pt-PT" dirty="0" err="1" smtClean="0"/>
              <a:t>primary</a:t>
            </a:r>
            <a:r>
              <a:rPr lang="pt-PT" dirty="0"/>
              <a:t> </a:t>
            </a:r>
            <a:r>
              <a:rPr lang="pt-PT" dirty="0" smtClean="0"/>
              <a:t>VLAN.</a:t>
            </a:r>
          </a:p>
          <a:p>
            <a:r>
              <a:rPr lang="en-US" dirty="0" smtClean="0"/>
              <a:t>Configure </a:t>
            </a:r>
            <a:r>
              <a:rPr lang="en-US" dirty="0"/>
              <a:t>the secondary VLANs and apply the configuration of </a:t>
            </a:r>
            <a:r>
              <a:rPr lang="en-US" dirty="0" smtClean="0"/>
              <a:t>these PVLANs </a:t>
            </a:r>
            <a:r>
              <a:rPr lang="en-US" dirty="0"/>
              <a:t>as isolated or </a:t>
            </a:r>
            <a:r>
              <a:rPr lang="en-US" dirty="0" smtClean="0"/>
              <a:t>community.</a:t>
            </a:r>
          </a:p>
          <a:p>
            <a:r>
              <a:rPr lang="en-US" dirty="0" smtClean="0"/>
              <a:t>Associate </a:t>
            </a:r>
            <a:r>
              <a:rPr lang="en-US" dirty="0"/>
              <a:t>the primary </a:t>
            </a:r>
            <a:r>
              <a:rPr lang="en-US" dirty="0" smtClean="0"/>
              <a:t>VLAN with </a:t>
            </a:r>
            <a:r>
              <a:rPr lang="pt-PT" dirty="0" err="1" smtClean="0"/>
              <a:t>the</a:t>
            </a:r>
            <a:r>
              <a:rPr lang="pt-PT" dirty="0" smtClean="0"/>
              <a:t> </a:t>
            </a:r>
            <a:r>
              <a:rPr lang="pt-PT" dirty="0" err="1"/>
              <a:t>secondary</a:t>
            </a:r>
            <a:r>
              <a:rPr lang="pt-PT" dirty="0"/>
              <a:t> </a:t>
            </a:r>
            <a:r>
              <a:rPr lang="pt-PT" dirty="0" err="1"/>
              <a:t>VLANs</a:t>
            </a:r>
            <a:endParaRPr lang="pt-PT" dirty="0"/>
          </a:p>
          <a:p>
            <a:endParaRPr lang="pt-PT" dirty="0"/>
          </a:p>
        </p:txBody>
      </p:sp>
      <p:pic>
        <p:nvPicPr>
          <p:cNvPr id="4" name="Picture 3"/>
          <p:cNvPicPr>
            <a:picLocks noChangeAspect="1"/>
          </p:cNvPicPr>
          <p:nvPr/>
        </p:nvPicPr>
        <p:blipFill>
          <a:blip r:embed="rId2"/>
          <a:stretch>
            <a:fillRect/>
          </a:stretch>
        </p:blipFill>
        <p:spPr>
          <a:xfrm>
            <a:off x="157160" y="3630305"/>
            <a:ext cx="8764836" cy="2572369"/>
          </a:xfrm>
          <a:prstGeom prst="rect">
            <a:avLst/>
          </a:prstGeom>
        </p:spPr>
      </p:pic>
    </p:spTree>
    <p:extLst>
      <p:ext uri="{BB962C8B-B14F-4D97-AF65-F5344CB8AC3E}">
        <p14:creationId xmlns:p14="http://schemas.microsoft.com/office/powerpoint/2010/main" val="29135528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Assign</a:t>
            </a:r>
            <a:r>
              <a:rPr lang="pt-PT" dirty="0" smtClean="0"/>
              <a:t> </a:t>
            </a:r>
            <a:r>
              <a:rPr lang="pt-PT" dirty="0" err="1" smtClean="0"/>
              <a:t>Ports</a:t>
            </a:r>
            <a:endParaRPr lang="pt-PT" dirty="0"/>
          </a:p>
        </p:txBody>
      </p:sp>
      <p:sp>
        <p:nvSpPr>
          <p:cNvPr id="3" name="Content Placeholder 2"/>
          <p:cNvSpPr>
            <a:spLocks noGrp="1"/>
          </p:cNvSpPr>
          <p:nvPr>
            <p:ph idx="1"/>
          </p:nvPr>
        </p:nvSpPr>
        <p:spPr/>
        <p:txBody>
          <a:bodyPr>
            <a:normAutofit/>
          </a:bodyPr>
          <a:lstStyle/>
          <a:p>
            <a:r>
              <a:rPr lang="pt-PT" dirty="0" err="1"/>
              <a:t>P</a:t>
            </a:r>
            <a:r>
              <a:rPr lang="pt-PT" dirty="0" err="1" smtClean="0"/>
              <a:t>romiscuous</a:t>
            </a:r>
            <a:r>
              <a:rPr lang="pt-PT" dirty="0" smtClean="0"/>
              <a:t> </a:t>
            </a:r>
            <a:r>
              <a:rPr lang="pt-PT" dirty="0" err="1"/>
              <a:t>P</a:t>
            </a:r>
            <a:r>
              <a:rPr lang="pt-PT" dirty="0" err="1" smtClean="0"/>
              <a:t>orts</a:t>
            </a:r>
            <a:endParaRPr lang="pt-PT" dirty="0" smtClean="0"/>
          </a:p>
          <a:p>
            <a:r>
              <a:rPr lang="pt-PT" sz="2000" dirty="0">
                <a:latin typeface="Consolas" panose="020B0609020204030204" pitchFamily="49" charset="0"/>
              </a:rPr>
              <a:t>SW(</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i="1" dirty="0">
                <a:latin typeface="Consolas" panose="020B0609020204030204" pitchFamily="49" charset="0"/>
              </a:rPr>
              <a:t>interface-</a:t>
            </a:r>
            <a:r>
              <a:rPr lang="pt-PT" sz="2000" i="1" dirty="0" err="1">
                <a:latin typeface="Consolas" panose="020B0609020204030204" pitchFamily="49" charset="0"/>
              </a:rPr>
              <a:t>slot</a:t>
            </a:r>
            <a:r>
              <a:rPr lang="pt-PT" sz="2000" i="1" dirty="0">
                <a:latin typeface="Consolas" panose="020B0609020204030204" pitchFamily="49" charset="0"/>
              </a:rPr>
              <a:t>/</a:t>
            </a:r>
            <a:r>
              <a:rPr lang="pt-PT" sz="2000" i="1" dirty="0" err="1">
                <a:latin typeface="Consolas" panose="020B0609020204030204" pitchFamily="49" charset="0"/>
              </a:rPr>
              <a:t>number</a:t>
            </a:r>
            <a:endParaRPr lang="pt-PT" sz="2000" i="1" dirty="0">
              <a:latin typeface="Consolas" panose="020B0609020204030204" pitchFamily="49" charset="0"/>
            </a:endParaRPr>
          </a:p>
          <a:p>
            <a:r>
              <a:rPr lang="pt-PT" sz="2000" dirty="0">
                <a:latin typeface="Consolas" panose="020B0609020204030204" pitchFamily="49" charset="0"/>
              </a:rPr>
              <a:t>SW(</a:t>
            </a:r>
            <a:r>
              <a:rPr lang="pt-PT" sz="2000" dirty="0" err="1">
                <a:latin typeface="Consolas" panose="020B0609020204030204" pitchFamily="49" charset="0"/>
              </a:rPr>
              <a:t>config-if</a:t>
            </a:r>
            <a:r>
              <a:rPr lang="pt-PT" sz="2000" dirty="0">
                <a:latin typeface="Consolas" panose="020B0609020204030204" pitchFamily="49" charset="0"/>
              </a:rPr>
              <a:t>)# </a:t>
            </a:r>
            <a:r>
              <a:rPr lang="pt-PT" sz="2000" b="1" dirty="0" err="1">
                <a:latin typeface="Consolas" panose="020B0609020204030204" pitchFamily="49" charset="0"/>
              </a:rPr>
              <a:t>switchport</a:t>
            </a:r>
            <a:r>
              <a:rPr lang="pt-PT" sz="2000" b="1" dirty="0">
                <a:latin typeface="Consolas" panose="020B0609020204030204" pitchFamily="49" charset="0"/>
              </a:rPr>
              <a:t> </a:t>
            </a:r>
            <a:r>
              <a:rPr lang="pt-PT" sz="2000" b="1" dirty="0" err="1">
                <a:latin typeface="Consolas" panose="020B0609020204030204" pitchFamily="49" charset="0"/>
              </a:rPr>
              <a:t>mode</a:t>
            </a:r>
            <a:r>
              <a:rPr lang="pt-PT" sz="2000" b="1" dirty="0">
                <a:latin typeface="Consolas" panose="020B0609020204030204" pitchFamily="49" charset="0"/>
              </a:rPr>
              <a:t> </a:t>
            </a:r>
            <a:r>
              <a:rPr lang="pt-PT" sz="2000" b="1" dirty="0" err="1">
                <a:latin typeface="Consolas" panose="020B0609020204030204" pitchFamily="49" charset="0"/>
              </a:rPr>
              <a:t>private-vlan</a:t>
            </a:r>
            <a:r>
              <a:rPr lang="pt-PT" sz="2000" b="1" dirty="0">
                <a:latin typeface="Consolas" panose="020B0609020204030204" pitchFamily="49" charset="0"/>
              </a:rPr>
              <a:t> </a:t>
            </a:r>
            <a:r>
              <a:rPr lang="pt-PT" sz="2000" b="1" dirty="0" err="1">
                <a:latin typeface="Consolas" panose="020B0609020204030204" pitchFamily="49" charset="0"/>
              </a:rPr>
              <a:t>promiscuous</a:t>
            </a:r>
            <a:endParaRPr lang="pt-PT" sz="2000" b="1" dirty="0">
              <a:latin typeface="Consolas" panose="020B0609020204030204" pitchFamily="49" charset="0"/>
            </a:endParaRPr>
          </a:p>
          <a:p>
            <a:r>
              <a:rPr lang="pt-PT" sz="2000" dirty="0">
                <a:latin typeface="Consolas" panose="020B0609020204030204" pitchFamily="49" charset="0"/>
              </a:rPr>
              <a:t>SW(</a:t>
            </a:r>
            <a:r>
              <a:rPr lang="pt-PT" sz="2000" dirty="0" err="1">
                <a:latin typeface="Consolas" panose="020B0609020204030204" pitchFamily="49" charset="0"/>
              </a:rPr>
              <a:t>config-if</a:t>
            </a:r>
            <a:r>
              <a:rPr lang="pt-PT" sz="2000" dirty="0">
                <a:latin typeface="Consolas" panose="020B0609020204030204" pitchFamily="49" charset="0"/>
              </a:rPr>
              <a:t>)# </a:t>
            </a:r>
            <a:r>
              <a:rPr lang="pt-PT" sz="2000" b="1" dirty="0" err="1">
                <a:latin typeface="Consolas" panose="020B0609020204030204" pitchFamily="49" charset="0"/>
              </a:rPr>
              <a:t>switchport</a:t>
            </a:r>
            <a:r>
              <a:rPr lang="pt-PT" sz="2000" b="1" dirty="0">
                <a:latin typeface="Consolas" panose="020B0609020204030204" pitchFamily="49" charset="0"/>
              </a:rPr>
              <a:t> </a:t>
            </a:r>
            <a:r>
              <a:rPr lang="pt-PT" sz="2000" b="1" dirty="0" err="1">
                <a:latin typeface="Consolas" panose="020B0609020204030204" pitchFamily="49" charset="0"/>
              </a:rPr>
              <a:t>private-vlan</a:t>
            </a:r>
            <a:r>
              <a:rPr lang="pt-PT" sz="2000" b="1" dirty="0">
                <a:latin typeface="Consolas" panose="020B0609020204030204" pitchFamily="49" charset="0"/>
              </a:rPr>
              <a:t> </a:t>
            </a:r>
            <a:r>
              <a:rPr lang="pt-PT" sz="2000" b="1" dirty="0" err="1">
                <a:latin typeface="Consolas" panose="020B0609020204030204" pitchFamily="49" charset="0"/>
              </a:rPr>
              <a:t>mapping</a:t>
            </a:r>
            <a:r>
              <a:rPr lang="pt-PT" sz="2000" b="1" dirty="0">
                <a:latin typeface="Consolas" panose="020B0609020204030204" pitchFamily="49" charset="0"/>
              </a:rPr>
              <a:t> </a:t>
            </a:r>
            <a:r>
              <a:rPr lang="pt-PT" sz="2000" i="1" dirty="0" err="1">
                <a:latin typeface="Consolas" panose="020B0609020204030204" pitchFamily="49" charset="0"/>
              </a:rPr>
              <a:t>primary</a:t>
            </a:r>
            <a:r>
              <a:rPr lang="pt-PT" sz="2000" i="1" dirty="0">
                <a:latin typeface="Consolas" panose="020B0609020204030204" pitchFamily="49" charset="0"/>
              </a:rPr>
              <a:t>-</a:t>
            </a:r>
            <a:r>
              <a:rPr lang="pt-PT" sz="2000" i="1" dirty="0" err="1">
                <a:latin typeface="Consolas" panose="020B0609020204030204" pitchFamily="49" charset="0"/>
              </a:rPr>
              <a:t>vlan</a:t>
            </a:r>
            <a:r>
              <a:rPr lang="pt-PT" sz="2000" i="1" dirty="0">
                <a:latin typeface="Consolas" panose="020B0609020204030204" pitchFamily="49" charset="0"/>
              </a:rPr>
              <a:t>-id </a:t>
            </a:r>
            <a:r>
              <a:rPr lang="pt-PT" sz="2000" b="1" dirty="0" err="1">
                <a:latin typeface="Consolas" panose="020B0609020204030204" pitchFamily="49" charset="0"/>
              </a:rPr>
              <a:t>add</a:t>
            </a:r>
            <a:r>
              <a:rPr lang="pt-PT" sz="2000" b="1" dirty="0">
                <a:latin typeface="Consolas" panose="020B0609020204030204" pitchFamily="49" charset="0"/>
              </a:rPr>
              <a:t> </a:t>
            </a:r>
            <a:r>
              <a:rPr lang="pt-PT" sz="2000" i="1" dirty="0" err="1" smtClean="0">
                <a:latin typeface="Consolas" panose="020B0609020204030204" pitchFamily="49" charset="0"/>
              </a:rPr>
              <a:t>secondary-vlanid</a:t>
            </a:r>
            <a:r>
              <a:rPr lang="pt-PT" sz="2000" i="1" dirty="0">
                <a:latin typeface="Consolas" panose="020B0609020204030204" pitchFamily="49" charset="0"/>
              </a:rPr>
              <a:t> </a:t>
            </a:r>
            <a:r>
              <a:rPr lang="pt-PT" sz="2000" dirty="0" smtClean="0">
                <a:latin typeface="Consolas" panose="020B0609020204030204" pitchFamily="49" charset="0"/>
              </a:rPr>
              <a:t>{, </a:t>
            </a:r>
            <a:r>
              <a:rPr lang="pt-PT" sz="2000" i="1" dirty="0" err="1">
                <a:latin typeface="Consolas" panose="020B0609020204030204" pitchFamily="49" charset="0"/>
              </a:rPr>
              <a:t>secondary</a:t>
            </a:r>
            <a:r>
              <a:rPr lang="pt-PT" sz="2000" i="1" dirty="0">
                <a:latin typeface="Consolas" panose="020B0609020204030204" pitchFamily="49" charset="0"/>
              </a:rPr>
              <a:t>-</a:t>
            </a:r>
            <a:r>
              <a:rPr lang="pt-PT" sz="2000" i="1" dirty="0" err="1">
                <a:latin typeface="Consolas" panose="020B0609020204030204" pitchFamily="49" charset="0"/>
              </a:rPr>
              <a:t>vlan</a:t>
            </a:r>
            <a:r>
              <a:rPr lang="pt-PT" sz="2000" i="1" dirty="0">
                <a:latin typeface="Consolas" panose="020B0609020204030204" pitchFamily="49" charset="0"/>
              </a:rPr>
              <a:t>-id </a:t>
            </a:r>
            <a:r>
              <a:rPr lang="pt-PT" sz="2000" dirty="0" smtClean="0">
                <a:latin typeface="Consolas" panose="020B0609020204030204" pitchFamily="49" charset="0"/>
              </a:rPr>
              <a:t>}</a:t>
            </a:r>
          </a:p>
          <a:p>
            <a:endParaRPr lang="pt-PT" sz="2000" dirty="0">
              <a:latin typeface="Consolas" panose="020B0609020204030204" pitchFamily="49" charset="0"/>
            </a:endParaRPr>
          </a:p>
          <a:p>
            <a:r>
              <a:rPr lang="pt-PT" dirty="0" err="1"/>
              <a:t>Community</a:t>
            </a:r>
            <a:r>
              <a:rPr lang="pt-PT" dirty="0"/>
              <a:t> </a:t>
            </a:r>
            <a:r>
              <a:rPr lang="pt-PT" dirty="0" err="1"/>
              <a:t>or</a:t>
            </a:r>
            <a:r>
              <a:rPr lang="pt-PT" dirty="0"/>
              <a:t> </a:t>
            </a:r>
            <a:r>
              <a:rPr lang="pt-PT" dirty="0" err="1"/>
              <a:t>Isolated</a:t>
            </a:r>
            <a:r>
              <a:rPr lang="pt-PT" dirty="0"/>
              <a:t> </a:t>
            </a:r>
            <a:r>
              <a:rPr lang="pt-PT" dirty="0" err="1"/>
              <a:t>Ports</a:t>
            </a:r>
            <a:endParaRPr lang="pt-PT" dirty="0"/>
          </a:p>
          <a:p>
            <a:r>
              <a:rPr lang="pt-PT" sz="2000" dirty="0">
                <a:latin typeface="Consolas" panose="020B0609020204030204" pitchFamily="49" charset="0"/>
              </a:rPr>
              <a:t>SW(</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range </a:t>
            </a:r>
            <a:r>
              <a:rPr lang="pt-PT" sz="2000" i="1" dirty="0">
                <a:latin typeface="Consolas" panose="020B0609020204030204" pitchFamily="49" charset="0"/>
              </a:rPr>
              <a:t>interface-range</a:t>
            </a:r>
          </a:p>
          <a:p>
            <a:r>
              <a:rPr lang="en-US" sz="2000" dirty="0">
                <a:latin typeface="Consolas" panose="020B0609020204030204" pitchFamily="49" charset="0"/>
              </a:rPr>
              <a:t>SW(</a:t>
            </a:r>
            <a:r>
              <a:rPr lang="en-US" sz="2000" dirty="0" err="1">
                <a:latin typeface="Consolas" panose="020B0609020204030204" pitchFamily="49" charset="0"/>
              </a:rPr>
              <a:t>config</a:t>
            </a:r>
            <a:r>
              <a:rPr lang="en-US" sz="2000" dirty="0">
                <a:latin typeface="Consolas" panose="020B0609020204030204" pitchFamily="49" charset="0"/>
              </a:rPr>
              <a:t>-if-range)# </a:t>
            </a:r>
            <a:r>
              <a:rPr lang="en-US" sz="2000" b="1" dirty="0" err="1">
                <a:latin typeface="Consolas" panose="020B0609020204030204" pitchFamily="49" charset="0"/>
              </a:rPr>
              <a:t>switchport</a:t>
            </a:r>
            <a:r>
              <a:rPr lang="en-US" sz="2000" b="1" dirty="0">
                <a:latin typeface="Consolas" panose="020B0609020204030204" pitchFamily="49" charset="0"/>
              </a:rPr>
              <a:t> mode private-</a:t>
            </a:r>
            <a:r>
              <a:rPr lang="en-US" sz="2000" b="1" dirty="0" err="1">
                <a:latin typeface="Consolas" panose="020B0609020204030204" pitchFamily="49" charset="0"/>
              </a:rPr>
              <a:t>vlan</a:t>
            </a:r>
            <a:r>
              <a:rPr lang="en-US" sz="2000" b="1" dirty="0">
                <a:latin typeface="Consolas" panose="020B0609020204030204" pitchFamily="49" charset="0"/>
              </a:rPr>
              <a:t> host</a:t>
            </a:r>
          </a:p>
          <a:p>
            <a:r>
              <a:rPr lang="en-US" sz="2000" dirty="0">
                <a:latin typeface="Consolas" panose="020B0609020204030204" pitchFamily="49" charset="0"/>
              </a:rPr>
              <a:t>SW(</a:t>
            </a:r>
            <a:r>
              <a:rPr lang="en-US" sz="2000" dirty="0" err="1">
                <a:latin typeface="Consolas" panose="020B0609020204030204" pitchFamily="49" charset="0"/>
              </a:rPr>
              <a:t>config</a:t>
            </a:r>
            <a:r>
              <a:rPr lang="en-US" sz="2000" dirty="0">
                <a:latin typeface="Consolas" panose="020B0609020204030204" pitchFamily="49" charset="0"/>
              </a:rPr>
              <a:t>-if-range)# </a:t>
            </a:r>
            <a:r>
              <a:rPr lang="en-US" sz="2000" b="1" dirty="0" err="1">
                <a:latin typeface="Consolas" panose="020B0609020204030204" pitchFamily="49" charset="0"/>
              </a:rPr>
              <a:t>switchport</a:t>
            </a:r>
            <a:r>
              <a:rPr lang="en-US" sz="2000" b="1" dirty="0">
                <a:latin typeface="Consolas" panose="020B0609020204030204" pitchFamily="49" charset="0"/>
              </a:rPr>
              <a:t> private-</a:t>
            </a:r>
            <a:r>
              <a:rPr lang="en-US" sz="2000" b="1" dirty="0" err="1">
                <a:latin typeface="Consolas" panose="020B0609020204030204" pitchFamily="49" charset="0"/>
              </a:rPr>
              <a:t>vlan</a:t>
            </a:r>
            <a:r>
              <a:rPr lang="en-US" sz="2000" b="1" dirty="0">
                <a:latin typeface="Consolas" panose="020B0609020204030204" pitchFamily="49" charset="0"/>
              </a:rPr>
              <a:t> host-association </a:t>
            </a:r>
            <a:r>
              <a:rPr lang="en-US" sz="2000" i="1" dirty="0" smtClean="0">
                <a:latin typeface="Consolas" panose="020B0609020204030204" pitchFamily="49" charset="0"/>
              </a:rPr>
              <a:t>primary-</a:t>
            </a:r>
            <a:r>
              <a:rPr lang="en-US" sz="2000" i="1" dirty="0" err="1" smtClean="0">
                <a:latin typeface="Consolas" panose="020B0609020204030204" pitchFamily="49" charset="0"/>
              </a:rPr>
              <a:t>vlan</a:t>
            </a:r>
            <a:r>
              <a:rPr lang="en-US" sz="2000" i="1" dirty="0" smtClean="0">
                <a:latin typeface="Consolas" panose="020B0609020204030204" pitchFamily="49" charset="0"/>
              </a:rPr>
              <a:t>-id </a:t>
            </a:r>
            <a:r>
              <a:rPr lang="pt-PT" sz="2000" i="1" dirty="0" err="1" smtClean="0">
                <a:latin typeface="Consolas" panose="020B0609020204030204" pitchFamily="49" charset="0"/>
              </a:rPr>
              <a:t>secondary</a:t>
            </a:r>
            <a:r>
              <a:rPr lang="pt-PT" sz="2000" i="1" dirty="0" smtClean="0">
                <a:latin typeface="Consolas" panose="020B0609020204030204" pitchFamily="49" charset="0"/>
              </a:rPr>
              <a:t>-</a:t>
            </a:r>
            <a:r>
              <a:rPr lang="pt-PT" sz="2000" i="1" dirty="0" err="1" smtClean="0">
                <a:latin typeface="Consolas" panose="020B0609020204030204" pitchFamily="49" charset="0"/>
              </a:rPr>
              <a:t>vlan</a:t>
            </a:r>
            <a:r>
              <a:rPr lang="pt-PT" sz="2000" i="1" dirty="0" smtClean="0">
                <a:latin typeface="Consolas" panose="020B0609020204030204" pitchFamily="49" charset="0"/>
              </a:rPr>
              <a:t>-id</a:t>
            </a:r>
            <a:endParaRPr lang="pt-PT" sz="1800" dirty="0">
              <a:latin typeface="Consolas" panose="020B0609020204030204" pitchFamily="49" charset="0"/>
            </a:endParaRPr>
          </a:p>
        </p:txBody>
      </p:sp>
    </p:spTree>
    <p:extLst>
      <p:ext uri="{BB962C8B-B14F-4D97-AF65-F5344CB8AC3E}">
        <p14:creationId xmlns:p14="http://schemas.microsoft.com/office/powerpoint/2010/main" val="30403512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Assign</a:t>
            </a:r>
            <a:r>
              <a:rPr lang="pt-PT" dirty="0"/>
              <a:t> </a:t>
            </a:r>
            <a:r>
              <a:rPr lang="pt-PT" dirty="0" err="1"/>
              <a:t>Ports</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279400" y="1974830"/>
            <a:ext cx="8584049" cy="3548418"/>
          </a:xfrm>
          <a:prstGeom prst="rect">
            <a:avLst/>
          </a:prstGeom>
        </p:spPr>
      </p:pic>
    </p:spTree>
    <p:extLst>
      <p:ext uri="{BB962C8B-B14F-4D97-AF65-F5344CB8AC3E}">
        <p14:creationId xmlns:p14="http://schemas.microsoft.com/office/powerpoint/2010/main" val="92776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Cisco Switch Security Configuration Best Practices</a:t>
            </a:r>
            <a:br>
              <a:rPr lang="en-US" dirty="0"/>
            </a:br>
            <a:endParaRPr lang="pt-PT" dirty="0"/>
          </a:p>
        </p:txBody>
      </p:sp>
      <p:sp>
        <p:nvSpPr>
          <p:cNvPr id="7" name="Content Placeholder 6"/>
          <p:cNvSpPr>
            <a:spLocks noGrp="1"/>
          </p:cNvSpPr>
          <p:nvPr>
            <p:ph idx="1"/>
          </p:nvPr>
        </p:nvSpPr>
        <p:spPr/>
        <p:txBody>
          <a:bodyPr>
            <a:normAutofit/>
          </a:bodyPr>
          <a:lstStyle/>
          <a:p>
            <a:r>
              <a:rPr lang="pt-PT" b="1" dirty="0" err="1"/>
              <a:t>Always</a:t>
            </a:r>
            <a:r>
              <a:rPr lang="pt-PT" b="1" dirty="0"/>
              <a:t> </a:t>
            </a:r>
            <a:r>
              <a:rPr lang="pt-PT" b="1" dirty="0" err="1"/>
              <a:t>leverage</a:t>
            </a:r>
            <a:r>
              <a:rPr lang="pt-PT" b="1" dirty="0"/>
              <a:t> </a:t>
            </a:r>
            <a:r>
              <a:rPr lang="pt-PT" b="1" dirty="0" smtClean="0"/>
              <a:t>Secure </a:t>
            </a:r>
            <a:r>
              <a:rPr lang="en-US" b="1" dirty="0" smtClean="0"/>
              <a:t>Shell </a:t>
            </a:r>
            <a:r>
              <a:rPr lang="en-US" b="1" dirty="0"/>
              <a:t>(SSH) and ensure </a:t>
            </a:r>
            <a:r>
              <a:rPr lang="en-US" b="1" dirty="0" smtClean="0"/>
              <a:t>that the </a:t>
            </a:r>
            <a:r>
              <a:rPr lang="en-US" b="1" dirty="0"/>
              <a:t>Telnet server is disabled</a:t>
            </a:r>
          </a:p>
          <a:p>
            <a:pPr lvl="1"/>
            <a:r>
              <a:rPr lang="en-US" dirty="0"/>
              <a:t>Telnet is easy to use but not secure. All text that is </a:t>
            </a:r>
            <a:r>
              <a:rPr lang="en-US" dirty="0" smtClean="0"/>
              <a:t>sent through </a:t>
            </a:r>
            <a:r>
              <a:rPr lang="en-US" dirty="0"/>
              <a:t>a Telnet session is passed in clear text. </a:t>
            </a:r>
            <a:endParaRPr lang="en-US" dirty="0" smtClean="0"/>
          </a:p>
          <a:p>
            <a:pPr lvl="1"/>
            <a:r>
              <a:rPr lang="en-US" dirty="0" smtClean="0"/>
              <a:t>SSH </a:t>
            </a:r>
            <a:r>
              <a:rPr lang="en-US" dirty="0"/>
              <a:t>uses strong encryption to secure session data. You </a:t>
            </a:r>
            <a:r>
              <a:rPr lang="en-US" dirty="0" smtClean="0"/>
              <a:t>should use </a:t>
            </a:r>
            <a:r>
              <a:rPr lang="en-US" dirty="0"/>
              <a:t>the highest SSH version available on the device</a:t>
            </a:r>
            <a:r>
              <a:rPr lang="en-US" dirty="0" smtClean="0"/>
              <a:t>.</a:t>
            </a:r>
          </a:p>
          <a:p>
            <a:r>
              <a:rPr lang="en-US" b="1" dirty="0"/>
              <a:t>Secure SNMP access </a:t>
            </a:r>
            <a:endParaRPr lang="en-US" b="1" dirty="0" smtClean="0"/>
          </a:p>
          <a:p>
            <a:pPr lvl="1"/>
            <a:r>
              <a:rPr lang="en-US" dirty="0" smtClean="0"/>
              <a:t>If </a:t>
            </a:r>
            <a:r>
              <a:rPr lang="en-US" dirty="0"/>
              <a:t>you do not need the write access through SNMP, </a:t>
            </a:r>
            <a:r>
              <a:rPr lang="en-US" dirty="0" smtClean="0"/>
              <a:t>disable it.</a:t>
            </a:r>
            <a:endParaRPr lang="en-US" dirty="0"/>
          </a:p>
          <a:p>
            <a:pPr lvl="1"/>
            <a:r>
              <a:rPr lang="en-US" dirty="0" smtClean="0"/>
              <a:t>It </a:t>
            </a:r>
            <a:r>
              <a:rPr lang="en-US" dirty="0"/>
              <a:t>is always recommended to </a:t>
            </a:r>
            <a:r>
              <a:rPr lang="en-US" dirty="0" smtClean="0"/>
              <a:t>exclusively use </a:t>
            </a:r>
            <a:r>
              <a:rPr lang="en-US" dirty="0"/>
              <a:t>SNMPv3, which leverages secure authentication.</a:t>
            </a:r>
            <a:endParaRPr lang="pt-PT" dirty="0"/>
          </a:p>
        </p:txBody>
      </p:sp>
    </p:spTree>
    <p:extLst>
      <p:ext uri="{BB962C8B-B14F-4D97-AF65-F5344CB8AC3E}">
        <p14:creationId xmlns:p14="http://schemas.microsoft.com/office/powerpoint/2010/main" val="11860904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Protected Port Feature</a:t>
            </a:r>
            <a:endParaRPr lang="pt-PT" dirty="0"/>
          </a:p>
        </p:txBody>
      </p:sp>
      <p:sp>
        <p:nvSpPr>
          <p:cNvPr id="3" name="Content Placeholder 2"/>
          <p:cNvSpPr>
            <a:spLocks noGrp="1"/>
          </p:cNvSpPr>
          <p:nvPr>
            <p:ph idx="1"/>
          </p:nvPr>
        </p:nvSpPr>
        <p:spPr/>
        <p:txBody>
          <a:bodyPr/>
          <a:lstStyle/>
          <a:p>
            <a:r>
              <a:rPr lang="en-US" dirty="0"/>
              <a:t>The PVLAN feature is not available on all </a:t>
            </a:r>
            <a:r>
              <a:rPr lang="en-US" dirty="0" smtClean="0"/>
              <a:t>switches.</a:t>
            </a:r>
          </a:p>
          <a:p>
            <a:r>
              <a:rPr lang="en-US" dirty="0"/>
              <a:t>Protected port, also known as the PVLAN edge, is a feature that (unlike PVLANs) </a:t>
            </a:r>
            <a:r>
              <a:rPr lang="en-US" dirty="0" smtClean="0"/>
              <a:t>has only </a:t>
            </a:r>
            <a:r>
              <a:rPr lang="en-US" dirty="0"/>
              <a:t>local significance to the switch. </a:t>
            </a:r>
            <a:endParaRPr lang="en-US" dirty="0" smtClean="0"/>
          </a:p>
          <a:p>
            <a:r>
              <a:rPr lang="en-US" dirty="0" smtClean="0"/>
              <a:t>Protected </a:t>
            </a:r>
            <a:r>
              <a:rPr lang="en-US" dirty="0"/>
              <a:t>ports do not forward any traffic to </a:t>
            </a:r>
            <a:r>
              <a:rPr lang="en-US" dirty="0" smtClean="0"/>
              <a:t>protected ports </a:t>
            </a:r>
            <a:r>
              <a:rPr lang="en-US" dirty="0"/>
              <a:t>on the same switch</a:t>
            </a:r>
            <a:r>
              <a:rPr lang="en-US" dirty="0" smtClean="0"/>
              <a:t>.</a:t>
            </a:r>
          </a:p>
          <a:p>
            <a:endParaRPr lang="en-US" dirty="0"/>
          </a:p>
          <a:p>
            <a:r>
              <a:rPr lang="pt-PT" sz="2000" dirty="0">
                <a:latin typeface="Consolas" panose="020B0609020204030204" pitchFamily="49" charset="0"/>
              </a:rPr>
              <a:t>SW(</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i="1" dirty="0">
                <a:latin typeface="Consolas" panose="020B0609020204030204" pitchFamily="49" charset="0"/>
              </a:rPr>
              <a:t>interface-</a:t>
            </a:r>
            <a:r>
              <a:rPr lang="pt-PT" sz="2000" i="1" dirty="0" err="1">
                <a:latin typeface="Consolas" panose="020B0609020204030204" pitchFamily="49" charset="0"/>
              </a:rPr>
              <a:t>slot</a:t>
            </a:r>
            <a:r>
              <a:rPr lang="pt-PT" sz="2000" i="1" dirty="0">
                <a:latin typeface="Consolas" panose="020B0609020204030204" pitchFamily="49" charset="0"/>
              </a:rPr>
              <a:t>/</a:t>
            </a:r>
            <a:r>
              <a:rPr lang="pt-PT" sz="2000" i="1" dirty="0" err="1">
                <a:latin typeface="Consolas" panose="020B0609020204030204" pitchFamily="49" charset="0"/>
              </a:rPr>
              <a:t>number</a:t>
            </a:r>
            <a:endParaRPr lang="pt-PT" sz="2000" i="1" dirty="0">
              <a:latin typeface="Consolas" panose="020B0609020204030204" pitchFamily="49" charset="0"/>
            </a:endParaRPr>
          </a:p>
          <a:p>
            <a:r>
              <a:rPr lang="pt-PT" sz="2000" dirty="0">
                <a:latin typeface="Consolas" panose="020B0609020204030204" pitchFamily="49" charset="0"/>
              </a:rPr>
              <a:t>SW(</a:t>
            </a:r>
            <a:r>
              <a:rPr lang="pt-PT" sz="2000" dirty="0" err="1">
                <a:latin typeface="Consolas" panose="020B0609020204030204" pitchFamily="49" charset="0"/>
              </a:rPr>
              <a:t>config-if</a:t>
            </a:r>
            <a:r>
              <a:rPr lang="pt-PT" sz="2000" dirty="0">
                <a:latin typeface="Consolas" panose="020B0609020204030204" pitchFamily="49" charset="0"/>
              </a:rPr>
              <a:t>)# </a:t>
            </a:r>
            <a:r>
              <a:rPr lang="pt-PT" sz="2000" b="1" dirty="0" err="1">
                <a:latin typeface="Consolas" panose="020B0609020204030204" pitchFamily="49" charset="0"/>
              </a:rPr>
              <a:t>switchport</a:t>
            </a:r>
            <a:r>
              <a:rPr lang="pt-PT" sz="2000" b="1" dirty="0">
                <a:latin typeface="Consolas" panose="020B0609020204030204" pitchFamily="49" charset="0"/>
              </a:rPr>
              <a:t> </a:t>
            </a:r>
            <a:r>
              <a:rPr lang="pt-PT" sz="2000" b="1" dirty="0" err="1">
                <a:latin typeface="Consolas" panose="020B0609020204030204" pitchFamily="49" charset="0"/>
              </a:rPr>
              <a:t>protected</a:t>
            </a:r>
            <a:endParaRPr lang="pt-PT" sz="2000" dirty="0">
              <a:latin typeface="Consolas" panose="020B0609020204030204" pitchFamily="49" charset="0"/>
            </a:endParaRPr>
          </a:p>
        </p:txBody>
      </p:sp>
    </p:spTree>
    <p:extLst>
      <p:ext uri="{BB962C8B-B14F-4D97-AF65-F5344CB8AC3E}">
        <p14:creationId xmlns:p14="http://schemas.microsoft.com/office/powerpoint/2010/main" val="32176182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a:t>
            </a:r>
            <a:r>
              <a:rPr lang="en-US" dirty="0" smtClean="0"/>
              <a:t>10 </a:t>
            </a:r>
            <a:r>
              <a:rPr lang="en-US" dirty="0"/>
              <a:t>Summary</a:t>
            </a:r>
          </a:p>
        </p:txBody>
      </p:sp>
      <p:sp>
        <p:nvSpPr>
          <p:cNvPr id="3" name="Content Placeholder 2"/>
          <p:cNvSpPr>
            <a:spLocks noGrp="1"/>
          </p:cNvSpPr>
          <p:nvPr>
            <p:ph idx="1"/>
          </p:nvPr>
        </p:nvSpPr>
        <p:spPr/>
        <p:txBody>
          <a:bodyPr>
            <a:normAutofit fontScale="92500" lnSpcReduction="10000"/>
          </a:bodyPr>
          <a:lstStyle/>
          <a:p>
            <a:r>
              <a:rPr lang="en-US" dirty="0" smtClean="0"/>
              <a:t>Configure </a:t>
            </a:r>
            <a:r>
              <a:rPr lang="en-US" dirty="0"/>
              <a:t>port security to limit and filter MAC addresses on ports; port </a:t>
            </a:r>
            <a:r>
              <a:rPr lang="en-US" dirty="0" smtClean="0"/>
              <a:t>security supports </a:t>
            </a:r>
            <a:r>
              <a:rPr lang="en-US" dirty="0"/>
              <a:t>features that reduce the overhead of assigning MAC addresses per port.</a:t>
            </a:r>
          </a:p>
          <a:p>
            <a:r>
              <a:rPr lang="en-US" dirty="0" smtClean="0"/>
              <a:t>Use </a:t>
            </a:r>
            <a:r>
              <a:rPr lang="en-US" dirty="0"/>
              <a:t>PVLANs to restrict traffic within a VLAN with simple configuration.</a:t>
            </a:r>
          </a:p>
          <a:p>
            <a:r>
              <a:rPr lang="en-US" dirty="0" smtClean="0"/>
              <a:t>Leverage </a:t>
            </a:r>
            <a:r>
              <a:rPr lang="en-US" dirty="0"/>
              <a:t>DHCP snooping, DAI, and IPSG to prevent spoofing attacks.</a:t>
            </a:r>
          </a:p>
          <a:p>
            <a:r>
              <a:rPr lang="en-US" dirty="0" smtClean="0"/>
              <a:t>Consider </a:t>
            </a:r>
            <a:r>
              <a:rPr lang="en-US" dirty="0"/>
              <a:t>VACLs when appropriate to block unnecessary traffic and known </a:t>
            </a:r>
            <a:r>
              <a:rPr lang="en-US" dirty="0" smtClean="0"/>
              <a:t>traffic </a:t>
            </a:r>
            <a:r>
              <a:rPr lang="pt-PT" dirty="0" err="1" smtClean="0"/>
              <a:t>attacks</a:t>
            </a:r>
            <a:r>
              <a:rPr lang="pt-PT" dirty="0"/>
              <a:t>.</a:t>
            </a:r>
          </a:p>
          <a:p>
            <a:r>
              <a:rPr lang="en-US" dirty="0" smtClean="0"/>
              <a:t>Always </a:t>
            </a:r>
            <a:r>
              <a:rPr lang="en-US" dirty="0"/>
              <a:t>adhere to basic security configurations such as AAA on all Cisco devices.</a:t>
            </a:r>
          </a:p>
          <a:p>
            <a:r>
              <a:rPr lang="en-US" dirty="0" smtClean="0"/>
              <a:t>Stay </a:t>
            </a:r>
            <a:r>
              <a:rPr lang="en-US" dirty="0"/>
              <a:t>current on all vulnerabilities and security notices from Cisco.</a:t>
            </a:r>
          </a:p>
          <a:p>
            <a:r>
              <a:rPr lang="en-US" dirty="0" smtClean="0"/>
              <a:t>Keep </a:t>
            </a:r>
            <a:r>
              <a:rPr lang="en-US" dirty="0"/>
              <a:t>current on Cisco Catalyst software versions because new software </a:t>
            </a:r>
            <a:r>
              <a:rPr lang="en-US" dirty="0" smtClean="0"/>
              <a:t>versions </a:t>
            </a:r>
            <a:r>
              <a:rPr lang="pt-PT" dirty="0" err="1" smtClean="0"/>
              <a:t>address</a:t>
            </a:r>
            <a:r>
              <a:rPr lang="pt-PT" dirty="0" smtClean="0"/>
              <a:t> </a:t>
            </a:r>
            <a:r>
              <a:rPr lang="pt-PT" dirty="0" err="1"/>
              <a:t>known</a:t>
            </a:r>
            <a:r>
              <a:rPr lang="pt-PT" dirty="0"/>
              <a:t> </a:t>
            </a:r>
            <a:r>
              <a:rPr lang="pt-PT" dirty="0" err="1"/>
              <a:t>vulnerabilities</a:t>
            </a:r>
            <a:r>
              <a:rPr lang="pt-PT" dirty="0"/>
              <a:t>.</a:t>
            </a:r>
            <a:endParaRPr lang="en-US" dirty="0"/>
          </a:p>
        </p:txBody>
      </p:sp>
    </p:spTree>
    <p:extLst>
      <p:ext uri="{BB962C8B-B14F-4D97-AF65-F5344CB8AC3E}">
        <p14:creationId xmlns:p14="http://schemas.microsoft.com/office/powerpoint/2010/main" val="37205388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279400" y="1246840"/>
            <a:ext cx="8520354" cy="5131399"/>
          </a:xfrm>
        </p:spPr>
        <p:txBody>
          <a:bodyPr/>
          <a:lstStyle/>
          <a:p>
            <a:r>
              <a:rPr lang="en-US" b="1" dirty="0" smtClean="0"/>
              <a:t>CCNPv7.1 SWITCH Lab 10.1 Securing Layer2</a:t>
            </a:r>
          </a:p>
          <a:p>
            <a:r>
              <a:rPr lang="en-US" b="1" smtClean="0"/>
              <a:t>CCNPv7.1 SWITCH Lab 10.2 Securing VLANs</a:t>
            </a:r>
            <a:endParaRPr lang="en-US" b="1" dirty="0"/>
          </a:p>
        </p:txBody>
      </p:sp>
      <p:sp>
        <p:nvSpPr>
          <p:cNvPr id="5" name="Title 4"/>
          <p:cNvSpPr>
            <a:spLocks noGrp="1"/>
          </p:cNvSpPr>
          <p:nvPr>
            <p:ph type="title"/>
          </p:nvPr>
        </p:nvSpPr>
        <p:spPr/>
        <p:txBody>
          <a:bodyPr/>
          <a:lstStyle/>
          <a:p>
            <a:r>
              <a:rPr lang="en-US" dirty="0" smtClean="0"/>
              <a:t>Chapter 10 Labs</a:t>
            </a:r>
            <a:endParaRPr lang="en-US" dirty="0"/>
          </a:p>
        </p:txBody>
      </p:sp>
    </p:spTree>
    <p:extLst>
      <p:ext uri="{BB962C8B-B14F-4D97-AF65-F5344CB8AC3E}">
        <p14:creationId xmlns:p14="http://schemas.microsoft.com/office/powerpoint/2010/main" val="29409515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17411" name="Picture 3" descr="CNA_largo-onwhite"/>
          <p:cNvPicPr>
            <a:picLocks noChangeAspect="1" noChangeArrowheads="1"/>
          </p:cNvPicPr>
          <p:nvPr/>
        </p:nvPicPr>
        <p:blipFill>
          <a:blip r:embed="rId3" cstate="print"/>
          <a:srcRect/>
          <a:stretch>
            <a:fillRect/>
          </a:stretch>
        </p:blipFill>
        <p:spPr bwMode="auto">
          <a:xfrm>
            <a:off x="1508125" y="2741613"/>
            <a:ext cx="6097588" cy="892175"/>
          </a:xfrm>
          <a:prstGeom prst="rect">
            <a:avLst/>
          </a:prstGeom>
          <a:noFill/>
          <a:ln w="9525">
            <a:noFill/>
            <a:miter lim="800000"/>
            <a:headEnd/>
            <a:tailEnd/>
          </a:ln>
        </p:spPr>
      </p:pic>
    </p:spTree>
    <p:extLst>
      <p:ext uri="{BB962C8B-B14F-4D97-AF65-F5344CB8AC3E}">
        <p14:creationId xmlns:p14="http://schemas.microsoft.com/office/powerpoint/2010/main" val="2345744870"/>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Acknowledgment </a:t>
            </a:r>
            <a:endParaRPr lang="zh-CN" altLang="en-US" dirty="0"/>
          </a:p>
        </p:txBody>
      </p:sp>
      <p:sp>
        <p:nvSpPr>
          <p:cNvPr id="3" name="Content Placeholder 2"/>
          <p:cNvSpPr>
            <a:spLocks noGrp="1"/>
          </p:cNvSpPr>
          <p:nvPr>
            <p:ph sz="quarter" idx="10"/>
          </p:nvPr>
        </p:nvSpPr>
        <p:spPr/>
        <p:txBody>
          <a:bodyPr>
            <a:normAutofit/>
          </a:bodyPr>
          <a:lstStyle/>
          <a:p>
            <a:pPr marL="285750" indent="-285750">
              <a:buFont typeface="Arial" panose="020B0604020202020204" pitchFamily="34" charset="0"/>
              <a:buChar char="•"/>
            </a:pPr>
            <a:r>
              <a:rPr lang="en-US" altLang="zh-CN" sz="1800" i="1" dirty="0" smtClean="0">
                <a:latin typeface="Arial" panose="020B0604020202020204" pitchFamily="34" charset="0"/>
              </a:rPr>
              <a:t>Some of the images and texts </a:t>
            </a:r>
            <a:r>
              <a:rPr lang="en-US" altLang="zh-CN" sz="1800" i="1" smtClean="0">
                <a:latin typeface="Arial" panose="020B0604020202020204" pitchFamily="34" charset="0"/>
              </a:rPr>
              <a:t>are from Implementing </a:t>
            </a:r>
            <a:r>
              <a:rPr lang="en-US" altLang="zh-CN" sz="1800" i="1" dirty="0">
                <a:latin typeface="Arial" panose="020B0604020202020204" pitchFamily="34" charset="0"/>
              </a:rPr>
              <a:t>Cisco IP Switched Networks (SWITCH) Foundation Learning Guide: (CCNP SWITCH 300-115)</a:t>
            </a:r>
            <a:r>
              <a:rPr lang="en-US" altLang="zh-CN" sz="1800" dirty="0">
                <a:latin typeface="Arial" panose="020B0604020202020204" pitchFamily="34" charset="0"/>
              </a:rPr>
              <a:t> by Richard Froom and </a:t>
            </a:r>
            <a:r>
              <a:rPr lang="en-US" altLang="zh-CN" sz="1800" dirty="0" err="1">
                <a:latin typeface="Arial" panose="020B0604020202020204" pitchFamily="34" charset="0"/>
              </a:rPr>
              <a:t>Erum</a:t>
            </a:r>
            <a:r>
              <a:rPr lang="en-US" altLang="zh-CN" sz="1800" dirty="0">
                <a:latin typeface="Arial" panose="020B0604020202020204" pitchFamily="34" charset="0"/>
              </a:rPr>
              <a:t> </a:t>
            </a:r>
            <a:r>
              <a:rPr lang="en-US" altLang="zh-CN" sz="1800" dirty="0" err="1">
                <a:latin typeface="Arial" panose="020B0604020202020204" pitchFamily="34" charset="0"/>
              </a:rPr>
              <a:t>Frahim</a:t>
            </a:r>
            <a:r>
              <a:rPr lang="en-US" altLang="zh-CN" sz="1800" dirty="0">
                <a:latin typeface="Arial" panose="020B0604020202020204" pitchFamily="34" charset="0"/>
              </a:rPr>
              <a:t> (1587206641) </a:t>
            </a:r>
            <a:endParaRPr lang="en-US" altLang="zh-CN" sz="1800" dirty="0" smtClean="0">
              <a:latin typeface="Arial" panose="020B0604020202020204" pitchFamily="34" charset="0"/>
            </a:endParaRPr>
          </a:p>
          <a:p>
            <a:pPr marL="285750" indent="-285750">
              <a:buFont typeface="Arial" panose="020B0604020202020204" pitchFamily="34" charset="0"/>
              <a:buChar char="•"/>
            </a:pPr>
            <a:r>
              <a:rPr lang="en-US" altLang="zh-CN" sz="1800" dirty="0" smtClean="0"/>
              <a:t>Copyright </a:t>
            </a:r>
            <a:r>
              <a:rPr lang="en-US" altLang="zh-CN" sz="1800" dirty="0"/>
              <a:t>© 2015 </a:t>
            </a:r>
            <a:r>
              <a:rPr lang="en-US" altLang="zh-CN" sz="1800" dirty="0" smtClean="0"/>
              <a:t>– 2016 Cisco </a:t>
            </a:r>
            <a:r>
              <a:rPr lang="en-US" altLang="zh-CN" sz="1800" dirty="0"/>
              <a:t>Systems, Inc.</a:t>
            </a:r>
            <a:endParaRPr lang="en-US" altLang="en-US" sz="1800" dirty="0"/>
          </a:p>
          <a:p>
            <a:pPr marL="285750" indent="-285750">
              <a:buFont typeface="Arial" panose="020B0604020202020204" pitchFamily="34" charset="0"/>
              <a:buChar char="•"/>
            </a:pPr>
            <a:r>
              <a:rPr lang="en-US" altLang="en-US" sz="1800" dirty="0"/>
              <a:t>Special Thanks </a:t>
            </a:r>
            <a:r>
              <a:rPr lang="en-US" altLang="en-US" sz="1800" dirty="0" smtClean="0"/>
              <a:t>to </a:t>
            </a:r>
            <a:r>
              <a:rPr lang="en-US" altLang="en-US" sz="1800" i="1" dirty="0" smtClean="0"/>
              <a:t>Bruno </a:t>
            </a:r>
            <a:r>
              <a:rPr lang="en-US" altLang="en-US" sz="1800" i="1" dirty="0"/>
              <a:t>Silva</a:t>
            </a:r>
            <a:endParaRPr lang="en-US" altLang="en-US" sz="1400" i="1" dirty="0"/>
          </a:p>
        </p:txBody>
      </p:sp>
    </p:spTree>
    <p:extLst>
      <p:ext uri="{BB962C8B-B14F-4D97-AF65-F5344CB8AC3E}">
        <p14:creationId xmlns:p14="http://schemas.microsoft.com/office/powerpoint/2010/main" val="4069762097"/>
      </p:ext>
    </p:extLst>
  </p:cSld>
  <p:clrMapOvr>
    <a:masterClrMapping/>
  </p:clrMapOvr>
</p:sld>
</file>

<file path=ppt/theme/theme1.xml><?xml version="1.0" encoding="utf-8"?>
<a:theme xmlns:a="http://schemas.openxmlformats.org/drawingml/2006/main" name="CCNP Instructor PPT">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CCNP Instructor PPT2</Template>
  <TotalTime>9921</TotalTime>
  <Pages>28</Pages>
  <Words>6229</Words>
  <Application>Microsoft Office PowerPoint</Application>
  <PresentationFormat>On-screen Show (4:3)</PresentationFormat>
  <Paragraphs>539</Paragraphs>
  <Slides>94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94</vt:i4>
      </vt:variant>
    </vt:vector>
  </HeadingPairs>
  <TitlesOfParts>
    <vt:vector size="100" baseType="lpstr">
      <vt:lpstr>Arial</vt:lpstr>
      <vt:lpstr>Consolas</vt:lpstr>
      <vt:lpstr>Courier New</vt:lpstr>
      <vt:lpstr>Times New Roman</vt:lpstr>
      <vt:lpstr>Wingdings</vt:lpstr>
      <vt:lpstr>CCNP Instructor PPT</vt:lpstr>
      <vt:lpstr>Campus Network Security</vt:lpstr>
      <vt:lpstr>Chapter 10 Objectives</vt:lpstr>
      <vt:lpstr>Overview of Switch Security Issues</vt:lpstr>
      <vt:lpstr>Overview of Switch Security Issues</vt:lpstr>
      <vt:lpstr>Overview of Switch Security Issues</vt:lpstr>
      <vt:lpstr>PowerPoint Presentation</vt:lpstr>
      <vt:lpstr>Cisco Switch Security Configuration Best Practices </vt:lpstr>
      <vt:lpstr>Cisco Switch Security Configuration Best Practices </vt:lpstr>
      <vt:lpstr>Cisco Switch Security Configuration Best Practices </vt:lpstr>
      <vt:lpstr>Cisco Switch Security Configuration Best Practices </vt:lpstr>
      <vt:lpstr>Cisco Switch Security Configuration Best Practices </vt:lpstr>
      <vt:lpstr>PowerPoint Presentation</vt:lpstr>
      <vt:lpstr>Rogue Access</vt:lpstr>
      <vt:lpstr>Switch Vulnerabilities</vt:lpstr>
      <vt:lpstr>MAC Layer Attacks</vt:lpstr>
      <vt:lpstr>VLAN Attacks</vt:lpstr>
      <vt:lpstr>Spoofing Attacks</vt:lpstr>
      <vt:lpstr>Spoofing Attacks</vt:lpstr>
      <vt:lpstr>Switch Device Attacks</vt:lpstr>
      <vt:lpstr>Introducing Port Security</vt:lpstr>
      <vt:lpstr>Introducing Port Security</vt:lpstr>
      <vt:lpstr>Port Security Process</vt:lpstr>
      <vt:lpstr>Port Security Process (cont)</vt:lpstr>
      <vt:lpstr>Port Security Configuration</vt:lpstr>
      <vt:lpstr>Port Security Configuration (cont)</vt:lpstr>
      <vt:lpstr>Port Security Example</vt:lpstr>
      <vt:lpstr>Port Security Example II</vt:lpstr>
      <vt:lpstr>Port Error Conditions</vt:lpstr>
      <vt:lpstr>Port Error Conditions (cont)</vt:lpstr>
      <vt:lpstr>Err-Disable Ports</vt:lpstr>
      <vt:lpstr>Err-Disabled Automatic Recovery</vt:lpstr>
      <vt:lpstr>Port Access Lists</vt:lpstr>
      <vt:lpstr>Port Access Lists</vt:lpstr>
      <vt:lpstr>Port Access Lists</vt:lpstr>
      <vt:lpstr>Port Access Lists</vt:lpstr>
      <vt:lpstr>PACL’s Group Mode</vt:lpstr>
      <vt:lpstr>PowerPoint Presentation</vt:lpstr>
      <vt:lpstr>Storm Control</vt:lpstr>
      <vt:lpstr>Introduction to Storm Control</vt:lpstr>
      <vt:lpstr>Storm Control Behavior</vt:lpstr>
      <vt:lpstr>Storm Control Behavior</vt:lpstr>
      <vt:lpstr>Configuring and Verifying Storm Control on an Interface</vt:lpstr>
      <vt:lpstr>Verify Storm Control Configurations</vt:lpstr>
      <vt:lpstr>PowerPoint Presentation</vt:lpstr>
      <vt:lpstr>Mitigating Spoofing Attacks</vt:lpstr>
      <vt:lpstr>DHCP Spoofing Attacks</vt:lpstr>
      <vt:lpstr>Rogue DHCP Server Process</vt:lpstr>
      <vt:lpstr>DHCP Snooping</vt:lpstr>
      <vt:lpstr>DHCP Snooping</vt:lpstr>
      <vt:lpstr>DHCP Snooping Example Configuration</vt:lpstr>
      <vt:lpstr>DHCP Snooping Example Configuration</vt:lpstr>
      <vt:lpstr>Verifying DHCP Snooping Configuration</vt:lpstr>
      <vt:lpstr>Verifying DHCP Snooping Configuration</vt:lpstr>
      <vt:lpstr>DHCP Snooping Command Review</vt:lpstr>
      <vt:lpstr>IP Source Guard</vt:lpstr>
      <vt:lpstr>IPSG Topology Layout</vt:lpstr>
      <vt:lpstr>IPSG Filters</vt:lpstr>
      <vt:lpstr>IPSG Configuration</vt:lpstr>
      <vt:lpstr>IPSG Configuration</vt:lpstr>
      <vt:lpstr>IPSG Configuration and State Verification</vt:lpstr>
      <vt:lpstr>ARP Spoofing</vt:lpstr>
      <vt:lpstr>ARP Spoofing</vt:lpstr>
      <vt:lpstr>Dynamic ARP Inspection</vt:lpstr>
      <vt:lpstr>DAI Configuration Steps</vt:lpstr>
      <vt:lpstr>DAI Configuration</vt:lpstr>
      <vt:lpstr>DAI Commands</vt:lpstr>
      <vt:lpstr>PowerPoint Presentation</vt:lpstr>
      <vt:lpstr>Securing VLAN Trunks</vt:lpstr>
      <vt:lpstr>Switch Spoofing</vt:lpstr>
      <vt:lpstr>Switch Spoofing</vt:lpstr>
      <vt:lpstr>VLAN Hopping</vt:lpstr>
      <vt:lpstr>Protecting Against VLAN Hopping</vt:lpstr>
      <vt:lpstr>VLAN Access Lists</vt:lpstr>
      <vt:lpstr>VACLs Process </vt:lpstr>
      <vt:lpstr>Advantage of VACL Capture Port usage over VSPAN</vt:lpstr>
      <vt:lpstr>VACL Interaction with ACLs and PACLs</vt:lpstr>
      <vt:lpstr>Configuring VACLs</vt:lpstr>
      <vt:lpstr>VACL examples</vt:lpstr>
      <vt:lpstr>Private VLANs</vt:lpstr>
      <vt:lpstr>Private VLANs</vt:lpstr>
      <vt:lpstr>Introduction to PVLANs</vt:lpstr>
      <vt:lpstr>Introduction to PVLANs</vt:lpstr>
      <vt:lpstr>Introduction to PVLANs</vt:lpstr>
      <vt:lpstr>PVLAN Port Types</vt:lpstr>
      <vt:lpstr>PVLAN Port Types</vt:lpstr>
      <vt:lpstr>PVLAN Port Types</vt:lpstr>
      <vt:lpstr>PVLAN Configuration</vt:lpstr>
      <vt:lpstr>Assign Ports</vt:lpstr>
      <vt:lpstr>Assign Ports</vt:lpstr>
      <vt:lpstr>Using the Protected Port Feature</vt:lpstr>
      <vt:lpstr>Chapter 10 Summary</vt:lpstr>
      <vt:lpstr>Chapter 10 Labs</vt:lpstr>
      <vt:lpstr>PowerPoint Presentation</vt:lpstr>
      <vt:lpstr>Acknowledgment </vt:lpstr>
    </vt:vector>
  </TitlesOfParts>
  <Company>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 Chapter 1</dc:title>
  <dc:subject/>
  <dc:creator>Cisco Systems</dc:creator>
  <cp:keywords/>
  <dc:description/>
  <cp:lastModifiedBy>Kang Liu -T (kanliu - ZHONG GUO GUO JI  JI SHU ZHI LI HE ZUO GONG SI at Cisco)</cp:lastModifiedBy>
  <cp:revision>623</cp:revision>
  <cp:lastPrinted>1999-01-27T00:54:54Z</cp:lastPrinted>
  <dcterms:created xsi:type="dcterms:W3CDTF">2010-07-05T20:10:47Z</dcterms:created>
  <dcterms:modified xsi:type="dcterms:W3CDTF">2016-04-13T04:17:59Z</dcterms:modified>
</cp:coreProperties>
</file>