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x="18288000" cy="10287000"/>
  <p:notesSz cx="6858000" cy="9144000"/>
  <p:embeddedFontLst>
    <p:embeddedFont>
      <p:font typeface="Times New Roman Semi-Bold" charset="1" panose="02030702070405020303"/>
      <p:regular r:id="rId37"/>
    </p:embeddedFont>
    <p:embeddedFont>
      <p:font typeface="Times New Roman" charset="1" panose="02030502070405020303"/>
      <p:regular r:id="rId38"/>
    </p:embeddedFont>
    <p:embeddedFont>
      <p:font typeface="Times New Roman Bold" charset="1" panose="02030802070405020303"/>
      <p:regular r:id="rId39"/>
    </p:embeddedFont>
    <p:embeddedFont>
      <p:font typeface="DM Sans" charset="1" panose="00000000000000000000"/>
      <p:regular r:id="rId4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fonts/font37.fntdata" Type="http://schemas.openxmlformats.org/officeDocument/2006/relationships/font"/><Relationship Id="rId38" Target="fonts/font38.fntdata" Type="http://schemas.openxmlformats.org/officeDocument/2006/relationships/font"/><Relationship Id="rId39" Target="fonts/font39.fntdata" Type="http://schemas.openxmlformats.org/officeDocument/2006/relationships/font"/><Relationship Id="rId4" Target="theme/theme1.xml" Type="http://schemas.openxmlformats.org/officeDocument/2006/relationships/theme"/><Relationship Id="rId40" Target="fonts/font40.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101622" y="-767350"/>
            <a:ext cx="22013892" cy="12354774"/>
          </a:xfrm>
          <a:custGeom>
            <a:avLst/>
            <a:gdLst/>
            <a:ahLst/>
            <a:cxnLst/>
            <a:rect r="r" b="b" t="t" l="l"/>
            <a:pathLst>
              <a:path h="12354774" w="22013892">
                <a:moveTo>
                  <a:pt x="0" y="0"/>
                </a:moveTo>
                <a:lnTo>
                  <a:pt x="22013891" y="0"/>
                </a:lnTo>
                <a:lnTo>
                  <a:pt x="22013891" y="12354775"/>
                </a:lnTo>
                <a:lnTo>
                  <a:pt x="0" y="12354775"/>
                </a:lnTo>
                <a:lnTo>
                  <a:pt x="0" y="0"/>
                </a:lnTo>
                <a:close/>
              </a:path>
            </a:pathLst>
          </a:custGeom>
          <a:blipFill>
            <a:blip r:embed="rId2"/>
            <a:stretch>
              <a:fillRect l="0" t="-9467" r="0" b="-9467"/>
            </a:stretch>
          </a:blipFill>
        </p:spPr>
      </p:sp>
      <p:grpSp>
        <p:nvGrpSpPr>
          <p:cNvPr name="Group 3" id="3"/>
          <p:cNvGrpSpPr/>
          <p:nvPr/>
        </p:nvGrpSpPr>
        <p:grpSpPr>
          <a:xfrm rot="0">
            <a:off x="-1793400" y="-712357"/>
            <a:ext cx="22453902" cy="11711713"/>
            <a:chOff x="0" y="0"/>
            <a:chExt cx="5913785" cy="3084566"/>
          </a:xfrm>
        </p:grpSpPr>
        <p:sp>
          <p:nvSpPr>
            <p:cNvPr name="Freeform 4" id="4"/>
            <p:cNvSpPr/>
            <p:nvPr/>
          </p:nvSpPr>
          <p:spPr>
            <a:xfrm flipH="false" flipV="false" rot="0">
              <a:off x="0" y="0"/>
              <a:ext cx="5913785" cy="3084567"/>
            </a:xfrm>
            <a:custGeom>
              <a:avLst/>
              <a:gdLst/>
              <a:ahLst/>
              <a:cxnLst/>
              <a:rect r="r" b="b" t="t" l="l"/>
              <a:pathLst>
                <a:path h="3084567" w="5913785">
                  <a:moveTo>
                    <a:pt x="0" y="0"/>
                  </a:moveTo>
                  <a:lnTo>
                    <a:pt x="5913785" y="0"/>
                  </a:lnTo>
                  <a:lnTo>
                    <a:pt x="5913785" y="3084567"/>
                  </a:lnTo>
                  <a:lnTo>
                    <a:pt x="0" y="3084567"/>
                  </a:lnTo>
                  <a:close/>
                </a:path>
              </a:pathLst>
            </a:custGeom>
            <a:solidFill>
              <a:srgbClr val="AAD7D4">
                <a:alpha val="28627"/>
              </a:srgbClr>
            </a:solidFill>
          </p:spPr>
        </p:sp>
        <p:sp>
          <p:nvSpPr>
            <p:cNvPr name="TextBox 5" id="5"/>
            <p:cNvSpPr txBox="true"/>
            <p:nvPr/>
          </p:nvSpPr>
          <p:spPr>
            <a:xfrm>
              <a:off x="0" y="-38100"/>
              <a:ext cx="5913785" cy="3122666"/>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4619983" y="6365297"/>
            <a:ext cx="8570681" cy="2383688"/>
            <a:chOff x="0" y="0"/>
            <a:chExt cx="2257299" cy="627803"/>
          </a:xfrm>
        </p:grpSpPr>
        <p:sp>
          <p:nvSpPr>
            <p:cNvPr name="Freeform 7" id="7"/>
            <p:cNvSpPr/>
            <p:nvPr/>
          </p:nvSpPr>
          <p:spPr>
            <a:xfrm flipH="false" flipV="false" rot="0">
              <a:off x="0" y="0"/>
              <a:ext cx="2257299" cy="627803"/>
            </a:xfrm>
            <a:custGeom>
              <a:avLst/>
              <a:gdLst/>
              <a:ahLst/>
              <a:cxnLst/>
              <a:rect r="r" b="b" t="t" l="l"/>
              <a:pathLst>
                <a:path h="627803" w="2257299">
                  <a:moveTo>
                    <a:pt x="0" y="0"/>
                  </a:moveTo>
                  <a:lnTo>
                    <a:pt x="2257299" y="0"/>
                  </a:lnTo>
                  <a:lnTo>
                    <a:pt x="2257299" y="627803"/>
                  </a:lnTo>
                  <a:lnTo>
                    <a:pt x="0" y="627803"/>
                  </a:lnTo>
                  <a:close/>
                </a:path>
              </a:pathLst>
            </a:custGeom>
            <a:solidFill>
              <a:srgbClr val="AAD7D4"/>
            </a:solidFill>
            <a:ln w="28575" cap="sq">
              <a:solidFill>
                <a:srgbClr val="1C2120"/>
              </a:solidFill>
              <a:prstDash val="solid"/>
              <a:miter/>
            </a:ln>
          </p:spPr>
        </p:sp>
        <p:sp>
          <p:nvSpPr>
            <p:cNvPr name="TextBox 8" id="8"/>
            <p:cNvSpPr txBox="true"/>
            <p:nvPr/>
          </p:nvSpPr>
          <p:spPr>
            <a:xfrm>
              <a:off x="0" y="-38100"/>
              <a:ext cx="2257299" cy="665903"/>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2610563" y="2555308"/>
            <a:ext cx="13066873" cy="3553460"/>
          </a:xfrm>
          <a:prstGeom prst="rect">
            <a:avLst/>
          </a:prstGeom>
        </p:spPr>
        <p:txBody>
          <a:bodyPr anchor="t" rtlCol="false" tIns="0" lIns="0" bIns="0" rIns="0">
            <a:spAutoFit/>
          </a:bodyPr>
          <a:lstStyle/>
          <a:p>
            <a:pPr algn="ctr">
              <a:lnSpc>
                <a:spcPts val="8800"/>
              </a:lnSpc>
            </a:pPr>
            <a:r>
              <a:rPr lang="en-US" b="true" sz="8000" spc="-432">
                <a:solidFill>
                  <a:srgbClr val="1C2120"/>
                </a:solidFill>
                <a:latin typeface="Times New Roman Semi-Bold"/>
                <a:ea typeface="Times New Roman Semi-Bold"/>
                <a:cs typeface="Times New Roman Semi-Bold"/>
                <a:sym typeface="Times New Roman Semi-Bold"/>
              </a:rPr>
              <a:t>PIPELINE BẢO MẬT CONTAINER VỚI TỰ ĐỘNG QUÉT LỖ HỔNG</a:t>
            </a:r>
          </a:p>
        </p:txBody>
      </p:sp>
      <p:sp>
        <p:nvSpPr>
          <p:cNvPr name="TextBox 10" id="10"/>
          <p:cNvSpPr txBox="true"/>
          <p:nvPr/>
        </p:nvSpPr>
        <p:spPr>
          <a:xfrm rot="0">
            <a:off x="5835017" y="6622784"/>
            <a:ext cx="6617965" cy="1990725"/>
          </a:xfrm>
          <a:prstGeom prst="rect">
            <a:avLst/>
          </a:prstGeom>
        </p:spPr>
        <p:txBody>
          <a:bodyPr anchor="t" rtlCol="false" tIns="0" lIns="0" bIns="0" rIns="0">
            <a:spAutoFit/>
          </a:bodyPr>
          <a:lstStyle/>
          <a:p>
            <a:pPr algn="ctr">
              <a:lnSpc>
                <a:spcPts val="3000"/>
              </a:lnSpc>
            </a:pPr>
            <a:r>
              <a:rPr lang="en-US" sz="3000" spc="-60">
                <a:solidFill>
                  <a:srgbClr val="1C2120"/>
                </a:solidFill>
                <a:latin typeface="Times New Roman"/>
                <a:ea typeface="Times New Roman"/>
                <a:cs typeface="Times New Roman"/>
                <a:sym typeface="Times New Roman"/>
              </a:rPr>
              <a:t>PHÁT TRIỂN QUY TRÌNH BẢO MẬT CONTAINER TOÀN DIỆN VỚI TÍNH NĂNG QUÉT LỖ HỔNG, THỰC THI CHÍNH SÁCH, KIỂM TRA TUÂN THỦ, KHẮC PHỤC TỰ ĐỘNG</a:t>
            </a:r>
          </a:p>
        </p:txBody>
      </p:sp>
      <p:sp>
        <p:nvSpPr>
          <p:cNvPr name="TextBox 11" id="11"/>
          <p:cNvSpPr txBox="true"/>
          <p:nvPr/>
        </p:nvSpPr>
        <p:spPr>
          <a:xfrm rot="0">
            <a:off x="18096905" y="9627870"/>
            <a:ext cx="191095" cy="659130"/>
          </a:xfrm>
          <a:prstGeom prst="rect">
            <a:avLst/>
          </a:prstGeom>
        </p:spPr>
        <p:txBody>
          <a:bodyPr anchor="t" rtlCol="false" tIns="0" lIns="0" bIns="0" rIns="0">
            <a:spAutoFit/>
          </a:bodyPr>
          <a:lstStyle/>
          <a:p>
            <a:pPr algn="ctr">
              <a:lnSpc>
                <a:spcPts val="4559"/>
              </a:lnSpc>
              <a:spcBef>
                <a:spcPct val="0"/>
              </a:spcBef>
            </a:pPr>
            <a:r>
              <a:rPr lang="en-US" b="true" sz="3999">
                <a:solidFill>
                  <a:srgbClr val="1C2120"/>
                </a:solidFill>
                <a:latin typeface="Times New Roman Bold"/>
                <a:ea typeface="Times New Roman Bold"/>
                <a:cs typeface="Times New Roman Bold"/>
                <a:sym typeface="Times New Roman Bold"/>
              </a:rPr>
              <a:t>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2258363"/>
            <a:ext cx="16230600" cy="6735699"/>
          </a:xfrm>
          <a:custGeom>
            <a:avLst/>
            <a:gdLst/>
            <a:ahLst/>
            <a:cxnLst/>
            <a:rect r="r" b="b" t="t" l="l"/>
            <a:pathLst>
              <a:path h="6735699" w="16230600">
                <a:moveTo>
                  <a:pt x="0" y="0"/>
                </a:moveTo>
                <a:lnTo>
                  <a:pt x="16230600" y="0"/>
                </a:lnTo>
                <a:lnTo>
                  <a:pt x="16230600" y="6735699"/>
                </a:lnTo>
                <a:lnTo>
                  <a:pt x="0" y="6735699"/>
                </a:lnTo>
                <a:lnTo>
                  <a:pt x="0" y="0"/>
                </a:lnTo>
                <a:close/>
              </a:path>
            </a:pathLst>
          </a:custGeom>
          <a:blipFill>
            <a:blip r:embed="rId2"/>
            <a:stretch>
              <a:fillRect l="0" t="0" r="0" b="0"/>
            </a:stretch>
          </a:blipFill>
        </p:spPr>
      </p:sp>
      <p:sp>
        <p:nvSpPr>
          <p:cNvPr name="TextBox 3" id="3"/>
          <p:cNvSpPr txBox="true"/>
          <p:nvPr/>
        </p:nvSpPr>
        <p:spPr>
          <a:xfrm rot="0">
            <a:off x="4354896" y="1047750"/>
            <a:ext cx="9578208" cy="1014529"/>
          </a:xfrm>
          <a:prstGeom prst="rect">
            <a:avLst/>
          </a:prstGeom>
        </p:spPr>
        <p:txBody>
          <a:bodyPr anchor="t" rtlCol="false" tIns="0" lIns="0" bIns="0" rIns="0">
            <a:spAutoFit/>
          </a:bodyPr>
          <a:lstStyle/>
          <a:p>
            <a:pPr algn="ctr">
              <a:lnSpc>
                <a:spcPts val="6596"/>
              </a:lnSpc>
            </a:pPr>
            <a:r>
              <a:rPr lang="en-US" b="true" sz="6800">
                <a:solidFill>
                  <a:srgbClr val="1C2120"/>
                </a:solidFill>
                <a:latin typeface="Times New Roman Bold"/>
                <a:ea typeface="Times New Roman Bold"/>
                <a:cs typeface="Times New Roman Bold"/>
                <a:sym typeface="Times New Roman Bold"/>
              </a:rPr>
              <a:t>GIẢI PHÁP</a:t>
            </a:r>
          </a:p>
        </p:txBody>
      </p:sp>
      <p:sp>
        <p:nvSpPr>
          <p:cNvPr name="TextBox 4" id="4"/>
          <p:cNvSpPr txBox="true"/>
          <p:nvPr/>
        </p:nvSpPr>
        <p:spPr>
          <a:xfrm rot="0">
            <a:off x="17758238" y="9627870"/>
            <a:ext cx="529762" cy="659130"/>
          </a:xfrm>
          <a:prstGeom prst="rect">
            <a:avLst/>
          </a:prstGeom>
        </p:spPr>
        <p:txBody>
          <a:bodyPr anchor="t" rtlCol="false" tIns="0" lIns="0" bIns="0" rIns="0">
            <a:spAutoFit/>
          </a:bodyPr>
          <a:lstStyle/>
          <a:p>
            <a:pPr algn="ctr">
              <a:lnSpc>
                <a:spcPts val="4559"/>
              </a:lnSpc>
              <a:spcBef>
                <a:spcPct val="0"/>
              </a:spcBef>
            </a:pPr>
            <a:r>
              <a:rPr lang="en-US" b="true" sz="3999">
                <a:solidFill>
                  <a:srgbClr val="1C2120"/>
                </a:solidFill>
                <a:latin typeface="Times New Roman Bold"/>
                <a:ea typeface="Times New Roman Bold"/>
                <a:cs typeface="Times New Roman Bold"/>
                <a:sym typeface="Times New Roman Bold"/>
              </a:rPr>
              <a:t>10</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07554" y="1545489"/>
            <a:ext cx="15272892" cy="7712811"/>
          </a:xfrm>
          <a:custGeom>
            <a:avLst/>
            <a:gdLst/>
            <a:ahLst/>
            <a:cxnLst/>
            <a:rect r="r" b="b" t="t" l="l"/>
            <a:pathLst>
              <a:path h="7712811" w="15272892">
                <a:moveTo>
                  <a:pt x="0" y="0"/>
                </a:moveTo>
                <a:lnTo>
                  <a:pt x="15272892" y="0"/>
                </a:lnTo>
                <a:lnTo>
                  <a:pt x="15272892" y="7712811"/>
                </a:lnTo>
                <a:lnTo>
                  <a:pt x="0" y="7712811"/>
                </a:lnTo>
                <a:lnTo>
                  <a:pt x="0" y="0"/>
                </a:lnTo>
                <a:close/>
              </a:path>
            </a:pathLst>
          </a:custGeom>
          <a:blipFill>
            <a:blip r:embed="rId2"/>
            <a:stretch>
              <a:fillRect l="0" t="0" r="0" b="0"/>
            </a:stretch>
          </a:blipFill>
        </p:spPr>
      </p:sp>
      <p:sp>
        <p:nvSpPr>
          <p:cNvPr name="TextBox 3" id="3"/>
          <p:cNvSpPr txBox="true"/>
          <p:nvPr/>
        </p:nvSpPr>
        <p:spPr>
          <a:xfrm rot="0">
            <a:off x="4354896" y="530961"/>
            <a:ext cx="9578208" cy="1014529"/>
          </a:xfrm>
          <a:prstGeom prst="rect">
            <a:avLst/>
          </a:prstGeom>
        </p:spPr>
        <p:txBody>
          <a:bodyPr anchor="t" rtlCol="false" tIns="0" lIns="0" bIns="0" rIns="0">
            <a:spAutoFit/>
          </a:bodyPr>
          <a:lstStyle/>
          <a:p>
            <a:pPr algn="ctr">
              <a:lnSpc>
                <a:spcPts val="6596"/>
              </a:lnSpc>
            </a:pPr>
            <a:r>
              <a:rPr lang="en-US" b="true" sz="6800">
                <a:solidFill>
                  <a:srgbClr val="1C2120"/>
                </a:solidFill>
                <a:latin typeface="Times New Roman Bold"/>
                <a:ea typeface="Times New Roman Bold"/>
                <a:cs typeface="Times New Roman Bold"/>
                <a:sym typeface="Times New Roman Bold"/>
              </a:rPr>
              <a:t>DỊCH VỤ AWS</a:t>
            </a:r>
          </a:p>
        </p:txBody>
      </p:sp>
      <p:sp>
        <p:nvSpPr>
          <p:cNvPr name="TextBox 4" id="4"/>
          <p:cNvSpPr txBox="true"/>
          <p:nvPr/>
        </p:nvSpPr>
        <p:spPr>
          <a:xfrm rot="0">
            <a:off x="17758238" y="9627870"/>
            <a:ext cx="529762" cy="659130"/>
          </a:xfrm>
          <a:prstGeom prst="rect">
            <a:avLst/>
          </a:prstGeom>
        </p:spPr>
        <p:txBody>
          <a:bodyPr anchor="t" rtlCol="false" tIns="0" lIns="0" bIns="0" rIns="0">
            <a:spAutoFit/>
          </a:bodyPr>
          <a:lstStyle/>
          <a:p>
            <a:pPr algn="ctr">
              <a:lnSpc>
                <a:spcPts val="4559"/>
              </a:lnSpc>
              <a:spcBef>
                <a:spcPct val="0"/>
              </a:spcBef>
            </a:pPr>
            <a:r>
              <a:rPr lang="en-US" b="true" sz="3999">
                <a:solidFill>
                  <a:srgbClr val="1C2120"/>
                </a:solidFill>
                <a:latin typeface="Times New Roman Bold"/>
                <a:ea typeface="Times New Roman Bold"/>
                <a:cs typeface="Times New Roman Bold"/>
                <a:sym typeface="Times New Roman Bold"/>
              </a:rPr>
              <a:t>11</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475625" y="2370169"/>
            <a:ext cx="5936178" cy="7314851"/>
            <a:chOff x="0" y="0"/>
            <a:chExt cx="1563438" cy="1926545"/>
          </a:xfrm>
        </p:grpSpPr>
        <p:sp>
          <p:nvSpPr>
            <p:cNvPr name="Freeform 3" id="3"/>
            <p:cNvSpPr/>
            <p:nvPr/>
          </p:nvSpPr>
          <p:spPr>
            <a:xfrm flipH="false" flipV="false" rot="0">
              <a:off x="0" y="0"/>
              <a:ext cx="1563438" cy="1926545"/>
            </a:xfrm>
            <a:custGeom>
              <a:avLst/>
              <a:gdLst/>
              <a:ahLst/>
              <a:cxnLst/>
              <a:rect r="r" b="b" t="t" l="l"/>
              <a:pathLst>
                <a:path h="1926545" w="1563438">
                  <a:moveTo>
                    <a:pt x="66514" y="0"/>
                  </a:moveTo>
                  <a:lnTo>
                    <a:pt x="1496924" y="0"/>
                  </a:lnTo>
                  <a:cubicBezTo>
                    <a:pt x="1514565" y="0"/>
                    <a:pt x="1531483" y="7008"/>
                    <a:pt x="1543956" y="19481"/>
                  </a:cubicBezTo>
                  <a:cubicBezTo>
                    <a:pt x="1556430" y="31955"/>
                    <a:pt x="1563438" y="48873"/>
                    <a:pt x="1563438" y="66514"/>
                  </a:cubicBezTo>
                  <a:lnTo>
                    <a:pt x="1563438" y="1860031"/>
                  </a:lnTo>
                  <a:cubicBezTo>
                    <a:pt x="1563438" y="1877672"/>
                    <a:pt x="1556430" y="1894590"/>
                    <a:pt x="1543956" y="1907064"/>
                  </a:cubicBezTo>
                  <a:cubicBezTo>
                    <a:pt x="1531483" y="1919537"/>
                    <a:pt x="1514565" y="1926545"/>
                    <a:pt x="1496924" y="1926545"/>
                  </a:cubicBezTo>
                  <a:lnTo>
                    <a:pt x="66514" y="1926545"/>
                  </a:lnTo>
                  <a:cubicBezTo>
                    <a:pt x="48873" y="1926545"/>
                    <a:pt x="31955" y="1919537"/>
                    <a:pt x="19481" y="1907064"/>
                  </a:cubicBezTo>
                  <a:cubicBezTo>
                    <a:pt x="7008" y="1894590"/>
                    <a:pt x="0" y="1877672"/>
                    <a:pt x="0" y="1860031"/>
                  </a:cubicBezTo>
                  <a:lnTo>
                    <a:pt x="0" y="66514"/>
                  </a:lnTo>
                  <a:cubicBezTo>
                    <a:pt x="0" y="48873"/>
                    <a:pt x="7008" y="31955"/>
                    <a:pt x="19481" y="19481"/>
                  </a:cubicBezTo>
                  <a:cubicBezTo>
                    <a:pt x="31955" y="7008"/>
                    <a:pt x="48873" y="0"/>
                    <a:pt x="66514" y="0"/>
                  </a:cubicBezTo>
                  <a:close/>
                </a:path>
              </a:pathLst>
            </a:custGeom>
            <a:solidFill>
              <a:srgbClr val="AAD7D4"/>
            </a:solidFill>
          </p:spPr>
        </p:sp>
        <p:sp>
          <p:nvSpPr>
            <p:cNvPr name="TextBox 4" id="4"/>
            <p:cNvSpPr txBox="true"/>
            <p:nvPr/>
          </p:nvSpPr>
          <p:spPr>
            <a:xfrm>
              <a:off x="0" y="-47625"/>
              <a:ext cx="1563438" cy="1974170"/>
            </a:xfrm>
            <a:prstGeom prst="rect">
              <a:avLst/>
            </a:prstGeom>
          </p:spPr>
          <p:txBody>
            <a:bodyPr anchor="ctr" rtlCol="false" tIns="50800" lIns="50800" bIns="50800" rIns="50800"/>
            <a:lstStyle/>
            <a:p>
              <a:pPr algn="ctr">
                <a:lnSpc>
                  <a:spcPts val="3219"/>
                </a:lnSpc>
              </a:pPr>
            </a:p>
          </p:txBody>
        </p:sp>
      </p:grpSp>
      <p:sp>
        <p:nvSpPr>
          <p:cNvPr name="TextBox 5" id="5"/>
          <p:cNvSpPr txBox="true"/>
          <p:nvPr/>
        </p:nvSpPr>
        <p:spPr>
          <a:xfrm rot="0">
            <a:off x="2118225" y="1204309"/>
            <a:ext cx="2650979" cy="659130"/>
          </a:xfrm>
          <a:prstGeom prst="rect">
            <a:avLst/>
          </a:prstGeom>
        </p:spPr>
        <p:txBody>
          <a:bodyPr anchor="t" rtlCol="false" tIns="0" lIns="0" bIns="0" rIns="0">
            <a:spAutoFit/>
          </a:bodyPr>
          <a:lstStyle/>
          <a:p>
            <a:pPr algn="l">
              <a:lnSpc>
                <a:spcPts val="4559"/>
              </a:lnSpc>
            </a:pPr>
            <a:r>
              <a:rPr lang="en-US" sz="3999" b="true">
                <a:solidFill>
                  <a:srgbClr val="1C2120"/>
                </a:solidFill>
                <a:latin typeface="Times New Roman Bold"/>
                <a:ea typeface="Times New Roman Bold"/>
                <a:cs typeface="Times New Roman Bold"/>
                <a:sym typeface="Times New Roman Bold"/>
              </a:rPr>
              <a:t>BẢO MẬT</a:t>
            </a:r>
          </a:p>
        </p:txBody>
      </p:sp>
      <p:sp>
        <p:nvSpPr>
          <p:cNvPr name="TextBox 6" id="6"/>
          <p:cNvSpPr txBox="true"/>
          <p:nvPr/>
        </p:nvSpPr>
        <p:spPr>
          <a:xfrm rot="0">
            <a:off x="651474" y="2640330"/>
            <a:ext cx="5584481" cy="6233488"/>
          </a:xfrm>
          <a:prstGeom prst="rect">
            <a:avLst/>
          </a:prstGeom>
        </p:spPr>
        <p:txBody>
          <a:bodyPr anchor="t" rtlCol="false" tIns="0" lIns="0" bIns="0" rIns="0">
            <a:spAutoFit/>
          </a:bodyPr>
          <a:lstStyle/>
          <a:p>
            <a:pPr algn="l" marL="492853" indent="-246426" lvl="1">
              <a:lnSpc>
                <a:spcPts val="3081"/>
              </a:lnSpc>
              <a:buFont typeface="Arial"/>
              <a:buChar char="•"/>
            </a:pPr>
            <a:r>
              <a:rPr lang="en-US" sz="2282" spc="136" u="none">
                <a:solidFill>
                  <a:srgbClr val="000000"/>
                </a:solidFill>
                <a:latin typeface="DM Sans"/>
                <a:ea typeface="DM Sans"/>
                <a:cs typeface="DM Sans"/>
                <a:sym typeface="DM Sans"/>
              </a:rPr>
              <a:t>Shift-left security: Quét image ngay sau khi build để phát hiện sớm</a:t>
            </a:r>
          </a:p>
          <a:p>
            <a:pPr algn="l" marL="492853" indent="-246426" lvl="1">
              <a:lnSpc>
                <a:spcPts val="3081"/>
              </a:lnSpc>
              <a:buFont typeface="Arial"/>
              <a:buChar char="•"/>
            </a:pPr>
            <a:r>
              <a:rPr lang="en-US" sz="2282" spc="136" u="none">
                <a:solidFill>
                  <a:srgbClr val="000000"/>
                </a:solidFill>
                <a:latin typeface="DM Sans"/>
                <a:ea typeface="DM Sans"/>
                <a:cs typeface="DM Sans"/>
                <a:sym typeface="DM Sans"/>
              </a:rPr>
              <a:t>Policy-as-Code: OPA Gatekeeper định nghĩa chính sách kiểm soát triển khai</a:t>
            </a:r>
          </a:p>
          <a:p>
            <a:pPr algn="l" marL="492853" indent="-246426" lvl="1">
              <a:lnSpc>
                <a:spcPts val="3081"/>
              </a:lnSpc>
              <a:buFont typeface="Arial"/>
              <a:buChar char="•"/>
            </a:pPr>
            <a:r>
              <a:rPr lang="en-US" sz="2282" spc="136" u="none">
                <a:solidFill>
                  <a:srgbClr val="000000"/>
                </a:solidFill>
                <a:latin typeface="DM Sans"/>
                <a:ea typeface="DM Sans"/>
                <a:cs typeface="DM Sans"/>
                <a:sym typeface="DM Sans"/>
              </a:rPr>
              <a:t>Runtime Monitoring: CloudWatch và Security Hub theo dõi liên tục</a:t>
            </a:r>
          </a:p>
          <a:p>
            <a:pPr algn="l" marL="492853" indent="-246426" lvl="1">
              <a:lnSpc>
                <a:spcPts val="3081"/>
              </a:lnSpc>
              <a:buFont typeface="Arial"/>
              <a:buChar char="•"/>
            </a:pPr>
            <a:r>
              <a:rPr lang="en-US" sz="2282" spc="136" u="none">
                <a:solidFill>
                  <a:srgbClr val="000000"/>
                </a:solidFill>
                <a:latin typeface="DM Sans"/>
                <a:ea typeface="DM Sans"/>
                <a:cs typeface="DM Sans"/>
                <a:sym typeface="DM Sans"/>
              </a:rPr>
              <a:t>Audit trail: CloudTrail ghi toàn bộ hành vi CI/CD và triển khai</a:t>
            </a:r>
          </a:p>
          <a:p>
            <a:pPr algn="l" marL="492853" indent="-246426" lvl="1">
              <a:lnSpc>
                <a:spcPts val="3081"/>
              </a:lnSpc>
              <a:buFont typeface="Arial"/>
              <a:buChar char="•"/>
            </a:pPr>
            <a:r>
              <a:rPr lang="en-US" sz="2282" spc="136" u="none">
                <a:solidFill>
                  <a:srgbClr val="000000"/>
                </a:solidFill>
                <a:latin typeface="DM Sans"/>
                <a:ea typeface="DM Sans"/>
                <a:cs typeface="DM Sans"/>
                <a:sym typeface="DM Sans"/>
              </a:rPr>
              <a:t>Remediation: Lambda rollback deployment nếu image không an toàn</a:t>
            </a:r>
          </a:p>
          <a:p>
            <a:pPr algn="l" marL="492853" indent="-246426" lvl="1">
              <a:lnSpc>
                <a:spcPts val="3081"/>
              </a:lnSpc>
              <a:buFont typeface="Arial"/>
              <a:buChar char="•"/>
            </a:pPr>
            <a:r>
              <a:rPr lang="en-US" sz="2282" spc="136" u="none">
                <a:solidFill>
                  <a:srgbClr val="000000"/>
                </a:solidFill>
                <a:latin typeface="DM Sans"/>
                <a:ea typeface="DM Sans"/>
                <a:cs typeface="DM Sans"/>
                <a:sym typeface="DM Sans"/>
              </a:rPr>
              <a:t>Compliance readiness: Tài liệu hóa đầy đủ pipeline và cảnh báo phục vụ audit</a:t>
            </a:r>
          </a:p>
        </p:txBody>
      </p:sp>
      <p:grpSp>
        <p:nvGrpSpPr>
          <p:cNvPr name="Group 7" id="7"/>
          <p:cNvGrpSpPr/>
          <p:nvPr/>
        </p:nvGrpSpPr>
        <p:grpSpPr>
          <a:xfrm rot="0">
            <a:off x="7097603" y="2370169"/>
            <a:ext cx="4574554" cy="7314851"/>
            <a:chOff x="0" y="0"/>
            <a:chExt cx="1204821" cy="1926545"/>
          </a:xfrm>
        </p:grpSpPr>
        <p:sp>
          <p:nvSpPr>
            <p:cNvPr name="Freeform 8" id="8"/>
            <p:cNvSpPr/>
            <p:nvPr/>
          </p:nvSpPr>
          <p:spPr>
            <a:xfrm flipH="false" flipV="false" rot="0">
              <a:off x="0" y="0"/>
              <a:ext cx="1204821" cy="1926545"/>
            </a:xfrm>
            <a:custGeom>
              <a:avLst/>
              <a:gdLst/>
              <a:ahLst/>
              <a:cxnLst/>
              <a:rect r="r" b="b" t="t" l="l"/>
              <a:pathLst>
                <a:path h="1926545" w="1204821">
                  <a:moveTo>
                    <a:pt x="86312" y="0"/>
                  </a:moveTo>
                  <a:lnTo>
                    <a:pt x="1118509" y="0"/>
                  </a:lnTo>
                  <a:cubicBezTo>
                    <a:pt x="1166178" y="0"/>
                    <a:pt x="1204821" y="38643"/>
                    <a:pt x="1204821" y="86312"/>
                  </a:cubicBezTo>
                  <a:lnTo>
                    <a:pt x="1204821" y="1840233"/>
                  </a:lnTo>
                  <a:cubicBezTo>
                    <a:pt x="1204821" y="1863125"/>
                    <a:pt x="1195727" y="1885079"/>
                    <a:pt x="1179541" y="1901265"/>
                  </a:cubicBezTo>
                  <a:cubicBezTo>
                    <a:pt x="1163354" y="1917452"/>
                    <a:pt x="1141400" y="1926545"/>
                    <a:pt x="1118509" y="1926545"/>
                  </a:cubicBezTo>
                  <a:lnTo>
                    <a:pt x="86312" y="1926545"/>
                  </a:lnTo>
                  <a:cubicBezTo>
                    <a:pt x="38643" y="1926545"/>
                    <a:pt x="0" y="1887902"/>
                    <a:pt x="0" y="1840233"/>
                  </a:cubicBezTo>
                  <a:lnTo>
                    <a:pt x="0" y="86312"/>
                  </a:lnTo>
                  <a:cubicBezTo>
                    <a:pt x="0" y="63420"/>
                    <a:pt x="9094" y="41467"/>
                    <a:pt x="25280" y="25280"/>
                  </a:cubicBezTo>
                  <a:cubicBezTo>
                    <a:pt x="41467" y="9094"/>
                    <a:pt x="63420" y="0"/>
                    <a:pt x="86312" y="0"/>
                  </a:cubicBezTo>
                  <a:close/>
                </a:path>
              </a:pathLst>
            </a:custGeom>
            <a:solidFill>
              <a:srgbClr val="AAD7D4"/>
            </a:solidFill>
          </p:spPr>
        </p:sp>
        <p:sp>
          <p:nvSpPr>
            <p:cNvPr name="TextBox 9" id="9"/>
            <p:cNvSpPr txBox="true"/>
            <p:nvPr/>
          </p:nvSpPr>
          <p:spPr>
            <a:xfrm>
              <a:off x="0" y="-47625"/>
              <a:ext cx="1204821" cy="1974170"/>
            </a:xfrm>
            <a:prstGeom prst="rect">
              <a:avLst/>
            </a:prstGeom>
          </p:spPr>
          <p:txBody>
            <a:bodyPr anchor="ctr" rtlCol="false" tIns="50800" lIns="50800" bIns="50800" rIns="50800"/>
            <a:lstStyle/>
            <a:p>
              <a:pPr algn="ctr">
                <a:lnSpc>
                  <a:spcPts val="3219"/>
                </a:lnSpc>
              </a:pPr>
            </a:p>
          </p:txBody>
        </p:sp>
      </p:grpSp>
      <p:sp>
        <p:nvSpPr>
          <p:cNvPr name="TextBox 10" id="10"/>
          <p:cNvSpPr txBox="true"/>
          <p:nvPr/>
        </p:nvSpPr>
        <p:spPr>
          <a:xfrm rot="0">
            <a:off x="7097603" y="632809"/>
            <a:ext cx="4574554" cy="1802130"/>
          </a:xfrm>
          <a:prstGeom prst="rect">
            <a:avLst/>
          </a:prstGeom>
        </p:spPr>
        <p:txBody>
          <a:bodyPr anchor="t" rtlCol="false" tIns="0" lIns="0" bIns="0" rIns="0">
            <a:spAutoFit/>
          </a:bodyPr>
          <a:lstStyle/>
          <a:p>
            <a:pPr algn="ctr">
              <a:lnSpc>
                <a:spcPts val="4559"/>
              </a:lnSpc>
            </a:pPr>
            <a:r>
              <a:rPr lang="en-US" sz="3999" b="true">
                <a:solidFill>
                  <a:srgbClr val="1C2120"/>
                </a:solidFill>
                <a:latin typeface="Times New Roman Bold"/>
                <a:ea typeface="Times New Roman Bold"/>
                <a:cs typeface="Times New Roman Bold"/>
                <a:sym typeface="Times New Roman Bold"/>
              </a:rPr>
              <a:t>MỞ RÔNG </a:t>
            </a:r>
          </a:p>
          <a:p>
            <a:pPr algn="ctr">
              <a:lnSpc>
                <a:spcPts val="4559"/>
              </a:lnSpc>
            </a:pPr>
            <a:r>
              <a:rPr lang="en-US" b="true" sz="3999">
                <a:solidFill>
                  <a:srgbClr val="1C2120"/>
                </a:solidFill>
                <a:latin typeface="Times New Roman Bold"/>
                <a:ea typeface="Times New Roman Bold"/>
                <a:cs typeface="Times New Roman Bold"/>
                <a:sym typeface="Times New Roman Bold"/>
              </a:rPr>
              <a:t>TỐI ƯU HIỆU SUẤT </a:t>
            </a:r>
          </a:p>
        </p:txBody>
      </p:sp>
      <p:sp>
        <p:nvSpPr>
          <p:cNvPr name="TextBox 11" id="11"/>
          <p:cNvSpPr txBox="true"/>
          <p:nvPr/>
        </p:nvSpPr>
        <p:spPr>
          <a:xfrm rot="0">
            <a:off x="7269973" y="2640330"/>
            <a:ext cx="4229814" cy="5842963"/>
          </a:xfrm>
          <a:prstGeom prst="rect">
            <a:avLst/>
          </a:prstGeom>
        </p:spPr>
        <p:txBody>
          <a:bodyPr anchor="t" rtlCol="false" tIns="0" lIns="0" bIns="0" rIns="0">
            <a:spAutoFit/>
          </a:bodyPr>
          <a:lstStyle/>
          <a:p>
            <a:pPr algn="l" marL="492853" indent="-246426" lvl="1">
              <a:lnSpc>
                <a:spcPts val="3081"/>
              </a:lnSpc>
              <a:buFont typeface="Arial"/>
              <a:buChar char="•"/>
            </a:pPr>
            <a:r>
              <a:rPr lang="en-US" sz="2282" spc="136">
                <a:solidFill>
                  <a:srgbClr val="000000"/>
                </a:solidFill>
                <a:latin typeface="DM Sans"/>
                <a:ea typeface="DM Sans"/>
                <a:cs typeface="DM Sans"/>
                <a:sym typeface="DM Sans"/>
              </a:rPr>
              <a:t>Auto-scaling trên Amazon EKS: Dựa trên CPU/memory hoặc số lượng Pod</a:t>
            </a:r>
          </a:p>
          <a:p>
            <a:pPr algn="l" marL="492853" indent="-246426" lvl="1">
              <a:lnSpc>
                <a:spcPts val="3081"/>
              </a:lnSpc>
              <a:buFont typeface="Arial"/>
              <a:buChar char="•"/>
            </a:pPr>
            <a:r>
              <a:rPr lang="en-US" sz="2282" spc="136">
                <a:solidFill>
                  <a:srgbClr val="000000"/>
                </a:solidFill>
                <a:latin typeface="DM Sans"/>
                <a:ea typeface="DM Sans"/>
                <a:cs typeface="DM Sans"/>
                <a:sym typeface="DM Sans"/>
              </a:rPr>
              <a:t>CloudWatch Alarm tự động mở rộng resource scan nếu số lượng image build tăng đột biến</a:t>
            </a:r>
          </a:p>
          <a:p>
            <a:pPr algn="l" marL="492853" indent="-246426" lvl="1">
              <a:lnSpc>
                <a:spcPts val="3081"/>
              </a:lnSpc>
              <a:buFont typeface="Arial"/>
              <a:buChar char="•"/>
            </a:pPr>
            <a:r>
              <a:rPr lang="en-US" sz="2282" spc="136">
                <a:solidFill>
                  <a:srgbClr val="000000"/>
                </a:solidFill>
                <a:latin typeface="DM Sans"/>
                <a:ea typeface="DM Sans"/>
                <a:cs typeface="DM Sans"/>
                <a:sym typeface="DM Sans"/>
              </a:rPr>
              <a:t>Trivy + Inspector có thể song song hoá scan để đảm bảo hiệu suất</a:t>
            </a:r>
          </a:p>
          <a:p>
            <a:pPr algn="l" marL="492853" indent="-246426" lvl="1">
              <a:lnSpc>
                <a:spcPts val="3081"/>
              </a:lnSpc>
              <a:buFont typeface="Arial"/>
              <a:buChar char="•"/>
            </a:pPr>
            <a:r>
              <a:rPr lang="en-US" sz="2282" spc="136">
                <a:solidFill>
                  <a:srgbClr val="000000"/>
                </a:solidFill>
                <a:latin typeface="DM Sans"/>
                <a:ea typeface="DM Sans"/>
                <a:cs typeface="DM Sans"/>
                <a:sym typeface="DM Sans"/>
              </a:rPr>
              <a:t>Thiết kế pipeline tách biệt Dev/Test/Prod giúp môi trường độc lập và ổn định</a:t>
            </a:r>
          </a:p>
        </p:txBody>
      </p:sp>
      <p:sp>
        <p:nvSpPr>
          <p:cNvPr name="TextBox 12" id="12"/>
          <p:cNvSpPr txBox="true"/>
          <p:nvPr/>
        </p:nvSpPr>
        <p:spPr>
          <a:xfrm rot="0">
            <a:off x="17724967" y="9627870"/>
            <a:ext cx="563033" cy="659130"/>
          </a:xfrm>
          <a:prstGeom prst="rect">
            <a:avLst/>
          </a:prstGeom>
        </p:spPr>
        <p:txBody>
          <a:bodyPr anchor="t" rtlCol="false" tIns="0" lIns="0" bIns="0" rIns="0">
            <a:spAutoFit/>
          </a:bodyPr>
          <a:lstStyle/>
          <a:p>
            <a:pPr algn="ctr">
              <a:lnSpc>
                <a:spcPts val="4559"/>
              </a:lnSpc>
              <a:spcBef>
                <a:spcPct val="0"/>
              </a:spcBef>
            </a:pPr>
            <a:r>
              <a:rPr lang="en-US" b="true" sz="3999">
                <a:solidFill>
                  <a:srgbClr val="1C2120"/>
                </a:solidFill>
                <a:latin typeface="Times New Roman Bold"/>
                <a:ea typeface="Times New Roman Bold"/>
                <a:cs typeface="Times New Roman Bold"/>
                <a:sym typeface="Times New Roman Bold"/>
              </a:rPr>
              <a:t>12</a:t>
            </a:r>
          </a:p>
        </p:txBody>
      </p:sp>
      <p:sp>
        <p:nvSpPr>
          <p:cNvPr name="TextBox 13" id="13"/>
          <p:cNvSpPr txBox="true"/>
          <p:nvPr/>
        </p:nvSpPr>
        <p:spPr>
          <a:xfrm rot="0">
            <a:off x="13381429" y="918559"/>
            <a:ext cx="3660994" cy="1230630"/>
          </a:xfrm>
          <a:prstGeom prst="rect">
            <a:avLst/>
          </a:prstGeom>
        </p:spPr>
        <p:txBody>
          <a:bodyPr anchor="t" rtlCol="false" tIns="0" lIns="0" bIns="0" rIns="0">
            <a:spAutoFit/>
          </a:bodyPr>
          <a:lstStyle/>
          <a:p>
            <a:pPr algn="l">
              <a:lnSpc>
                <a:spcPts val="4559"/>
              </a:lnSpc>
            </a:pPr>
            <a:r>
              <a:rPr lang="en-US" sz="3999" b="true">
                <a:solidFill>
                  <a:srgbClr val="1C2120"/>
                </a:solidFill>
                <a:latin typeface="Times New Roman Bold"/>
                <a:ea typeface="Times New Roman Bold"/>
                <a:cs typeface="Times New Roman Bold"/>
                <a:sym typeface="Times New Roman Bold"/>
              </a:rPr>
              <a:t>LUỒNG XỬ LÝ</a:t>
            </a:r>
          </a:p>
        </p:txBody>
      </p:sp>
      <p:grpSp>
        <p:nvGrpSpPr>
          <p:cNvPr name="Group 14" id="14"/>
          <p:cNvGrpSpPr/>
          <p:nvPr/>
        </p:nvGrpSpPr>
        <p:grpSpPr>
          <a:xfrm rot="0">
            <a:off x="12785506" y="2370169"/>
            <a:ext cx="4939460" cy="7314851"/>
            <a:chOff x="0" y="0"/>
            <a:chExt cx="1884734" cy="2791104"/>
          </a:xfrm>
        </p:grpSpPr>
        <p:sp>
          <p:nvSpPr>
            <p:cNvPr name="Freeform 15" id="15"/>
            <p:cNvSpPr/>
            <p:nvPr/>
          </p:nvSpPr>
          <p:spPr>
            <a:xfrm flipH="false" flipV="false" rot="0">
              <a:off x="0" y="0"/>
              <a:ext cx="1884734" cy="2791104"/>
            </a:xfrm>
            <a:custGeom>
              <a:avLst/>
              <a:gdLst/>
              <a:ahLst/>
              <a:cxnLst/>
              <a:rect r="r" b="b" t="t" l="l"/>
              <a:pathLst>
                <a:path h="2791104" w="1884734">
                  <a:moveTo>
                    <a:pt x="79935" y="0"/>
                  </a:moveTo>
                  <a:lnTo>
                    <a:pt x="1804798" y="0"/>
                  </a:lnTo>
                  <a:cubicBezTo>
                    <a:pt x="1848945" y="0"/>
                    <a:pt x="1884734" y="35788"/>
                    <a:pt x="1884734" y="79935"/>
                  </a:cubicBezTo>
                  <a:lnTo>
                    <a:pt x="1884734" y="2711169"/>
                  </a:lnTo>
                  <a:cubicBezTo>
                    <a:pt x="1884734" y="2732369"/>
                    <a:pt x="1876312" y="2752701"/>
                    <a:pt x="1861321" y="2767692"/>
                  </a:cubicBezTo>
                  <a:cubicBezTo>
                    <a:pt x="1846331" y="2782682"/>
                    <a:pt x="1825999" y="2791104"/>
                    <a:pt x="1804798" y="2791104"/>
                  </a:cubicBezTo>
                  <a:lnTo>
                    <a:pt x="79935" y="2791104"/>
                  </a:lnTo>
                  <a:cubicBezTo>
                    <a:pt x="35788" y="2791104"/>
                    <a:pt x="0" y="2755316"/>
                    <a:pt x="0" y="2711169"/>
                  </a:cubicBezTo>
                  <a:lnTo>
                    <a:pt x="0" y="79935"/>
                  </a:lnTo>
                  <a:cubicBezTo>
                    <a:pt x="0" y="35788"/>
                    <a:pt x="35788" y="0"/>
                    <a:pt x="79935" y="0"/>
                  </a:cubicBezTo>
                  <a:close/>
                </a:path>
              </a:pathLst>
            </a:custGeom>
            <a:solidFill>
              <a:srgbClr val="AAD7D4"/>
            </a:solidFill>
          </p:spPr>
        </p:sp>
        <p:sp>
          <p:nvSpPr>
            <p:cNvPr name="TextBox 16" id="16"/>
            <p:cNvSpPr txBox="true"/>
            <p:nvPr/>
          </p:nvSpPr>
          <p:spPr>
            <a:xfrm>
              <a:off x="0" y="-47625"/>
              <a:ext cx="1884734" cy="2838729"/>
            </a:xfrm>
            <a:prstGeom prst="rect">
              <a:avLst/>
            </a:prstGeom>
          </p:spPr>
          <p:txBody>
            <a:bodyPr anchor="ctr" rtlCol="false" tIns="50800" lIns="50800" bIns="50800" rIns="50800"/>
            <a:lstStyle/>
            <a:p>
              <a:pPr algn="ctr">
                <a:lnSpc>
                  <a:spcPts val="3219"/>
                </a:lnSpc>
              </a:pPr>
            </a:p>
          </p:txBody>
        </p:sp>
      </p:grpSp>
      <p:sp>
        <p:nvSpPr>
          <p:cNvPr name="TextBox 17" id="17"/>
          <p:cNvSpPr txBox="true"/>
          <p:nvPr/>
        </p:nvSpPr>
        <p:spPr>
          <a:xfrm rot="0">
            <a:off x="12853257" y="2630805"/>
            <a:ext cx="4717338" cy="7054215"/>
          </a:xfrm>
          <a:prstGeom prst="rect">
            <a:avLst/>
          </a:prstGeom>
        </p:spPr>
        <p:txBody>
          <a:bodyPr anchor="t" rtlCol="false" tIns="0" lIns="0" bIns="0" rIns="0">
            <a:spAutoFit/>
          </a:bodyPr>
          <a:lstStyle/>
          <a:p>
            <a:pPr algn="l" marL="474979" indent="-237490" lvl="1">
              <a:lnSpc>
                <a:spcPts val="2969"/>
              </a:lnSpc>
              <a:spcBef>
                <a:spcPct val="0"/>
              </a:spcBef>
              <a:buFont typeface="Arial"/>
              <a:buChar char="•"/>
            </a:pPr>
            <a:r>
              <a:rPr lang="en-US" sz="2199" spc="131">
                <a:solidFill>
                  <a:srgbClr val="000000"/>
                </a:solidFill>
                <a:latin typeface="DM Sans"/>
                <a:ea typeface="DM Sans"/>
                <a:cs typeface="DM Sans"/>
                <a:sym typeface="DM Sans"/>
              </a:rPr>
              <a:t>Developer commit code </a:t>
            </a:r>
          </a:p>
          <a:p>
            <a:pPr algn="l" marL="474979" indent="-237490" lvl="1">
              <a:lnSpc>
                <a:spcPts val="2969"/>
              </a:lnSpc>
              <a:spcBef>
                <a:spcPct val="0"/>
              </a:spcBef>
              <a:buFont typeface="Arial"/>
              <a:buChar char="•"/>
            </a:pPr>
            <a:r>
              <a:rPr lang="en-US" sz="2199" spc="131" u="none">
                <a:solidFill>
                  <a:srgbClr val="000000"/>
                </a:solidFill>
                <a:latin typeface="DM Sans"/>
                <a:ea typeface="DM Sans"/>
                <a:cs typeface="DM Sans"/>
                <a:sym typeface="DM Sans"/>
              </a:rPr>
              <a:t>CodePipeline khởi động build process → build image bằng CodeBuild</a:t>
            </a:r>
          </a:p>
          <a:p>
            <a:pPr algn="l" marL="474979" indent="-237490" lvl="1">
              <a:lnSpc>
                <a:spcPts val="2969"/>
              </a:lnSpc>
              <a:spcBef>
                <a:spcPct val="0"/>
              </a:spcBef>
              <a:buFont typeface="Arial"/>
              <a:buChar char="•"/>
            </a:pPr>
            <a:r>
              <a:rPr lang="en-US" sz="2199" spc="131" u="none">
                <a:solidFill>
                  <a:srgbClr val="000000"/>
                </a:solidFill>
                <a:latin typeface="DM Sans"/>
                <a:ea typeface="DM Sans"/>
                <a:cs typeface="DM Sans"/>
                <a:sym typeface="DM Sans"/>
              </a:rPr>
              <a:t>Image được quét bảo mật vớI</a:t>
            </a:r>
            <a:r>
              <a:rPr lang="en-US" sz="2199" spc="131" u="none">
                <a:solidFill>
                  <a:srgbClr val="000000"/>
                </a:solidFill>
                <a:latin typeface="DM Sans"/>
                <a:ea typeface="DM Sans"/>
                <a:cs typeface="DM Sans"/>
                <a:sym typeface="DM Sans"/>
              </a:rPr>
              <a:t> Amazon Inspector</a:t>
            </a:r>
          </a:p>
          <a:p>
            <a:pPr algn="l" marL="474979" indent="-237490" lvl="1">
              <a:lnSpc>
                <a:spcPts val="2969"/>
              </a:lnSpc>
              <a:spcBef>
                <a:spcPct val="0"/>
              </a:spcBef>
              <a:buFont typeface="Arial"/>
              <a:buChar char="•"/>
            </a:pPr>
            <a:r>
              <a:rPr lang="en-US" sz="2199" spc="131" u="none">
                <a:solidFill>
                  <a:srgbClr val="000000"/>
                </a:solidFill>
                <a:latin typeface="DM Sans"/>
                <a:ea typeface="DM Sans"/>
                <a:cs typeface="DM Sans"/>
                <a:sym typeface="DM Sans"/>
              </a:rPr>
              <a:t>Nếu image đạt tiêu ch</a:t>
            </a:r>
            <a:r>
              <a:rPr lang="en-US" sz="2199" spc="131" u="none">
                <a:solidFill>
                  <a:srgbClr val="000000"/>
                </a:solidFill>
                <a:latin typeface="DM Sans"/>
                <a:ea typeface="DM Sans"/>
                <a:cs typeface="DM Sans"/>
                <a:sym typeface="DM Sans"/>
              </a:rPr>
              <a:t>uẩn, được đẩy lên Amazon ECR</a:t>
            </a:r>
          </a:p>
          <a:p>
            <a:pPr algn="l" marL="474979" indent="-237490" lvl="1">
              <a:lnSpc>
                <a:spcPts val="2969"/>
              </a:lnSpc>
              <a:spcBef>
                <a:spcPct val="0"/>
              </a:spcBef>
              <a:buFont typeface="Arial"/>
              <a:buChar char="•"/>
            </a:pPr>
            <a:r>
              <a:rPr lang="en-US" sz="2199" spc="131" u="none">
                <a:solidFill>
                  <a:srgbClr val="000000"/>
                </a:solidFill>
                <a:latin typeface="DM Sans"/>
                <a:ea typeface="DM Sans"/>
                <a:cs typeface="DM Sans"/>
                <a:sym typeface="DM Sans"/>
              </a:rPr>
              <a:t>EKS triển khai container, thông qua kiểm tra policy từ OPA Gatekeeper</a:t>
            </a:r>
          </a:p>
          <a:p>
            <a:pPr algn="l" marL="474979" indent="-237490" lvl="1">
              <a:lnSpc>
                <a:spcPts val="2969"/>
              </a:lnSpc>
              <a:spcBef>
                <a:spcPct val="0"/>
              </a:spcBef>
              <a:buFont typeface="Arial"/>
              <a:buChar char="•"/>
            </a:pPr>
            <a:r>
              <a:rPr lang="en-US" sz="2199" spc="131" u="none">
                <a:solidFill>
                  <a:srgbClr val="000000"/>
                </a:solidFill>
                <a:latin typeface="DM Sans"/>
                <a:ea typeface="DM Sans"/>
                <a:cs typeface="DM Sans"/>
                <a:sym typeface="DM Sans"/>
              </a:rPr>
              <a:t>Trong quá trình vận hành, CloudWatch ghi log, Security Hub nhận cảnh báo, CloudTrail ghi nhật ký audit</a:t>
            </a:r>
          </a:p>
          <a:p>
            <a:pPr algn="l" marL="474979" indent="-237490" lvl="1">
              <a:lnSpc>
                <a:spcPts val="2969"/>
              </a:lnSpc>
              <a:buFont typeface="Arial"/>
              <a:buChar char="•"/>
            </a:pPr>
            <a:r>
              <a:rPr lang="en-US" sz="2199" spc="131" u="none">
                <a:solidFill>
                  <a:srgbClr val="000000"/>
                </a:solidFill>
                <a:latin typeface="DM Sans"/>
                <a:ea typeface="DM Sans"/>
                <a:cs typeface="DM Sans"/>
                <a:sym typeface="DM Sans"/>
              </a:rPr>
              <a:t>Nếu có sự cố vi phạm, Lambda thực hiện khắc phục tự động (xóa pod, rollback, alert…)</a:t>
            </a: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AAD7D4"/>
        </a:solidFill>
      </p:bgPr>
    </p:bg>
    <p:spTree>
      <p:nvGrpSpPr>
        <p:cNvPr id="1" name=""/>
        <p:cNvGrpSpPr/>
        <p:nvPr/>
      </p:nvGrpSpPr>
      <p:grpSpPr>
        <a:xfrm>
          <a:off x="0" y="0"/>
          <a:ext cx="0" cy="0"/>
          <a:chOff x="0" y="0"/>
          <a:chExt cx="0" cy="0"/>
        </a:xfrm>
      </p:grpSpPr>
      <p:sp>
        <p:nvSpPr>
          <p:cNvPr name="TextBox 2" id="2"/>
          <p:cNvSpPr txBox="true"/>
          <p:nvPr/>
        </p:nvSpPr>
        <p:spPr>
          <a:xfrm rot="0">
            <a:off x="3182017" y="4371503"/>
            <a:ext cx="11923966" cy="1686869"/>
          </a:xfrm>
          <a:prstGeom prst="rect">
            <a:avLst/>
          </a:prstGeom>
        </p:spPr>
        <p:txBody>
          <a:bodyPr anchor="t" rtlCol="false" tIns="0" lIns="0" bIns="0" rIns="0">
            <a:spAutoFit/>
          </a:bodyPr>
          <a:lstStyle/>
          <a:p>
            <a:pPr algn="ctr">
              <a:lnSpc>
                <a:spcPts val="10460"/>
              </a:lnSpc>
            </a:pPr>
            <a:r>
              <a:rPr lang="en-US" b="true" sz="12023">
                <a:solidFill>
                  <a:srgbClr val="1C2120"/>
                </a:solidFill>
                <a:latin typeface="Times New Roman Bold"/>
                <a:ea typeface="Times New Roman Bold"/>
                <a:cs typeface="Times New Roman Bold"/>
                <a:sym typeface="Times New Roman Bold"/>
              </a:rPr>
              <a:t>TRIỂN KHAI</a:t>
            </a:r>
          </a:p>
        </p:txBody>
      </p:sp>
      <p:sp>
        <p:nvSpPr>
          <p:cNvPr name="TextBox 3" id="3"/>
          <p:cNvSpPr txBox="true"/>
          <p:nvPr/>
        </p:nvSpPr>
        <p:spPr>
          <a:xfrm rot="0">
            <a:off x="17758238" y="9627870"/>
            <a:ext cx="529762" cy="659130"/>
          </a:xfrm>
          <a:prstGeom prst="rect">
            <a:avLst/>
          </a:prstGeom>
        </p:spPr>
        <p:txBody>
          <a:bodyPr anchor="t" rtlCol="false" tIns="0" lIns="0" bIns="0" rIns="0">
            <a:spAutoFit/>
          </a:bodyPr>
          <a:lstStyle/>
          <a:p>
            <a:pPr algn="ctr">
              <a:lnSpc>
                <a:spcPts val="4559"/>
              </a:lnSpc>
              <a:spcBef>
                <a:spcPct val="0"/>
              </a:spcBef>
            </a:pPr>
            <a:r>
              <a:rPr lang="en-US" b="true" sz="3999">
                <a:solidFill>
                  <a:srgbClr val="1C2120"/>
                </a:solidFill>
                <a:latin typeface="Times New Roman Bold"/>
                <a:ea typeface="Times New Roman Bold"/>
                <a:cs typeface="Times New Roman Bold"/>
                <a:sym typeface="Times New Roman Bold"/>
              </a:rPr>
              <a:t>13</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2898452"/>
            <a:ext cx="9241192" cy="6139140"/>
          </a:xfrm>
          <a:custGeom>
            <a:avLst/>
            <a:gdLst/>
            <a:ahLst/>
            <a:cxnLst/>
            <a:rect r="r" b="b" t="t" l="l"/>
            <a:pathLst>
              <a:path h="6139140" w="9241192">
                <a:moveTo>
                  <a:pt x="0" y="0"/>
                </a:moveTo>
                <a:lnTo>
                  <a:pt x="9241192" y="0"/>
                </a:lnTo>
                <a:lnTo>
                  <a:pt x="9241192" y="6139140"/>
                </a:lnTo>
                <a:lnTo>
                  <a:pt x="0" y="6139140"/>
                </a:lnTo>
                <a:lnTo>
                  <a:pt x="0" y="0"/>
                </a:lnTo>
                <a:close/>
              </a:path>
            </a:pathLst>
          </a:custGeom>
          <a:blipFill>
            <a:blip r:embed="rId2"/>
            <a:stretch>
              <a:fillRect l="0" t="0" r="0" b="0"/>
            </a:stretch>
          </a:blipFill>
        </p:spPr>
      </p:sp>
      <p:sp>
        <p:nvSpPr>
          <p:cNvPr name="TextBox 3" id="3"/>
          <p:cNvSpPr txBox="true"/>
          <p:nvPr/>
        </p:nvSpPr>
        <p:spPr>
          <a:xfrm rot="0">
            <a:off x="4354896" y="1047750"/>
            <a:ext cx="9578208" cy="1014529"/>
          </a:xfrm>
          <a:prstGeom prst="rect">
            <a:avLst/>
          </a:prstGeom>
        </p:spPr>
        <p:txBody>
          <a:bodyPr anchor="t" rtlCol="false" tIns="0" lIns="0" bIns="0" rIns="0">
            <a:spAutoFit/>
          </a:bodyPr>
          <a:lstStyle/>
          <a:p>
            <a:pPr algn="ctr">
              <a:lnSpc>
                <a:spcPts val="6596"/>
              </a:lnSpc>
            </a:pPr>
            <a:r>
              <a:rPr lang="en-US" b="true" sz="6800">
                <a:solidFill>
                  <a:srgbClr val="1C2120"/>
                </a:solidFill>
                <a:latin typeface="Times New Roman Bold"/>
                <a:ea typeface="Times New Roman Bold"/>
                <a:cs typeface="Times New Roman Bold"/>
                <a:sym typeface="Times New Roman Bold"/>
              </a:rPr>
              <a:t>TRIỂN KHAI</a:t>
            </a:r>
          </a:p>
        </p:txBody>
      </p:sp>
      <p:sp>
        <p:nvSpPr>
          <p:cNvPr name="TextBox 4" id="4"/>
          <p:cNvSpPr txBox="true"/>
          <p:nvPr/>
        </p:nvSpPr>
        <p:spPr>
          <a:xfrm rot="0">
            <a:off x="12092279" y="2005129"/>
            <a:ext cx="3681651" cy="659130"/>
          </a:xfrm>
          <a:prstGeom prst="rect">
            <a:avLst/>
          </a:prstGeom>
        </p:spPr>
        <p:txBody>
          <a:bodyPr anchor="t" rtlCol="false" tIns="0" lIns="0" bIns="0" rIns="0">
            <a:spAutoFit/>
          </a:bodyPr>
          <a:lstStyle/>
          <a:p>
            <a:pPr algn="ctr">
              <a:lnSpc>
                <a:spcPts val="4559"/>
              </a:lnSpc>
              <a:spcBef>
                <a:spcPct val="0"/>
              </a:spcBef>
            </a:pPr>
            <a:r>
              <a:rPr lang="en-US" b="true" sz="3999">
                <a:solidFill>
                  <a:srgbClr val="1C2120"/>
                </a:solidFill>
                <a:latin typeface="Times New Roman Bold"/>
                <a:ea typeface="Times New Roman Bold"/>
                <a:cs typeface="Times New Roman Bold"/>
                <a:sym typeface="Times New Roman Bold"/>
              </a:rPr>
              <a:t>Yêu cầu kỹ thuật</a:t>
            </a:r>
          </a:p>
        </p:txBody>
      </p:sp>
      <p:sp>
        <p:nvSpPr>
          <p:cNvPr name="TextBox 5" id="5"/>
          <p:cNvSpPr txBox="true"/>
          <p:nvPr/>
        </p:nvSpPr>
        <p:spPr>
          <a:xfrm rot="0">
            <a:off x="11054437" y="2955925"/>
            <a:ext cx="5757333" cy="6915785"/>
          </a:xfrm>
          <a:prstGeom prst="rect">
            <a:avLst/>
          </a:prstGeom>
        </p:spPr>
        <p:txBody>
          <a:bodyPr anchor="t" rtlCol="false" tIns="0" lIns="0" bIns="0" rIns="0">
            <a:spAutoFit/>
          </a:bodyPr>
          <a:lstStyle/>
          <a:p>
            <a:pPr algn="l">
              <a:lnSpc>
                <a:spcPts val="2859"/>
              </a:lnSpc>
            </a:pPr>
            <a:r>
              <a:rPr lang="en-US" sz="2199">
                <a:solidFill>
                  <a:srgbClr val="1C2120"/>
                </a:solidFill>
                <a:latin typeface="Times New Roman"/>
                <a:ea typeface="Times New Roman"/>
                <a:cs typeface="Times New Roman"/>
                <a:sym typeface="Times New Roman"/>
              </a:rPr>
              <a:t>Thiết bị</a:t>
            </a:r>
            <a:r>
              <a:rPr lang="en-US" sz="2199">
                <a:solidFill>
                  <a:srgbClr val="1C2120"/>
                </a:solidFill>
                <a:latin typeface="Times New Roman"/>
                <a:ea typeface="Times New Roman"/>
                <a:cs typeface="Times New Roman"/>
                <a:sym typeface="Times New Roman"/>
              </a:rPr>
              <a:t>:</a:t>
            </a:r>
          </a:p>
          <a:p>
            <a:pPr algn="l" marL="474979" indent="-237490" lvl="1">
              <a:lnSpc>
                <a:spcPts val="2859"/>
              </a:lnSpc>
              <a:buFont typeface="Arial"/>
              <a:buChar char="•"/>
            </a:pPr>
            <a:r>
              <a:rPr lang="en-US" sz="2199">
                <a:solidFill>
                  <a:srgbClr val="1C2120"/>
                </a:solidFill>
                <a:latin typeface="Times New Roman"/>
                <a:ea typeface="Times New Roman"/>
                <a:cs typeface="Times New Roman"/>
                <a:sym typeface="Times New Roman"/>
              </a:rPr>
              <a:t>Amazon EC2 Managed Node Group for EKS (2–3 nodes, t3.medium or c5.large)</a:t>
            </a:r>
          </a:p>
          <a:p>
            <a:pPr algn="l" marL="474979" indent="-237490" lvl="1">
              <a:lnSpc>
                <a:spcPts val="2859"/>
              </a:lnSpc>
              <a:buFont typeface="Arial"/>
              <a:buChar char="•"/>
            </a:pPr>
            <a:r>
              <a:rPr lang="en-US" sz="2199">
                <a:solidFill>
                  <a:srgbClr val="1C2120"/>
                </a:solidFill>
                <a:latin typeface="Times New Roman"/>
                <a:ea typeface="Times New Roman"/>
                <a:cs typeface="Times New Roman"/>
                <a:sym typeface="Times New Roman"/>
              </a:rPr>
              <a:t>CodeBuild: cấu hình runtime chuẩn Docker + runtime environment Trivy</a:t>
            </a:r>
          </a:p>
          <a:p>
            <a:pPr algn="l" marL="474979" indent="-237490" lvl="1">
              <a:lnSpc>
                <a:spcPts val="2859"/>
              </a:lnSpc>
              <a:buFont typeface="Arial"/>
              <a:buChar char="•"/>
            </a:pPr>
            <a:r>
              <a:rPr lang="en-US" sz="2199">
                <a:solidFill>
                  <a:srgbClr val="1C2120"/>
                </a:solidFill>
                <a:latin typeface="Times New Roman"/>
                <a:ea typeface="Times New Roman"/>
                <a:cs typeface="Times New Roman"/>
                <a:sym typeface="Times New Roman"/>
              </a:rPr>
              <a:t>Lambda functions: tối đa 128–256MB, timeout 30s–1m cho xử lý tự động </a:t>
            </a:r>
          </a:p>
          <a:p>
            <a:pPr algn="l">
              <a:lnSpc>
                <a:spcPts val="2859"/>
              </a:lnSpc>
            </a:pPr>
            <a:r>
              <a:rPr lang="en-US" sz="2199">
                <a:solidFill>
                  <a:srgbClr val="1C2120"/>
                </a:solidFill>
                <a:latin typeface="Times New Roman"/>
                <a:ea typeface="Times New Roman"/>
                <a:cs typeface="Times New Roman"/>
                <a:sym typeface="Times New Roman"/>
              </a:rPr>
              <a:t>Lưu trữ:</a:t>
            </a:r>
          </a:p>
          <a:p>
            <a:pPr algn="l" marL="474979" indent="-237490" lvl="1">
              <a:lnSpc>
                <a:spcPts val="2859"/>
              </a:lnSpc>
              <a:buFont typeface="Arial"/>
              <a:buChar char="•"/>
            </a:pPr>
            <a:r>
              <a:rPr lang="en-US" sz="2199">
                <a:solidFill>
                  <a:srgbClr val="1C2120"/>
                </a:solidFill>
                <a:latin typeface="Times New Roman"/>
                <a:ea typeface="Times New Roman"/>
                <a:cs typeface="Times New Roman"/>
                <a:sym typeface="Times New Roman"/>
              </a:rPr>
              <a:t>Amazon ECR: lưu trữ image container đã quét</a:t>
            </a:r>
          </a:p>
          <a:p>
            <a:pPr algn="l" marL="474979" indent="-237490" lvl="1">
              <a:lnSpc>
                <a:spcPts val="2859"/>
              </a:lnSpc>
              <a:buFont typeface="Arial"/>
              <a:buChar char="•"/>
            </a:pPr>
            <a:r>
              <a:rPr lang="en-US" sz="2199">
                <a:solidFill>
                  <a:srgbClr val="1C2120"/>
                </a:solidFill>
                <a:latin typeface="Times New Roman"/>
                <a:ea typeface="Times New Roman"/>
                <a:cs typeface="Times New Roman"/>
                <a:sym typeface="Times New Roman"/>
              </a:rPr>
              <a:t>Amazon S3: lưu log, artifacts, policy file</a:t>
            </a:r>
          </a:p>
          <a:p>
            <a:pPr algn="l" marL="474979" indent="-237490" lvl="1">
              <a:lnSpc>
                <a:spcPts val="2859"/>
              </a:lnSpc>
              <a:buFont typeface="Arial"/>
              <a:buChar char="•"/>
            </a:pPr>
            <a:r>
              <a:rPr lang="en-US" sz="2199">
                <a:solidFill>
                  <a:srgbClr val="1C2120"/>
                </a:solidFill>
                <a:latin typeface="Times New Roman"/>
                <a:ea typeface="Times New Roman"/>
                <a:cs typeface="Times New Roman"/>
                <a:sym typeface="Times New Roman"/>
              </a:rPr>
              <a:t>CloudWatch Logs: centralized logging cho toàn bộ pipeline</a:t>
            </a:r>
          </a:p>
          <a:p>
            <a:pPr algn="l">
              <a:lnSpc>
                <a:spcPts val="2859"/>
              </a:lnSpc>
            </a:pPr>
            <a:r>
              <a:rPr lang="en-US" sz="2199">
                <a:solidFill>
                  <a:srgbClr val="1C2120"/>
                </a:solidFill>
                <a:latin typeface="Times New Roman"/>
                <a:ea typeface="Times New Roman"/>
                <a:cs typeface="Times New Roman"/>
                <a:sym typeface="Times New Roman"/>
              </a:rPr>
              <a:t>Mạng</a:t>
            </a:r>
            <a:r>
              <a:rPr lang="en-US" sz="2199">
                <a:solidFill>
                  <a:srgbClr val="1C2120"/>
                </a:solidFill>
                <a:latin typeface="Times New Roman"/>
                <a:ea typeface="Times New Roman"/>
                <a:cs typeface="Times New Roman"/>
                <a:sym typeface="Times New Roman"/>
              </a:rPr>
              <a:t>:</a:t>
            </a:r>
          </a:p>
          <a:p>
            <a:pPr algn="l" marL="474979" indent="-237490" lvl="1">
              <a:lnSpc>
                <a:spcPts val="2859"/>
              </a:lnSpc>
              <a:buFont typeface="Arial"/>
              <a:buChar char="•"/>
            </a:pPr>
            <a:r>
              <a:rPr lang="en-US" sz="2199">
                <a:solidFill>
                  <a:srgbClr val="1C2120"/>
                </a:solidFill>
                <a:latin typeface="Times New Roman"/>
                <a:ea typeface="Times New Roman"/>
                <a:cs typeface="Times New Roman"/>
                <a:sym typeface="Times New Roman"/>
              </a:rPr>
              <a:t>VPC riêng cho EKS</a:t>
            </a:r>
          </a:p>
          <a:p>
            <a:pPr algn="l" marL="474979" indent="-237490" lvl="1">
              <a:lnSpc>
                <a:spcPts val="2859"/>
              </a:lnSpc>
              <a:buFont typeface="Arial"/>
              <a:buChar char="•"/>
            </a:pPr>
            <a:r>
              <a:rPr lang="en-US" sz="2199">
                <a:solidFill>
                  <a:srgbClr val="1C2120"/>
                </a:solidFill>
                <a:latin typeface="Times New Roman"/>
                <a:ea typeface="Times New Roman"/>
                <a:cs typeface="Times New Roman"/>
                <a:sym typeface="Times New Roman"/>
              </a:rPr>
              <a:t>Security Groups: giới hạn quyền truy cập vào cluster</a:t>
            </a:r>
          </a:p>
          <a:p>
            <a:pPr algn="l" marL="474979" indent="-237490" lvl="1">
              <a:lnSpc>
                <a:spcPts val="2859"/>
              </a:lnSpc>
              <a:buFont typeface="Arial"/>
              <a:buChar char="•"/>
            </a:pPr>
            <a:r>
              <a:rPr lang="en-US" sz="2199">
                <a:solidFill>
                  <a:srgbClr val="1C2120"/>
                </a:solidFill>
                <a:latin typeface="Times New Roman"/>
                <a:ea typeface="Times New Roman"/>
                <a:cs typeface="Times New Roman"/>
                <a:sym typeface="Times New Roman"/>
              </a:rPr>
              <a:t>IAM roles: phân quyền riêng cho Lambda, CodeBuild, Inspector</a:t>
            </a:r>
          </a:p>
        </p:txBody>
      </p:sp>
      <p:sp>
        <p:nvSpPr>
          <p:cNvPr name="TextBox 6" id="6"/>
          <p:cNvSpPr txBox="true"/>
          <p:nvPr/>
        </p:nvSpPr>
        <p:spPr>
          <a:xfrm rot="0">
            <a:off x="17588905" y="9627870"/>
            <a:ext cx="699095" cy="659130"/>
          </a:xfrm>
          <a:prstGeom prst="rect">
            <a:avLst/>
          </a:prstGeom>
        </p:spPr>
        <p:txBody>
          <a:bodyPr anchor="t" rtlCol="false" tIns="0" lIns="0" bIns="0" rIns="0">
            <a:spAutoFit/>
          </a:bodyPr>
          <a:lstStyle/>
          <a:p>
            <a:pPr algn="ctr">
              <a:lnSpc>
                <a:spcPts val="4559"/>
              </a:lnSpc>
              <a:spcBef>
                <a:spcPct val="0"/>
              </a:spcBef>
            </a:pPr>
            <a:r>
              <a:rPr lang="en-US" b="true" sz="3999">
                <a:solidFill>
                  <a:srgbClr val="1C2120"/>
                </a:solidFill>
                <a:latin typeface="Times New Roman Bold"/>
                <a:ea typeface="Times New Roman Bold"/>
                <a:cs typeface="Times New Roman Bold"/>
                <a:sym typeface="Times New Roman Bold"/>
              </a:rPr>
              <a:t>14</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1999832"/>
            <a:ext cx="8115300" cy="7061148"/>
          </a:xfrm>
          <a:custGeom>
            <a:avLst/>
            <a:gdLst/>
            <a:ahLst/>
            <a:cxnLst/>
            <a:rect r="r" b="b" t="t" l="l"/>
            <a:pathLst>
              <a:path h="7061148" w="8115300">
                <a:moveTo>
                  <a:pt x="0" y="0"/>
                </a:moveTo>
                <a:lnTo>
                  <a:pt x="8115300" y="0"/>
                </a:lnTo>
                <a:lnTo>
                  <a:pt x="8115300" y="7061147"/>
                </a:lnTo>
                <a:lnTo>
                  <a:pt x="0" y="7061147"/>
                </a:lnTo>
                <a:lnTo>
                  <a:pt x="0" y="0"/>
                </a:lnTo>
                <a:close/>
              </a:path>
            </a:pathLst>
          </a:custGeom>
          <a:blipFill>
            <a:blip r:embed="rId2"/>
            <a:stretch>
              <a:fillRect l="0" t="0" r="0" b="0"/>
            </a:stretch>
          </a:blipFill>
        </p:spPr>
      </p:sp>
      <p:sp>
        <p:nvSpPr>
          <p:cNvPr name="TextBox 3" id="3"/>
          <p:cNvSpPr txBox="true"/>
          <p:nvPr/>
        </p:nvSpPr>
        <p:spPr>
          <a:xfrm rot="0">
            <a:off x="1028700" y="1100672"/>
            <a:ext cx="8115300" cy="899160"/>
          </a:xfrm>
          <a:prstGeom prst="rect">
            <a:avLst/>
          </a:prstGeom>
        </p:spPr>
        <p:txBody>
          <a:bodyPr anchor="t" rtlCol="false" tIns="0" lIns="0" bIns="0" rIns="0">
            <a:spAutoFit/>
          </a:bodyPr>
          <a:lstStyle/>
          <a:p>
            <a:pPr algn="ctr">
              <a:lnSpc>
                <a:spcPts val="5820"/>
              </a:lnSpc>
            </a:pPr>
            <a:r>
              <a:rPr lang="en-US" b="true" sz="6000">
                <a:solidFill>
                  <a:srgbClr val="1C2120"/>
                </a:solidFill>
                <a:latin typeface="Times New Roman Bold"/>
                <a:ea typeface="Times New Roman Bold"/>
                <a:cs typeface="Times New Roman Bold"/>
                <a:sym typeface="Times New Roman Bold"/>
              </a:rPr>
              <a:t>KIỂM THỬ</a:t>
            </a:r>
          </a:p>
        </p:txBody>
      </p:sp>
      <p:sp>
        <p:nvSpPr>
          <p:cNvPr name="TextBox 4" id="4"/>
          <p:cNvSpPr txBox="true"/>
          <p:nvPr/>
        </p:nvSpPr>
        <p:spPr>
          <a:xfrm rot="0">
            <a:off x="11096771" y="3100070"/>
            <a:ext cx="5757333" cy="4020185"/>
          </a:xfrm>
          <a:prstGeom prst="rect">
            <a:avLst/>
          </a:prstGeom>
        </p:spPr>
        <p:txBody>
          <a:bodyPr anchor="t" rtlCol="false" tIns="0" lIns="0" bIns="0" rIns="0">
            <a:spAutoFit/>
          </a:bodyPr>
          <a:lstStyle/>
          <a:p>
            <a:pPr algn="l">
              <a:lnSpc>
                <a:spcPts val="2859"/>
              </a:lnSpc>
            </a:pPr>
            <a:r>
              <a:rPr lang="en-US" sz="2199">
                <a:solidFill>
                  <a:srgbClr val="1C2120"/>
                </a:solidFill>
                <a:latin typeface="Times New Roman"/>
                <a:ea typeface="Times New Roman"/>
                <a:cs typeface="Times New Roman"/>
                <a:sym typeface="Times New Roman"/>
              </a:rPr>
              <a:t>Triển khai theo từng môi trường</a:t>
            </a:r>
            <a:r>
              <a:rPr lang="en-US" sz="2199">
                <a:solidFill>
                  <a:srgbClr val="1C2120"/>
                </a:solidFill>
                <a:latin typeface="Times New Roman"/>
                <a:ea typeface="Times New Roman"/>
                <a:cs typeface="Times New Roman"/>
                <a:sym typeface="Times New Roman"/>
              </a:rPr>
              <a:t>:</a:t>
            </a:r>
          </a:p>
          <a:p>
            <a:pPr algn="l" marL="474979" indent="-237490" lvl="1">
              <a:lnSpc>
                <a:spcPts val="2859"/>
              </a:lnSpc>
              <a:buFont typeface="Arial"/>
              <a:buChar char="•"/>
            </a:pPr>
            <a:r>
              <a:rPr lang="en-US" sz="2199">
                <a:solidFill>
                  <a:srgbClr val="1C2120"/>
                </a:solidFill>
                <a:latin typeface="Times New Roman"/>
                <a:ea typeface="Times New Roman"/>
                <a:cs typeface="Times New Roman"/>
                <a:sym typeface="Times New Roman"/>
              </a:rPr>
              <a:t>Dev</a:t>
            </a:r>
            <a:r>
              <a:rPr lang="en-US" sz="2199">
                <a:solidFill>
                  <a:srgbClr val="1C2120"/>
                </a:solidFill>
                <a:latin typeface="Times New Roman"/>
                <a:ea typeface="Times New Roman"/>
                <a:cs typeface="Times New Roman"/>
                <a:sym typeface="Times New Roman"/>
              </a:rPr>
              <a:t> → Staging → Production</a:t>
            </a:r>
          </a:p>
          <a:p>
            <a:pPr algn="l" marL="474979" indent="-237490" lvl="1">
              <a:lnSpc>
                <a:spcPts val="2859"/>
              </a:lnSpc>
              <a:buFont typeface="Arial"/>
              <a:buChar char="•"/>
            </a:pPr>
            <a:r>
              <a:rPr lang="en-US" sz="2199">
                <a:solidFill>
                  <a:srgbClr val="1C2120"/>
                </a:solidFill>
                <a:latin typeface="Times New Roman"/>
                <a:ea typeface="Times New Roman"/>
                <a:cs typeface="Times New Roman"/>
                <a:sym typeface="Times New Roman"/>
              </a:rPr>
              <a:t>Tự động hóa triển khai bằng CodePipeline (branch-based trigger)</a:t>
            </a:r>
          </a:p>
          <a:p>
            <a:pPr algn="l">
              <a:lnSpc>
                <a:spcPts val="2859"/>
              </a:lnSpc>
            </a:pPr>
            <a:r>
              <a:rPr lang="en-US" sz="2199">
                <a:solidFill>
                  <a:srgbClr val="1C2120"/>
                </a:solidFill>
                <a:latin typeface="Times New Roman"/>
                <a:ea typeface="Times New Roman"/>
                <a:cs typeface="Times New Roman"/>
                <a:sym typeface="Times New Roman"/>
              </a:rPr>
              <a:t>Kịch bản Rollback:</a:t>
            </a:r>
          </a:p>
          <a:p>
            <a:pPr algn="l" marL="474979" indent="-237490" lvl="1">
              <a:lnSpc>
                <a:spcPts val="2859"/>
              </a:lnSpc>
              <a:buFont typeface="Arial"/>
              <a:buChar char="•"/>
            </a:pPr>
            <a:r>
              <a:rPr lang="en-US" sz="2199">
                <a:solidFill>
                  <a:srgbClr val="1C2120"/>
                </a:solidFill>
                <a:latin typeface="Times New Roman"/>
                <a:ea typeface="Times New Roman"/>
                <a:cs typeface="Times New Roman"/>
                <a:sym typeface="Times New Roman"/>
              </a:rPr>
              <a:t>Nếu phát hiện vi phạm policy (OPA) → rollback deployment</a:t>
            </a:r>
          </a:p>
          <a:p>
            <a:pPr algn="l" marL="474979" indent="-237490" lvl="1">
              <a:lnSpc>
                <a:spcPts val="2859"/>
              </a:lnSpc>
              <a:buFont typeface="Arial"/>
              <a:buChar char="•"/>
            </a:pPr>
            <a:r>
              <a:rPr lang="en-US" sz="2199">
                <a:solidFill>
                  <a:srgbClr val="1C2120"/>
                </a:solidFill>
                <a:latin typeface="Times New Roman"/>
                <a:ea typeface="Times New Roman"/>
                <a:cs typeface="Times New Roman"/>
                <a:sym typeface="Times New Roman"/>
              </a:rPr>
              <a:t>Lambda tự động gọi kubectl rollout undo hoặc helm rollback</a:t>
            </a:r>
          </a:p>
          <a:p>
            <a:pPr algn="l" marL="474979" indent="-237490" lvl="1">
              <a:lnSpc>
                <a:spcPts val="2859"/>
              </a:lnSpc>
              <a:buFont typeface="Arial"/>
              <a:buChar char="•"/>
            </a:pPr>
            <a:r>
              <a:rPr lang="en-US" sz="2199">
                <a:solidFill>
                  <a:srgbClr val="1C2120"/>
                </a:solidFill>
                <a:latin typeface="Times New Roman"/>
                <a:ea typeface="Times New Roman"/>
                <a:cs typeface="Times New Roman"/>
                <a:sym typeface="Times New Roman"/>
              </a:rPr>
              <a:t>Nếu scan thất bại → dừng pipeline (fail-fast), gửi cảnh báo về Security Hub</a:t>
            </a:r>
          </a:p>
        </p:txBody>
      </p:sp>
      <p:sp>
        <p:nvSpPr>
          <p:cNvPr name="TextBox 5" id="5"/>
          <p:cNvSpPr txBox="true"/>
          <p:nvPr/>
        </p:nvSpPr>
        <p:spPr>
          <a:xfrm rot="0">
            <a:off x="10537971" y="1038225"/>
            <a:ext cx="6316133" cy="1632585"/>
          </a:xfrm>
          <a:prstGeom prst="rect">
            <a:avLst/>
          </a:prstGeom>
        </p:spPr>
        <p:txBody>
          <a:bodyPr anchor="t" rtlCol="false" tIns="0" lIns="0" bIns="0" rIns="0">
            <a:spAutoFit/>
          </a:bodyPr>
          <a:lstStyle/>
          <a:p>
            <a:pPr algn="ctr">
              <a:lnSpc>
                <a:spcPts val="5820"/>
              </a:lnSpc>
            </a:pPr>
            <a:r>
              <a:rPr lang="en-US" b="true" sz="6000">
                <a:solidFill>
                  <a:srgbClr val="1C2120"/>
                </a:solidFill>
                <a:latin typeface="Times New Roman Bold"/>
                <a:ea typeface="Times New Roman Bold"/>
                <a:cs typeface="Times New Roman Bold"/>
                <a:sym typeface="Times New Roman Bold"/>
              </a:rPr>
              <a:t>TRIỂN KHAI &amp; KHÔI PHỤC</a:t>
            </a:r>
          </a:p>
        </p:txBody>
      </p:sp>
      <p:sp>
        <p:nvSpPr>
          <p:cNvPr name="TextBox 6" id="6"/>
          <p:cNvSpPr txBox="true"/>
          <p:nvPr/>
        </p:nvSpPr>
        <p:spPr>
          <a:xfrm rot="0">
            <a:off x="17758238" y="9627870"/>
            <a:ext cx="529762" cy="659130"/>
          </a:xfrm>
          <a:prstGeom prst="rect">
            <a:avLst/>
          </a:prstGeom>
        </p:spPr>
        <p:txBody>
          <a:bodyPr anchor="t" rtlCol="false" tIns="0" lIns="0" bIns="0" rIns="0">
            <a:spAutoFit/>
          </a:bodyPr>
          <a:lstStyle/>
          <a:p>
            <a:pPr algn="ctr">
              <a:lnSpc>
                <a:spcPts val="4559"/>
              </a:lnSpc>
              <a:spcBef>
                <a:spcPct val="0"/>
              </a:spcBef>
            </a:pPr>
            <a:r>
              <a:rPr lang="en-US" b="true" sz="3999">
                <a:solidFill>
                  <a:srgbClr val="1C2120"/>
                </a:solidFill>
                <a:latin typeface="Times New Roman Bold"/>
                <a:ea typeface="Times New Roman Bold"/>
                <a:cs typeface="Times New Roman Bold"/>
                <a:sym typeface="Times New Roman Bold"/>
              </a:rPr>
              <a:t>15</a:t>
            </a:r>
          </a:p>
        </p:txBody>
      </p:sp>
    </p:spTree>
  </p:cSld>
  <p:clrMapOvr>
    <a:masterClrMapping/>
  </p:clrMapOvr>
</p:sld>
</file>

<file path=ppt/slides/slide16.xml><?xml version="1.0" encoding="utf-8"?>
<p:sld xmlns:p="http://schemas.openxmlformats.org/presentationml/2006/main" xmlns:a="http://schemas.openxmlformats.org/drawingml/2006/main">
  <p:cSld>
    <p:bg>
      <p:bgPr>
        <a:solidFill>
          <a:srgbClr val="AAD7D4"/>
        </a:solidFill>
      </p:bgPr>
    </p:bg>
    <p:spTree>
      <p:nvGrpSpPr>
        <p:cNvPr id="1" name=""/>
        <p:cNvGrpSpPr/>
        <p:nvPr/>
      </p:nvGrpSpPr>
      <p:grpSpPr>
        <a:xfrm>
          <a:off x="0" y="0"/>
          <a:ext cx="0" cy="0"/>
          <a:chOff x="0" y="0"/>
          <a:chExt cx="0" cy="0"/>
        </a:xfrm>
      </p:grpSpPr>
      <p:sp>
        <p:nvSpPr>
          <p:cNvPr name="TextBox 2" id="2"/>
          <p:cNvSpPr txBox="true"/>
          <p:nvPr/>
        </p:nvSpPr>
        <p:spPr>
          <a:xfrm rot="0">
            <a:off x="3182017" y="4371503"/>
            <a:ext cx="11923966" cy="1686869"/>
          </a:xfrm>
          <a:prstGeom prst="rect">
            <a:avLst/>
          </a:prstGeom>
        </p:spPr>
        <p:txBody>
          <a:bodyPr anchor="t" rtlCol="false" tIns="0" lIns="0" bIns="0" rIns="0">
            <a:spAutoFit/>
          </a:bodyPr>
          <a:lstStyle/>
          <a:p>
            <a:pPr algn="ctr">
              <a:lnSpc>
                <a:spcPts val="10460"/>
              </a:lnSpc>
            </a:pPr>
            <a:r>
              <a:rPr lang="en-US" b="true" sz="12023">
                <a:solidFill>
                  <a:srgbClr val="1C2120"/>
                </a:solidFill>
                <a:latin typeface="Times New Roman Bold"/>
                <a:ea typeface="Times New Roman Bold"/>
                <a:cs typeface="Times New Roman Bold"/>
                <a:sym typeface="Times New Roman Bold"/>
              </a:rPr>
              <a:t>THỜI GIAN</a:t>
            </a:r>
          </a:p>
        </p:txBody>
      </p:sp>
      <p:sp>
        <p:nvSpPr>
          <p:cNvPr name="TextBox 3" id="3"/>
          <p:cNvSpPr txBox="true"/>
          <p:nvPr/>
        </p:nvSpPr>
        <p:spPr>
          <a:xfrm rot="0">
            <a:off x="17758238" y="9627870"/>
            <a:ext cx="529762" cy="659130"/>
          </a:xfrm>
          <a:prstGeom prst="rect">
            <a:avLst/>
          </a:prstGeom>
        </p:spPr>
        <p:txBody>
          <a:bodyPr anchor="t" rtlCol="false" tIns="0" lIns="0" bIns="0" rIns="0">
            <a:spAutoFit/>
          </a:bodyPr>
          <a:lstStyle/>
          <a:p>
            <a:pPr algn="ctr">
              <a:lnSpc>
                <a:spcPts val="4559"/>
              </a:lnSpc>
              <a:spcBef>
                <a:spcPct val="0"/>
              </a:spcBef>
            </a:pPr>
            <a:r>
              <a:rPr lang="en-US" b="true" sz="3999">
                <a:solidFill>
                  <a:srgbClr val="1C2120"/>
                </a:solidFill>
                <a:latin typeface="Times New Roman Bold"/>
                <a:ea typeface="Times New Roman Bold"/>
                <a:cs typeface="Times New Roman Bold"/>
                <a:sym typeface="Times New Roman Bold"/>
              </a:rPr>
              <a:t>16</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1596246"/>
            <a:ext cx="16230600" cy="7871841"/>
          </a:xfrm>
          <a:custGeom>
            <a:avLst/>
            <a:gdLst/>
            <a:ahLst/>
            <a:cxnLst/>
            <a:rect r="r" b="b" t="t" l="l"/>
            <a:pathLst>
              <a:path h="7871841" w="16230600">
                <a:moveTo>
                  <a:pt x="0" y="0"/>
                </a:moveTo>
                <a:lnTo>
                  <a:pt x="16230600" y="0"/>
                </a:lnTo>
                <a:lnTo>
                  <a:pt x="16230600" y="7871841"/>
                </a:lnTo>
                <a:lnTo>
                  <a:pt x="0" y="7871841"/>
                </a:lnTo>
                <a:lnTo>
                  <a:pt x="0" y="0"/>
                </a:lnTo>
                <a:close/>
              </a:path>
            </a:pathLst>
          </a:custGeom>
          <a:blipFill>
            <a:blip r:embed="rId2"/>
            <a:stretch>
              <a:fillRect l="0" t="0" r="0" b="0"/>
            </a:stretch>
          </a:blipFill>
        </p:spPr>
      </p:sp>
      <p:sp>
        <p:nvSpPr>
          <p:cNvPr name="TextBox 3" id="3"/>
          <p:cNvSpPr txBox="true"/>
          <p:nvPr/>
        </p:nvSpPr>
        <p:spPr>
          <a:xfrm rot="0">
            <a:off x="4981766" y="697086"/>
            <a:ext cx="8115300" cy="899160"/>
          </a:xfrm>
          <a:prstGeom prst="rect">
            <a:avLst/>
          </a:prstGeom>
        </p:spPr>
        <p:txBody>
          <a:bodyPr anchor="t" rtlCol="false" tIns="0" lIns="0" bIns="0" rIns="0">
            <a:spAutoFit/>
          </a:bodyPr>
          <a:lstStyle/>
          <a:p>
            <a:pPr algn="ctr">
              <a:lnSpc>
                <a:spcPts val="5820"/>
              </a:lnSpc>
            </a:pPr>
            <a:r>
              <a:rPr lang="en-US" b="true" sz="6000">
                <a:solidFill>
                  <a:srgbClr val="1C2120"/>
                </a:solidFill>
                <a:latin typeface="Times New Roman Bold"/>
                <a:ea typeface="Times New Roman Bold"/>
                <a:cs typeface="Times New Roman Bold"/>
                <a:sym typeface="Times New Roman Bold"/>
              </a:rPr>
              <a:t>THỜI GIAN</a:t>
            </a:r>
          </a:p>
        </p:txBody>
      </p:sp>
      <p:sp>
        <p:nvSpPr>
          <p:cNvPr name="TextBox 4" id="4"/>
          <p:cNvSpPr txBox="true"/>
          <p:nvPr/>
        </p:nvSpPr>
        <p:spPr>
          <a:xfrm rot="0">
            <a:off x="17758238" y="9627870"/>
            <a:ext cx="529762" cy="659130"/>
          </a:xfrm>
          <a:prstGeom prst="rect">
            <a:avLst/>
          </a:prstGeom>
        </p:spPr>
        <p:txBody>
          <a:bodyPr anchor="t" rtlCol="false" tIns="0" lIns="0" bIns="0" rIns="0">
            <a:spAutoFit/>
          </a:bodyPr>
          <a:lstStyle/>
          <a:p>
            <a:pPr algn="ctr">
              <a:lnSpc>
                <a:spcPts val="4559"/>
              </a:lnSpc>
              <a:spcBef>
                <a:spcPct val="0"/>
              </a:spcBef>
            </a:pPr>
            <a:r>
              <a:rPr lang="en-US" b="true" sz="3999">
                <a:solidFill>
                  <a:srgbClr val="1C2120"/>
                </a:solidFill>
                <a:latin typeface="Times New Roman Bold"/>
                <a:ea typeface="Times New Roman Bold"/>
                <a:cs typeface="Times New Roman Bold"/>
                <a:sym typeface="Times New Roman Bold"/>
              </a:rPr>
              <a:t>17</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1853317"/>
            <a:ext cx="8229600" cy="7694341"/>
          </a:xfrm>
          <a:custGeom>
            <a:avLst/>
            <a:gdLst/>
            <a:ahLst/>
            <a:cxnLst/>
            <a:rect r="r" b="b" t="t" l="l"/>
            <a:pathLst>
              <a:path h="7694341" w="8229600">
                <a:moveTo>
                  <a:pt x="0" y="0"/>
                </a:moveTo>
                <a:lnTo>
                  <a:pt x="8229600" y="0"/>
                </a:lnTo>
                <a:lnTo>
                  <a:pt x="8229600" y="7694342"/>
                </a:lnTo>
                <a:lnTo>
                  <a:pt x="0" y="7694342"/>
                </a:lnTo>
                <a:lnTo>
                  <a:pt x="0" y="0"/>
                </a:lnTo>
                <a:close/>
              </a:path>
            </a:pathLst>
          </a:custGeom>
          <a:blipFill>
            <a:blip r:embed="rId2"/>
            <a:stretch>
              <a:fillRect l="0" t="0" r="0" b="0"/>
            </a:stretch>
          </a:blipFill>
        </p:spPr>
      </p:sp>
      <p:sp>
        <p:nvSpPr>
          <p:cNvPr name="TextBox 3" id="3"/>
          <p:cNvSpPr txBox="true"/>
          <p:nvPr/>
        </p:nvSpPr>
        <p:spPr>
          <a:xfrm rot="0">
            <a:off x="9936592" y="2195195"/>
            <a:ext cx="5841041" cy="5829935"/>
          </a:xfrm>
          <a:prstGeom prst="rect">
            <a:avLst/>
          </a:prstGeom>
        </p:spPr>
        <p:txBody>
          <a:bodyPr anchor="t" rtlCol="false" tIns="0" lIns="0" bIns="0" rIns="0">
            <a:spAutoFit/>
          </a:bodyPr>
          <a:lstStyle/>
          <a:p>
            <a:pPr algn="l">
              <a:lnSpc>
                <a:spcPts val="2859"/>
              </a:lnSpc>
            </a:pPr>
            <a:r>
              <a:rPr lang="en-US" sz="2199">
                <a:solidFill>
                  <a:srgbClr val="000000"/>
                </a:solidFill>
                <a:latin typeface="Times New Roman"/>
                <a:ea typeface="Times New Roman"/>
                <a:cs typeface="Times New Roman"/>
                <a:sym typeface="Times New Roman"/>
              </a:rPr>
              <a:t>Thời gian thêm</a:t>
            </a:r>
            <a:r>
              <a:rPr lang="en-US" sz="2199">
                <a:solidFill>
                  <a:srgbClr val="000000"/>
                </a:solidFill>
                <a:latin typeface="Times New Roman"/>
                <a:ea typeface="Times New Roman"/>
                <a:cs typeface="Times New Roman"/>
                <a:sym typeface="Times New Roman"/>
              </a:rPr>
              <a:t>:</a:t>
            </a:r>
          </a:p>
          <a:p>
            <a:pPr algn="l" marL="474979" indent="-237490" lvl="1">
              <a:lnSpc>
                <a:spcPts val="2859"/>
              </a:lnSpc>
              <a:buFont typeface="Arial"/>
              <a:buChar char="•"/>
            </a:pPr>
            <a:r>
              <a:rPr lang="en-US" sz="2199">
                <a:solidFill>
                  <a:srgbClr val="000000"/>
                </a:solidFill>
                <a:latin typeface="Times New Roman"/>
                <a:ea typeface="Times New Roman"/>
                <a:cs typeface="Times New Roman"/>
                <a:sym typeface="Times New Roman"/>
              </a:rPr>
              <a:t>Dự trù 2 ngày vào cuối mỗi tuần để xử lý lỗi phát sinh hoặc delay không lường trước</a:t>
            </a:r>
          </a:p>
          <a:p>
            <a:pPr algn="l" marL="474979" indent="-237490" lvl="1">
              <a:lnSpc>
                <a:spcPts val="2859"/>
              </a:lnSpc>
              <a:buFont typeface="Arial"/>
              <a:buChar char="•"/>
            </a:pPr>
            <a:r>
              <a:rPr lang="en-US" sz="2199">
                <a:solidFill>
                  <a:srgbClr val="000000"/>
                </a:solidFill>
                <a:latin typeface="Times New Roman"/>
                <a:ea typeface="Times New Roman"/>
                <a:cs typeface="Times New Roman"/>
                <a:sym typeface="Times New Roman"/>
              </a:rPr>
              <a:t>Tuần 6 có thêm 2 ngày để lặp lại testing nếu cần thiết</a:t>
            </a:r>
          </a:p>
          <a:p>
            <a:pPr algn="l">
              <a:lnSpc>
                <a:spcPts val="2859"/>
              </a:lnSpc>
            </a:pPr>
            <a:r>
              <a:rPr lang="en-US" sz="2199">
                <a:solidFill>
                  <a:srgbClr val="000000"/>
                </a:solidFill>
                <a:latin typeface="Times New Roman"/>
                <a:ea typeface="Times New Roman"/>
                <a:cs typeface="Times New Roman"/>
                <a:sym typeface="Times New Roman"/>
              </a:rPr>
              <a:t>Kế hoạch dự phòng:</a:t>
            </a:r>
          </a:p>
          <a:p>
            <a:pPr algn="l" marL="474979" indent="-237490" lvl="1">
              <a:lnSpc>
                <a:spcPts val="2859"/>
              </a:lnSpc>
              <a:buFont typeface="Arial"/>
              <a:buChar char="•"/>
            </a:pPr>
            <a:r>
              <a:rPr lang="en-US" sz="2199">
                <a:solidFill>
                  <a:srgbClr val="000000"/>
                </a:solidFill>
                <a:latin typeface="Times New Roman"/>
                <a:ea typeface="Times New Roman"/>
                <a:cs typeface="Times New Roman"/>
                <a:sym typeface="Times New Roman"/>
              </a:rPr>
              <a:t>Rủi ro Biện pháp dự phòng</a:t>
            </a:r>
          </a:p>
          <a:p>
            <a:pPr algn="l" marL="474979" indent="-237490" lvl="1">
              <a:lnSpc>
                <a:spcPts val="2859"/>
              </a:lnSpc>
              <a:buFont typeface="Arial"/>
              <a:buChar char="•"/>
            </a:pPr>
            <a:r>
              <a:rPr lang="en-US" sz="2199">
                <a:solidFill>
                  <a:srgbClr val="000000"/>
                </a:solidFill>
                <a:latin typeface="Times New Roman"/>
                <a:ea typeface="Times New Roman"/>
                <a:cs typeface="Times New Roman"/>
                <a:sym typeface="Times New Roman"/>
              </a:rPr>
              <a:t>Tool integration failure Có sẵn tài liệu fallback/manual deploy hoặc alternative tools</a:t>
            </a:r>
          </a:p>
          <a:p>
            <a:pPr algn="l" marL="474979" indent="-237490" lvl="1">
              <a:lnSpc>
                <a:spcPts val="2859"/>
              </a:lnSpc>
              <a:buFont typeface="Arial"/>
              <a:buChar char="•"/>
            </a:pPr>
            <a:r>
              <a:rPr lang="en-US" sz="2199">
                <a:solidFill>
                  <a:srgbClr val="000000"/>
                </a:solidFill>
                <a:latin typeface="Times New Roman"/>
                <a:ea typeface="Times New Roman"/>
                <a:cs typeface="Times New Roman"/>
                <a:sym typeface="Times New Roman"/>
              </a:rPr>
              <a:t>Scan tool quá chậm Thay bằng mode scan async hoặc Trivy caching</a:t>
            </a:r>
          </a:p>
          <a:p>
            <a:pPr algn="l" marL="474979" indent="-237490" lvl="1">
              <a:lnSpc>
                <a:spcPts val="2859"/>
              </a:lnSpc>
              <a:buFont typeface="Arial"/>
              <a:buChar char="•"/>
            </a:pPr>
            <a:r>
              <a:rPr lang="en-US" sz="2199">
                <a:solidFill>
                  <a:srgbClr val="000000"/>
                </a:solidFill>
                <a:latin typeface="Times New Roman"/>
                <a:ea typeface="Times New Roman"/>
                <a:cs typeface="Times New Roman"/>
                <a:sym typeface="Times New Roman"/>
              </a:rPr>
              <a:t>Policy gây false positive Có lộ trình điều chỉnh policy linh hoạt theo từng tuần</a:t>
            </a:r>
          </a:p>
          <a:p>
            <a:pPr algn="l" marL="474979" indent="-237490" lvl="1">
              <a:lnSpc>
                <a:spcPts val="2859"/>
              </a:lnSpc>
              <a:buFont typeface="Arial"/>
              <a:buChar char="•"/>
            </a:pPr>
            <a:r>
              <a:rPr lang="en-US" sz="2199">
                <a:solidFill>
                  <a:srgbClr val="000000"/>
                </a:solidFill>
                <a:latin typeface="Times New Roman"/>
                <a:ea typeface="Times New Roman"/>
                <a:cs typeface="Times New Roman"/>
                <a:sym typeface="Times New Roman"/>
              </a:rPr>
              <a:t>Alert không gửi đúng Test alert channel sớm từ tuần 4</a:t>
            </a:r>
          </a:p>
        </p:txBody>
      </p:sp>
      <p:sp>
        <p:nvSpPr>
          <p:cNvPr name="TextBox 4" id="4"/>
          <p:cNvSpPr txBox="true"/>
          <p:nvPr/>
        </p:nvSpPr>
        <p:spPr>
          <a:xfrm rot="0">
            <a:off x="1028700" y="806873"/>
            <a:ext cx="8115300" cy="899160"/>
          </a:xfrm>
          <a:prstGeom prst="rect">
            <a:avLst/>
          </a:prstGeom>
        </p:spPr>
        <p:txBody>
          <a:bodyPr anchor="t" rtlCol="false" tIns="0" lIns="0" bIns="0" rIns="0">
            <a:spAutoFit/>
          </a:bodyPr>
          <a:lstStyle/>
          <a:p>
            <a:pPr algn="ctr">
              <a:lnSpc>
                <a:spcPts val="5820"/>
              </a:lnSpc>
            </a:pPr>
            <a:r>
              <a:rPr lang="en-US" b="true" sz="6000">
                <a:solidFill>
                  <a:srgbClr val="1C2120"/>
                </a:solidFill>
                <a:latin typeface="Times New Roman Bold"/>
                <a:ea typeface="Times New Roman Bold"/>
                <a:cs typeface="Times New Roman Bold"/>
                <a:sym typeface="Times New Roman Bold"/>
              </a:rPr>
              <a:t>HẠNG MỤC</a:t>
            </a:r>
          </a:p>
        </p:txBody>
      </p:sp>
      <p:sp>
        <p:nvSpPr>
          <p:cNvPr name="TextBox 5" id="5"/>
          <p:cNvSpPr txBox="true"/>
          <p:nvPr/>
        </p:nvSpPr>
        <p:spPr>
          <a:xfrm rot="0">
            <a:off x="9258300" y="629285"/>
            <a:ext cx="8390467" cy="1632585"/>
          </a:xfrm>
          <a:prstGeom prst="rect">
            <a:avLst/>
          </a:prstGeom>
        </p:spPr>
        <p:txBody>
          <a:bodyPr anchor="t" rtlCol="false" tIns="0" lIns="0" bIns="0" rIns="0">
            <a:spAutoFit/>
          </a:bodyPr>
          <a:lstStyle/>
          <a:p>
            <a:pPr algn="ctr">
              <a:lnSpc>
                <a:spcPts val="5820"/>
              </a:lnSpc>
            </a:pPr>
            <a:r>
              <a:rPr lang="en-US" b="true" sz="6000">
                <a:solidFill>
                  <a:srgbClr val="1C2120"/>
                </a:solidFill>
                <a:latin typeface="Times New Roman Bold"/>
                <a:ea typeface="Times New Roman Bold"/>
                <a:cs typeface="Times New Roman Bold"/>
                <a:sym typeface="Times New Roman Bold"/>
              </a:rPr>
              <a:t>KẾ HOẠCH DỰ PHÒNG</a:t>
            </a:r>
          </a:p>
        </p:txBody>
      </p:sp>
      <p:sp>
        <p:nvSpPr>
          <p:cNvPr name="TextBox 6" id="6"/>
          <p:cNvSpPr txBox="true"/>
          <p:nvPr/>
        </p:nvSpPr>
        <p:spPr>
          <a:xfrm rot="0">
            <a:off x="17758238" y="9627870"/>
            <a:ext cx="529762" cy="659130"/>
          </a:xfrm>
          <a:prstGeom prst="rect">
            <a:avLst/>
          </a:prstGeom>
        </p:spPr>
        <p:txBody>
          <a:bodyPr anchor="t" rtlCol="false" tIns="0" lIns="0" bIns="0" rIns="0">
            <a:spAutoFit/>
          </a:bodyPr>
          <a:lstStyle/>
          <a:p>
            <a:pPr algn="ctr">
              <a:lnSpc>
                <a:spcPts val="4559"/>
              </a:lnSpc>
              <a:spcBef>
                <a:spcPct val="0"/>
              </a:spcBef>
            </a:pPr>
            <a:r>
              <a:rPr lang="en-US" b="true" sz="3999">
                <a:solidFill>
                  <a:srgbClr val="1C2120"/>
                </a:solidFill>
                <a:latin typeface="Times New Roman Bold"/>
                <a:ea typeface="Times New Roman Bold"/>
                <a:cs typeface="Times New Roman Bold"/>
                <a:sym typeface="Times New Roman Bold"/>
              </a:rPr>
              <a:t>18</a:t>
            </a:r>
          </a:p>
        </p:txBody>
      </p:sp>
    </p:spTree>
  </p:cSld>
  <p:clrMapOvr>
    <a:masterClrMapping/>
  </p:clrMapOvr>
</p:sld>
</file>

<file path=ppt/slides/slide19.xml><?xml version="1.0" encoding="utf-8"?>
<p:sld xmlns:p="http://schemas.openxmlformats.org/presentationml/2006/main" xmlns:a="http://schemas.openxmlformats.org/drawingml/2006/main">
  <p:cSld>
    <p:bg>
      <p:bgPr>
        <a:solidFill>
          <a:srgbClr val="AAD7D4"/>
        </a:solidFill>
      </p:bgPr>
    </p:bg>
    <p:spTree>
      <p:nvGrpSpPr>
        <p:cNvPr id="1" name=""/>
        <p:cNvGrpSpPr/>
        <p:nvPr/>
      </p:nvGrpSpPr>
      <p:grpSpPr>
        <a:xfrm>
          <a:off x="0" y="0"/>
          <a:ext cx="0" cy="0"/>
          <a:chOff x="0" y="0"/>
          <a:chExt cx="0" cy="0"/>
        </a:xfrm>
      </p:grpSpPr>
      <p:sp>
        <p:nvSpPr>
          <p:cNvPr name="TextBox 2" id="2"/>
          <p:cNvSpPr txBox="true"/>
          <p:nvPr/>
        </p:nvSpPr>
        <p:spPr>
          <a:xfrm rot="0">
            <a:off x="3182017" y="4371503"/>
            <a:ext cx="11923966" cy="1686869"/>
          </a:xfrm>
          <a:prstGeom prst="rect">
            <a:avLst/>
          </a:prstGeom>
        </p:spPr>
        <p:txBody>
          <a:bodyPr anchor="t" rtlCol="false" tIns="0" lIns="0" bIns="0" rIns="0">
            <a:spAutoFit/>
          </a:bodyPr>
          <a:lstStyle/>
          <a:p>
            <a:pPr algn="ctr">
              <a:lnSpc>
                <a:spcPts val="10460"/>
              </a:lnSpc>
            </a:pPr>
            <a:r>
              <a:rPr lang="en-US" b="true" sz="12023">
                <a:solidFill>
                  <a:srgbClr val="1C2120"/>
                </a:solidFill>
                <a:latin typeface="Times New Roman Bold"/>
                <a:ea typeface="Times New Roman Bold"/>
                <a:cs typeface="Times New Roman Bold"/>
                <a:sym typeface="Times New Roman Bold"/>
              </a:rPr>
              <a:t>CHI PHÍ</a:t>
            </a:r>
          </a:p>
        </p:txBody>
      </p:sp>
      <p:sp>
        <p:nvSpPr>
          <p:cNvPr name="TextBox 3" id="3"/>
          <p:cNvSpPr txBox="true"/>
          <p:nvPr/>
        </p:nvSpPr>
        <p:spPr>
          <a:xfrm rot="0">
            <a:off x="17758238" y="9627870"/>
            <a:ext cx="529762" cy="659130"/>
          </a:xfrm>
          <a:prstGeom prst="rect">
            <a:avLst/>
          </a:prstGeom>
        </p:spPr>
        <p:txBody>
          <a:bodyPr anchor="t" rtlCol="false" tIns="0" lIns="0" bIns="0" rIns="0">
            <a:spAutoFit/>
          </a:bodyPr>
          <a:lstStyle/>
          <a:p>
            <a:pPr algn="ctr">
              <a:lnSpc>
                <a:spcPts val="4559"/>
              </a:lnSpc>
              <a:spcBef>
                <a:spcPct val="0"/>
              </a:spcBef>
            </a:pPr>
            <a:r>
              <a:rPr lang="en-US" b="true" sz="3999">
                <a:solidFill>
                  <a:srgbClr val="1C2120"/>
                </a:solidFill>
                <a:latin typeface="Times New Roman Bold"/>
                <a:ea typeface="Times New Roman Bold"/>
                <a:cs typeface="Times New Roman Bold"/>
                <a:sym typeface="Times New Roman Bold"/>
              </a:rPr>
              <a:t>19</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AAD7D4"/>
        </a:solidFill>
      </p:bgPr>
    </p:bg>
    <p:spTree>
      <p:nvGrpSpPr>
        <p:cNvPr id="1" name=""/>
        <p:cNvGrpSpPr/>
        <p:nvPr/>
      </p:nvGrpSpPr>
      <p:grpSpPr>
        <a:xfrm>
          <a:off x="0" y="0"/>
          <a:ext cx="0" cy="0"/>
          <a:chOff x="0" y="0"/>
          <a:chExt cx="0" cy="0"/>
        </a:xfrm>
      </p:grpSpPr>
      <p:sp>
        <p:nvSpPr>
          <p:cNvPr name="TextBox 2" id="2"/>
          <p:cNvSpPr txBox="true"/>
          <p:nvPr/>
        </p:nvSpPr>
        <p:spPr>
          <a:xfrm rot="0">
            <a:off x="3182017" y="4371503"/>
            <a:ext cx="11923966" cy="1686869"/>
          </a:xfrm>
          <a:prstGeom prst="rect">
            <a:avLst/>
          </a:prstGeom>
        </p:spPr>
        <p:txBody>
          <a:bodyPr anchor="t" rtlCol="false" tIns="0" lIns="0" bIns="0" rIns="0">
            <a:spAutoFit/>
          </a:bodyPr>
          <a:lstStyle/>
          <a:p>
            <a:pPr algn="ctr">
              <a:lnSpc>
                <a:spcPts val="10460"/>
              </a:lnSpc>
            </a:pPr>
            <a:r>
              <a:rPr lang="en-US" b="true" sz="12023">
                <a:solidFill>
                  <a:srgbClr val="1C2120"/>
                </a:solidFill>
                <a:latin typeface="Times New Roman Bold"/>
                <a:ea typeface="Times New Roman Bold"/>
                <a:cs typeface="Times New Roman Bold"/>
                <a:sym typeface="Times New Roman Bold"/>
              </a:rPr>
              <a:t>Vũ Tiến Chiến</a:t>
            </a:r>
          </a:p>
        </p:txBody>
      </p:sp>
      <p:grpSp>
        <p:nvGrpSpPr>
          <p:cNvPr name="Group 3" id="3"/>
          <p:cNvGrpSpPr/>
          <p:nvPr/>
        </p:nvGrpSpPr>
        <p:grpSpPr>
          <a:xfrm rot="0">
            <a:off x="5652409" y="6483944"/>
            <a:ext cx="6983181" cy="669188"/>
            <a:chOff x="0" y="0"/>
            <a:chExt cx="1839192" cy="176247"/>
          </a:xfrm>
        </p:grpSpPr>
        <p:sp>
          <p:nvSpPr>
            <p:cNvPr name="Freeform 4" id="4"/>
            <p:cNvSpPr/>
            <p:nvPr/>
          </p:nvSpPr>
          <p:spPr>
            <a:xfrm flipH="false" flipV="false" rot="0">
              <a:off x="0" y="0"/>
              <a:ext cx="1839192" cy="176247"/>
            </a:xfrm>
            <a:custGeom>
              <a:avLst/>
              <a:gdLst/>
              <a:ahLst/>
              <a:cxnLst/>
              <a:rect r="r" b="b" t="t" l="l"/>
              <a:pathLst>
                <a:path h="176247" w="1839192">
                  <a:moveTo>
                    <a:pt x="0" y="0"/>
                  </a:moveTo>
                  <a:lnTo>
                    <a:pt x="1839192" y="0"/>
                  </a:lnTo>
                  <a:lnTo>
                    <a:pt x="1839192" y="176247"/>
                  </a:lnTo>
                  <a:lnTo>
                    <a:pt x="0" y="176247"/>
                  </a:lnTo>
                  <a:close/>
                </a:path>
              </a:pathLst>
            </a:custGeom>
            <a:solidFill>
              <a:srgbClr val="AAD7D4"/>
            </a:solidFill>
            <a:ln w="28575" cap="sq">
              <a:solidFill>
                <a:srgbClr val="1C2120"/>
              </a:solidFill>
              <a:prstDash val="solid"/>
              <a:miter/>
            </a:ln>
          </p:spPr>
        </p:sp>
        <p:sp>
          <p:nvSpPr>
            <p:cNvPr name="TextBox 5" id="5"/>
            <p:cNvSpPr txBox="true"/>
            <p:nvPr/>
          </p:nvSpPr>
          <p:spPr>
            <a:xfrm>
              <a:off x="0" y="-38100"/>
              <a:ext cx="1839192" cy="214347"/>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5916295" y="6548794"/>
            <a:ext cx="6617965" cy="529964"/>
          </a:xfrm>
          <a:prstGeom prst="rect">
            <a:avLst/>
          </a:prstGeom>
        </p:spPr>
        <p:txBody>
          <a:bodyPr anchor="t" rtlCol="false" tIns="0" lIns="0" bIns="0" rIns="0">
            <a:spAutoFit/>
          </a:bodyPr>
          <a:lstStyle/>
          <a:p>
            <a:pPr algn="ctr">
              <a:lnSpc>
                <a:spcPts val="3445"/>
              </a:lnSpc>
            </a:pPr>
            <a:r>
              <a:rPr lang="en-US" sz="3445" spc="-68">
                <a:solidFill>
                  <a:srgbClr val="1C2120"/>
                </a:solidFill>
                <a:latin typeface="Times New Roman"/>
                <a:ea typeface="Times New Roman"/>
                <a:cs typeface="Times New Roman"/>
                <a:sym typeface="Times New Roman"/>
              </a:rPr>
              <a:t>FCJ TRAINNE</a:t>
            </a:r>
          </a:p>
        </p:txBody>
      </p:sp>
      <p:sp>
        <p:nvSpPr>
          <p:cNvPr name="TextBox 7" id="7"/>
          <p:cNvSpPr txBox="true"/>
          <p:nvPr/>
        </p:nvSpPr>
        <p:spPr>
          <a:xfrm rot="0">
            <a:off x="17948738" y="9627870"/>
            <a:ext cx="339262" cy="659130"/>
          </a:xfrm>
          <a:prstGeom prst="rect">
            <a:avLst/>
          </a:prstGeom>
        </p:spPr>
        <p:txBody>
          <a:bodyPr anchor="t" rtlCol="false" tIns="0" lIns="0" bIns="0" rIns="0">
            <a:spAutoFit/>
          </a:bodyPr>
          <a:lstStyle/>
          <a:p>
            <a:pPr algn="ctr">
              <a:lnSpc>
                <a:spcPts val="4559"/>
              </a:lnSpc>
              <a:spcBef>
                <a:spcPct val="0"/>
              </a:spcBef>
            </a:pPr>
            <a:r>
              <a:rPr lang="en-US" b="true" sz="3999">
                <a:solidFill>
                  <a:srgbClr val="1C2120"/>
                </a:solidFill>
                <a:latin typeface="Times New Roman Bold"/>
                <a:ea typeface="Times New Roman Bold"/>
                <a:cs typeface="Times New Roman Bold"/>
                <a:sym typeface="Times New Roman Bold"/>
              </a:rPr>
              <a:t>2</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1483043"/>
            <a:ext cx="16230600" cy="7466076"/>
          </a:xfrm>
          <a:custGeom>
            <a:avLst/>
            <a:gdLst/>
            <a:ahLst/>
            <a:cxnLst/>
            <a:rect r="r" b="b" t="t" l="l"/>
            <a:pathLst>
              <a:path h="7466076" w="16230600">
                <a:moveTo>
                  <a:pt x="0" y="0"/>
                </a:moveTo>
                <a:lnTo>
                  <a:pt x="16230600" y="0"/>
                </a:lnTo>
                <a:lnTo>
                  <a:pt x="16230600" y="7466076"/>
                </a:lnTo>
                <a:lnTo>
                  <a:pt x="0" y="7466076"/>
                </a:lnTo>
                <a:lnTo>
                  <a:pt x="0" y="0"/>
                </a:lnTo>
                <a:close/>
              </a:path>
            </a:pathLst>
          </a:custGeom>
          <a:blipFill>
            <a:blip r:embed="rId2"/>
            <a:stretch>
              <a:fillRect l="0" t="0" r="0" b="0"/>
            </a:stretch>
          </a:blipFill>
        </p:spPr>
      </p:sp>
      <p:sp>
        <p:nvSpPr>
          <p:cNvPr name="TextBox 3" id="3"/>
          <p:cNvSpPr txBox="true"/>
          <p:nvPr/>
        </p:nvSpPr>
        <p:spPr>
          <a:xfrm rot="0">
            <a:off x="1612900" y="9019286"/>
            <a:ext cx="15646400" cy="683514"/>
          </a:xfrm>
          <a:prstGeom prst="rect">
            <a:avLst/>
          </a:prstGeom>
        </p:spPr>
        <p:txBody>
          <a:bodyPr anchor="t" rtlCol="false" tIns="0" lIns="0" bIns="0" rIns="0">
            <a:spAutoFit/>
          </a:bodyPr>
          <a:lstStyle/>
          <a:p>
            <a:pPr algn="ctr">
              <a:lnSpc>
                <a:spcPts val="2507"/>
              </a:lnSpc>
              <a:spcBef>
                <a:spcPct val="0"/>
              </a:spcBef>
            </a:pPr>
            <a:r>
              <a:rPr lang="en-US" b="true" sz="2199">
                <a:solidFill>
                  <a:srgbClr val="000000"/>
                </a:solidFill>
                <a:latin typeface="Times New Roman Bold"/>
                <a:ea typeface="Times New Roman Bold"/>
                <a:cs typeface="Times New Roman Bold"/>
                <a:sym typeface="Times New Roman Bold"/>
              </a:rPr>
              <a:t>Tổng AWS Infrastructure (ước tính hàng tháng): ~$216 USD</a:t>
            </a:r>
          </a:p>
          <a:p>
            <a:pPr algn="ctr">
              <a:lnSpc>
                <a:spcPts val="2507"/>
              </a:lnSpc>
              <a:spcBef>
                <a:spcPct val="0"/>
              </a:spcBef>
            </a:pPr>
            <a:r>
              <a:rPr lang="en-US" b="true" sz="2199">
                <a:solidFill>
                  <a:srgbClr val="000000"/>
                </a:solidFill>
                <a:latin typeface="Times New Roman Bold"/>
                <a:ea typeface="Times New Roman Bold"/>
                <a:cs typeface="Times New Roman Bold"/>
                <a:sym typeface="Times New Roman Bold"/>
              </a:rPr>
              <a:t>Ghi chú: Giá dựa trên AWS vùng Singapore (ap-southeast-1). Dùng free tier tối đa cho S3, Lambda, và CloudTrail khi có thể.</a:t>
            </a:r>
          </a:p>
        </p:txBody>
      </p:sp>
      <p:sp>
        <p:nvSpPr>
          <p:cNvPr name="TextBox 4" id="4"/>
          <p:cNvSpPr txBox="true"/>
          <p:nvPr/>
        </p:nvSpPr>
        <p:spPr>
          <a:xfrm rot="0">
            <a:off x="3182017" y="641032"/>
            <a:ext cx="11923966" cy="842010"/>
          </a:xfrm>
          <a:prstGeom prst="rect">
            <a:avLst/>
          </a:prstGeom>
        </p:spPr>
        <p:txBody>
          <a:bodyPr anchor="t" rtlCol="false" tIns="0" lIns="0" bIns="0" rIns="0">
            <a:spAutoFit/>
          </a:bodyPr>
          <a:lstStyle/>
          <a:p>
            <a:pPr algn="ctr">
              <a:lnSpc>
                <a:spcPts val="5220"/>
              </a:lnSpc>
            </a:pPr>
            <a:r>
              <a:rPr lang="en-US" b="true" sz="6000">
                <a:solidFill>
                  <a:srgbClr val="1C2120"/>
                </a:solidFill>
                <a:latin typeface="Times New Roman Bold"/>
                <a:ea typeface="Times New Roman Bold"/>
                <a:cs typeface="Times New Roman Bold"/>
                <a:sym typeface="Times New Roman Bold"/>
              </a:rPr>
              <a:t>CHI PHÍ</a:t>
            </a:r>
          </a:p>
        </p:txBody>
      </p:sp>
      <p:sp>
        <p:nvSpPr>
          <p:cNvPr name="TextBox 5" id="5"/>
          <p:cNvSpPr txBox="true"/>
          <p:nvPr/>
        </p:nvSpPr>
        <p:spPr>
          <a:xfrm rot="0">
            <a:off x="17758238" y="9627870"/>
            <a:ext cx="529762" cy="659130"/>
          </a:xfrm>
          <a:prstGeom prst="rect">
            <a:avLst/>
          </a:prstGeom>
        </p:spPr>
        <p:txBody>
          <a:bodyPr anchor="t" rtlCol="false" tIns="0" lIns="0" bIns="0" rIns="0">
            <a:spAutoFit/>
          </a:bodyPr>
          <a:lstStyle/>
          <a:p>
            <a:pPr algn="ctr">
              <a:lnSpc>
                <a:spcPts val="4559"/>
              </a:lnSpc>
              <a:spcBef>
                <a:spcPct val="0"/>
              </a:spcBef>
            </a:pPr>
            <a:r>
              <a:rPr lang="en-US" b="true" sz="3999">
                <a:solidFill>
                  <a:srgbClr val="1C2120"/>
                </a:solidFill>
                <a:latin typeface="Times New Roman Bold"/>
                <a:ea typeface="Times New Roman Bold"/>
                <a:cs typeface="Times New Roman Bold"/>
                <a:sym typeface="Times New Roman Bold"/>
              </a:rPr>
              <a:t>20</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2015395"/>
            <a:ext cx="16230600" cy="7242905"/>
          </a:xfrm>
          <a:custGeom>
            <a:avLst/>
            <a:gdLst/>
            <a:ahLst/>
            <a:cxnLst/>
            <a:rect r="r" b="b" t="t" l="l"/>
            <a:pathLst>
              <a:path h="7242905" w="16230600">
                <a:moveTo>
                  <a:pt x="0" y="0"/>
                </a:moveTo>
                <a:lnTo>
                  <a:pt x="16230600" y="0"/>
                </a:lnTo>
                <a:lnTo>
                  <a:pt x="16230600" y="7242905"/>
                </a:lnTo>
                <a:lnTo>
                  <a:pt x="0" y="7242905"/>
                </a:lnTo>
                <a:lnTo>
                  <a:pt x="0" y="0"/>
                </a:lnTo>
                <a:close/>
              </a:path>
            </a:pathLst>
          </a:custGeom>
          <a:blipFill>
            <a:blip r:embed="rId2"/>
            <a:stretch>
              <a:fillRect l="0" t="0" r="0" b="0"/>
            </a:stretch>
          </a:blipFill>
        </p:spPr>
      </p:sp>
      <p:sp>
        <p:nvSpPr>
          <p:cNvPr name="TextBox 3" id="3"/>
          <p:cNvSpPr txBox="true"/>
          <p:nvPr/>
        </p:nvSpPr>
        <p:spPr>
          <a:xfrm rot="0">
            <a:off x="3182017" y="641032"/>
            <a:ext cx="11923966" cy="842010"/>
          </a:xfrm>
          <a:prstGeom prst="rect">
            <a:avLst/>
          </a:prstGeom>
        </p:spPr>
        <p:txBody>
          <a:bodyPr anchor="t" rtlCol="false" tIns="0" lIns="0" bIns="0" rIns="0">
            <a:spAutoFit/>
          </a:bodyPr>
          <a:lstStyle/>
          <a:p>
            <a:pPr algn="ctr">
              <a:lnSpc>
                <a:spcPts val="5220"/>
              </a:lnSpc>
            </a:pPr>
            <a:r>
              <a:rPr lang="en-US" b="true" sz="6000">
                <a:solidFill>
                  <a:srgbClr val="1C2120"/>
                </a:solidFill>
                <a:latin typeface="Times New Roman Bold"/>
                <a:ea typeface="Times New Roman Bold"/>
                <a:cs typeface="Times New Roman Bold"/>
                <a:sym typeface="Times New Roman Bold"/>
              </a:rPr>
              <a:t>TỐI ƯU CHI PHÍ</a:t>
            </a:r>
          </a:p>
        </p:txBody>
      </p:sp>
      <p:sp>
        <p:nvSpPr>
          <p:cNvPr name="TextBox 4" id="4"/>
          <p:cNvSpPr txBox="true"/>
          <p:nvPr/>
        </p:nvSpPr>
        <p:spPr>
          <a:xfrm rot="0">
            <a:off x="17758238" y="9627870"/>
            <a:ext cx="529762" cy="659130"/>
          </a:xfrm>
          <a:prstGeom prst="rect">
            <a:avLst/>
          </a:prstGeom>
        </p:spPr>
        <p:txBody>
          <a:bodyPr anchor="t" rtlCol="false" tIns="0" lIns="0" bIns="0" rIns="0">
            <a:spAutoFit/>
          </a:bodyPr>
          <a:lstStyle/>
          <a:p>
            <a:pPr algn="ctr">
              <a:lnSpc>
                <a:spcPts val="4559"/>
              </a:lnSpc>
              <a:spcBef>
                <a:spcPct val="0"/>
              </a:spcBef>
            </a:pPr>
            <a:r>
              <a:rPr lang="en-US" b="true" sz="3999">
                <a:solidFill>
                  <a:srgbClr val="1C2120"/>
                </a:solidFill>
                <a:latin typeface="Times New Roman Bold"/>
                <a:ea typeface="Times New Roman Bold"/>
                <a:cs typeface="Times New Roman Bold"/>
                <a:sym typeface="Times New Roman Bold"/>
              </a:rPr>
              <a:t>21</a:t>
            </a:r>
          </a:p>
        </p:txBody>
      </p:sp>
    </p:spTree>
  </p:cSld>
  <p:clrMapOvr>
    <a:masterClrMapping/>
  </p:clrMapOvr>
</p:sld>
</file>

<file path=ppt/slides/slide22.xml><?xml version="1.0" encoding="utf-8"?>
<p:sld xmlns:p="http://schemas.openxmlformats.org/presentationml/2006/main" xmlns:a="http://schemas.openxmlformats.org/drawingml/2006/main">
  <p:cSld>
    <p:bg>
      <p:bgPr>
        <a:solidFill>
          <a:srgbClr val="AAD7D4"/>
        </a:solidFill>
      </p:bgPr>
    </p:bg>
    <p:spTree>
      <p:nvGrpSpPr>
        <p:cNvPr id="1" name=""/>
        <p:cNvGrpSpPr/>
        <p:nvPr/>
      </p:nvGrpSpPr>
      <p:grpSpPr>
        <a:xfrm>
          <a:off x="0" y="0"/>
          <a:ext cx="0" cy="0"/>
          <a:chOff x="0" y="0"/>
          <a:chExt cx="0" cy="0"/>
        </a:xfrm>
      </p:grpSpPr>
      <p:sp>
        <p:nvSpPr>
          <p:cNvPr name="TextBox 2" id="2"/>
          <p:cNvSpPr txBox="true"/>
          <p:nvPr/>
        </p:nvSpPr>
        <p:spPr>
          <a:xfrm rot="0">
            <a:off x="3182017" y="4371503"/>
            <a:ext cx="11923966" cy="1686869"/>
          </a:xfrm>
          <a:prstGeom prst="rect">
            <a:avLst/>
          </a:prstGeom>
        </p:spPr>
        <p:txBody>
          <a:bodyPr anchor="t" rtlCol="false" tIns="0" lIns="0" bIns="0" rIns="0">
            <a:spAutoFit/>
          </a:bodyPr>
          <a:lstStyle/>
          <a:p>
            <a:pPr algn="ctr">
              <a:lnSpc>
                <a:spcPts val="10460"/>
              </a:lnSpc>
            </a:pPr>
            <a:r>
              <a:rPr lang="en-US" b="true" sz="12023">
                <a:solidFill>
                  <a:srgbClr val="1C2120"/>
                </a:solidFill>
                <a:latin typeface="Times New Roman Bold"/>
                <a:ea typeface="Times New Roman Bold"/>
                <a:cs typeface="Times New Roman Bold"/>
                <a:sym typeface="Times New Roman Bold"/>
              </a:rPr>
              <a:t>RỦI RO</a:t>
            </a:r>
          </a:p>
        </p:txBody>
      </p:sp>
      <p:sp>
        <p:nvSpPr>
          <p:cNvPr name="TextBox 3" id="3"/>
          <p:cNvSpPr txBox="true"/>
          <p:nvPr/>
        </p:nvSpPr>
        <p:spPr>
          <a:xfrm rot="0">
            <a:off x="17758238" y="9627870"/>
            <a:ext cx="529762" cy="659130"/>
          </a:xfrm>
          <a:prstGeom prst="rect">
            <a:avLst/>
          </a:prstGeom>
        </p:spPr>
        <p:txBody>
          <a:bodyPr anchor="t" rtlCol="false" tIns="0" lIns="0" bIns="0" rIns="0">
            <a:spAutoFit/>
          </a:bodyPr>
          <a:lstStyle/>
          <a:p>
            <a:pPr algn="ctr">
              <a:lnSpc>
                <a:spcPts val="4559"/>
              </a:lnSpc>
              <a:spcBef>
                <a:spcPct val="0"/>
              </a:spcBef>
            </a:pPr>
            <a:r>
              <a:rPr lang="en-US" b="true" sz="3999">
                <a:solidFill>
                  <a:srgbClr val="1C2120"/>
                </a:solidFill>
                <a:latin typeface="Times New Roman Bold"/>
                <a:ea typeface="Times New Roman Bold"/>
                <a:cs typeface="Times New Roman Bold"/>
                <a:sym typeface="Times New Roman Bold"/>
              </a:rPr>
              <a:t>22</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1406747"/>
            <a:ext cx="16230600" cy="7851553"/>
          </a:xfrm>
          <a:custGeom>
            <a:avLst/>
            <a:gdLst/>
            <a:ahLst/>
            <a:cxnLst/>
            <a:rect r="r" b="b" t="t" l="l"/>
            <a:pathLst>
              <a:path h="7851553" w="16230600">
                <a:moveTo>
                  <a:pt x="0" y="0"/>
                </a:moveTo>
                <a:lnTo>
                  <a:pt x="16230600" y="0"/>
                </a:lnTo>
                <a:lnTo>
                  <a:pt x="16230600" y="7851553"/>
                </a:lnTo>
                <a:lnTo>
                  <a:pt x="0" y="7851553"/>
                </a:lnTo>
                <a:lnTo>
                  <a:pt x="0" y="0"/>
                </a:lnTo>
                <a:close/>
              </a:path>
            </a:pathLst>
          </a:custGeom>
          <a:blipFill>
            <a:blip r:embed="rId2"/>
            <a:stretch>
              <a:fillRect l="0" t="0" r="0" b="0"/>
            </a:stretch>
          </a:blipFill>
        </p:spPr>
      </p:sp>
      <p:sp>
        <p:nvSpPr>
          <p:cNvPr name="TextBox 3" id="3"/>
          <p:cNvSpPr txBox="true"/>
          <p:nvPr/>
        </p:nvSpPr>
        <p:spPr>
          <a:xfrm rot="0">
            <a:off x="3182017" y="641033"/>
            <a:ext cx="11923966" cy="842010"/>
          </a:xfrm>
          <a:prstGeom prst="rect">
            <a:avLst/>
          </a:prstGeom>
        </p:spPr>
        <p:txBody>
          <a:bodyPr anchor="t" rtlCol="false" tIns="0" lIns="0" bIns="0" rIns="0">
            <a:spAutoFit/>
          </a:bodyPr>
          <a:lstStyle/>
          <a:p>
            <a:pPr algn="ctr">
              <a:lnSpc>
                <a:spcPts val="5220"/>
              </a:lnSpc>
            </a:pPr>
            <a:r>
              <a:rPr lang="en-US" b="true" sz="6000">
                <a:solidFill>
                  <a:srgbClr val="1C2120"/>
                </a:solidFill>
                <a:latin typeface="Times New Roman Bold"/>
                <a:ea typeface="Times New Roman Bold"/>
                <a:cs typeface="Times New Roman Bold"/>
                <a:sym typeface="Times New Roman Bold"/>
              </a:rPr>
              <a:t>RỦI RO</a:t>
            </a:r>
          </a:p>
        </p:txBody>
      </p:sp>
      <p:sp>
        <p:nvSpPr>
          <p:cNvPr name="TextBox 4" id="4"/>
          <p:cNvSpPr txBox="true"/>
          <p:nvPr/>
        </p:nvSpPr>
        <p:spPr>
          <a:xfrm rot="0">
            <a:off x="17631238" y="9627870"/>
            <a:ext cx="656762" cy="659130"/>
          </a:xfrm>
          <a:prstGeom prst="rect">
            <a:avLst/>
          </a:prstGeom>
        </p:spPr>
        <p:txBody>
          <a:bodyPr anchor="t" rtlCol="false" tIns="0" lIns="0" bIns="0" rIns="0">
            <a:spAutoFit/>
          </a:bodyPr>
          <a:lstStyle/>
          <a:p>
            <a:pPr algn="ctr">
              <a:lnSpc>
                <a:spcPts val="4559"/>
              </a:lnSpc>
              <a:spcBef>
                <a:spcPct val="0"/>
              </a:spcBef>
            </a:pPr>
            <a:r>
              <a:rPr lang="en-US" b="true" sz="3999">
                <a:solidFill>
                  <a:srgbClr val="1C2120"/>
                </a:solidFill>
                <a:latin typeface="Times New Roman Bold"/>
                <a:ea typeface="Times New Roman Bold"/>
                <a:cs typeface="Times New Roman Bold"/>
                <a:sym typeface="Times New Roman Bold"/>
              </a:rPr>
              <a:t>23</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2177701"/>
            <a:ext cx="16230600" cy="7080599"/>
          </a:xfrm>
          <a:custGeom>
            <a:avLst/>
            <a:gdLst/>
            <a:ahLst/>
            <a:cxnLst/>
            <a:rect r="r" b="b" t="t" l="l"/>
            <a:pathLst>
              <a:path h="7080599" w="16230600">
                <a:moveTo>
                  <a:pt x="0" y="0"/>
                </a:moveTo>
                <a:lnTo>
                  <a:pt x="16230600" y="0"/>
                </a:lnTo>
                <a:lnTo>
                  <a:pt x="16230600" y="7080599"/>
                </a:lnTo>
                <a:lnTo>
                  <a:pt x="0" y="7080599"/>
                </a:lnTo>
                <a:lnTo>
                  <a:pt x="0" y="0"/>
                </a:lnTo>
                <a:close/>
              </a:path>
            </a:pathLst>
          </a:custGeom>
          <a:blipFill>
            <a:blip r:embed="rId2"/>
            <a:stretch>
              <a:fillRect l="0" t="0" r="0" b="0"/>
            </a:stretch>
          </a:blipFill>
        </p:spPr>
      </p:sp>
      <p:sp>
        <p:nvSpPr>
          <p:cNvPr name="TextBox 3" id="3"/>
          <p:cNvSpPr txBox="true"/>
          <p:nvPr/>
        </p:nvSpPr>
        <p:spPr>
          <a:xfrm rot="0">
            <a:off x="4785360" y="790575"/>
            <a:ext cx="8717280" cy="1152525"/>
          </a:xfrm>
          <a:prstGeom prst="rect">
            <a:avLst/>
          </a:prstGeom>
        </p:spPr>
        <p:txBody>
          <a:bodyPr anchor="t" rtlCol="false" tIns="0" lIns="0" bIns="0" rIns="0">
            <a:spAutoFit/>
          </a:bodyPr>
          <a:lstStyle/>
          <a:p>
            <a:pPr algn="ctr">
              <a:lnSpc>
                <a:spcPts val="8400"/>
              </a:lnSpc>
              <a:spcBef>
                <a:spcPct val="0"/>
              </a:spcBef>
            </a:pPr>
            <a:r>
              <a:rPr lang="en-US" b="true" sz="6000">
                <a:solidFill>
                  <a:srgbClr val="000000"/>
                </a:solidFill>
                <a:latin typeface="Times New Roman Bold"/>
                <a:ea typeface="Times New Roman Bold"/>
                <a:cs typeface="Times New Roman Bold"/>
                <a:sym typeface="Times New Roman Bold"/>
              </a:rPr>
              <a:t>Đánh giá rủi ro và xác suất</a:t>
            </a:r>
          </a:p>
        </p:txBody>
      </p:sp>
      <p:sp>
        <p:nvSpPr>
          <p:cNvPr name="TextBox 4" id="4"/>
          <p:cNvSpPr txBox="true"/>
          <p:nvPr/>
        </p:nvSpPr>
        <p:spPr>
          <a:xfrm rot="0">
            <a:off x="17652405" y="9627870"/>
            <a:ext cx="635595" cy="659130"/>
          </a:xfrm>
          <a:prstGeom prst="rect">
            <a:avLst/>
          </a:prstGeom>
        </p:spPr>
        <p:txBody>
          <a:bodyPr anchor="t" rtlCol="false" tIns="0" lIns="0" bIns="0" rIns="0">
            <a:spAutoFit/>
          </a:bodyPr>
          <a:lstStyle/>
          <a:p>
            <a:pPr algn="ctr">
              <a:lnSpc>
                <a:spcPts val="4559"/>
              </a:lnSpc>
              <a:spcBef>
                <a:spcPct val="0"/>
              </a:spcBef>
            </a:pPr>
            <a:r>
              <a:rPr lang="en-US" b="true" sz="3999">
                <a:solidFill>
                  <a:srgbClr val="1C2120"/>
                </a:solidFill>
                <a:latin typeface="Times New Roman Bold"/>
                <a:ea typeface="Times New Roman Bold"/>
                <a:cs typeface="Times New Roman Bold"/>
                <a:sym typeface="Times New Roman Bold"/>
              </a:rPr>
              <a:t>24</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2245952"/>
            <a:ext cx="16230600" cy="6629745"/>
          </a:xfrm>
          <a:custGeom>
            <a:avLst/>
            <a:gdLst/>
            <a:ahLst/>
            <a:cxnLst/>
            <a:rect r="r" b="b" t="t" l="l"/>
            <a:pathLst>
              <a:path h="6629745" w="16230600">
                <a:moveTo>
                  <a:pt x="0" y="0"/>
                </a:moveTo>
                <a:lnTo>
                  <a:pt x="16230600" y="0"/>
                </a:lnTo>
                <a:lnTo>
                  <a:pt x="16230600" y="6629745"/>
                </a:lnTo>
                <a:lnTo>
                  <a:pt x="0" y="6629745"/>
                </a:lnTo>
                <a:lnTo>
                  <a:pt x="0" y="0"/>
                </a:lnTo>
                <a:close/>
              </a:path>
            </a:pathLst>
          </a:custGeom>
          <a:blipFill>
            <a:blip r:embed="rId2"/>
            <a:stretch>
              <a:fillRect l="0" t="-493" r="0" b="-493"/>
            </a:stretch>
          </a:blipFill>
        </p:spPr>
      </p:sp>
      <p:sp>
        <p:nvSpPr>
          <p:cNvPr name="TextBox 3" id="3"/>
          <p:cNvSpPr txBox="true"/>
          <p:nvPr/>
        </p:nvSpPr>
        <p:spPr>
          <a:xfrm rot="0">
            <a:off x="3121104" y="790575"/>
            <a:ext cx="12045791" cy="1152525"/>
          </a:xfrm>
          <a:prstGeom prst="rect">
            <a:avLst/>
          </a:prstGeom>
        </p:spPr>
        <p:txBody>
          <a:bodyPr anchor="t" rtlCol="false" tIns="0" lIns="0" bIns="0" rIns="0">
            <a:spAutoFit/>
          </a:bodyPr>
          <a:lstStyle/>
          <a:p>
            <a:pPr algn="ctr">
              <a:lnSpc>
                <a:spcPts val="8400"/>
              </a:lnSpc>
              <a:spcBef>
                <a:spcPct val="0"/>
              </a:spcBef>
            </a:pPr>
            <a:r>
              <a:rPr lang="en-US" b="true" sz="6000">
                <a:solidFill>
                  <a:srgbClr val="000000"/>
                </a:solidFill>
                <a:latin typeface="Times New Roman Bold"/>
                <a:ea typeface="Times New Roman Bold"/>
                <a:cs typeface="Times New Roman Bold"/>
                <a:sym typeface="Times New Roman Bold"/>
              </a:rPr>
              <a:t>KẾ HOẠCH GIẢM THIỂU RỦI RO</a:t>
            </a:r>
          </a:p>
        </p:txBody>
      </p:sp>
      <p:sp>
        <p:nvSpPr>
          <p:cNvPr name="TextBox 4" id="4"/>
          <p:cNvSpPr txBox="true"/>
          <p:nvPr/>
        </p:nvSpPr>
        <p:spPr>
          <a:xfrm rot="0">
            <a:off x="17652405" y="9627870"/>
            <a:ext cx="635595" cy="659130"/>
          </a:xfrm>
          <a:prstGeom prst="rect">
            <a:avLst/>
          </a:prstGeom>
        </p:spPr>
        <p:txBody>
          <a:bodyPr anchor="t" rtlCol="false" tIns="0" lIns="0" bIns="0" rIns="0">
            <a:spAutoFit/>
          </a:bodyPr>
          <a:lstStyle/>
          <a:p>
            <a:pPr algn="ctr">
              <a:lnSpc>
                <a:spcPts val="4559"/>
              </a:lnSpc>
              <a:spcBef>
                <a:spcPct val="0"/>
              </a:spcBef>
            </a:pPr>
            <a:r>
              <a:rPr lang="en-US" b="true" sz="3999">
                <a:solidFill>
                  <a:srgbClr val="1C2120"/>
                </a:solidFill>
                <a:latin typeface="Times New Roman Bold"/>
                <a:ea typeface="Times New Roman Bold"/>
                <a:cs typeface="Times New Roman Bold"/>
                <a:sym typeface="Times New Roman Bold"/>
              </a:rPr>
              <a:t>25</a:t>
            </a:r>
          </a:p>
        </p:txBody>
      </p:sp>
    </p:spTree>
  </p:cSld>
  <p:clrMapOvr>
    <a:masterClrMapping/>
  </p:clrMapOvr>
</p:sld>
</file>

<file path=ppt/slides/slide26.xml><?xml version="1.0" encoding="utf-8"?>
<p:sld xmlns:p="http://schemas.openxmlformats.org/presentationml/2006/main" xmlns:a="http://schemas.openxmlformats.org/drawingml/2006/main">
  <p:cSld>
    <p:bg>
      <p:bgPr>
        <a:solidFill>
          <a:srgbClr val="AAD7D4"/>
        </a:solidFill>
      </p:bgPr>
    </p:bg>
    <p:spTree>
      <p:nvGrpSpPr>
        <p:cNvPr id="1" name=""/>
        <p:cNvGrpSpPr/>
        <p:nvPr/>
      </p:nvGrpSpPr>
      <p:grpSpPr>
        <a:xfrm>
          <a:off x="0" y="0"/>
          <a:ext cx="0" cy="0"/>
          <a:chOff x="0" y="0"/>
          <a:chExt cx="0" cy="0"/>
        </a:xfrm>
      </p:grpSpPr>
      <p:sp>
        <p:nvSpPr>
          <p:cNvPr name="TextBox 2" id="2"/>
          <p:cNvSpPr txBox="true"/>
          <p:nvPr/>
        </p:nvSpPr>
        <p:spPr>
          <a:xfrm rot="0">
            <a:off x="1028700" y="4371503"/>
            <a:ext cx="16230600" cy="1686869"/>
          </a:xfrm>
          <a:prstGeom prst="rect">
            <a:avLst/>
          </a:prstGeom>
        </p:spPr>
        <p:txBody>
          <a:bodyPr anchor="t" rtlCol="false" tIns="0" lIns="0" bIns="0" rIns="0">
            <a:spAutoFit/>
          </a:bodyPr>
          <a:lstStyle/>
          <a:p>
            <a:pPr algn="ctr">
              <a:lnSpc>
                <a:spcPts val="10460"/>
              </a:lnSpc>
            </a:pPr>
            <a:r>
              <a:rPr lang="en-US" b="true" sz="12023">
                <a:solidFill>
                  <a:srgbClr val="1C2120"/>
                </a:solidFill>
                <a:latin typeface="Times New Roman Bold"/>
                <a:ea typeface="Times New Roman Bold"/>
                <a:cs typeface="Times New Roman Bold"/>
                <a:sym typeface="Times New Roman Bold"/>
              </a:rPr>
              <a:t>KẾT QUẢ MONG ĐỢI</a:t>
            </a:r>
          </a:p>
        </p:txBody>
      </p:sp>
      <p:sp>
        <p:nvSpPr>
          <p:cNvPr name="TextBox 3" id="3"/>
          <p:cNvSpPr txBox="true"/>
          <p:nvPr/>
        </p:nvSpPr>
        <p:spPr>
          <a:xfrm rot="0">
            <a:off x="17652405" y="9627870"/>
            <a:ext cx="635595" cy="659130"/>
          </a:xfrm>
          <a:prstGeom prst="rect">
            <a:avLst/>
          </a:prstGeom>
        </p:spPr>
        <p:txBody>
          <a:bodyPr anchor="t" rtlCol="false" tIns="0" lIns="0" bIns="0" rIns="0">
            <a:spAutoFit/>
          </a:bodyPr>
          <a:lstStyle/>
          <a:p>
            <a:pPr algn="ctr">
              <a:lnSpc>
                <a:spcPts val="4559"/>
              </a:lnSpc>
              <a:spcBef>
                <a:spcPct val="0"/>
              </a:spcBef>
            </a:pPr>
            <a:r>
              <a:rPr lang="en-US" b="true" sz="3999">
                <a:solidFill>
                  <a:srgbClr val="1C2120"/>
                </a:solidFill>
                <a:latin typeface="Times New Roman Bold"/>
                <a:ea typeface="Times New Roman Bold"/>
                <a:cs typeface="Times New Roman Bold"/>
                <a:sym typeface="Times New Roman Bold"/>
              </a:rPr>
              <a:t>26</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1589341"/>
            <a:ext cx="16230600" cy="7668958"/>
          </a:xfrm>
          <a:custGeom>
            <a:avLst/>
            <a:gdLst/>
            <a:ahLst/>
            <a:cxnLst/>
            <a:rect r="r" b="b" t="t" l="l"/>
            <a:pathLst>
              <a:path h="7668958" w="16230600">
                <a:moveTo>
                  <a:pt x="0" y="0"/>
                </a:moveTo>
                <a:lnTo>
                  <a:pt x="16230600" y="0"/>
                </a:lnTo>
                <a:lnTo>
                  <a:pt x="16230600" y="7668959"/>
                </a:lnTo>
                <a:lnTo>
                  <a:pt x="0" y="7668959"/>
                </a:lnTo>
                <a:lnTo>
                  <a:pt x="0" y="0"/>
                </a:lnTo>
                <a:close/>
              </a:path>
            </a:pathLst>
          </a:custGeom>
          <a:blipFill>
            <a:blip r:embed="rId2"/>
            <a:stretch>
              <a:fillRect l="0" t="0" r="0" b="0"/>
            </a:stretch>
          </a:blipFill>
        </p:spPr>
      </p:sp>
      <p:sp>
        <p:nvSpPr>
          <p:cNvPr name="TextBox 3" id="3"/>
          <p:cNvSpPr txBox="true"/>
          <p:nvPr/>
        </p:nvSpPr>
        <p:spPr>
          <a:xfrm rot="0">
            <a:off x="5964555" y="333375"/>
            <a:ext cx="6358890" cy="1152525"/>
          </a:xfrm>
          <a:prstGeom prst="rect">
            <a:avLst/>
          </a:prstGeom>
        </p:spPr>
        <p:txBody>
          <a:bodyPr anchor="t" rtlCol="false" tIns="0" lIns="0" bIns="0" rIns="0">
            <a:spAutoFit/>
          </a:bodyPr>
          <a:lstStyle/>
          <a:p>
            <a:pPr algn="ctr">
              <a:lnSpc>
                <a:spcPts val="8400"/>
              </a:lnSpc>
              <a:spcBef>
                <a:spcPct val="0"/>
              </a:spcBef>
            </a:pPr>
            <a:r>
              <a:rPr lang="en-US" b="true" sz="6000">
                <a:solidFill>
                  <a:srgbClr val="000000"/>
                </a:solidFill>
                <a:latin typeface="Times New Roman Bold"/>
                <a:ea typeface="Times New Roman Bold"/>
                <a:cs typeface="Times New Roman Bold"/>
                <a:sym typeface="Times New Roman Bold"/>
              </a:rPr>
              <a:t>ĐỘ HOÀN THIỆN</a:t>
            </a:r>
          </a:p>
        </p:txBody>
      </p:sp>
      <p:sp>
        <p:nvSpPr>
          <p:cNvPr name="TextBox 4" id="4"/>
          <p:cNvSpPr txBox="true"/>
          <p:nvPr/>
        </p:nvSpPr>
        <p:spPr>
          <a:xfrm rot="0">
            <a:off x="17652405" y="9627870"/>
            <a:ext cx="635595" cy="659130"/>
          </a:xfrm>
          <a:prstGeom prst="rect">
            <a:avLst/>
          </a:prstGeom>
        </p:spPr>
        <p:txBody>
          <a:bodyPr anchor="t" rtlCol="false" tIns="0" lIns="0" bIns="0" rIns="0">
            <a:spAutoFit/>
          </a:bodyPr>
          <a:lstStyle/>
          <a:p>
            <a:pPr algn="ctr">
              <a:lnSpc>
                <a:spcPts val="4559"/>
              </a:lnSpc>
              <a:spcBef>
                <a:spcPct val="0"/>
              </a:spcBef>
            </a:pPr>
            <a:r>
              <a:rPr lang="en-US" b="true" sz="3999">
                <a:solidFill>
                  <a:srgbClr val="1C2120"/>
                </a:solidFill>
                <a:latin typeface="Times New Roman Bold"/>
                <a:ea typeface="Times New Roman Bold"/>
                <a:cs typeface="Times New Roman Bold"/>
                <a:sym typeface="Times New Roman Bold"/>
              </a:rPr>
              <a:t>27</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2055971"/>
            <a:ext cx="16230600" cy="7202329"/>
          </a:xfrm>
          <a:custGeom>
            <a:avLst/>
            <a:gdLst/>
            <a:ahLst/>
            <a:cxnLst/>
            <a:rect r="r" b="b" t="t" l="l"/>
            <a:pathLst>
              <a:path h="7202329" w="16230600">
                <a:moveTo>
                  <a:pt x="0" y="0"/>
                </a:moveTo>
                <a:lnTo>
                  <a:pt x="16230600" y="0"/>
                </a:lnTo>
                <a:lnTo>
                  <a:pt x="16230600" y="7202329"/>
                </a:lnTo>
                <a:lnTo>
                  <a:pt x="0" y="7202329"/>
                </a:lnTo>
                <a:lnTo>
                  <a:pt x="0" y="0"/>
                </a:lnTo>
                <a:close/>
              </a:path>
            </a:pathLst>
          </a:custGeom>
          <a:blipFill>
            <a:blip r:embed="rId2"/>
            <a:stretch>
              <a:fillRect l="0" t="0" r="0" b="0"/>
            </a:stretch>
          </a:blipFill>
        </p:spPr>
      </p:sp>
      <p:sp>
        <p:nvSpPr>
          <p:cNvPr name="TextBox 3" id="3"/>
          <p:cNvSpPr txBox="true"/>
          <p:nvPr/>
        </p:nvSpPr>
        <p:spPr>
          <a:xfrm rot="0">
            <a:off x="5514558" y="333375"/>
            <a:ext cx="7258884" cy="1152525"/>
          </a:xfrm>
          <a:prstGeom prst="rect">
            <a:avLst/>
          </a:prstGeom>
        </p:spPr>
        <p:txBody>
          <a:bodyPr anchor="t" rtlCol="false" tIns="0" lIns="0" bIns="0" rIns="0">
            <a:spAutoFit/>
          </a:bodyPr>
          <a:lstStyle/>
          <a:p>
            <a:pPr algn="ctr">
              <a:lnSpc>
                <a:spcPts val="8400"/>
              </a:lnSpc>
              <a:spcBef>
                <a:spcPct val="0"/>
              </a:spcBef>
            </a:pPr>
            <a:r>
              <a:rPr lang="en-US" b="true" sz="6000">
                <a:solidFill>
                  <a:srgbClr val="000000"/>
                </a:solidFill>
                <a:latin typeface="Times New Roman Bold"/>
                <a:ea typeface="Times New Roman Bold"/>
                <a:cs typeface="Times New Roman Bold"/>
                <a:sym typeface="Times New Roman Bold"/>
              </a:rPr>
              <a:t>LỢI ÍCH ĐẦU TIÊN </a:t>
            </a:r>
          </a:p>
        </p:txBody>
      </p:sp>
      <p:sp>
        <p:nvSpPr>
          <p:cNvPr name="TextBox 4" id="4"/>
          <p:cNvSpPr txBox="true"/>
          <p:nvPr/>
        </p:nvSpPr>
        <p:spPr>
          <a:xfrm rot="0">
            <a:off x="7349206" y="1185333"/>
            <a:ext cx="3301722" cy="755650"/>
          </a:xfrm>
          <a:prstGeom prst="rect">
            <a:avLst/>
          </a:prstGeom>
        </p:spPr>
        <p:txBody>
          <a:bodyPr anchor="t" rtlCol="false" tIns="0" lIns="0" bIns="0" rIns="0">
            <a:spAutoFit/>
          </a:bodyPr>
          <a:lstStyle/>
          <a:p>
            <a:pPr algn="ctr">
              <a:lnSpc>
                <a:spcPts val="5599"/>
              </a:lnSpc>
              <a:spcBef>
                <a:spcPct val="0"/>
              </a:spcBef>
            </a:pPr>
            <a:r>
              <a:rPr lang="en-US" b="true" sz="3999">
                <a:solidFill>
                  <a:srgbClr val="000000"/>
                </a:solidFill>
                <a:latin typeface="Times New Roman Bold"/>
                <a:ea typeface="Times New Roman Bold"/>
                <a:cs typeface="Times New Roman Bold"/>
                <a:sym typeface="Times New Roman Bold"/>
              </a:rPr>
              <a:t>(0 - 6 THÁNG)</a:t>
            </a:r>
          </a:p>
        </p:txBody>
      </p:sp>
      <p:sp>
        <p:nvSpPr>
          <p:cNvPr name="TextBox 5" id="5"/>
          <p:cNvSpPr txBox="true"/>
          <p:nvPr/>
        </p:nvSpPr>
        <p:spPr>
          <a:xfrm rot="0">
            <a:off x="17652405" y="9627870"/>
            <a:ext cx="635595" cy="659130"/>
          </a:xfrm>
          <a:prstGeom prst="rect">
            <a:avLst/>
          </a:prstGeom>
        </p:spPr>
        <p:txBody>
          <a:bodyPr anchor="t" rtlCol="false" tIns="0" lIns="0" bIns="0" rIns="0">
            <a:spAutoFit/>
          </a:bodyPr>
          <a:lstStyle/>
          <a:p>
            <a:pPr algn="ctr">
              <a:lnSpc>
                <a:spcPts val="4559"/>
              </a:lnSpc>
              <a:spcBef>
                <a:spcPct val="0"/>
              </a:spcBef>
            </a:pPr>
            <a:r>
              <a:rPr lang="en-US" b="true" sz="3999">
                <a:solidFill>
                  <a:srgbClr val="1C2120"/>
                </a:solidFill>
                <a:latin typeface="Times New Roman Bold"/>
                <a:ea typeface="Times New Roman Bold"/>
                <a:cs typeface="Times New Roman Bold"/>
                <a:sym typeface="Times New Roman Bold"/>
              </a:rPr>
              <a:t>28</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1940983"/>
            <a:ext cx="16230600" cy="7283482"/>
          </a:xfrm>
          <a:custGeom>
            <a:avLst/>
            <a:gdLst/>
            <a:ahLst/>
            <a:cxnLst/>
            <a:rect r="r" b="b" t="t" l="l"/>
            <a:pathLst>
              <a:path h="7283482" w="16230600">
                <a:moveTo>
                  <a:pt x="0" y="0"/>
                </a:moveTo>
                <a:lnTo>
                  <a:pt x="16230600" y="0"/>
                </a:lnTo>
                <a:lnTo>
                  <a:pt x="16230600" y="7283482"/>
                </a:lnTo>
                <a:lnTo>
                  <a:pt x="0" y="7283482"/>
                </a:lnTo>
                <a:lnTo>
                  <a:pt x="0" y="0"/>
                </a:lnTo>
                <a:close/>
              </a:path>
            </a:pathLst>
          </a:custGeom>
          <a:blipFill>
            <a:blip r:embed="rId2"/>
            <a:stretch>
              <a:fillRect l="0" t="0" r="0" b="0"/>
            </a:stretch>
          </a:blipFill>
        </p:spPr>
      </p:sp>
      <p:sp>
        <p:nvSpPr>
          <p:cNvPr name="TextBox 3" id="3"/>
          <p:cNvSpPr txBox="true"/>
          <p:nvPr/>
        </p:nvSpPr>
        <p:spPr>
          <a:xfrm rot="0">
            <a:off x="5829300" y="333375"/>
            <a:ext cx="6629400" cy="1152525"/>
          </a:xfrm>
          <a:prstGeom prst="rect">
            <a:avLst/>
          </a:prstGeom>
        </p:spPr>
        <p:txBody>
          <a:bodyPr anchor="t" rtlCol="false" tIns="0" lIns="0" bIns="0" rIns="0">
            <a:spAutoFit/>
          </a:bodyPr>
          <a:lstStyle/>
          <a:p>
            <a:pPr algn="ctr">
              <a:lnSpc>
                <a:spcPts val="8400"/>
              </a:lnSpc>
              <a:spcBef>
                <a:spcPct val="0"/>
              </a:spcBef>
            </a:pPr>
            <a:r>
              <a:rPr lang="en-US" b="true" sz="6000">
                <a:solidFill>
                  <a:srgbClr val="000000"/>
                </a:solidFill>
                <a:latin typeface="Times New Roman Bold"/>
                <a:ea typeface="Times New Roman Bold"/>
                <a:cs typeface="Times New Roman Bold"/>
                <a:sym typeface="Times New Roman Bold"/>
              </a:rPr>
              <a:t>LỢI ÍCH LÂU DÀI </a:t>
            </a:r>
          </a:p>
        </p:txBody>
      </p:sp>
      <p:sp>
        <p:nvSpPr>
          <p:cNvPr name="TextBox 4" id="4"/>
          <p:cNvSpPr txBox="true"/>
          <p:nvPr/>
        </p:nvSpPr>
        <p:spPr>
          <a:xfrm rot="0">
            <a:off x="7222225" y="1185333"/>
            <a:ext cx="3555683" cy="755650"/>
          </a:xfrm>
          <a:prstGeom prst="rect">
            <a:avLst/>
          </a:prstGeom>
        </p:spPr>
        <p:txBody>
          <a:bodyPr anchor="t" rtlCol="false" tIns="0" lIns="0" bIns="0" rIns="0">
            <a:spAutoFit/>
          </a:bodyPr>
          <a:lstStyle/>
          <a:p>
            <a:pPr algn="ctr">
              <a:lnSpc>
                <a:spcPts val="5599"/>
              </a:lnSpc>
              <a:spcBef>
                <a:spcPct val="0"/>
              </a:spcBef>
            </a:pPr>
            <a:r>
              <a:rPr lang="en-US" b="true" sz="3999">
                <a:solidFill>
                  <a:srgbClr val="000000"/>
                </a:solidFill>
                <a:latin typeface="Times New Roman Bold"/>
                <a:ea typeface="Times New Roman Bold"/>
                <a:cs typeface="Times New Roman Bold"/>
                <a:sym typeface="Times New Roman Bold"/>
              </a:rPr>
              <a:t>(6 - 18 THÁNG)</a:t>
            </a:r>
          </a:p>
        </p:txBody>
      </p:sp>
      <p:sp>
        <p:nvSpPr>
          <p:cNvPr name="TextBox 5" id="5"/>
          <p:cNvSpPr txBox="true"/>
          <p:nvPr/>
        </p:nvSpPr>
        <p:spPr>
          <a:xfrm rot="0">
            <a:off x="17652405" y="9627870"/>
            <a:ext cx="635595" cy="659130"/>
          </a:xfrm>
          <a:prstGeom prst="rect">
            <a:avLst/>
          </a:prstGeom>
        </p:spPr>
        <p:txBody>
          <a:bodyPr anchor="t" rtlCol="false" tIns="0" lIns="0" bIns="0" rIns="0">
            <a:spAutoFit/>
          </a:bodyPr>
          <a:lstStyle/>
          <a:p>
            <a:pPr algn="ctr">
              <a:lnSpc>
                <a:spcPts val="4559"/>
              </a:lnSpc>
              <a:spcBef>
                <a:spcPct val="0"/>
              </a:spcBef>
            </a:pPr>
            <a:r>
              <a:rPr lang="en-US" b="true" sz="3999">
                <a:solidFill>
                  <a:srgbClr val="1C2120"/>
                </a:solidFill>
                <a:latin typeface="Times New Roman Bold"/>
                <a:ea typeface="Times New Roman Bold"/>
                <a:cs typeface="Times New Roman Bold"/>
                <a:sym typeface="Times New Roman Bold"/>
              </a:rPr>
              <a:t>29</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279958" y="3129827"/>
            <a:ext cx="4473794" cy="4522898"/>
            <a:chOff x="0" y="0"/>
            <a:chExt cx="1178283" cy="1191216"/>
          </a:xfrm>
        </p:grpSpPr>
        <p:sp>
          <p:nvSpPr>
            <p:cNvPr name="Freeform 3" id="3"/>
            <p:cNvSpPr/>
            <p:nvPr/>
          </p:nvSpPr>
          <p:spPr>
            <a:xfrm flipH="false" flipV="false" rot="0">
              <a:off x="0" y="0"/>
              <a:ext cx="1178283" cy="1191216"/>
            </a:xfrm>
            <a:custGeom>
              <a:avLst/>
              <a:gdLst/>
              <a:ahLst/>
              <a:cxnLst/>
              <a:rect r="r" b="b" t="t" l="l"/>
              <a:pathLst>
                <a:path h="1191216" w="1178283">
                  <a:moveTo>
                    <a:pt x="88256" y="0"/>
                  </a:moveTo>
                  <a:lnTo>
                    <a:pt x="1090027" y="0"/>
                  </a:lnTo>
                  <a:cubicBezTo>
                    <a:pt x="1138770" y="0"/>
                    <a:pt x="1178283" y="39513"/>
                    <a:pt x="1178283" y="88256"/>
                  </a:cubicBezTo>
                  <a:lnTo>
                    <a:pt x="1178283" y="1102960"/>
                  </a:lnTo>
                  <a:cubicBezTo>
                    <a:pt x="1178283" y="1126367"/>
                    <a:pt x="1168985" y="1148815"/>
                    <a:pt x="1152434" y="1165367"/>
                  </a:cubicBezTo>
                  <a:cubicBezTo>
                    <a:pt x="1135882" y="1181918"/>
                    <a:pt x="1113434" y="1191216"/>
                    <a:pt x="1090027" y="1191216"/>
                  </a:cubicBezTo>
                  <a:lnTo>
                    <a:pt x="88256" y="1191216"/>
                  </a:lnTo>
                  <a:cubicBezTo>
                    <a:pt x="39513" y="1191216"/>
                    <a:pt x="0" y="1151703"/>
                    <a:pt x="0" y="1102960"/>
                  </a:cubicBezTo>
                  <a:lnTo>
                    <a:pt x="0" y="88256"/>
                  </a:lnTo>
                  <a:cubicBezTo>
                    <a:pt x="0" y="39513"/>
                    <a:pt x="39513" y="0"/>
                    <a:pt x="88256" y="0"/>
                  </a:cubicBezTo>
                  <a:close/>
                </a:path>
              </a:pathLst>
            </a:custGeom>
            <a:solidFill>
              <a:srgbClr val="AAD7D4"/>
            </a:solidFill>
          </p:spPr>
        </p:sp>
        <p:sp>
          <p:nvSpPr>
            <p:cNvPr name="TextBox 4" id="4"/>
            <p:cNvSpPr txBox="true"/>
            <p:nvPr/>
          </p:nvSpPr>
          <p:spPr>
            <a:xfrm>
              <a:off x="0" y="-47625"/>
              <a:ext cx="1178283" cy="1238841"/>
            </a:xfrm>
            <a:prstGeom prst="rect">
              <a:avLst/>
            </a:prstGeom>
          </p:spPr>
          <p:txBody>
            <a:bodyPr anchor="ctr" rtlCol="false" tIns="50800" lIns="50800" bIns="50800" rIns="50800"/>
            <a:lstStyle/>
            <a:p>
              <a:pPr algn="ctr">
                <a:lnSpc>
                  <a:spcPts val="3219"/>
                </a:lnSpc>
              </a:pPr>
            </a:p>
          </p:txBody>
        </p:sp>
      </p:grpSp>
      <p:sp>
        <p:nvSpPr>
          <p:cNvPr name="TextBox 5" id="5"/>
          <p:cNvSpPr txBox="true"/>
          <p:nvPr/>
        </p:nvSpPr>
        <p:spPr>
          <a:xfrm rot="0">
            <a:off x="3532271" y="683487"/>
            <a:ext cx="10623720" cy="1317100"/>
          </a:xfrm>
          <a:prstGeom prst="rect">
            <a:avLst/>
          </a:prstGeom>
        </p:spPr>
        <p:txBody>
          <a:bodyPr anchor="t" rtlCol="false" tIns="0" lIns="0" bIns="0" rIns="0">
            <a:spAutoFit/>
          </a:bodyPr>
          <a:lstStyle/>
          <a:p>
            <a:pPr algn="ctr">
              <a:lnSpc>
                <a:spcPts val="9049"/>
              </a:lnSpc>
            </a:pPr>
            <a:r>
              <a:rPr lang="en-US" b="true" sz="7938">
                <a:solidFill>
                  <a:srgbClr val="1C2120"/>
                </a:solidFill>
                <a:latin typeface="Times New Roman Bold"/>
                <a:ea typeface="Times New Roman Bold"/>
                <a:cs typeface="Times New Roman Bold"/>
                <a:sym typeface="Times New Roman Bold"/>
              </a:rPr>
              <a:t>SƠ LƯỢC NỘI DUNG</a:t>
            </a:r>
          </a:p>
        </p:txBody>
      </p:sp>
      <p:sp>
        <p:nvSpPr>
          <p:cNvPr name="TextBox 6" id="6"/>
          <p:cNvSpPr txBox="true"/>
          <p:nvPr/>
        </p:nvSpPr>
        <p:spPr>
          <a:xfrm rot="0">
            <a:off x="1175366" y="2092039"/>
            <a:ext cx="4682979" cy="659130"/>
          </a:xfrm>
          <a:prstGeom prst="rect">
            <a:avLst/>
          </a:prstGeom>
        </p:spPr>
        <p:txBody>
          <a:bodyPr anchor="t" rtlCol="false" tIns="0" lIns="0" bIns="0" rIns="0">
            <a:spAutoFit/>
          </a:bodyPr>
          <a:lstStyle/>
          <a:p>
            <a:pPr algn="l">
              <a:lnSpc>
                <a:spcPts val="4559"/>
              </a:lnSpc>
            </a:pPr>
            <a:r>
              <a:rPr lang="en-US" sz="3999" b="true">
                <a:solidFill>
                  <a:srgbClr val="1C2120"/>
                </a:solidFill>
                <a:latin typeface="Times New Roman Bold"/>
                <a:ea typeface="Times New Roman Bold"/>
                <a:cs typeface="Times New Roman Bold"/>
                <a:sym typeface="Times New Roman Bold"/>
              </a:rPr>
              <a:t>VẤN ĐỀ GẶP PHẢI</a:t>
            </a:r>
          </a:p>
        </p:txBody>
      </p:sp>
      <p:sp>
        <p:nvSpPr>
          <p:cNvPr name="TextBox 7" id="7"/>
          <p:cNvSpPr txBox="true"/>
          <p:nvPr/>
        </p:nvSpPr>
        <p:spPr>
          <a:xfrm rot="0">
            <a:off x="1609782" y="3371863"/>
            <a:ext cx="3658314" cy="3890338"/>
          </a:xfrm>
          <a:prstGeom prst="rect">
            <a:avLst/>
          </a:prstGeom>
        </p:spPr>
        <p:txBody>
          <a:bodyPr anchor="t" rtlCol="false" tIns="0" lIns="0" bIns="0" rIns="0">
            <a:spAutoFit/>
          </a:bodyPr>
          <a:lstStyle/>
          <a:p>
            <a:pPr algn="l" marL="0" indent="0" lvl="0">
              <a:lnSpc>
                <a:spcPts val="3081"/>
              </a:lnSpc>
              <a:spcBef>
                <a:spcPct val="0"/>
              </a:spcBef>
            </a:pPr>
            <a:r>
              <a:rPr lang="en-US" sz="2282" spc="136">
                <a:solidFill>
                  <a:srgbClr val="000000"/>
                </a:solidFill>
                <a:latin typeface="DM Sans"/>
                <a:ea typeface="DM Sans"/>
                <a:cs typeface="DM Sans"/>
                <a:sym typeface="DM Sans"/>
              </a:rPr>
              <a:t>Các d</a:t>
            </a:r>
            <a:r>
              <a:rPr lang="en-US" sz="2282" spc="136" u="none">
                <a:solidFill>
                  <a:srgbClr val="000000"/>
                </a:solidFill>
                <a:latin typeface="DM Sans"/>
                <a:ea typeface="DM Sans"/>
                <a:cs typeface="DM Sans"/>
                <a:sym typeface="DM Sans"/>
              </a:rPr>
              <a:t>oanh nghiệp đang nhanh chóng chuyển sang sử dụng container để tăng tốc phát triển và triển khai ứng dụng. Tuy nhiên, nhiều hệ thống container vẫn đối mặt với các vấn đề nghiêm trọng về bảo mật</a:t>
            </a:r>
          </a:p>
        </p:txBody>
      </p:sp>
      <p:grpSp>
        <p:nvGrpSpPr>
          <p:cNvPr name="Group 8" id="8"/>
          <p:cNvGrpSpPr/>
          <p:nvPr/>
        </p:nvGrpSpPr>
        <p:grpSpPr>
          <a:xfrm rot="0">
            <a:off x="7097603" y="3129827"/>
            <a:ext cx="4574554" cy="4522898"/>
            <a:chOff x="0" y="0"/>
            <a:chExt cx="1204821" cy="1191216"/>
          </a:xfrm>
        </p:grpSpPr>
        <p:sp>
          <p:nvSpPr>
            <p:cNvPr name="Freeform 9" id="9"/>
            <p:cNvSpPr/>
            <p:nvPr/>
          </p:nvSpPr>
          <p:spPr>
            <a:xfrm flipH="false" flipV="false" rot="0">
              <a:off x="0" y="0"/>
              <a:ext cx="1204821" cy="1191216"/>
            </a:xfrm>
            <a:custGeom>
              <a:avLst/>
              <a:gdLst/>
              <a:ahLst/>
              <a:cxnLst/>
              <a:rect r="r" b="b" t="t" l="l"/>
              <a:pathLst>
                <a:path h="1191216" w="1204821">
                  <a:moveTo>
                    <a:pt x="86312" y="0"/>
                  </a:moveTo>
                  <a:lnTo>
                    <a:pt x="1118509" y="0"/>
                  </a:lnTo>
                  <a:cubicBezTo>
                    <a:pt x="1166178" y="0"/>
                    <a:pt x="1204821" y="38643"/>
                    <a:pt x="1204821" y="86312"/>
                  </a:cubicBezTo>
                  <a:lnTo>
                    <a:pt x="1204821" y="1104904"/>
                  </a:lnTo>
                  <a:cubicBezTo>
                    <a:pt x="1204821" y="1127796"/>
                    <a:pt x="1195727" y="1149749"/>
                    <a:pt x="1179541" y="1165936"/>
                  </a:cubicBezTo>
                  <a:cubicBezTo>
                    <a:pt x="1163354" y="1182123"/>
                    <a:pt x="1141400" y="1191216"/>
                    <a:pt x="1118509" y="1191216"/>
                  </a:cubicBezTo>
                  <a:lnTo>
                    <a:pt x="86312" y="1191216"/>
                  </a:lnTo>
                  <a:cubicBezTo>
                    <a:pt x="38643" y="1191216"/>
                    <a:pt x="0" y="1152573"/>
                    <a:pt x="0" y="1104904"/>
                  </a:cubicBezTo>
                  <a:lnTo>
                    <a:pt x="0" y="86312"/>
                  </a:lnTo>
                  <a:cubicBezTo>
                    <a:pt x="0" y="63420"/>
                    <a:pt x="9094" y="41467"/>
                    <a:pt x="25280" y="25280"/>
                  </a:cubicBezTo>
                  <a:cubicBezTo>
                    <a:pt x="41467" y="9094"/>
                    <a:pt x="63420" y="0"/>
                    <a:pt x="86312" y="0"/>
                  </a:cubicBezTo>
                  <a:close/>
                </a:path>
              </a:pathLst>
            </a:custGeom>
            <a:solidFill>
              <a:srgbClr val="AAD7D4"/>
            </a:solidFill>
          </p:spPr>
        </p:sp>
        <p:sp>
          <p:nvSpPr>
            <p:cNvPr name="TextBox 10" id="10"/>
            <p:cNvSpPr txBox="true"/>
            <p:nvPr/>
          </p:nvSpPr>
          <p:spPr>
            <a:xfrm>
              <a:off x="0" y="-47625"/>
              <a:ext cx="1204821" cy="1238841"/>
            </a:xfrm>
            <a:prstGeom prst="rect">
              <a:avLst/>
            </a:prstGeom>
          </p:spPr>
          <p:txBody>
            <a:bodyPr anchor="ctr" rtlCol="false" tIns="50800" lIns="50800" bIns="50800" rIns="50800"/>
            <a:lstStyle/>
            <a:p>
              <a:pPr algn="ctr">
                <a:lnSpc>
                  <a:spcPts val="3219"/>
                </a:lnSpc>
              </a:pPr>
            </a:p>
          </p:txBody>
        </p:sp>
      </p:grpSp>
      <p:sp>
        <p:nvSpPr>
          <p:cNvPr name="TextBox 11" id="11"/>
          <p:cNvSpPr txBox="true"/>
          <p:nvPr/>
        </p:nvSpPr>
        <p:spPr>
          <a:xfrm rot="0">
            <a:off x="8124187" y="2092039"/>
            <a:ext cx="2777979" cy="659130"/>
          </a:xfrm>
          <a:prstGeom prst="rect">
            <a:avLst/>
          </a:prstGeom>
        </p:spPr>
        <p:txBody>
          <a:bodyPr anchor="t" rtlCol="false" tIns="0" lIns="0" bIns="0" rIns="0">
            <a:spAutoFit/>
          </a:bodyPr>
          <a:lstStyle/>
          <a:p>
            <a:pPr algn="l">
              <a:lnSpc>
                <a:spcPts val="4559"/>
              </a:lnSpc>
            </a:pPr>
            <a:r>
              <a:rPr lang="en-US" sz="3999" b="true">
                <a:solidFill>
                  <a:srgbClr val="1C2120"/>
                </a:solidFill>
                <a:latin typeface="Times New Roman Bold"/>
                <a:ea typeface="Times New Roman Bold"/>
                <a:cs typeface="Times New Roman Bold"/>
                <a:sym typeface="Times New Roman Bold"/>
              </a:rPr>
              <a:t>GIẢI PHÁP</a:t>
            </a:r>
          </a:p>
        </p:txBody>
      </p:sp>
      <p:sp>
        <p:nvSpPr>
          <p:cNvPr name="TextBox 12" id="12"/>
          <p:cNvSpPr txBox="true"/>
          <p:nvPr/>
        </p:nvSpPr>
        <p:spPr>
          <a:xfrm rot="0">
            <a:off x="7481640" y="3431820"/>
            <a:ext cx="3806481" cy="3890338"/>
          </a:xfrm>
          <a:prstGeom prst="rect">
            <a:avLst/>
          </a:prstGeom>
        </p:spPr>
        <p:txBody>
          <a:bodyPr anchor="t" rtlCol="false" tIns="0" lIns="0" bIns="0" rIns="0">
            <a:spAutoFit/>
          </a:bodyPr>
          <a:lstStyle/>
          <a:p>
            <a:pPr algn="l" marL="0" indent="0" lvl="0">
              <a:lnSpc>
                <a:spcPts val="3081"/>
              </a:lnSpc>
              <a:spcBef>
                <a:spcPct val="0"/>
              </a:spcBef>
            </a:pPr>
            <a:r>
              <a:rPr lang="en-US" sz="2282" spc="136">
                <a:solidFill>
                  <a:srgbClr val="000000"/>
                </a:solidFill>
                <a:latin typeface="DM Sans"/>
                <a:ea typeface="DM Sans"/>
                <a:cs typeface="DM Sans"/>
                <a:sym typeface="DM Sans"/>
              </a:rPr>
              <a:t>Giải p</a:t>
            </a:r>
            <a:r>
              <a:rPr lang="en-US" sz="2282" spc="136" u="none">
                <a:solidFill>
                  <a:srgbClr val="000000"/>
                </a:solidFill>
                <a:latin typeface="DM Sans"/>
                <a:ea typeface="DM Sans"/>
                <a:cs typeface="DM Sans"/>
                <a:sym typeface="DM Sans"/>
              </a:rPr>
              <a:t>háp đề xuất là một CI/CD pipeline bảo mật tự động, tích hợp vào quy trình phát triển phần mềm, vận hành trên nền tảng AWS, và được thiết kế để phát hiện, ngăn chặn, và khắc phục sự cố bảo mật xuyên suốt vòng đời của container</a:t>
            </a:r>
          </a:p>
        </p:txBody>
      </p:sp>
      <p:sp>
        <p:nvSpPr>
          <p:cNvPr name="TextBox 13" id="13"/>
          <p:cNvSpPr txBox="true"/>
          <p:nvPr/>
        </p:nvSpPr>
        <p:spPr>
          <a:xfrm rot="0">
            <a:off x="1028700" y="7776210"/>
            <a:ext cx="5245814" cy="1482090"/>
          </a:xfrm>
          <a:prstGeom prst="rect">
            <a:avLst/>
          </a:prstGeom>
        </p:spPr>
        <p:txBody>
          <a:bodyPr anchor="t" rtlCol="false" tIns="0" lIns="0" bIns="0" rIns="0">
            <a:spAutoFit/>
          </a:bodyPr>
          <a:lstStyle/>
          <a:p>
            <a:pPr algn="l" marL="0" indent="0" lvl="0">
              <a:lnSpc>
                <a:spcPts val="2969"/>
              </a:lnSpc>
              <a:spcBef>
                <a:spcPct val="0"/>
              </a:spcBef>
            </a:pPr>
            <a:r>
              <a:rPr lang="en-US" sz="2199" spc="131">
                <a:solidFill>
                  <a:srgbClr val="000000"/>
                </a:solidFill>
                <a:latin typeface="DM Sans"/>
                <a:ea typeface="DM Sans"/>
                <a:cs typeface="DM Sans"/>
                <a:sym typeface="DM Sans"/>
              </a:rPr>
              <a:t>N</a:t>
            </a:r>
            <a:r>
              <a:rPr lang="en-US" sz="2199" spc="131" u="none">
                <a:solidFill>
                  <a:srgbClr val="000000"/>
                </a:solidFill>
                <a:latin typeface="DM Sans"/>
                <a:ea typeface="DM Sans"/>
                <a:cs typeface="DM Sans"/>
                <a:sym typeface="DM Sans"/>
              </a:rPr>
              <a:t>hững khoảng trống này làm tăng nguy cơ bị tấn công, kéo dài thời gian xử lý sự cố, và gây khó khăn trong việc đạt chứng nhận bảo mật.</a:t>
            </a:r>
          </a:p>
        </p:txBody>
      </p:sp>
      <p:sp>
        <p:nvSpPr>
          <p:cNvPr name="TextBox 14" id="14"/>
          <p:cNvSpPr txBox="true"/>
          <p:nvPr/>
        </p:nvSpPr>
        <p:spPr>
          <a:xfrm rot="0">
            <a:off x="7097603" y="7776210"/>
            <a:ext cx="4864814" cy="1110615"/>
          </a:xfrm>
          <a:prstGeom prst="rect">
            <a:avLst/>
          </a:prstGeom>
        </p:spPr>
        <p:txBody>
          <a:bodyPr anchor="t" rtlCol="false" tIns="0" lIns="0" bIns="0" rIns="0">
            <a:spAutoFit/>
          </a:bodyPr>
          <a:lstStyle/>
          <a:p>
            <a:pPr algn="l" marL="0" indent="0" lvl="0">
              <a:lnSpc>
                <a:spcPts val="2969"/>
              </a:lnSpc>
              <a:spcBef>
                <a:spcPct val="0"/>
              </a:spcBef>
            </a:pPr>
            <a:r>
              <a:rPr lang="en-US" sz="2199" spc="131">
                <a:solidFill>
                  <a:srgbClr val="000000"/>
                </a:solidFill>
                <a:latin typeface="DM Sans"/>
                <a:ea typeface="DM Sans"/>
                <a:cs typeface="DM Sans"/>
                <a:sym typeface="DM Sans"/>
              </a:rPr>
              <a:t>Kiế</a:t>
            </a:r>
            <a:r>
              <a:rPr lang="en-US" sz="2199" spc="131" u="none">
                <a:solidFill>
                  <a:srgbClr val="000000"/>
                </a:solidFill>
                <a:latin typeface="DM Sans"/>
                <a:ea typeface="DM Sans"/>
                <a:cs typeface="DM Sans"/>
                <a:sym typeface="DM Sans"/>
              </a:rPr>
              <a:t>n trúc linh hoạt và có thể mở rộng, hỗ trợ nhiều môi trường (dev/test) và đa vùng triển khai</a:t>
            </a:r>
          </a:p>
        </p:txBody>
      </p:sp>
      <p:sp>
        <p:nvSpPr>
          <p:cNvPr name="TextBox 15" id="15"/>
          <p:cNvSpPr txBox="true"/>
          <p:nvPr/>
        </p:nvSpPr>
        <p:spPr>
          <a:xfrm rot="0">
            <a:off x="17948738" y="9627870"/>
            <a:ext cx="339262" cy="659130"/>
          </a:xfrm>
          <a:prstGeom prst="rect">
            <a:avLst/>
          </a:prstGeom>
        </p:spPr>
        <p:txBody>
          <a:bodyPr anchor="t" rtlCol="false" tIns="0" lIns="0" bIns="0" rIns="0">
            <a:spAutoFit/>
          </a:bodyPr>
          <a:lstStyle/>
          <a:p>
            <a:pPr algn="ctr">
              <a:lnSpc>
                <a:spcPts val="4559"/>
              </a:lnSpc>
              <a:spcBef>
                <a:spcPct val="0"/>
              </a:spcBef>
            </a:pPr>
            <a:r>
              <a:rPr lang="en-US" b="true" sz="3999">
                <a:solidFill>
                  <a:srgbClr val="1C2120"/>
                </a:solidFill>
                <a:latin typeface="Times New Roman Bold"/>
                <a:ea typeface="Times New Roman Bold"/>
                <a:cs typeface="Times New Roman Bold"/>
                <a:sym typeface="Times New Roman Bold"/>
              </a:rPr>
              <a:t>3</a:t>
            </a:r>
          </a:p>
        </p:txBody>
      </p:sp>
      <p:sp>
        <p:nvSpPr>
          <p:cNvPr name="TextBox 16" id="16"/>
          <p:cNvSpPr txBox="true"/>
          <p:nvPr/>
        </p:nvSpPr>
        <p:spPr>
          <a:xfrm rot="0">
            <a:off x="12276384" y="1806289"/>
            <a:ext cx="5502494" cy="1230630"/>
          </a:xfrm>
          <a:prstGeom prst="rect">
            <a:avLst/>
          </a:prstGeom>
        </p:spPr>
        <p:txBody>
          <a:bodyPr anchor="t" rtlCol="false" tIns="0" lIns="0" bIns="0" rIns="0">
            <a:spAutoFit/>
          </a:bodyPr>
          <a:lstStyle/>
          <a:p>
            <a:pPr algn="l">
              <a:lnSpc>
                <a:spcPts val="4559"/>
              </a:lnSpc>
            </a:pPr>
            <a:r>
              <a:rPr lang="en-US" sz="3999" b="true">
                <a:solidFill>
                  <a:srgbClr val="1C2120"/>
                </a:solidFill>
                <a:latin typeface="Times New Roman Bold"/>
                <a:ea typeface="Times New Roman Bold"/>
                <a:cs typeface="Times New Roman Bold"/>
                <a:sym typeface="Times New Roman Bold"/>
              </a:rPr>
              <a:t>YÊU CẦU &amp; THỜI GIAN</a:t>
            </a:r>
          </a:p>
        </p:txBody>
      </p:sp>
      <p:grpSp>
        <p:nvGrpSpPr>
          <p:cNvPr name="Group 17" id="17"/>
          <p:cNvGrpSpPr/>
          <p:nvPr/>
        </p:nvGrpSpPr>
        <p:grpSpPr>
          <a:xfrm rot="0">
            <a:off x="12785506" y="3036919"/>
            <a:ext cx="4473794" cy="6648101"/>
            <a:chOff x="0" y="0"/>
            <a:chExt cx="1707051" cy="2536694"/>
          </a:xfrm>
        </p:grpSpPr>
        <p:sp>
          <p:nvSpPr>
            <p:cNvPr name="Freeform 18" id="18"/>
            <p:cNvSpPr/>
            <p:nvPr/>
          </p:nvSpPr>
          <p:spPr>
            <a:xfrm flipH="false" flipV="false" rot="0">
              <a:off x="0" y="0"/>
              <a:ext cx="1707051" cy="2536694"/>
            </a:xfrm>
            <a:custGeom>
              <a:avLst/>
              <a:gdLst/>
              <a:ahLst/>
              <a:cxnLst/>
              <a:rect r="r" b="b" t="t" l="l"/>
              <a:pathLst>
                <a:path h="2536694" w="1707051">
                  <a:moveTo>
                    <a:pt x="88256" y="0"/>
                  </a:moveTo>
                  <a:lnTo>
                    <a:pt x="1618795" y="0"/>
                  </a:lnTo>
                  <a:cubicBezTo>
                    <a:pt x="1667537" y="0"/>
                    <a:pt x="1707051" y="39513"/>
                    <a:pt x="1707051" y="88256"/>
                  </a:cubicBezTo>
                  <a:lnTo>
                    <a:pt x="1707051" y="2448439"/>
                  </a:lnTo>
                  <a:cubicBezTo>
                    <a:pt x="1707051" y="2471846"/>
                    <a:pt x="1697753" y="2494294"/>
                    <a:pt x="1681201" y="2510845"/>
                  </a:cubicBezTo>
                  <a:cubicBezTo>
                    <a:pt x="1664650" y="2527396"/>
                    <a:pt x="1642202" y="2536694"/>
                    <a:pt x="1618795" y="2536694"/>
                  </a:cubicBezTo>
                  <a:lnTo>
                    <a:pt x="88256" y="2536694"/>
                  </a:lnTo>
                  <a:cubicBezTo>
                    <a:pt x="39513" y="2536694"/>
                    <a:pt x="0" y="2497181"/>
                    <a:pt x="0" y="2448439"/>
                  </a:cubicBezTo>
                  <a:lnTo>
                    <a:pt x="0" y="88256"/>
                  </a:lnTo>
                  <a:cubicBezTo>
                    <a:pt x="0" y="39513"/>
                    <a:pt x="39513" y="0"/>
                    <a:pt x="88256" y="0"/>
                  </a:cubicBezTo>
                  <a:close/>
                </a:path>
              </a:pathLst>
            </a:custGeom>
            <a:solidFill>
              <a:srgbClr val="AAD7D4"/>
            </a:solidFill>
          </p:spPr>
        </p:sp>
        <p:sp>
          <p:nvSpPr>
            <p:cNvPr name="TextBox 19" id="19"/>
            <p:cNvSpPr txBox="true"/>
            <p:nvPr/>
          </p:nvSpPr>
          <p:spPr>
            <a:xfrm>
              <a:off x="0" y="-47625"/>
              <a:ext cx="1707051" cy="2584319"/>
            </a:xfrm>
            <a:prstGeom prst="rect">
              <a:avLst/>
            </a:prstGeom>
          </p:spPr>
          <p:txBody>
            <a:bodyPr anchor="ctr" rtlCol="false" tIns="50800" lIns="50800" bIns="50800" rIns="50800"/>
            <a:lstStyle/>
            <a:p>
              <a:pPr algn="ctr">
                <a:lnSpc>
                  <a:spcPts val="3219"/>
                </a:lnSpc>
              </a:pPr>
            </a:p>
          </p:txBody>
        </p:sp>
      </p:grpSp>
      <p:sp>
        <p:nvSpPr>
          <p:cNvPr name="TextBox 20" id="20"/>
          <p:cNvSpPr txBox="true"/>
          <p:nvPr/>
        </p:nvSpPr>
        <p:spPr>
          <a:xfrm rot="0">
            <a:off x="13007629" y="3158665"/>
            <a:ext cx="4040005" cy="6311265"/>
          </a:xfrm>
          <a:prstGeom prst="rect">
            <a:avLst/>
          </a:prstGeom>
        </p:spPr>
        <p:txBody>
          <a:bodyPr anchor="t" rtlCol="false" tIns="0" lIns="0" bIns="0" rIns="0">
            <a:spAutoFit/>
          </a:bodyPr>
          <a:lstStyle/>
          <a:p>
            <a:pPr algn="l" marL="0" indent="0" lvl="0">
              <a:lnSpc>
                <a:spcPts val="2969"/>
              </a:lnSpc>
              <a:spcBef>
                <a:spcPct val="0"/>
              </a:spcBef>
            </a:pPr>
            <a:r>
              <a:rPr lang="en-US" sz="2199" spc="131">
                <a:solidFill>
                  <a:srgbClr val="000000"/>
                </a:solidFill>
                <a:latin typeface="DM Sans"/>
                <a:ea typeface="DM Sans"/>
                <a:cs typeface="DM Sans"/>
                <a:sym typeface="DM Sans"/>
              </a:rPr>
              <a:t>Dịch </a:t>
            </a:r>
            <a:r>
              <a:rPr lang="en-US" sz="2199" spc="131" u="none">
                <a:solidFill>
                  <a:srgbClr val="000000"/>
                </a:solidFill>
                <a:latin typeface="DM Sans"/>
                <a:ea typeface="DM Sans"/>
                <a:cs typeface="DM Sans"/>
                <a:sym typeface="DM Sans"/>
              </a:rPr>
              <a:t>vụ AWS sử dụng:</a:t>
            </a:r>
          </a:p>
          <a:p>
            <a:pPr algn="l" marL="474979" indent="-237490" lvl="1">
              <a:lnSpc>
                <a:spcPts val="2969"/>
              </a:lnSpc>
              <a:spcBef>
                <a:spcPct val="0"/>
              </a:spcBef>
              <a:buFont typeface="Arial"/>
              <a:buChar char="•"/>
            </a:pPr>
            <a:r>
              <a:rPr lang="en-US" sz="2199" spc="131" u="none">
                <a:solidFill>
                  <a:srgbClr val="000000"/>
                </a:solidFill>
                <a:latin typeface="DM Sans"/>
                <a:ea typeface="DM Sans"/>
                <a:cs typeface="DM Sans"/>
                <a:sym typeface="DM Sans"/>
              </a:rPr>
              <a:t>Amazon EKS, Lambda, CloudWatch, Inspector, Security Hub, CloudTrail, S3</a:t>
            </a:r>
          </a:p>
          <a:p>
            <a:pPr algn="l" marL="0" indent="0" lvl="0">
              <a:lnSpc>
                <a:spcPts val="2969"/>
              </a:lnSpc>
              <a:spcBef>
                <a:spcPct val="0"/>
              </a:spcBef>
            </a:pPr>
            <a:r>
              <a:rPr lang="en-US" sz="2199" spc="131" u="none">
                <a:solidFill>
                  <a:srgbClr val="000000"/>
                </a:solidFill>
                <a:latin typeface="DM Sans"/>
                <a:ea typeface="DM Sans"/>
                <a:cs typeface="DM Sans"/>
                <a:sym typeface="DM Sans"/>
              </a:rPr>
              <a:t>Thời gian thực hiện: 4 tuần</a:t>
            </a:r>
          </a:p>
          <a:p>
            <a:pPr algn="l" marL="474979" indent="-237490" lvl="1">
              <a:lnSpc>
                <a:spcPts val="2969"/>
              </a:lnSpc>
              <a:spcBef>
                <a:spcPct val="0"/>
              </a:spcBef>
              <a:buFont typeface="Arial"/>
              <a:buChar char="•"/>
            </a:pPr>
            <a:r>
              <a:rPr lang="en-US" sz="2199" spc="131" u="none">
                <a:solidFill>
                  <a:srgbClr val="000000"/>
                </a:solidFill>
                <a:latin typeface="DM Sans"/>
                <a:ea typeface="DM Sans"/>
                <a:cs typeface="DM Sans"/>
                <a:sym typeface="DM Sans"/>
              </a:rPr>
              <a:t>Tuần 1: Thiết lập môi trường &amp; CI/CD pipeline</a:t>
            </a:r>
          </a:p>
          <a:p>
            <a:pPr algn="l" marL="474979" indent="-237490" lvl="1">
              <a:lnSpc>
                <a:spcPts val="2969"/>
              </a:lnSpc>
              <a:spcBef>
                <a:spcPct val="0"/>
              </a:spcBef>
              <a:buFont typeface="Arial"/>
              <a:buChar char="•"/>
            </a:pPr>
            <a:r>
              <a:rPr lang="en-US" sz="2199" spc="131" u="none">
                <a:solidFill>
                  <a:srgbClr val="000000"/>
                </a:solidFill>
                <a:latin typeface="DM Sans"/>
                <a:ea typeface="DM Sans"/>
                <a:cs typeface="DM Sans"/>
                <a:sym typeface="DM Sans"/>
              </a:rPr>
              <a:t>Tuần 2: Tích hợp công cụ bảo mật và scanner</a:t>
            </a:r>
          </a:p>
          <a:p>
            <a:pPr algn="l" marL="474979" indent="-237490" lvl="1">
              <a:lnSpc>
                <a:spcPts val="2969"/>
              </a:lnSpc>
              <a:spcBef>
                <a:spcPct val="0"/>
              </a:spcBef>
              <a:buFont typeface="Arial"/>
              <a:buChar char="•"/>
            </a:pPr>
            <a:r>
              <a:rPr lang="en-US" sz="2199" spc="131" u="none">
                <a:solidFill>
                  <a:srgbClr val="000000"/>
                </a:solidFill>
                <a:latin typeface="DM Sans"/>
                <a:ea typeface="DM Sans"/>
                <a:cs typeface="DM Sans"/>
                <a:sym typeface="DM Sans"/>
              </a:rPr>
              <a:t>Tuần 3: Xây dựng và áp dụng chính sách bảo mật - Thiết lập tự động khắc phục &amp; giám sát</a:t>
            </a:r>
          </a:p>
          <a:p>
            <a:pPr algn="l" marL="474979" indent="-237490" lvl="1">
              <a:lnSpc>
                <a:spcPts val="2969"/>
              </a:lnSpc>
              <a:buFont typeface="Arial"/>
              <a:buChar char="•"/>
            </a:pPr>
            <a:r>
              <a:rPr lang="en-US" sz="2199" spc="131" u="none">
                <a:solidFill>
                  <a:srgbClr val="000000"/>
                </a:solidFill>
                <a:latin typeface="DM Sans"/>
                <a:ea typeface="DM Sans"/>
                <a:cs typeface="DM Sans"/>
                <a:sym typeface="DM Sans"/>
              </a:rPr>
              <a:t>Tuần 4: Kiểm thử toàn diện &amp; triển khai chính thức</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2015395"/>
            <a:ext cx="16230600" cy="7242905"/>
          </a:xfrm>
          <a:custGeom>
            <a:avLst/>
            <a:gdLst/>
            <a:ahLst/>
            <a:cxnLst/>
            <a:rect r="r" b="b" t="t" l="l"/>
            <a:pathLst>
              <a:path h="7242905" w="16230600">
                <a:moveTo>
                  <a:pt x="0" y="0"/>
                </a:moveTo>
                <a:lnTo>
                  <a:pt x="16230600" y="0"/>
                </a:lnTo>
                <a:lnTo>
                  <a:pt x="16230600" y="7242905"/>
                </a:lnTo>
                <a:lnTo>
                  <a:pt x="0" y="7242905"/>
                </a:lnTo>
                <a:lnTo>
                  <a:pt x="0" y="0"/>
                </a:lnTo>
                <a:close/>
              </a:path>
            </a:pathLst>
          </a:custGeom>
          <a:blipFill>
            <a:blip r:embed="rId2"/>
            <a:stretch>
              <a:fillRect l="0" t="0" r="0" b="0"/>
            </a:stretch>
          </a:blipFill>
        </p:spPr>
      </p:sp>
      <p:sp>
        <p:nvSpPr>
          <p:cNvPr name="TextBox 3" id="3"/>
          <p:cNvSpPr txBox="true"/>
          <p:nvPr/>
        </p:nvSpPr>
        <p:spPr>
          <a:xfrm rot="0">
            <a:off x="5829300" y="333375"/>
            <a:ext cx="6629400" cy="1152525"/>
          </a:xfrm>
          <a:prstGeom prst="rect">
            <a:avLst/>
          </a:prstGeom>
        </p:spPr>
        <p:txBody>
          <a:bodyPr anchor="t" rtlCol="false" tIns="0" lIns="0" bIns="0" rIns="0">
            <a:spAutoFit/>
          </a:bodyPr>
          <a:lstStyle/>
          <a:p>
            <a:pPr algn="ctr">
              <a:lnSpc>
                <a:spcPts val="8400"/>
              </a:lnSpc>
              <a:spcBef>
                <a:spcPct val="0"/>
              </a:spcBef>
            </a:pPr>
            <a:r>
              <a:rPr lang="en-US" b="true" sz="6000">
                <a:solidFill>
                  <a:srgbClr val="000000"/>
                </a:solidFill>
                <a:latin typeface="Times New Roman Bold"/>
                <a:ea typeface="Times New Roman Bold"/>
                <a:cs typeface="Times New Roman Bold"/>
                <a:sym typeface="Times New Roman Bold"/>
              </a:rPr>
              <a:t>LỢI ÍCH LÂU DÀI </a:t>
            </a:r>
          </a:p>
        </p:txBody>
      </p:sp>
      <p:sp>
        <p:nvSpPr>
          <p:cNvPr name="TextBox 4" id="4"/>
          <p:cNvSpPr txBox="true"/>
          <p:nvPr/>
        </p:nvSpPr>
        <p:spPr>
          <a:xfrm rot="0">
            <a:off x="7391354" y="1185333"/>
            <a:ext cx="3217426" cy="755650"/>
          </a:xfrm>
          <a:prstGeom prst="rect">
            <a:avLst/>
          </a:prstGeom>
        </p:spPr>
        <p:txBody>
          <a:bodyPr anchor="t" rtlCol="false" tIns="0" lIns="0" bIns="0" rIns="0">
            <a:spAutoFit/>
          </a:bodyPr>
          <a:lstStyle/>
          <a:p>
            <a:pPr algn="ctr">
              <a:lnSpc>
                <a:spcPts val="5599"/>
              </a:lnSpc>
              <a:spcBef>
                <a:spcPct val="0"/>
              </a:spcBef>
            </a:pPr>
            <a:r>
              <a:rPr lang="en-US" b="true" sz="3999">
                <a:solidFill>
                  <a:srgbClr val="000000"/>
                </a:solidFill>
                <a:latin typeface="Times New Roman Bold"/>
                <a:ea typeface="Times New Roman Bold"/>
                <a:cs typeface="Times New Roman Bold"/>
                <a:sym typeface="Times New Roman Bold"/>
              </a:rPr>
              <a:t>(18+ THÁNG)</a:t>
            </a:r>
          </a:p>
        </p:txBody>
      </p:sp>
      <p:sp>
        <p:nvSpPr>
          <p:cNvPr name="TextBox 5" id="5"/>
          <p:cNvSpPr txBox="true"/>
          <p:nvPr/>
        </p:nvSpPr>
        <p:spPr>
          <a:xfrm rot="0">
            <a:off x="17567738" y="9627870"/>
            <a:ext cx="720262" cy="659130"/>
          </a:xfrm>
          <a:prstGeom prst="rect">
            <a:avLst/>
          </a:prstGeom>
        </p:spPr>
        <p:txBody>
          <a:bodyPr anchor="t" rtlCol="false" tIns="0" lIns="0" bIns="0" rIns="0">
            <a:spAutoFit/>
          </a:bodyPr>
          <a:lstStyle/>
          <a:p>
            <a:pPr algn="ctr">
              <a:lnSpc>
                <a:spcPts val="4559"/>
              </a:lnSpc>
              <a:spcBef>
                <a:spcPct val="0"/>
              </a:spcBef>
            </a:pPr>
            <a:r>
              <a:rPr lang="en-US" b="true" sz="3999">
                <a:solidFill>
                  <a:srgbClr val="1C2120"/>
                </a:solidFill>
                <a:latin typeface="Times New Roman Bold"/>
                <a:ea typeface="Times New Roman Bold"/>
                <a:cs typeface="Times New Roman Bold"/>
                <a:sym typeface="Times New Roman Bold"/>
              </a:rPr>
              <a:t>30</a:t>
            </a:r>
          </a:p>
        </p:txBody>
      </p:sp>
    </p:spTree>
  </p:cSld>
  <p:clrMapOvr>
    <a:masterClrMapping/>
  </p:clrMapOvr>
</p:sld>
</file>

<file path=ppt/slides/slide31.xml><?xml version="1.0" encoding="utf-8"?>
<p:sld xmlns:p="http://schemas.openxmlformats.org/presentationml/2006/main" xmlns:a="http://schemas.openxmlformats.org/drawingml/2006/main">
  <p:cSld>
    <p:bg>
      <p:bgPr>
        <a:solidFill>
          <a:srgbClr val="AAD7D4"/>
        </a:solidFill>
      </p:bgPr>
    </p:bg>
    <p:spTree>
      <p:nvGrpSpPr>
        <p:cNvPr id="1" name=""/>
        <p:cNvGrpSpPr/>
        <p:nvPr/>
      </p:nvGrpSpPr>
      <p:grpSpPr>
        <a:xfrm>
          <a:off x="0" y="0"/>
          <a:ext cx="0" cy="0"/>
          <a:chOff x="0" y="0"/>
          <a:chExt cx="0" cy="0"/>
        </a:xfrm>
      </p:grpSpPr>
      <p:sp>
        <p:nvSpPr>
          <p:cNvPr name="TextBox 2" id="2"/>
          <p:cNvSpPr txBox="true"/>
          <p:nvPr/>
        </p:nvSpPr>
        <p:spPr>
          <a:xfrm rot="0">
            <a:off x="3182017" y="3708579"/>
            <a:ext cx="11923966" cy="3012716"/>
          </a:xfrm>
          <a:prstGeom prst="rect">
            <a:avLst/>
          </a:prstGeom>
        </p:spPr>
        <p:txBody>
          <a:bodyPr anchor="t" rtlCol="false" tIns="0" lIns="0" bIns="0" rIns="0">
            <a:spAutoFit/>
          </a:bodyPr>
          <a:lstStyle/>
          <a:p>
            <a:pPr algn="ctr">
              <a:lnSpc>
                <a:spcPts val="10460"/>
              </a:lnSpc>
            </a:pPr>
            <a:r>
              <a:rPr lang="en-US" b="true" sz="12023">
                <a:solidFill>
                  <a:srgbClr val="1C2120"/>
                </a:solidFill>
                <a:latin typeface="Times New Roman Bold"/>
                <a:ea typeface="Times New Roman Bold"/>
                <a:cs typeface="Times New Roman Bold"/>
                <a:sym typeface="Times New Roman Bold"/>
              </a:rPr>
              <a:t>Thank you very much!</a:t>
            </a:r>
          </a:p>
        </p:txBody>
      </p:sp>
      <p:sp>
        <p:nvSpPr>
          <p:cNvPr name="TextBox 3" id="3"/>
          <p:cNvSpPr txBox="true"/>
          <p:nvPr/>
        </p:nvSpPr>
        <p:spPr>
          <a:xfrm rot="0">
            <a:off x="17652405" y="9627870"/>
            <a:ext cx="635595" cy="659130"/>
          </a:xfrm>
          <a:prstGeom prst="rect">
            <a:avLst/>
          </a:prstGeom>
        </p:spPr>
        <p:txBody>
          <a:bodyPr anchor="t" rtlCol="false" tIns="0" lIns="0" bIns="0" rIns="0">
            <a:spAutoFit/>
          </a:bodyPr>
          <a:lstStyle/>
          <a:p>
            <a:pPr algn="ctr">
              <a:lnSpc>
                <a:spcPts val="4559"/>
              </a:lnSpc>
              <a:spcBef>
                <a:spcPct val="0"/>
              </a:spcBef>
            </a:pPr>
            <a:r>
              <a:rPr lang="en-US" b="true" sz="3999">
                <a:solidFill>
                  <a:srgbClr val="1C2120"/>
                </a:solidFill>
                <a:latin typeface="Times New Roman Bold"/>
                <a:ea typeface="Times New Roman Bold"/>
                <a:cs typeface="Times New Roman Bold"/>
                <a:sym typeface="Times New Roman Bold"/>
              </a:rPr>
              <a:t>31</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028700" y="2602566"/>
            <a:ext cx="15062137" cy="3655065"/>
            <a:chOff x="0" y="0"/>
            <a:chExt cx="3966983" cy="962651"/>
          </a:xfrm>
        </p:grpSpPr>
        <p:sp>
          <p:nvSpPr>
            <p:cNvPr name="Freeform 3" id="3"/>
            <p:cNvSpPr/>
            <p:nvPr/>
          </p:nvSpPr>
          <p:spPr>
            <a:xfrm flipH="false" flipV="false" rot="0">
              <a:off x="0" y="0"/>
              <a:ext cx="3966983" cy="962651"/>
            </a:xfrm>
            <a:custGeom>
              <a:avLst/>
              <a:gdLst/>
              <a:ahLst/>
              <a:cxnLst/>
              <a:rect r="r" b="b" t="t" l="l"/>
              <a:pathLst>
                <a:path h="962651" w="3966983">
                  <a:moveTo>
                    <a:pt x="26214" y="0"/>
                  </a:moveTo>
                  <a:lnTo>
                    <a:pt x="3940769" y="0"/>
                  </a:lnTo>
                  <a:cubicBezTo>
                    <a:pt x="3955246" y="0"/>
                    <a:pt x="3966983" y="11736"/>
                    <a:pt x="3966983" y="26214"/>
                  </a:cubicBezTo>
                  <a:lnTo>
                    <a:pt x="3966983" y="936437"/>
                  </a:lnTo>
                  <a:cubicBezTo>
                    <a:pt x="3966983" y="943389"/>
                    <a:pt x="3964221" y="950057"/>
                    <a:pt x="3959305" y="954973"/>
                  </a:cubicBezTo>
                  <a:cubicBezTo>
                    <a:pt x="3954389" y="959889"/>
                    <a:pt x="3947721" y="962651"/>
                    <a:pt x="3940769" y="962651"/>
                  </a:cubicBezTo>
                  <a:lnTo>
                    <a:pt x="26214" y="962651"/>
                  </a:lnTo>
                  <a:cubicBezTo>
                    <a:pt x="11736" y="962651"/>
                    <a:pt x="0" y="950915"/>
                    <a:pt x="0" y="936437"/>
                  </a:cubicBezTo>
                  <a:lnTo>
                    <a:pt x="0" y="26214"/>
                  </a:lnTo>
                  <a:cubicBezTo>
                    <a:pt x="0" y="19262"/>
                    <a:pt x="2762" y="12594"/>
                    <a:pt x="7678" y="7678"/>
                  </a:cubicBezTo>
                  <a:cubicBezTo>
                    <a:pt x="12594" y="2762"/>
                    <a:pt x="19262" y="0"/>
                    <a:pt x="26214" y="0"/>
                  </a:cubicBezTo>
                  <a:close/>
                </a:path>
              </a:pathLst>
            </a:custGeom>
            <a:solidFill>
              <a:srgbClr val="AAD7D4"/>
            </a:solidFill>
          </p:spPr>
        </p:sp>
        <p:sp>
          <p:nvSpPr>
            <p:cNvPr name="TextBox 4" id="4"/>
            <p:cNvSpPr txBox="true"/>
            <p:nvPr/>
          </p:nvSpPr>
          <p:spPr>
            <a:xfrm>
              <a:off x="0" y="-47625"/>
              <a:ext cx="3966983" cy="1010276"/>
            </a:xfrm>
            <a:prstGeom prst="rect">
              <a:avLst/>
            </a:prstGeom>
          </p:spPr>
          <p:txBody>
            <a:bodyPr anchor="ctr" rtlCol="false" tIns="50800" lIns="50800" bIns="50800" rIns="50800"/>
            <a:lstStyle/>
            <a:p>
              <a:pPr algn="ctr">
                <a:lnSpc>
                  <a:spcPts val="3219"/>
                </a:lnSpc>
              </a:pPr>
            </a:p>
          </p:txBody>
        </p:sp>
      </p:grpSp>
      <p:sp>
        <p:nvSpPr>
          <p:cNvPr name="TextBox 5" id="5"/>
          <p:cNvSpPr txBox="true"/>
          <p:nvPr/>
        </p:nvSpPr>
        <p:spPr>
          <a:xfrm rot="0">
            <a:off x="3532271" y="683487"/>
            <a:ext cx="10623720" cy="1317100"/>
          </a:xfrm>
          <a:prstGeom prst="rect">
            <a:avLst/>
          </a:prstGeom>
        </p:spPr>
        <p:txBody>
          <a:bodyPr anchor="t" rtlCol="false" tIns="0" lIns="0" bIns="0" rIns="0">
            <a:spAutoFit/>
          </a:bodyPr>
          <a:lstStyle/>
          <a:p>
            <a:pPr algn="ctr">
              <a:lnSpc>
                <a:spcPts val="9049"/>
              </a:lnSpc>
            </a:pPr>
            <a:r>
              <a:rPr lang="en-US" b="true" sz="7938">
                <a:solidFill>
                  <a:srgbClr val="1C2120"/>
                </a:solidFill>
                <a:latin typeface="Times New Roman Bold"/>
                <a:ea typeface="Times New Roman Bold"/>
                <a:cs typeface="Times New Roman Bold"/>
                <a:sym typeface="Times New Roman Bold"/>
              </a:rPr>
              <a:t>SƠ LƯỢC NỘI DUNG</a:t>
            </a:r>
          </a:p>
        </p:txBody>
      </p:sp>
      <p:sp>
        <p:nvSpPr>
          <p:cNvPr name="TextBox 6" id="6"/>
          <p:cNvSpPr txBox="true"/>
          <p:nvPr/>
        </p:nvSpPr>
        <p:spPr>
          <a:xfrm rot="0">
            <a:off x="1028700" y="1943436"/>
            <a:ext cx="6164431" cy="659130"/>
          </a:xfrm>
          <a:prstGeom prst="rect">
            <a:avLst/>
          </a:prstGeom>
        </p:spPr>
        <p:txBody>
          <a:bodyPr anchor="t" rtlCol="false" tIns="0" lIns="0" bIns="0" rIns="0">
            <a:spAutoFit/>
          </a:bodyPr>
          <a:lstStyle/>
          <a:p>
            <a:pPr algn="l">
              <a:lnSpc>
                <a:spcPts val="4559"/>
              </a:lnSpc>
            </a:pPr>
            <a:r>
              <a:rPr lang="en-US" sz="3999" b="true">
                <a:solidFill>
                  <a:srgbClr val="1C2120"/>
                </a:solidFill>
                <a:latin typeface="Times New Roman Bold"/>
                <a:ea typeface="Times New Roman Bold"/>
                <a:cs typeface="Times New Roman Bold"/>
                <a:sym typeface="Times New Roman Bold"/>
              </a:rPr>
              <a:t>LỢI ÍCH &amp; ROI</a:t>
            </a:r>
          </a:p>
        </p:txBody>
      </p:sp>
      <p:sp>
        <p:nvSpPr>
          <p:cNvPr name="TextBox 7" id="7"/>
          <p:cNvSpPr txBox="true"/>
          <p:nvPr/>
        </p:nvSpPr>
        <p:spPr>
          <a:xfrm rot="0">
            <a:off x="1277690" y="2795861"/>
            <a:ext cx="14813148" cy="3710940"/>
          </a:xfrm>
          <a:prstGeom prst="rect">
            <a:avLst/>
          </a:prstGeom>
        </p:spPr>
        <p:txBody>
          <a:bodyPr anchor="t" rtlCol="false" tIns="0" lIns="0" bIns="0" rIns="0">
            <a:spAutoFit/>
          </a:bodyPr>
          <a:lstStyle/>
          <a:p>
            <a:pPr algn="l" marL="0" indent="0" lvl="0">
              <a:lnSpc>
                <a:spcPts val="2969"/>
              </a:lnSpc>
              <a:spcBef>
                <a:spcPct val="0"/>
              </a:spcBef>
            </a:pPr>
            <a:r>
              <a:rPr lang="en-US" sz="2199" spc="131">
                <a:solidFill>
                  <a:srgbClr val="000000"/>
                </a:solidFill>
                <a:latin typeface="DM Sans"/>
                <a:ea typeface="DM Sans"/>
                <a:cs typeface="DM Sans"/>
                <a:sym typeface="DM Sans"/>
              </a:rPr>
              <a:t>Lợi ích kinh d</a:t>
            </a:r>
            <a:r>
              <a:rPr lang="en-US" sz="2199" spc="131" u="none">
                <a:solidFill>
                  <a:srgbClr val="000000"/>
                </a:solidFill>
                <a:latin typeface="DM Sans"/>
                <a:ea typeface="DM Sans"/>
                <a:cs typeface="DM Sans"/>
                <a:sym typeface="DM Sans"/>
              </a:rPr>
              <a:t>oanh:</a:t>
            </a:r>
          </a:p>
          <a:p>
            <a:pPr algn="l" marL="474979" indent="-237490" lvl="1">
              <a:lnSpc>
                <a:spcPts val="2969"/>
              </a:lnSpc>
              <a:spcBef>
                <a:spcPct val="0"/>
              </a:spcBef>
              <a:buFont typeface="Arial"/>
              <a:buChar char="•"/>
            </a:pPr>
            <a:r>
              <a:rPr lang="en-US" sz="2199" spc="131" u="none">
                <a:solidFill>
                  <a:srgbClr val="000000"/>
                </a:solidFill>
                <a:latin typeface="DM Sans"/>
                <a:ea typeface="DM Sans"/>
                <a:cs typeface="DM Sans"/>
                <a:sym typeface="DM Sans"/>
              </a:rPr>
              <a:t>Rút ngắn thời gian phát hiện và khắc phục sự cố bảo mật (MTTR giảm đến 70%)</a:t>
            </a:r>
          </a:p>
          <a:p>
            <a:pPr algn="l" marL="474979" indent="-237490" lvl="1">
              <a:lnSpc>
                <a:spcPts val="2969"/>
              </a:lnSpc>
              <a:spcBef>
                <a:spcPct val="0"/>
              </a:spcBef>
              <a:buFont typeface="Arial"/>
              <a:buChar char="•"/>
            </a:pPr>
            <a:r>
              <a:rPr lang="en-US" sz="2199" spc="131" u="none">
                <a:solidFill>
                  <a:srgbClr val="000000"/>
                </a:solidFill>
                <a:latin typeface="DM Sans"/>
                <a:ea typeface="DM Sans"/>
                <a:cs typeface="DM Sans"/>
                <a:sym typeface="DM Sans"/>
              </a:rPr>
              <a:t>Tăng tốc quy trình kiểm tra tuân thủ và chuẩn bị audit (tăng 2–3 lần hiệu quả audit readiness)</a:t>
            </a:r>
          </a:p>
          <a:p>
            <a:pPr algn="l" marL="474979" indent="-237490" lvl="1">
              <a:lnSpc>
                <a:spcPts val="2969"/>
              </a:lnSpc>
              <a:spcBef>
                <a:spcPct val="0"/>
              </a:spcBef>
              <a:buFont typeface="Arial"/>
              <a:buChar char="•"/>
            </a:pPr>
            <a:r>
              <a:rPr lang="en-US" sz="2199" spc="131" u="none">
                <a:solidFill>
                  <a:srgbClr val="000000"/>
                </a:solidFill>
                <a:latin typeface="DM Sans"/>
                <a:ea typeface="DM Sans"/>
                <a:cs typeface="DM Sans"/>
                <a:sym typeface="DM Sans"/>
              </a:rPr>
              <a:t>Nâng cao hiệu quả làm việc của đội ngũ DevOps và bảo mật</a:t>
            </a:r>
          </a:p>
          <a:p>
            <a:pPr algn="l" marL="474979" indent="-237490" lvl="1">
              <a:lnSpc>
                <a:spcPts val="2969"/>
              </a:lnSpc>
              <a:spcBef>
                <a:spcPct val="0"/>
              </a:spcBef>
              <a:buFont typeface="Arial"/>
              <a:buChar char="•"/>
            </a:pPr>
            <a:r>
              <a:rPr lang="en-US" sz="2199" spc="131" u="none">
                <a:solidFill>
                  <a:srgbClr val="000000"/>
                </a:solidFill>
                <a:latin typeface="DM Sans"/>
                <a:ea typeface="DM Sans"/>
                <a:cs typeface="DM Sans"/>
                <a:sym typeface="DM Sans"/>
              </a:rPr>
              <a:t>Giảm thiểu downtime và chi phí khắc phục sau triển khai lỗi</a:t>
            </a:r>
          </a:p>
          <a:p>
            <a:pPr algn="l" marL="0" indent="0" lvl="0">
              <a:lnSpc>
                <a:spcPts val="2969"/>
              </a:lnSpc>
              <a:spcBef>
                <a:spcPct val="0"/>
              </a:spcBef>
            </a:pPr>
            <a:r>
              <a:rPr lang="en-US" sz="2199" spc="131" u="none">
                <a:solidFill>
                  <a:srgbClr val="000000"/>
                </a:solidFill>
                <a:latin typeface="DM Sans"/>
                <a:ea typeface="DM Sans"/>
                <a:cs typeface="DM Sans"/>
                <a:sym typeface="DM Sans"/>
              </a:rPr>
              <a:t> </a:t>
            </a:r>
            <a:r>
              <a:rPr lang="en-US" sz="2199" spc="131" u="none">
                <a:solidFill>
                  <a:srgbClr val="000000"/>
                </a:solidFill>
                <a:latin typeface="DM Sans"/>
                <a:ea typeface="DM Sans"/>
                <a:cs typeface="DM Sans"/>
                <a:sym typeface="DM Sans"/>
              </a:rPr>
              <a:t>ROI tổng quan:</a:t>
            </a:r>
          </a:p>
          <a:p>
            <a:pPr algn="l" marL="474979" indent="-237490" lvl="1">
              <a:lnSpc>
                <a:spcPts val="2969"/>
              </a:lnSpc>
              <a:spcBef>
                <a:spcPct val="0"/>
              </a:spcBef>
              <a:buFont typeface="Arial"/>
              <a:buChar char="•"/>
            </a:pPr>
            <a:r>
              <a:rPr lang="en-US" sz="2199" spc="131" u="none">
                <a:solidFill>
                  <a:srgbClr val="000000"/>
                </a:solidFill>
                <a:latin typeface="DM Sans"/>
                <a:ea typeface="DM Sans"/>
                <a:cs typeface="DM Sans"/>
                <a:sym typeface="DM Sans"/>
              </a:rPr>
              <a:t>Tiết kiệm chi phí vận hành bảo mật container</a:t>
            </a:r>
          </a:p>
          <a:p>
            <a:pPr algn="l" marL="474979" indent="-237490" lvl="1">
              <a:lnSpc>
                <a:spcPts val="2969"/>
              </a:lnSpc>
              <a:spcBef>
                <a:spcPct val="0"/>
              </a:spcBef>
              <a:buFont typeface="Arial"/>
              <a:buChar char="•"/>
            </a:pPr>
            <a:r>
              <a:rPr lang="en-US" sz="2199" spc="131" u="none">
                <a:solidFill>
                  <a:srgbClr val="000000"/>
                </a:solidFill>
                <a:latin typeface="DM Sans"/>
                <a:ea typeface="DM Sans"/>
                <a:cs typeface="DM Sans"/>
                <a:sym typeface="DM Sans"/>
              </a:rPr>
              <a:t>Giảm chi phí liên quan đến vi phạm tuân thủ hoặc bị khai thác lỗ hổng</a:t>
            </a:r>
          </a:p>
          <a:p>
            <a:pPr algn="l" marL="474979" indent="-237490" lvl="1">
              <a:lnSpc>
                <a:spcPts val="2969"/>
              </a:lnSpc>
              <a:spcBef>
                <a:spcPct val="0"/>
              </a:spcBef>
              <a:buFont typeface="Arial"/>
              <a:buChar char="•"/>
            </a:pPr>
            <a:r>
              <a:rPr lang="en-US" sz="2199" spc="131" u="none">
                <a:solidFill>
                  <a:srgbClr val="000000"/>
                </a:solidFill>
                <a:latin typeface="DM Sans"/>
                <a:ea typeface="DM Sans"/>
                <a:cs typeface="DM Sans"/>
                <a:sym typeface="DM Sans"/>
              </a:rPr>
              <a:t>Tăng tốc chu kỳ phát hành sản phẩm an toàn</a:t>
            </a:r>
          </a:p>
          <a:p>
            <a:pPr algn="l" marL="0" indent="0" lvl="0">
              <a:lnSpc>
                <a:spcPts val="2969"/>
              </a:lnSpc>
              <a:spcBef>
                <a:spcPct val="0"/>
              </a:spcBef>
            </a:pPr>
          </a:p>
        </p:txBody>
      </p:sp>
      <p:sp>
        <p:nvSpPr>
          <p:cNvPr name="TextBox 8" id="8"/>
          <p:cNvSpPr txBox="true"/>
          <p:nvPr/>
        </p:nvSpPr>
        <p:spPr>
          <a:xfrm rot="0">
            <a:off x="1028700" y="6449651"/>
            <a:ext cx="10388569" cy="659130"/>
          </a:xfrm>
          <a:prstGeom prst="rect">
            <a:avLst/>
          </a:prstGeom>
        </p:spPr>
        <p:txBody>
          <a:bodyPr anchor="t" rtlCol="false" tIns="0" lIns="0" bIns="0" rIns="0">
            <a:spAutoFit/>
          </a:bodyPr>
          <a:lstStyle/>
          <a:p>
            <a:pPr algn="l">
              <a:lnSpc>
                <a:spcPts val="4559"/>
              </a:lnSpc>
            </a:pPr>
            <a:r>
              <a:rPr lang="en-US" sz="3999" b="true">
                <a:solidFill>
                  <a:srgbClr val="1C2120"/>
                </a:solidFill>
                <a:latin typeface="Times New Roman Bold"/>
                <a:ea typeface="Times New Roman Bold"/>
                <a:cs typeface="Times New Roman Bold"/>
                <a:sym typeface="Times New Roman Bold"/>
              </a:rPr>
              <a:t>KẾT QUẢ MONG ĐỢI</a:t>
            </a:r>
          </a:p>
        </p:txBody>
      </p:sp>
      <p:grpSp>
        <p:nvGrpSpPr>
          <p:cNvPr name="Group 9" id="9"/>
          <p:cNvGrpSpPr/>
          <p:nvPr/>
        </p:nvGrpSpPr>
        <p:grpSpPr>
          <a:xfrm rot="0">
            <a:off x="1028700" y="7108781"/>
            <a:ext cx="9579971" cy="2576240"/>
            <a:chOff x="0" y="0"/>
            <a:chExt cx="3655398" cy="983007"/>
          </a:xfrm>
        </p:grpSpPr>
        <p:sp>
          <p:nvSpPr>
            <p:cNvPr name="Freeform 10" id="10"/>
            <p:cNvSpPr/>
            <p:nvPr/>
          </p:nvSpPr>
          <p:spPr>
            <a:xfrm flipH="false" flipV="false" rot="0">
              <a:off x="0" y="0"/>
              <a:ext cx="3655398" cy="983007"/>
            </a:xfrm>
            <a:custGeom>
              <a:avLst/>
              <a:gdLst/>
              <a:ahLst/>
              <a:cxnLst/>
              <a:rect r="r" b="b" t="t" l="l"/>
              <a:pathLst>
                <a:path h="983007" w="3655398">
                  <a:moveTo>
                    <a:pt x="41215" y="0"/>
                  </a:moveTo>
                  <a:lnTo>
                    <a:pt x="3614183" y="0"/>
                  </a:lnTo>
                  <a:cubicBezTo>
                    <a:pt x="3636946" y="0"/>
                    <a:pt x="3655398" y="18453"/>
                    <a:pt x="3655398" y="41215"/>
                  </a:cubicBezTo>
                  <a:lnTo>
                    <a:pt x="3655398" y="941793"/>
                  </a:lnTo>
                  <a:cubicBezTo>
                    <a:pt x="3655398" y="964555"/>
                    <a:pt x="3636946" y="983007"/>
                    <a:pt x="3614183" y="983007"/>
                  </a:cubicBezTo>
                  <a:lnTo>
                    <a:pt x="41215" y="983007"/>
                  </a:lnTo>
                  <a:cubicBezTo>
                    <a:pt x="18453" y="983007"/>
                    <a:pt x="0" y="964555"/>
                    <a:pt x="0" y="941793"/>
                  </a:cubicBezTo>
                  <a:lnTo>
                    <a:pt x="0" y="41215"/>
                  </a:lnTo>
                  <a:cubicBezTo>
                    <a:pt x="0" y="18453"/>
                    <a:pt x="18453" y="0"/>
                    <a:pt x="41215" y="0"/>
                  </a:cubicBezTo>
                  <a:close/>
                </a:path>
              </a:pathLst>
            </a:custGeom>
            <a:solidFill>
              <a:srgbClr val="AAD7D4"/>
            </a:solidFill>
          </p:spPr>
        </p:sp>
        <p:sp>
          <p:nvSpPr>
            <p:cNvPr name="TextBox 11" id="11"/>
            <p:cNvSpPr txBox="true"/>
            <p:nvPr/>
          </p:nvSpPr>
          <p:spPr>
            <a:xfrm>
              <a:off x="0" y="-47625"/>
              <a:ext cx="3655398" cy="1030632"/>
            </a:xfrm>
            <a:prstGeom prst="rect">
              <a:avLst/>
            </a:prstGeom>
          </p:spPr>
          <p:txBody>
            <a:bodyPr anchor="ctr" rtlCol="false" tIns="50800" lIns="50800" bIns="50800" rIns="50800"/>
            <a:lstStyle/>
            <a:p>
              <a:pPr algn="ctr">
                <a:lnSpc>
                  <a:spcPts val="3219"/>
                </a:lnSpc>
              </a:pPr>
            </a:p>
          </p:txBody>
        </p:sp>
      </p:grpSp>
      <p:sp>
        <p:nvSpPr>
          <p:cNvPr name="TextBox 12" id="12"/>
          <p:cNvSpPr txBox="true"/>
          <p:nvPr/>
        </p:nvSpPr>
        <p:spPr>
          <a:xfrm rot="0">
            <a:off x="1277690" y="7230399"/>
            <a:ext cx="9500314" cy="2225040"/>
          </a:xfrm>
          <a:prstGeom prst="rect">
            <a:avLst/>
          </a:prstGeom>
        </p:spPr>
        <p:txBody>
          <a:bodyPr anchor="t" rtlCol="false" tIns="0" lIns="0" bIns="0" rIns="0">
            <a:spAutoFit/>
          </a:bodyPr>
          <a:lstStyle/>
          <a:p>
            <a:pPr algn="l" marL="0" indent="0" lvl="0">
              <a:lnSpc>
                <a:spcPts val="2969"/>
              </a:lnSpc>
              <a:spcBef>
                <a:spcPct val="0"/>
              </a:spcBef>
            </a:pPr>
            <a:r>
              <a:rPr lang="en-US" sz="2199" spc="131" u="none">
                <a:solidFill>
                  <a:srgbClr val="000000"/>
                </a:solidFill>
                <a:latin typeface="DM Sans"/>
                <a:ea typeface="DM Sans"/>
                <a:cs typeface="DM Sans"/>
                <a:sym typeface="DM Sans"/>
              </a:rPr>
              <a:t>Kết quả cuối cùng của Workshop:</a:t>
            </a:r>
          </a:p>
          <a:p>
            <a:pPr algn="l" marL="474979" indent="-237490" lvl="1">
              <a:lnSpc>
                <a:spcPts val="2969"/>
              </a:lnSpc>
              <a:spcBef>
                <a:spcPct val="0"/>
              </a:spcBef>
              <a:buFont typeface="Arial"/>
              <a:buChar char="•"/>
            </a:pPr>
            <a:r>
              <a:rPr lang="en-US" sz="2199" spc="131" u="none">
                <a:solidFill>
                  <a:srgbClr val="000000"/>
                </a:solidFill>
                <a:latin typeface="DM Sans"/>
                <a:ea typeface="DM Sans"/>
                <a:cs typeface="DM Sans"/>
                <a:sym typeface="DM Sans"/>
              </a:rPr>
              <a:t>Một CI/CD Pipeline</a:t>
            </a:r>
            <a:r>
              <a:rPr lang="en-US" sz="2199" spc="131" u="none">
                <a:solidFill>
                  <a:srgbClr val="000000"/>
                </a:solidFill>
                <a:latin typeface="DM Sans"/>
                <a:ea typeface="DM Sans"/>
                <a:cs typeface="DM Sans"/>
                <a:sym typeface="DM Sans"/>
              </a:rPr>
              <a:t> tự động hóa toàn bộ kiểm tra bảo mật</a:t>
            </a:r>
          </a:p>
          <a:p>
            <a:pPr algn="l" marL="474979" indent="-237490" lvl="1">
              <a:lnSpc>
                <a:spcPts val="2969"/>
              </a:lnSpc>
              <a:spcBef>
                <a:spcPct val="0"/>
              </a:spcBef>
              <a:buFont typeface="Arial"/>
              <a:buChar char="•"/>
            </a:pPr>
            <a:r>
              <a:rPr lang="en-US" sz="2199" spc="131" u="none">
                <a:solidFill>
                  <a:srgbClr val="000000"/>
                </a:solidFill>
                <a:latin typeface="DM Sans"/>
                <a:ea typeface="DM Sans"/>
                <a:cs typeface="DM Sans"/>
                <a:sym typeface="DM Sans"/>
              </a:rPr>
              <a:t>Công cụ quét lỗ hổng hoạt động ngay khi build image</a:t>
            </a:r>
          </a:p>
          <a:p>
            <a:pPr algn="l" marL="474979" indent="-237490" lvl="1">
              <a:lnSpc>
                <a:spcPts val="2969"/>
              </a:lnSpc>
              <a:spcBef>
                <a:spcPct val="0"/>
              </a:spcBef>
              <a:buFont typeface="Arial"/>
              <a:buChar char="•"/>
            </a:pPr>
            <a:r>
              <a:rPr lang="en-US" sz="2199" spc="131" u="none">
                <a:solidFill>
                  <a:srgbClr val="000000"/>
                </a:solidFill>
                <a:latin typeface="DM Sans"/>
                <a:ea typeface="DM Sans"/>
                <a:cs typeface="DM Sans"/>
                <a:sym typeface="DM Sans"/>
              </a:rPr>
              <a:t>Chính sách reject tự động các image không đạt chuẩn</a:t>
            </a:r>
          </a:p>
          <a:p>
            <a:pPr algn="l" marL="474979" indent="-237490" lvl="1">
              <a:lnSpc>
                <a:spcPts val="2969"/>
              </a:lnSpc>
              <a:spcBef>
                <a:spcPct val="0"/>
              </a:spcBef>
              <a:buFont typeface="Arial"/>
              <a:buChar char="•"/>
            </a:pPr>
            <a:r>
              <a:rPr lang="en-US" sz="2199" spc="131" u="none">
                <a:solidFill>
                  <a:srgbClr val="000000"/>
                </a:solidFill>
                <a:latin typeface="DM Sans"/>
                <a:ea typeface="DM Sans"/>
                <a:cs typeface="DM Sans"/>
                <a:sym typeface="DM Sans"/>
              </a:rPr>
              <a:t>Báo cáo chi tiết phục vụ audit</a:t>
            </a:r>
          </a:p>
          <a:p>
            <a:pPr algn="l" marL="474979" indent="-237490" lvl="1">
              <a:lnSpc>
                <a:spcPts val="2969"/>
              </a:lnSpc>
              <a:buFont typeface="Arial"/>
              <a:buChar char="•"/>
            </a:pPr>
            <a:r>
              <a:rPr lang="en-US" sz="2199" spc="131" u="none">
                <a:solidFill>
                  <a:srgbClr val="000000"/>
                </a:solidFill>
                <a:latin typeface="DM Sans"/>
                <a:ea typeface="DM Sans"/>
                <a:cs typeface="DM Sans"/>
                <a:sym typeface="DM Sans"/>
              </a:rPr>
              <a:t>Hệ thống giám sát &amp; logging đầy đủ cho quá trình vận hành</a:t>
            </a:r>
          </a:p>
        </p:txBody>
      </p:sp>
      <p:sp>
        <p:nvSpPr>
          <p:cNvPr name="TextBox 13" id="13"/>
          <p:cNvSpPr txBox="true"/>
          <p:nvPr/>
        </p:nvSpPr>
        <p:spPr>
          <a:xfrm rot="0">
            <a:off x="17948738" y="9627870"/>
            <a:ext cx="339262" cy="1230630"/>
          </a:xfrm>
          <a:prstGeom prst="rect">
            <a:avLst/>
          </a:prstGeom>
        </p:spPr>
        <p:txBody>
          <a:bodyPr anchor="t" rtlCol="false" tIns="0" lIns="0" bIns="0" rIns="0">
            <a:spAutoFit/>
          </a:bodyPr>
          <a:lstStyle/>
          <a:p>
            <a:pPr algn="ctr">
              <a:lnSpc>
                <a:spcPts val="4559"/>
              </a:lnSpc>
              <a:spcBef>
                <a:spcPct val="0"/>
              </a:spcBef>
            </a:pPr>
            <a:r>
              <a:rPr lang="en-US" b="true" sz="3999">
                <a:solidFill>
                  <a:srgbClr val="1C2120"/>
                </a:solidFill>
                <a:latin typeface="Times New Roman Bold"/>
                <a:ea typeface="Times New Roman Bold"/>
                <a:cs typeface="Times New Roman Bold"/>
                <a:sym typeface="Times New Roman Bold"/>
              </a:rPr>
              <a:t>4</a:t>
            </a:r>
          </a:p>
          <a:p>
            <a:pPr algn="ctr">
              <a:lnSpc>
                <a:spcPts val="4559"/>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036202" y="3139261"/>
            <a:ext cx="4026853" cy="1389556"/>
            <a:chOff x="0" y="0"/>
            <a:chExt cx="1348022" cy="465165"/>
          </a:xfrm>
        </p:grpSpPr>
        <p:sp>
          <p:nvSpPr>
            <p:cNvPr name="Freeform 3" id="3"/>
            <p:cNvSpPr/>
            <p:nvPr/>
          </p:nvSpPr>
          <p:spPr>
            <a:xfrm flipH="false" flipV="false" rot="0">
              <a:off x="0" y="0"/>
              <a:ext cx="1348022" cy="465165"/>
            </a:xfrm>
            <a:custGeom>
              <a:avLst/>
              <a:gdLst/>
              <a:ahLst/>
              <a:cxnLst/>
              <a:rect r="r" b="b" t="t" l="l"/>
              <a:pathLst>
                <a:path h="465165" w="1348022">
                  <a:moveTo>
                    <a:pt x="96129" y="0"/>
                  </a:moveTo>
                  <a:lnTo>
                    <a:pt x="1251893" y="0"/>
                  </a:lnTo>
                  <a:cubicBezTo>
                    <a:pt x="1304984" y="0"/>
                    <a:pt x="1348022" y="43038"/>
                    <a:pt x="1348022" y="96129"/>
                  </a:cubicBezTo>
                  <a:lnTo>
                    <a:pt x="1348022" y="369037"/>
                  </a:lnTo>
                  <a:cubicBezTo>
                    <a:pt x="1348022" y="422127"/>
                    <a:pt x="1304984" y="465165"/>
                    <a:pt x="1251893" y="465165"/>
                  </a:cubicBezTo>
                  <a:lnTo>
                    <a:pt x="96129" y="465165"/>
                  </a:lnTo>
                  <a:cubicBezTo>
                    <a:pt x="43038" y="465165"/>
                    <a:pt x="0" y="422127"/>
                    <a:pt x="0" y="369037"/>
                  </a:cubicBezTo>
                  <a:lnTo>
                    <a:pt x="0" y="96129"/>
                  </a:lnTo>
                  <a:cubicBezTo>
                    <a:pt x="0" y="43038"/>
                    <a:pt x="43038" y="0"/>
                    <a:pt x="96129" y="0"/>
                  </a:cubicBezTo>
                  <a:close/>
                </a:path>
              </a:pathLst>
            </a:custGeom>
            <a:solidFill>
              <a:srgbClr val="AAD7D4"/>
            </a:solidFill>
          </p:spPr>
        </p:sp>
        <p:sp>
          <p:nvSpPr>
            <p:cNvPr name="TextBox 4" id="4"/>
            <p:cNvSpPr txBox="true"/>
            <p:nvPr/>
          </p:nvSpPr>
          <p:spPr>
            <a:xfrm>
              <a:off x="0" y="85725"/>
              <a:ext cx="1348022" cy="379440"/>
            </a:xfrm>
            <a:prstGeom prst="rect">
              <a:avLst/>
            </a:prstGeom>
          </p:spPr>
          <p:txBody>
            <a:bodyPr anchor="ctr" rtlCol="false" tIns="50800" lIns="50800" bIns="50800" rIns="50800"/>
            <a:lstStyle/>
            <a:p>
              <a:pPr algn="ctr">
                <a:lnSpc>
                  <a:spcPts val="1925"/>
                </a:lnSpc>
              </a:pPr>
            </a:p>
          </p:txBody>
        </p:sp>
      </p:grpSp>
      <p:grpSp>
        <p:nvGrpSpPr>
          <p:cNvPr name="Group 5" id="5"/>
          <p:cNvGrpSpPr/>
          <p:nvPr/>
        </p:nvGrpSpPr>
        <p:grpSpPr>
          <a:xfrm rot="0">
            <a:off x="1019563" y="4308241"/>
            <a:ext cx="5751214" cy="2128485"/>
            <a:chOff x="0" y="0"/>
            <a:chExt cx="1925266" cy="712528"/>
          </a:xfrm>
        </p:grpSpPr>
        <p:sp>
          <p:nvSpPr>
            <p:cNvPr name="Freeform 6" id="6"/>
            <p:cNvSpPr/>
            <p:nvPr/>
          </p:nvSpPr>
          <p:spPr>
            <a:xfrm flipH="false" flipV="false" rot="0">
              <a:off x="0" y="0"/>
              <a:ext cx="1925266" cy="712528"/>
            </a:xfrm>
            <a:custGeom>
              <a:avLst/>
              <a:gdLst/>
              <a:ahLst/>
              <a:cxnLst/>
              <a:rect r="r" b="b" t="t" l="l"/>
              <a:pathLst>
                <a:path h="712528" w="1925266">
                  <a:moveTo>
                    <a:pt x="67307" y="0"/>
                  </a:moveTo>
                  <a:lnTo>
                    <a:pt x="1857960" y="0"/>
                  </a:lnTo>
                  <a:cubicBezTo>
                    <a:pt x="1875811" y="0"/>
                    <a:pt x="1892930" y="7091"/>
                    <a:pt x="1905553" y="19714"/>
                  </a:cubicBezTo>
                  <a:cubicBezTo>
                    <a:pt x="1918175" y="32336"/>
                    <a:pt x="1925266" y="49456"/>
                    <a:pt x="1925266" y="67307"/>
                  </a:cubicBezTo>
                  <a:lnTo>
                    <a:pt x="1925266" y="645221"/>
                  </a:lnTo>
                  <a:cubicBezTo>
                    <a:pt x="1925266" y="663072"/>
                    <a:pt x="1918175" y="680192"/>
                    <a:pt x="1905553" y="692814"/>
                  </a:cubicBezTo>
                  <a:cubicBezTo>
                    <a:pt x="1892930" y="705437"/>
                    <a:pt x="1875811" y="712528"/>
                    <a:pt x="1857960" y="712528"/>
                  </a:cubicBezTo>
                  <a:lnTo>
                    <a:pt x="67307" y="712528"/>
                  </a:lnTo>
                  <a:cubicBezTo>
                    <a:pt x="30134" y="712528"/>
                    <a:pt x="0" y="682394"/>
                    <a:pt x="0" y="645221"/>
                  </a:cubicBezTo>
                  <a:lnTo>
                    <a:pt x="0" y="67307"/>
                  </a:lnTo>
                  <a:cubicBezTo>
                    <a:pt x="0" y="30134"/>
                    <a:pt x="30134" y="0"/>
                    <a:pt x="67307" y="0"/>
                  </a:cubicBezTo>
                  <a:close/>
                </a:path>
              </a:pathLst>
            </a:custGeom>
            <a:solidFill>
              <a:srgbClr val="AAD7D4"/>
            </a:solidFill>
          </p:spPr>
        </p:sp>
        <p:sp>
          <p:nvSpPr>
            <p:cNvPr name="TextBox 7" id="7"/>
            <p:cNvSpPr txBox="true"/>
            <p:nvPr/>
          </p:nvSpPr>
          <p:spPr>
            <a:xfrm>
              <a:off x="0" y="85725"/>
              <a:ext cx="1925266" cy="626803"/>
            </a:xfrm>
            <a:prstGeom prst="rect">
              <a:avLst/>
            </a:prstGeom>
          </p:spPr>
          <p:txBody>
            <a:bodyPr anchor="ctr" rtlCol="false" tIns="50800" lIns="50800" bIns="50800" rIns="50800"/>
            <a:lstStyle/>
            <a:p>
              <a:pPr algn="ctr">
                <a:lnSpc>
                  <a:spcPts val="1925"/>
                </a:lnSpc>
              </a:pPr>
            </a:p>
          </p:txBody>
        </p:sp>
      </p:grpSp>
      <p:grpSp>
        <p:nvGrpSpPr>
          <p:cNvPr name="Group 8" id="8"/>
          <p:cNvGrpSpPr/>
          <p:nvPr/>
        </p:nvGrpSpPr>
        <p:grpSpPr>
          <a:xfrm rot="0">
            <a:off x="6174021" y="6436727"/>
            <a:ext cx="5751214" cy="2128485"/>
            <a:chOff x="0" y="0"/>
            <a:chExt cx="1925266" cy="712528"/>
          </a:xfrm>
        </p:grpSpPr>
        <p:sp>
          <p:nvSpPr>
            <p:cNvPr name="Freeform 9" id="9"/>
            <p:cNvSpPr/>
            <p:nvPr/>
          </p:nvSpPr>
          <p:spPr>
            <a:xfrm flipH="false" flipV="false" rot="0">
              <a:off x="0" y="0"/>
              <a:ext cx="1925266" cy="712528"/>
            </a:xfrm>
            <a:custGeom>
              <a:avLst/>
              <a:gdLst/>
              <a:ahLst/>
              <a:cxnLst/>
              <a:rect r="r" b="b" t="t" l="l"/>
              <a:pathLst>
                <a:path h="712528" w="1925266">
                  <a:moveTo>
                    <a:pt x="67307" y="0"/>
                  </a:moveTo>
                  <a:lnTo>
                    <a:pt x="1857960" y="0"/>
                  </a:lnTo>
                  <a:cubicBezTo>
                    <a:pt x="1875811" y="0"/>
                    <a:pt x="1892930" y="7091"/>
                    <a:pt x="1905553" y="19714"/>
                  </a:cubicBezTo>
                  <a:cubicBezTo>
                    <a:pt x="1918175" y="32336"/>
                    <a:pt x="1925266" y="49456"/>
                    <a:pt x="1925266" y="67307"/>
                  </a:cubicBezTo>
                  <a:lnTo>
                    <a:pt x="1925266" y="645221"/>
                  </a:lnTo>
                  <a:cubicBezTo>
                    <a:pt x="1925266" y="663072"/>
                    <a:pt x="1918175" y="680192"/>
                    <a:pt x="1905553" y="692814"/>
                  </a:cubicBezTo>
                  <a:cubicBezTo>
                    <a:pt x="1892930" y="705437"/>
                    <a:pt x="1875811" y="712528"/>
                    <a:pt x="1857960" y="712528"/>
                  </a:cubicBezTo>
                  <a:lnTo>
                    <a:pt x="67307" y="712528"/>
                  </a:lnTo>
                  <a:cubicBezTo>
                    <a:pt x="30134" y="712528"/>
                    <a:pt x="0" y="682394"/>
                    <a:pt x="0" y="645221"/>
                  </a:cubicBezTo>
                  <a:lnTo>
                    <a:pt x="0" y="67307"/>
                  </a:lnTo>
                  <a:cubicBezTo>
                    <a:pt x="0" y="30134"/>
                    <a:pt x="30134" y="0"/>
                    <a:pt x="67307" y="0"/>
                  </a:cubicBezTo>
                  <a:close/>
                </a:path>
              </a:pathLst>
            </a:custGeom>
            <a:solidFill>
              <a:srgbClr val="AAD7D4"/>
            </a:solidFill>
          </p:spPr>
        </p:sp>
        <p:sp>
          <p:nvSpPr>
            <p:cNvPr name="TextBox 10" id="10"/>
            <p:cNvSpPr txBox="true"/>
            <p:nvPr/>
          </p:nvSpPr>
          <p:spPr>
            <a:xfrm>
              <a:off x="0" y="85725"/>
              <a:ext cx="1925266" cy="626803"/>
            </a:xfrm>
            <a:prstGeom prst="rect">
              <a:avLst/>
            </a:prstGeom>
          </p:spPr>
          <p:txBody>
            <a:bodyPr anchor="ctr" rtlCol="false" tIns="50800" lIns="50800" bIns="50800" rIns="50800"/>
            <a:lstStyle/>
            <a:p>
              <a:pPr algn="ctr">
                <a:lnSpc>
                  <a:spcPts val="1925"/>
                </a:lnSpc>
              </a:pPr>
            </a:p>
          </p:txBody>
        </p:sp>
      </p:grpSp>
      <p:sp>
        <p:nvSpPr>
          <p:cNvPr name="Freeform 11" id="11"/>
          <p:cNvSpPr/>
          <p:nvPr/>
        </p:nvSpPr>
        <p:spPr>
          <a:xfrm flipH="false" flipV="false" rot="0">
            <a:off x="1616319" y="4523543"/>
            <a:ext cx="1031674" cy="1252584"/>
          </a:xfrm>
          <a:custGeom>
            <a:avLst/>
            <a:gdLst/>
            <a:ahLst/>
            <a:cxnLst/>
            <a:rect r="r" b="b" t="t" l="l"/>
            <a:pathLst>
              <a:path h="1252584" w="1031674">
                <a:moveTo>
                  <a:pt x="0" y="0"/>
                </a:moveTo>
                <a:lnTo>
                  <a:pt x="1031675" y="0"/>
                </a:lnTo>
                <a:lnTo>
                  <a:pt x="1031675" y="1252584"/>
                </a:lnTo>
                <a:lnTo>
                  <a:pt x="0" y="12525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12" id="12"/>
          <p:cNvSpPr/>
          <p:nvPr/>
        </p:nvSpPr>
        <p:spPr>
          <a:xfrm flipV="true">
            <a:off x="3054691" y="5067377"/>
            <a:ext cx="0" cy="738797"/>
          </a:xfrm>
          <a:prstGeom prst="line">
            <a:avLst/>
          </a:prstGeom>
          <a:ln cap="flat" w="38100">
            <a:solidFill>
              <a:srgbClr val="000000"/>
            </a:solidFill>
            <a:prstDash val="solid"/>
            <a:headEnd type="none" len="sm" w="sm"/>
            <a:tailEnd type="none" len="sm" w="sm"/>
          </a:ln>
        </p:spPr>
      </p:sp>
      <p:sp>
        <p:nvSpPr>
          <p:cNvPr name="AutoShape 13" id="13"/>
          <p:cNvSpPr/>
          <p:nvPr/>
        </p:nvSpPr>
        <p:spPr>
          <a:xfrm flipV="true">
            <a:off x="8209149" y="7131571"/>
            <a:ext cx="0" cy="738797"/>
          </a:xfrm>
          <a:prstGeom prst="line">
            <a:avLst/>
          </a:prstGeom>
          <a:ln cap="flat" w="38100">
            <a:solidFill>
              <a:srgbClr val="000000"/>
            </a:solidFill>
            <a:prstDash val="solid"/>
            <a:headEnd type="none" len="sm" w="sm"/>
            <a:tailEnd type="none" len="sm" w="sm"/>
          </a:ln>
        </p:spPr>
      </p:sp>
      <p:sp>
        <p:nvSpPr>
          <p:cNvPr name="Freeform 14" id="14"/>
          <p:cNvSpPr/>
          <p:nvPr/>
        </p:nvSpPr>
        <p:spPr>
          <a:xfrm flipH="false" flipV="false" rot="0">
            <a:off x="6770777" y="6968920"/>
            <a:ext cx="1035066" cy="901448"/>
          </a:xfrm>
          <a:custGeom>
            <a:avLst/>
            <a:gdLst/>
            <a:ahLst/>
            <a:cxnLst/>
            <a:rect r="r" b="b" t="t" l="l"/>
            <a:pathLst>
              <a:path h="901448" w="1035066">
                <a:moveTo>
                  <a:pt x="0" y="0"/>
                </a:moveTo>
                <a:lnTo>
                  <a:pt x="1035066" y="0"/>
                </a:lnTo>
                <a:lnTo>
                  <a:pt x="1035066" y="901448"/>
                </a:lnTo>
                <a:lnTo>
                  <a:pt x="0" y="9014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5" id="15"/>
          <p:cNvSpPr txBox="true"/>
          <p:nvPr/>
        </p:nvSpPr>
        <p:spPr>
          <a:xfrm rot="0">
            <a:off x="6266196" y="1047750"/>
            <a:ext cx="5566864" cy="2091511"/>
          </a:xfrm>
          <a:prstGeom prst="rect">
            <a:avLst/>
          </a:prstGeom>
        </p:spPr>
        <p:txBody>
          <a:bodyPr anchor="t" rtlCol="false" tIns="0" lIns="0" bIns="0" rIns="0">
            <a:spAutoFit/>
          </a:bodyPr>
          <a:lstStyle/>
          <a:p>
            <a:pPr algn="ctr" marL="0" indent="0" lvl="1">
              <a:lnSpc>
                <a:spcPts val="7458"/>
              </a:lnSpc>
              <a:spcBef>
                <a:spcPct val="0"/>
              </a:spcBef>
            </a:pPr>
            <a:r>
              <a:rPr lang="en-US" b="true" sz="7689">
                <a:solidFill>
                  <a:srgbClr val="1C2120"/>
                </a:solidFill>
                <a:latin typeface="Times New Roman Bold"/>
                <a:ea typeface="Times New Roman Bold"/>
                <a:cs typeface="Times New Roman Bold"/>
                <a:sym typeface="Times New Roman Bold"/>
              </a:rPr>
              <a:t>VẤN ĐỀ GẶP PHẢI</a:t>
            </a:r>
          </a:p>
        </p:txBody>
      </p:sp>
      <p:sp>
        <p:nvSpPr>
          <p:cNvPr name="TextBox 16" id="16"/>
          <p:cNvSpPr txBox="true"/>
          <p:nvPr/>
        </p:nvSpPr>
        <p:spPr>
          <a:xfrm rot="0">
            <a:off x="7267993" y="3227206"/>
            <a:ext cx="3563270" cy="1187196"/>
          </a:xfrm>
          <a:prstGeom prst="rect">
            <a:avLst/>
          </a:prstGeom>
        </p:spPr>
        <p:txBody>
          <a:bodyPr anchor="t" rtlCol="false" tIns="0" lIns="0" bIns="0" rIns="0">
            <a:spAutoFit/>
          </a:bodyPr>
          <a:lstStyle/>
          <a:p>
            <a:pPr algn="ctr">
              <a:lnSpc>
                <a:spcPts val="3132"/>
              </a:lnSpc>
            </a:pPr>
            <a:r>
              <a:rPr lang="en-US" sz="2900">
                <a:solidFill>
                  <a:srgbClr val="000000"/>
                </a:solidFill>
                <a:latin typeface="DM Sans"/>
                <a:ea typeface="DM Sans"/>
                <a:cs typeface="DM Sans"/>
                <a:sym typeface="DM Sans"/>
              </a:rPr>
              <a:t>Thách thức về bảo mật container trong DevOps hiện đại</a:t>
            </a:r>
          </a:p>
        </p:txBody>
      </p:sp>
      <p:sp>
        <p:nvSpPr>
          <p:cNvPr name="TextBox 17" id="17"/>
          <p:cNvSpPr txBox="true"/>
          <p:nvPr/>
        </p:nvSpPr>
        <p:spPr>
          <a:xfrm rot="0">
            <a:off x="3054691" y="5095952"/>
            <a:ext cx="3563270" cy="796671"/>
          </a:xfrm>
          <a:prstGeom prst="rect">
            <a:avLst/>
          </a:prstGeom>
        </p:spPr>
        <p:txBody>
          <a:bodyPr anchor="t" rtlCol="false" tIns="0" lIns="0" bIns="0" rIns="0">
            <a:spAutoFit/>
          </a:bodyPr>
          <a:lstStyle/>
          <a:p>
            <a:pPr algn="ctr">
              <a:lnSpc>
                <a:spcPts val="3132"/>
              </a:lnSpc>
            </a:pPr>
            <a:r>
              <a:rPr lang="en-US" sz="2900">
                <a:solidFill>
                  <a:srgbClr val="000000"/>
                </a:solidFill>
                <a:latin typeface="DM Sans"/>
                <a:ea typeface="DM Sans"/>
                <a:cs typeface="DM Sans"/>
                <a:sym typeface="DM Sans"/>
              </a:rPr>
              <a:t>Phân tích tình hình hiện tại</a:t>
            </a:r>
          </a:p>
        </p:txBody>
      </p:sp>
      <p:sp>
        <p:nvSpPr>
          <p:cNvPr name="TextBox 18" id="18"/>
          <p:cNvSpPr txBox="true"/>
          <p:nvPr/>
        </p:nvSpPr>
        <p:spPr>
          <a:xfrm rot="0">
            <a:off x="8361965" y="7312184"/>
            <a:ext cx="3563270" cy="406146"/>
          </a:xfrm>
          <a:prstGeom prst="rect">
            <a:avLst/>
          </a:prstGeom>
        </p:spPr>
        <p:txBody>
          <a:bodyPr anchor="t" rtlCol="false" tIns="0" lIns="0" bIns="0" rIns="0">
            <a:spAutoFit/>
          </a:bodyPr>
          <a:lstStyle/>
          <a:p>
            <a:pPr algn="ctr">
              <a:lnSpc>
                <a:spcPts val="3132"/>
              </a:lnSpc>
            </a:pPr>
            <a:r>
              <a:rPr lang="en-US" sz="2900">
                <a:solidFill>
                  <a:srgbClr val="000000"/>
                </a:solidFill>
                <a:latin typeface="DM Sans"/>
                <a:ea typeface="DM Sans"/>
                <a:cs typeface="DM Sans"/>
                <a:sym typeface="DM Sans"/>
              </a:rPr>
              <a:t>Vấn đề &amp; Tác động</a:t>
            </a:r>
          </a:p>
        </p:txBody>
      </p:sp>
      <p:grpSp>
        <p:nvGrpSpPr>
          <p:cNvPr name="Group 19" id="19"/>
          <p:cNvGrpSpPr/>
          <p:nvPr/>
        </p:nvGrpSpPr>
        <p:grpSpPr>
          <a:xfrm rot="0">
            <a:off x="11508086" y="4308241"/>
            <a:ext cx="5751214" cy="2128485"/>
            <a:chOff x="0" y="0"/>
            <a:chExt cx="1925266" cy="712528"/>
          </a:xfrm>
        </p:grpSpPr>
        <p:sp>
          <p:nvSpPr>
            <p:cNvPr name="Freeform 20" id="20"/>
            <p:cNvSpPr/>
            <p:nvPr/>
          </p:nvSpPr>
          <p:spPr>
            <a:xfrm flipH="false" flipV="false" rot="0">
              <a:off x="0" y="0"/>
              <a:ext cx="1925266" cy="712528"/>
            </a:xfrm>
            <a:custGeom>
              <a:avLst/>
              <a:gdLst/>
              <a:ahLst/>
              <a:cxnLst/>
              <a:rect r="r" b="b" t="t" l="l"/>
              <a:pathLst>
                <a:path h="712528" w="1925266">
                  <a:moveTo>
                    <a:pt x="67307" y="0"/>
                  </a:moveTo>
                  <a:lnTo>
                    <a:pt x="1857960" y="0"/>
                  </a:lnTo>
                  <a:cubicBezTo>
                    <a:pt x="1875811" y="0"/>
                    <a:pt x="1892930" y="7091"/>
                    <a:pt x="1905553" y="19714"/>
                  </a:cubicBezTo>
                  <a:cubicBezTo>
                    <a:pt x="1918175" y="32336"/>
                    <a:pt x="1925266" y="49456"/>
                    <a:pt x="1925266" y="67307"/>
                  </a:cubicBezTo>
                  <a:lnTo>
                    <a:pt x="1925266" y="645221"/>
                  </a:lnTo>
                  <a:cubicBezTo>
                    <a:pt x="1925266" y="663072"/>
                    <a:pt x="1918175" y="680192"/>
                    <a:pt x="1905553" y="692814"/>
                  </a:cubicBezTo>
                  <a:cubicBezTo>
                    <a:pt x="1892930" y="705437"/>
                    <a:pt x="1875811" y="712528"/>
                    <a:pt x="1857960" y="712528"/>
                  </a:cubicBezTo>
                  <a:lnTo>
                    <a:pt x="67307" y="712528"/>
                  </a:lnTo>
                  <a:cubicBezTo>
                    <a:pt x="30134" y="712528"/>
                    <a:pt x="0" y="682394"/>
                    <a:pt x="0" y="645221"/>
                  </a:cubicBezTo>
                  <a:lnTo>
                    <a:pt x="0" y="67307"/>
                  </a:lnTo>
                  <a:cubicBezTo>
                    <a:pt x="0" y="30134"/>
                    <a:pt x="30134" y="0"/>
                    <a:pt x="67307" y="0"/>
                  </a:cubicBezTo>
                  <a:close/>
                </a:path>
              </a:pathLst>
            </a:custGeom>
            <a:solidFill>
              <a:srgbClr val="AAD7D4"/>
            </a:solidFill>
          </p:spPr>
        </p:sp>
        <p:sp>
          <p:nvSpPr>
            <p:cNvPr name="TextBox 21" id="21"/>
            <p:cNvSpPr txBox="true"/>
            <p:nvPr/>
          </p:nvSpPr>
          <p:spPr>
            <a:xfrm>
              <a:off x="0" y="85725"/>
              <a:ext cx="1925266" cy="626803"/>
            </a:xfrm>
            <a:prstGeom prst="rect">
              <a:avLst/>
            </a:prstGeom>
          </p:spPr>
          <p:txBody>
            <a:bodyPr anchor="ctr" rtlCol="false" tIns="50800" lIns="50800" bIns="50800" rIns="50800"/>
            <a:lstStyle/>
            <a:p>
              <a:pPr algn="ctr">
                <a:lnSpc>
                  <a:spcPts val="1925"/>
                </a:lnSpc>
              </a:pPr>
            </a:p>
          </p:txBody>
        </p:sp>
      </p:grpSp>
      <p:sp>
        <p:nvSpPr>
          <p:cNvPr name="AutoShape 22" id="22"/>
          <p:cNvSpPr/>
          <p:nvPr/>
        </p:nvSpPr>
        <p:spPr>
          <a:xfrm flipV="true">
            <a:off x="13353901" y="5003086"/>
            <a:ext cx="0" cy="738797"/>
          </a:xfrm>
          <a:prstGeom prst="line">
            <a:avLst/>
          </a:prstGeom>
          <a:ln cap="flat" w="38100">
            <a:solidFill>
              <a:srgbClr val="000000"/>
            </a:solidFill>
            <a:prstDash val="solid"/>
            <a:headEnd type="none" len="sm" w="sm"/>
            <a:tailEnd type="none" len="sm" w="sm"/>
          </a:ln>
        </p:spPr>
      </p:sp>
      <p:sp>
        <p:nvSpPr>
          <p:cNvPr name="Freeform 23" id="23"/>
          <p:cNvSpPr/>
          <p:nvPr/>
        </p:nvSpPr>
        <p:spPr>
          <a:xfrm flipH="false" flipV="false" rot="0">
            <a:off x="11956885" y="4904725"/>
            <a:ext cx="1035066" cy="901448"/>
          </a:xfrm>
          <a:custGeom>
            <a:avLst/>
            <a:gdLst/>
            <a:ahLst/>
            <a:cxnLst/>
            <a:rect r="r" b="b" t="t" l="l"/>
            <a:pathLst>
              <a:path h="901448" w="1035066">
                <a:moveTo>
                  <a:pt x="0" y="0"/>
                </a:moveTo>
                <a:lnTo>
                  <a:pt x="1035066" y="0"/>
                </a:lnTo>
                <a:lnTo>
                  <a:pt x="1035066" y="901449"/>
                </a:lnTo>
                <a:lnTo>
                  <a:pt x="0" y="9014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4" id="24"/>
          <p:cNvSpPr txBox="true"/>
          <p:nvPr/>
        </p:nvSpPr>
        <p:spPr>
          <a:xfrm rot="0">
            <a:off x="13499370" y="4816360"/>
            <a:ext cx="3563270" cy="1187196"/>
          </a:xfrm>
          <a:prstGeom prst="rect">
            <a:avLst/>
          </a:prstGeom>
        </p:spPr>
        <p:txBody>
          <a:bodyPr anchor="t" rtlCol="false" tIns="0" lIns="0" bIns="0" rIns="0">
            <a:spAutoFit/>
          </a:bodyPr>
          <a:lstStyle/>
          <a:p>
            <a:pPr algn="ctr">
              <a:lnSpc>
                <a:spcPts val="3132"/>
              </a:lnSpc>
            </a:pPr>
            <a:r>
              <a:rPr lang="en-US" sz="2900">
                <a:solidFill>
                  <a:srgbClr val="000000"/>
                </a:solidFill>
                <a:latin typeface="DM Sans"/>
                <a:ea typeface="DM Sans"/>
                <a:cs typeface="DM Sans"/>
                <a:sym typeface="DM Sans"/>
              </a:rPr>
              <a:t>Hậu quả gặp phải nếu không giải quyết vấn đề</a:t>
            </a:r>
          </a:p>
        </p:txBody>
      </p:sp>
      <p:sp>
        <p:nvSpPr>
          <p:cNvPr name="TextBox 25" id="25"/>
          <p:cNvSpPr txBox="true"/>
          <p:nvPr/>
        </p:nvSpPr>
        <p:spPr>
          <a:xfrm rot="0">
            <a:off x="17948738" y="9627870"/>
            <a:ext cx="339262" cy="659130"/>
          </a:xfrm>
          <a:prstGeom prst="rect">
            <a:avLst/>
          </a:prstGeom>
        </p:spPr>
        <p:txBody>
          <a:bodyPr anchor="t" rtlCol="false" tIns="0" lIns="0" bIns="0" rIns="0">
            <a:spAutoFit/>
          </a:bodyPr>
          <a:lstStyle/>
          <a:p>
            <a:pPr algn="ctr">
              <a:lnSpc>
                <a:spcPts val="4559"/>
              </a:lnSpc>
              <a:spcBef>
                <a:spcPct val="0"/>
              </a:spcBef>
            </a:pPr>
            <a:r>
              <a:rPr lang="en-US" b="true" sz="3999">
                <a:solidFill>
                  <a:srgbClr val="1C2120"/>
                </a:solidFill>
                <a:latin typeface="Times New Roman Bold"/>
                <a:ea typeface="Times New Roman Bold"/>
                <a:cs typeface="Times New Roman Bold"/>
                <a:sym typeface="Times New Roman Bold"/>
              </a:rPr>
              <a:t>5</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453821" y="1939040"/>
            <a:ext cx="9188695" cy="5961166"/>
          </a:xfrm>
          <a:custGeom>
            <a:avLst/>
            <a:gdLst/>
            <a:ahLst/>
            <a:cxnLst/>
            <a:rect r="r" b="b" t="t" l="l"/>
            <a:pathLst>
              <a:path h="5961166" w="9188695">
                <a:moveTo>
                  <a:pt x="0" y="0"/>
                </a:moveTo>
                <a:lnTo>
                  <a:pt x="9188695" y="0"/>
                </a:lnTo>
                <a:lnTo>
                  <a:pt x="9188695" y="5961166"/>
                </a:lnTo>
                <a:lnTo>
                  <a:pt x="0" y="5961166"/>
                </a:lnTo>
                <a:lnTo>
                  <a:pt x="0" y="0"/>
                </a:lnTo>
                <a:close/>
              </a:path>
            </a:pathLst>
          </a:custGeom>
          <a:blipFill>
            <a:blip r:embed="rId2"/>
            <a:stretch>
              <a:fillRect l="0" t="0" r="0" b="0"/>
            </a:stretch>
          </a:blipFill>
        </p:spPr>
      </p:sp>
      <p:sp>
        <p:nvSpPr>
          <p:cNvPr name="Freeform 3" id="3"/>
          <p:cNvSpPr/>
          <p:nvPr/>
        </p:nvSpPr>
        <p:spPr>
          <a:xfrm flipH="false" flipV="false" rot="0">
            <a:off x="9562527" y="3618532"/>
            <a:ext cx="6971284" cy="3049937"/>
          </a:xfrm>
          <a:custGeom>
            <a:avLst/>
            <a:gdLst/>
            <a:ahLst/>
            <a:cxnLst/>
            <a:rect r="r" b="b" t="t" l="l"/>
            <a:pathLst>
              <a:path h="3049937" w="6971284">
                <a:moveTo>
                  <a:pt x="0" y="0"/>
                </a:moveTo>
                <a:lnTo>
                  <a:pt x="6971284" y="0"/>
                </a:lnTo>
                <a:lnTo>
                  <a:pt x="6971284" y="3049936"/>
                </a:lnTo>
                <a:lnTo>
                  <a:pt x="0" y="3049936"/>
                </a:lnTo>
                <a:lnTo>
                  <a:pt x="0" y="0"/>
                </a:lnTo>
                <a:close/>
              </a:path>
            </a:pathLst>
          </a:custGeom>
          <a:blipFill>
            <a:blip r:embed="rId3"/>
            <a:stretch>
              <a:fillRect l="0" t="0" r="0" b="0"/>
            </a:stretch>
          </a:blipFill>
        </p:spPr>
      </p:sp>
      <p:sp>
        <p:nvSpPr>
          <p:cNvPr name="TextBox 4" id="4"/>
          <p:cNvSpPr txBox="true"/>
          <p:nvPr/>
        </p:nvSpPr>
        <p:spPr>
          <a:xfrm rot="0">
            <a:off x="1028700" y="1014794"/>
            <a:ext cx="7848455" cy="674370"/>
          </a:xfrm>
          <a:prstGeom prst="rect">
            <a:avLst/>
          </a:prstGeom>
        </p:spPr>
        <p:txBody>
          <a:bodyPr anchor="t" rtlCol="false" tIns="0" lIns="0" bIns="0" rIns="0">
            <a:spAutoFit/>
          </a:bodyPr>
          <a:lstStyle/>
          <a:p>
            <a:pPr algn="l">
              <a:lnSpc>
                <a:spcPts val="4364"/>
              </a:lnSpc>
            </a:pPr>
            <a:r>
              <a:rPr lang="en-US" sz="4499" b="true">
                <a:solidFill>
                  <a:srgbClr val="1C2120"/>
                </a:solidFill>
                <a:latin typeface="Times New Roman Bold"/>
                <a:ea typeface="Times New Roman Bold"/>
                <a:cs typeface="Times New Roman Bold"/>
                <a:sym typeface="Times New Roman Bold"/>
              </a:rPr>
              <a:t>Phân tích tình hình hiện tại</a:t>
            </a:r>
          </a:p>
        </p:txBody>
      </p:sp>
      <p:sp>
        <p:nvSpPr>
          <p:cNvPr name="TextBox 5" id="5"/>
          <p:cNvSpPr txBox="true"/>
          <p:nvPr/>
        </p:nvSpPr>
        <p:spPr>
          <a:xfrm rot="0">
            <a:off x="732367" y="2548640"/>
            <a:ext cx="7425121" cy="6473190"/>
          </a:xfrm>
          <a:prstGeom prst="rect">
            <a:avLst/>
          </a:prstGeom>
        </p:spPr>
        <p:txBody>
          <a:bodyPr anchor="t" rtlCol="false" tIns="0" lIns="0" bIns="0" rIns="0">
            <a:spAutoFit/>
          </a:bodyPr>
          <a:lstStyle/>
          <a:p>
            <a:pPr algn="l">
              <a:lnSpc>
                <a:spcPts val="3900"/>
              </a:lnSpc>
            </a:pPr>
            <a:r>
              <a:rPr lang="en-US" sz="2600">
                <a:solidFill>
                  <a:srgbClr val="1C2120"/>
                </a:solidFill>
                <a:latin typeface="Times New Roman"/>
                <a:ea typeface="Times New Roman"/>
                <a:cs typeface="Times New Roman"/>
                <a:sym typeface="Times New Roman"/>
              </a:rPr>
              <a:t>     Containerization đang là phương pháp triển khai ứng dụng phổ biến trong các doanh nghiệp hiện đại vì tính linh hoạt, dễ mở rộng và khả năng tích hợp với CI/CD pipelines. </a:t>
            </a:r>
          </a:p>
          <a:p>
            <a:pPr algn="l">
              <a:lnSpc>
                <a:spcPts val="3900"/>
              </a:lnSpc>
            </a:pPr>
            <a:r>
              <a:rPr lang="en-US" sz="2600">
                <a:solidFill>
                  <a:srgbClr val="1C2120"/>
                </a:solidFill>
                <a:latin typeface="Times New Roman"/>
                <a:ea typeface="Times New Roman"/>
                <a:cs typeface="Times New Roman"/>
                <a:sym typeface="Times New Roman"/>
              </a:rPr>
              <a:t>     </a:t>
            </a:r>
            <a:r>
              <a:rPr lang="en-US" sz="2600">
                <a:solidFill>
                  <a:srgbClr val="1C2120"/>
                </a:solidFill>
                <a:latin typeface="Times New Roman"/>
                <a:ea typeface="Times New Roman"/>
                <a:cs typeface="Times New Roman"/>
                <a:sym typeface="Times New Roman"/>
              </a:rPr>
              <a:t>Tuy nhiên, trong quá trình phát triển nhanh chóng này, bảo mật container lại không được triển khai tương xứng, đặc biệt ở các bước build, deploy và vận hành.</a:t>
            </a:r>
          </a:p>
          <a:p>
            <a:pPr algn="l">
              <a:lnSpc>
                <a:spcPts val="3900"/>
              </a:lnSpc>
            </a:pPr>
            <a:r>
              <a:rPr lang="en-US" sz="2600">
                <a:solidFill>
                  <a:srgbClr val="1C2120"/>
                </a:solidFill>
                <a:latin typeface="Times New Roman"/>
                <a:ea typeface="Times New Roman"/>
                <a:cs typeface="Times New Roman"/>
                <a:sym typeface="Times New Roman"/>
              </a:rPr>
              <a:t>Các Vấn đề Thiếu sót Phổ biến</a:t>
            </a:r>
          </a:p>
          <a:p>
            <a:pPr algn="l" marL="561341" indent="-280670" lvl="1">
              <a:lnSpc>
                <a:spcPts val="3900"/>
              </a:lnSpc>
              <a:buFont typeface="Arial"/>
              <a:buChar char="•"/>
            </a:pPr>
            <a:r>
              <a:rPr lang="en-US" sz="2600">
                <a:solidFill>
                  <a:srgbClr val="1C2120"/>
                </a:solidFill>
                <a:latin typeface="Times New Roman"/>
                <a:ea typeface="Times New Roman"/>
                <a:cs typeface="Times New Roman"/>
                <a:sym typeface="Times New Roman"/>
              </a:rPr>
              <a:t>Thiếu quét lỗ hổng tự động tại thời điểm build</a:t>
            </a:r>
          </a:p>
          <a:p>
            <a:pPr algn="l" marL="561341" indent="-280670" lvl="1">
              <a:lnSpc>
                <a:spcPts val="3900"/>
              </a:lnSpc>
              <a:buFont typeface="Arial"/>
              <a:buChar char="•"/>
            </a:pPr>
            <a:r>
              <a:rPr lang="en-US" sz="2600">
                <a:solidFill>
                  <a:srgbClr val="1C2120"/>
                </a:solidFill>
                <a:latin typeface="Times New Roman"/>
                <a:ea typeface="Times New Roman"/>
                <a:cs typeface="Times New Roman"/>
                <a:sym typeface="Times New Roman"/>
              </a:rPr>
              <a:t>Không có kiểm tra chính sách bảo mật</a:t>
            </a:r>
          </a:p>
          <a:p>
            <a:pPr algn="l" marL="561341" indent="-280670" lvl="1">
              <a:lnSpc>
                <a:spcPts val="3900"/>
              </a:lnSpc>
              <a:buFont typeface="Arial"/>
              <a:buChar char="•"/>
            </a:pPr>
            <a:r>
              <a:rPr lang="en-US" sz="2600">
                <a:solidFill>
                  <a:srgbClr val="1C2120"/>
                </a:solidFill>
                <a:latin typeface="Times New Roman"/>
                <a:ea typeface="Times New Roman"/>
                <a:cs typeface="Times New Roman"/>
                <a:sym typeface="Times New Roman"/>
              </a:rPr>
              <a:t>Thiếu cơ chế tự động phát hiện vi phạm</a:t>
            </a:r>
          </a:p>
          <a:p>
            <a:pPr algn="l" marL="561341" indent="-280670" lvl="1">
              <a:lnSpc>
                <a:spcPts val="3900"/>
              </a:lnSpc>
              <a:buFont typeface="Arial"/>
              <a:buChar char="•"/>
            </a:pPr>
            <a:r>
              <a:rPr lang="en-US" sz="2600">
                <a:solidFill>
                  <a:srgbClr val="1C2120"/>
                </a:solidFill>
                <a:latin typeface="Times New Roman"/>
                <a:ea typeface="Times New Roman"/>
                <a:cs typeface="Times New Roman"/>
                <a:sym typeface="Times New Roman"/>
              </a:rPr>
              <a:t>Không có dashboard tập trung và audit trail</a:t>
            </a:r>
          </a:p>
        </p:txBody>
      </p:sp>
      <p:sp>
        <p:nvSpPr>
          <p:cNvPr name="TextBox 6" id="6"/>
          <p:cNvSpPr txBox="true"/>
          <p:nvPr/>
        </p:nvSpPr>
        <p:spPr>
          <a:xfrm rot="0">
            <a:off x="9562527" y="2479320"/>
            <a:ext cx="7425121" cy="1598295"/>
          </a:xfrm>
          <a:prstGeom prst="rect">
            <a:avLst/>
          </a:prstGeom>
        </p:spPr>
        <p:txBody>
          <a:bodyPr anchor="t" rtlCol="false" tIns="0" lIns="0" bIns="0" rIns="0">
            <a:spAutoFit/>
          </a:bodyPr>
          <a:lstStyle/>
          <a:p>
            <a:pPr algn="l">
              <a:lnSpc>
                <a:spcPts val="4199"/>
              </a:lnSpc>
            </a:pPr>
            <a:r>
              <a:rPr lang="en-US" sz="2799">
                <a:solidFill>
                  <a:srgbClr val="1C2120"/>
                </a:solidFill>
                <a:latin typeface="Times New Roman"/>
                <a:ea typeface="Times New Roman"/>
                <a:cs typeface="Times New Roman"/>
                <a:sym typeface="Times New Roman"/>
              </a:rPr>
              <a:t>Tình trạng Bảo mật Container Images</a:t>
            </a:r>
          </a:p>
          <a:p>
            <a:pPr algn="l">
              <a:lnSpc>
                <a:spcPts val="4199"/>
              </a:lnSpc>
            </a:pPr>
            <a:r>
              <a:rPr lang="en-US" sz="2799">
                <a:solidFill>
                  <a:srgbClr val="1C2120"/>
                </a:solidFill>
                <a:latin typeface="Times New Roman"/>
                <a:ea typeface="Times New Roman"/>
                <a:cs typeface="Times New Roman"/>
                <a:sym typeface="Times New Roman"/>
              </a:rPr>
              <a:t>Báo cáo Sysdig 2024</a:t>
            </a:r>
          </a:p>
          <a:p>
            <a:pPr algn="l">
              <a:lnSpc>
                <a:spcPts val="4199"/>
              </a:lnSpc>
            </a:pPr>
          </a:p>
        </p:txBody>
      </p:sp>
      <p:sp>
        <p:nvSpPr>
          <p:cNvPr name="TextBox 7" id="7"/>
          <p:cNvSpPr txBox="true"/>
          <p:nvPr/>
        </p:nvSpPr>
        <p:spPr>
          <a:xfrm rot="0">
            <a:off x="17948738" y="9627870"/>
            <a:ext cx="339262" cy="1230630"/>
          </a:xfrm>
          <a:prstGeom prst="rect">
            <a:avLst/>
          </a:prstGeom>
        </p:spPr>
        <p:txBody>
          <a:bodyPr anchor="t" rtlCol="false" tIns="0" lIns="0" bIns="0" rIns="0">
            <a:spAutoFit/>
          </a:bodyPr>
          <a:lstStyle/>
          <a:p>
            <a:pPr algn="ctr">
              <a:lnSpc>
                <a:spcPts val="4559"/>
              </a:lnSpc>
              <a:spcBef>
                <a:spcPct val="0"/>
              </a:spcBef>
            </a:pPr>
            <a:r>
              <a:rPr lang="en-US" b="true" sz="3999">
                <a:solidFill>
                  <a:srgbClr val="1C2120"/>
                </a:solidFill>
                <a:latin typeface="Times New Roman Bold"/>
                <a:ea typeface="Times New Roman Bold"/>
                <a:cs typeface="Times New Roman Bold"/>
                <a:sym typeface="Times New Roman Bold"/>
              </a:rPr>
              <a:t>6</a:t>
            </a:r>
          </a:p>
          <a:p>
            <a:pPr algn="ctr">
              <a:lnSpc>
                <a:spcPts val="4559"/>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2099541"/>
            <a:ext cx="12642401" cy="7158759"/>
          </a:xfrm>
          <a:custGeom>
            <a:avLst/>
            <a:gdLst/>
            <a:ahLst/>
            <a:cxnLst/>
            <a:rect r="r" b="b" t="t" l="l"/>
            <a:pathLst>
              <a:path h="7158759" w="12642401">
                <a:moveTo>
                  <a:pt x="0" y="0"/>
                </a:moveTo>
                <a:lnTo>
                  <a:pt x="12642401" y="0"/>
                </a:lnTo>
                <a:lnTo>
                  <a:pt x="12642401" y="7158759"/>
                </a:lnTo>
                <a:lnTo>
                  <a:pt x="0" y="7158759"/>
                </a:lnTo>
                <a:lnTo>
                  <a:pt x="0" y="0"/>
                </a:lnTo>
                <a:close/>
              </a:path>
            </a:pathLst>
          </a:custGeom>
          <a:blipFill>
            <a:blip r:embed="rId2"/>
            <a:stretch>
              <a:fillRect l="0" t="0" r="0" b="0"/>
            </a:stretch>
          </a:blipFill>
        </p:spPr>
      </p:sp>
      <p:sp>
        <p:nvSpPr>
          <p:cNvPr name="TextBox 3" id="3"/>
          <p:cNvSpPr txBox="true"/>
          <p:nvPr/>
        </p:nvSpPr>
        <p:spPr>
          <a:xfrm rot="0">
            <a:off x="1028700" y="1014794"/>
            <a:ext cx="7848455" cy="674370"/>
          </a:xfrm>
          <a:prstGeom prst="rect">
            <a:avLst/>
          </a:prstGeom>
        </p:spPr>
        <p:txBody>
          <a:bodyPr anchor="t" rtlCol="false" tIns="0" lIns="0" bIns="0" rIns="0">
            <a:spAutoFit/>
          </a:bodyPr>
          <a:lstStyle/>
          <a:p>
            <a:pPr algn="l">
              <a:lnSpc>
                <a:spcPts val="4364"/>
              </a:lnSpc>
            </a:pPr>
            <a:r>
              <a:rPr lang="en-US" sz="4499" b="true">
                <a:solidFill>
                  <a:srgbClr val="1C2120"/>
                </a:solidFill>
                <a:latin typeface="Times New Roman Bold"/>
                <a:ea typeface="Times New Roman Bold"/>
                <a:cs typeface="Times New Roman Bold"/>
                <a:sym typeface="Times New Roman Bold"/>
              </a:rPr>
              <a:t>Vấn đề &amp; Tác động</a:t>
            </a:r>
          </a:p>
        </p:txBody>
      </p:sp>
      <p:sp>
        <p:nvSpPr>
          <p:cNvPr name="TextBox 4" id="4"/>
          <p:cNvSpPr txBox="true"/>
          <p:nvPr/>
        </p:nvSpPr>
        <p:spPr>
          <a:xfrm rot="0">
            <a:off x="13819268" y="5756910"/>
            <a:ext cx="3440032" cy="3006090"/>
          </a:xfrm>
          <a:prstGeom prst="rect">
            <a:avLst/>
          </a:prstGeom>
        </p:spPr>
        <p:txBody>
          <a:bodyPr anchor="t" rtlCol="false" tIns="0" lIns="0" bIns="0" rIns="0">
            <a:spAutoFit/>
          </a:bodyPr>
          <a:lstStyle/>
          <a:p>
            <a:pPr algn="l">
              <a:lnSpc>
                <a:spcPts val="3900"/>
              </a:lnSpc>
            </a:pPr>
            <a:r>
              <a:rPr lang="en-US" sz="2600">
                <a:solidFill>
                  <a:srgbClr val="1C2120"/>
                </a:solidFill>
                <a:latin typeface="Times New Roman"/>
                <a:ea typeface="Times New Roman"/>
                <a:cs typeface="Times New Roman"/>
                <a:sym typeface="Times New Roman"/>
              </a:rPr>
              <a:t>Tác động tổng thể</a:t>
            </a:r>
          </a:p>
          <a:p>
            <a:pPr algn="l">
              <a:lnSpc>
                <a:spcPts val="3900"/>
              </a:lnSpc>
            </a:pPr>
            <a:r>
              <a:rPr lang="en-US" sz="2600">
                <a:solidFill>
                  <a:srgbClr val="1C2120"/>
                </a:solidFill>
                <a:latin typeface="Times New Roman"/>
                <a:ea typeface="Times New Roman"/>
                <a:cs typeface="Times New Roman"/>
                <a:sym typeface="Times New Roman"/>
              </a:rPr>
              <a:t>những điểm yếu này nêu  kéo dài thời gian tồn tại, tăng rủi ro tấn công và ảnh hưởng đến khả năng bảo mật</a:t>
            </a:r>
          </a:p>
        </p:txBody>
      </p:sp>
      <p:sp>
        <p:nvSpPr>
          <p:cNvPr name="TextBox 5" id="5"/>
          <p:cNvSpPr txBox="true"/>
          <p:nvPr/>
        </p:nvSpPr>
        <p:spPr>
          <a:xfrm rot="0">
            <a:off x="17948738" y="9627870"/>
            <a:ext cx="339262" cy="659130"/>
          </a:xfrm>
          <a:prstGeom prst="rect">
            <a:avLst/>
          </a:prstGeom>
        </p:spPr>
        <p:txBody>
          <a:bodyPr anchor="t" rtlCol="false" tIns="0" lIns="0" bIns="0" rIns="0">
            <a:spAutoFit/>
          </a:bodyPr>
          <a:lstStyle/>
          <a:p>
            <a:pPr algn="ctr">
              <a:lnSpc>
                <a:spcPts val="4559"/>
              </a:lnSpc>
              <a:spcBef>
                <a:spcPct val="0"/>
              </a:spcBef>
            </a:pPr>
            <a:r>
              <a:rPr lang="en-US" b="true" sz="3999">
                <a:solidFill>
                  <a:srgbClr val="1C2120"/>
                </a:solidFill>
                <a:latin typeface="Times New Roman Bold"/>
                <a:ea typeface="Times New Roman Bold"/>
                <a:cs typeface="Times New Roman Bold"/>
                <a:sym typeface="Times New Roman Bold"/>
              </a:rPr>
              <a:t>7</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3080649"/>
            <a:ext cx="15570897" cy="6617631"/>
          </a:xfrm>
          <a:custGeom>
            <a:avLst/>
            <a:gdLst/>
            <a:ahLst/>
            <a:cxnLst/>
            <a:rect r="r" b="b" t="t" l="l"/>
            <a:pathLst>
              <a:path h="6617631" w="15570897">
                <a:moveTo>
                  <a:pt x="0" y="0"/>
                </a:moveTo>
                <a:lnTo>
                  <a:pt x="15570897" y="0"/>
                </a:lnTo>
                <a:lnTo>
                  <a:pt x="15570897" y="6617631"/>
                </a:lnTo>
                <a:lnTo>
                  <a:pt x="0" y="6617631"/>
                </a:lnTo>
                <a:lnTo>
                  <a:pt x="0" y="0"/>
                </a:lnTo>
                <a:close/>
              </a:path>
            </a:pathLst>
          </a:custGeom>
          <a:blipFill>
            <a:blip r:embed="rId2"/>
            <a:stretch>
              <a:fillRect l="0" t="0" r="0" b="0"/>
            </a:stretch>
          </a:blipFill>
        </p:spPr>
      </p:sp>
      <p:sp>
        <p:nvSpPr>
          <p:cNvPr name="TextBox 3" id="3"/>
          <p:cNvSpPr txBox="true"/>
          <p:nvPr/>
        </p:nvSpPr>
        <p:spPr>
          <a:xfrm rot="0">
            <a:off x="1028700" y="1673225"/>
            <a:ext cx="7530955" cy="1226820"/>
          </a:xfrm>
          <a:prstGeom prst="rect">
            <a:avLst/>
          </a:prstGeom>
        </p:spPr>
        <p:txBody>
          <a:bodyPr anchor="t" rtlCol="false" tIns="0" lIns="0" bIns="0" rIns="0">
            <a:spAutoFit/>
          </a:bodyPr>
          <a:lstStyle/>
          <a:p>
            <a:pPr algn="l">
              <a:lnSpc>
                <a:spcPts val="4364"/>
              </a:lnSpc>
            </a:pPr>
            <a:r>
              <a:rPr lang="en-US" sz="4499" b="true">
                <a:solidFill>
                  <a:srgbClr val="1C2120"/>
                </a:solidFill>
                <a:latin typeface="Times New Roman Bold"/>
                <a:ea typeface="Times New Roman Bold"/>
                <a:cs typeface="Times New Roman Bold"/>
                <a:sym typeface="Times New Roman Bold"/>
              </a:rPr>
              <a:t>Hậu quả gặp phải nếu không giải quyết vấn đề</a:t>
            </a:r>
          </a:p>
        </p:txBody>
      </p:sp>
      <p:sp>
        <p:nvSpPr>
          <p:cNvPr name="TextBox 4" id="4"/>
          <p:cNvSpPr txBox="true"/>
          <p:nvPr/>
        </p:nvSpPr>
        <p:spPr>
          <a:xfrm rot="0">
            <a:off x="17758238" y="9627870"/>
            <a:ext cx="529762" cy="659130"/>
          </a:xfrm>
          <a:prstGeom prst="rect">
            <a:avLst/>
          </a:prstGeom>
        </p:spPr>
        <p:txBody>
          <a:bodyPr anchor="t" rtlCol="false" tIns="0" lIns="0" bIns="0" rIns="0">
            <a:spAutoFit/>
          </a:bodyPr>
          <a:lstStyle/>
          <a:p>
            <a:pPr algn="ctr">
              <a:lnSpc>
                <a:spcPts val="4559"/>
              </a:lnSpc>
              <a:spcBef>
                <a:spcPct val="0"/>
              </a:spcBef>
            </a:pPr>
            <a:r>
              <a:rPr lang="en-US" b="true" sz="3999">
                <a:solidFill>
                  <a:srgbClr val="1C2120"/>
                </a:solidFill>
                <a:latin typeface="Times New Roman Bold"/>
                <a:ea typeface="Times New Roman Bold"/>
                <a:cs typeface="Times New Roman Bold"/>
                <a:sym typeface="Times New Roman Bold"/>
              </a:rPr>
              <a:t>8</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AAD7D4"/>
        </a:solidFill>
      </p:bgPr>
    </p:bg>
    <p:spTree>
      <p:nvGrpSpPr>
        <p:cNvPr id="1" name=""/>
        <p:cNvGrpSpPr/>
        <p:nvPr/>
      </p:nvGrpSpPr>
      <p:grpSpPr>
        <a:xfrm>
          <a:off x="0" y="0"/>
          <a:ext cx="0" cy="0"/>
          <a:chOff x="0" y="0"/>
          <a:chExt cx="0" cy="0"/>
        </a:xfrm>
      </p:grpSpPr>
      <p:sp>
        <p:nvSpPr>
          <p:cNvPr name="TextBox 2" id="2"/>
          <p:cNvSpPr txBox="true"/>
          <p:nvPr/>
        </p:nvSpPr>
        <p:spPr>
          <a:xfrm rot="0">
            <a:off x="3182017" y="4371503"/>
            <a:ext cx="11923966" cy="1686869"/>
          </a:xfrm>
          <a:prstGeom prst="rect">
            <a:avLst/>
          </a:prstGeom>
        </p:spPr>
        <p:txBody>
          <a:bodyPr anchor="t" rtlCol="false" tIns="0" lIns="0" bIns="0" rIns="0">
            <a:spAutoFit/>
          </a:bodyPr>
          <a:lstStyle/>
          <a:p>
            <a:pPr algn="ctr">
              <a:lnSpc>
                <a:spcPts val="10460"/>
              </a:lnSpc>
            </a:pPr>
            <a:r>
              <a:rPr lang="en-US" b="true" sz="12023">
                <a:solidFill>
                  <a:srgbClr val="1C2120"/>
                </a:solidFill>
                <a:latin typeface="Times New Roman Bold"/>
                <a:ea typeface="Times New Roman Bold"/>
                <a:cs typeface="Times New Roman Bold"/>
                <a:sym typeface="Times New Roman Bold"/>
              </a:rPr>
              <a:t>GIẢI PHÁP</a:t>
            </a:r>
          </a:p>
        </p:txBody>
      </p:sp>
      <p:sp>
        <p:nvSpPr>
          <p:cNvPr name="TextBox 3" id="3"/>
          <p:cNvSpPr txBox="true"/>
          <p:nvPr/>
        </p:nvSpPr>
        <p:spPr>
          <a:xfrm rot="0">
            <a:off x="17758238" y="9627870"/>
            <a:ext cx="529762" cy="659130"/>
          </a:xfrm>
          <a:prstGeom prst="rect">
            <a:avLst/>
          </a:prstGeom>
        </p:spPr>
        <p:txBody>
          <a:bodyPr anchor="t" rtlCol="false" tIns="0" lIns="0" bIns="0" rIns="0">
            <a:spAutoFit/>
          </a:bodyPr>
          <a:lstStyle/>
          <a:p>
            <a:pPr algn="ctr">
              <a:lnSpc>
                <a:spcPts val="4559"/>
              </a:lnSpc>
              <a:spcBef>
                <a:spcPct val="0"/>
              </a:spcBef>
            </a:pPr>
            <a:r>
              <a:rPr lang="en-US" b="true" sz="3999">
                <a:solidFill>
                  <a:srgbClr val="1C2120"/>
                </a:solidFill>
                <a:latin typeface="Times New Roman Bold"/>
                <a:ea typeface="Times New Roman Bold"/>
                <a:cs typeface="Times New Roman Bold"/>
                <a:sym typeface="Times New Roman Bold"/>
              </a:rPr>
              <a:t>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DAGsjr-JGh4</dc:identifier>
  <dcterms:modified xsi:type="dcterms:W3CDTF">2011-08-01T06:04:30Z</dcterms:modified>
  <cp:revision>1</cp:revision>
  <dc:title>Blue Minimalist Project Presentation</dc:title>
</cp:coreProperties>
</file>