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8" r:id="rId3"/>
    <p:sldId id="257" r:id="rId4"/>
    <p:sldId id="258" r:id="rId5"/>
    <p:sldId id="260" r:id="rId6"/>
    <p:sldId id="259" r:id="rId7"/>
    <p:sldId id="263" r:id="rId8"/>
    <p:sldId id="266" r:id="rId9"/>
    <p:sldId id="265" r:id="rId10"/>
    <p:sldId id="273" r:id="rId11"/>
    <p:sldId id="267" r:id="rId12"/>
    <p:sldId id="269" r:id="rId13"/>
    <p:sldId id="270" r:id="rId14"/>
    <p:sldId id="271" r:id="rId15"/>
    <p:sldId id="261" r:id="rId16"/>
    <p:sldId id="262" r:id="rId17"/>
    <p:sldId id="264" r:id="rId18"/>
    <p:sldId id="275" r:id="rId19"/>
    <p:sldId id="276" r:id="rId20"/>
    <p:sldId id="274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58" autoAdjust="0"/>
  </p:normalViewPr>
  <p:slideViewPr>
    <p:cSldViewPr>
      <p:cViewPr>
        <p:scale>
          <a:sx n="99" d="100"/>
          <a:sy n="99" d="100"/>
        </p:scale>
        <p:origin x="-52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42C95-8B6F-4D65-9662-A7A453AC5A8B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AA6EB-56DC-420A-89B6-8AE13A758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32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Byzantine</a:t>
            </a:r>
            <a:r>
              <a:rPr lang="en-AU" baseline="0" dirty="0" smtClean="0"/>
              <a:t> palace vs Byzantine generals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682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 smtClean="0"/>
              <a:t>n.b.</a:t>
            </a:r>
            <a:r>
              <a:rPr lang="en-AU" dirty="0" smtClean="0"/>
              <a:t> Lemma 6.13 from Lynch.  If A</a:t>
            </a:r>
            <a:r>
              <a:rPr lang="en-AU" baseline="0" dirty="0" smtClean="0"/>
              <a:t> and B are </a:t>
            </a:r>
            <a:r>
              <a:rPr lang="en-AU" baseline="0" dirty="0" err="1" smtClean="0"/>
              <a:t>nonfaulty</a:t>
            </a:r>
            <a:r>
              <a:rPr lang="en-AU" baseline="0" dirty="0" smtClean="0"/>
              <a:t>, and option v is available to A, then either </a:t>
            </a:r>
          </a:p>
          <a:p>
            <a:r>
              <a:rPr lang="en-AU" baseline="0" dirty="0" smtClean="0"/>
              <a:t>- it has received properly-signed v before round t+1, so it has time to send that info to B.</a:t>
            </a:r>
          </a:p>
          <a:p>
            <a:pPr marL="171450" indent="-171450">
              <a:buFontTx/>
              <a:buChar char="-"/>
            </a:pPr>
            <a:r>
              <a:rPr lang="en-AU" baseline="0" dirty="0" smtClean="0"/>
              <a:t>it receives v as a label at level t+1, so there must be some </a:t>
            </a:r>
            <a:r>
              <a:rPr lang="en-AU" baseline="0" dirty="0" err="1" smtClean="0"/>
              <a:t>nonfaulty</a:t>
            </a:r>
            <a:r>
              <a:rPr lang="en-AU" baseline="0" dirty="0" smtClean="0"/>
              <a:t> C that’s received it already, who must have sent it to B.</a:t>
            </a:r>
          </a:p>
          <a:p>
            <a:pPr marL="0" indent="0">
              <a:buFontTx/>
              <a:buNone/>
            </a:pPr>
            <a:r>
              <a:rPr lang="en-AU" baseline="0" smtClean="0"/>
              <a:t>Hence </a:t>
            </a:r>
            <a:r>
              <a:rPr lang="en-AU" baseline="0" dirty="0" smtClean="0"/>
              <a:t>all </a:t>
            </a:r>
            <a:r>
              <a:rPr lang="en-AU" baseline="0" dirty="0" err="1" smtClean="0"/>
              <a:t>nonfaulty</a:t>
            </a:r>
            <a:r>
              <a:rPr lang="en-AU" baseline="0" dirty="0" smtClean="0"/>
              <a:t> processes end up with the same decision.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00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Motivate</a:t>
            </a:r>
            <a:r>
              <a:rPr lang="en-AU" baseline="0" dirty="0" smtClean="0"/>
              <a:t> with Voting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7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These pictures are copied from Nancy Lynch “Distributed Algorithms”, </a:t>
            </a:r>
            <a:r>
              <a:rPr lang="en-AU" smtClean="0"/>
              <a:t>Morgan Kaufman 1996.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81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62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* At round r, the</a:t>
            </a:r>
            <a:r>
              <a:rPr lang="en-AU" baseline="0" dirty="0" smtClean="0"/>
              <a:t> chains have r names in them, and (barring loops), you should receive each one from n-r other participants.  Of course, some might lie or might fail to send anything, or might send garbage.  </a:t>
            </a:r>
            <a:r>
              <a:rPr lang="en-AU" dirty="0" smtClean="0"/>
              <a:t>“Strict majority” means more than half of the n-r you should have received.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00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* At round r, the</a:t>
            </a:r>
            <a:r>
              <a:rPr lang="en-AU" baseline="0" dirty="0" smtClean="0"/>
              <a:t> chains have r names in them, and (barring loops), you should receive each one from n-r other participants.  Of course, some might lie or might fail to send anything, or might send garbage.  </a:t>
            </a:r>
            <a:r>
              <a:rPr lang="en-AU" dirty="0" smtClean="0"/>
              <a:t>“Strict majority” means more than half of the n-r you should have received.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382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013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Still f+1 rounds.</a:t>
            </a:r>
            <a:r>
              <a:rPr lang="en-AU" baseline="0" dirty="0" smtClean="0"/>
              <a:t>  Why?  Because that’s how long it takes to propagate the information that the general cheated, given f-1 conspirators who try to keep the information to themselves.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74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AA6EB-56DC-420A-89B6-8AE13A7584E8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23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234CB4-B5EC-491B-860E-9BC0F63DA259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E18ACF-B9BB-41F6-BA56-C03C5C50996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34CB4-B5EC-491B-860E-9BC0F63DA259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18ACF-B9BB-41F6-BA56-C03C5C50996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34CB4-B5EC-491B-860E-9BC0F63DA259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18ACF-B9BB-41F6-BA56-C03C5C50996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34CB4-B5EC-491B-860E-9BC0F63DA259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18ACF-B9BB-41F6-BA56-C03C5C50996A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34CB4-B5EC-491B-860E-9BC0F63DA259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18ACF-B9BB-41F6-BA56-C03C5C50996A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34CB4-B5EC-491B-860E-9BC0F63DA259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18ACF-B9BB-41F6-BA56-C03C5C50996A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34CB4-B5EC-491B-860E-9BC0F63DA259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18ACF-B9BB-41F6-BA56-C03C5C50996A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34CB4-B5EC-491B-860E-9BC0F63DA259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18ACF-B9BB-41F6-BA56-C03C5C50996A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234CB4-B5EC-491B-860E-9BC0F63DA259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18ACF-B9BB-41F6-BA56-C03C5C50996A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D234CB4-B5EC-491B-860E-9BC0F63DA259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E18ACF-B9BB-41F6-BA56-C03C5C50996A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234CB4-B5EC-491B-860E-9BC0F63DA259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E18ACF-B9BB-41F6-BA56-C03C5C50996A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234CB4-B5EC-491B-860E-9BC0F63DA259}" type="datetimeFigureOut">
              <a:rPr lang="en-AU" smtClean="0"/>
              <a:t>28/04/2015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AE18ACF-B9BB-41F6-BA56-C03C5C50996A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Byzantine Agreement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272808" cy="1752600"/>
          </a:xfrm>
        </p:spPr>
        <p:txBody>
          <a:bodyPr/>
          <a:lstStyle/>
          <a:p>
            <a:r>
              <a:rPr lang="en-AU" dirty="0" smtClean="0"/>
              <a:t>Sometimes called “reliable broadcast</a:t>
            </a:r>
            <a:r>
              <a:rPr lang="en-AU" dirty="0" smtClean="0"/>
              <a:t>”</a:t>
            </a:r>
          </a:p>
          <a:p>
            <a:r>
              <a:rPr lang="en-AU" dirty="0" smtClean="0"/>
              <a:t>or “distributed consensus”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02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Why we need </a:t>
            </a:r>
            <a:r>
              <a:rPr lang="en-AU" i="1" dirty="0" smtClean="0"/>
              <a:t>3t+1</a:t>
            </a:r>
            <a:r>
              <a:rPr lang="en-AU" dirty="0" smtClean="0"/>
              <a:t> people in total to deal with </a:t>
            </a:r>
            <a:r>
              <a:rPr lang="en-AU" i="1" dirty="0" smtClean="0"/>
              <a:t>t</a:t>
            </a:r>
            <a:r>
              <a:rPr lang="en-AU" dirty="0" smtClean="0"/>
              <a:t> traitors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Intuition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57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Round 0: General sends some </a:t>
            </a:r>
            <a:r>
              <a:rPr lang="en-AU" i="1" dirty="0" smtClean="0"/>
              <a:t>v to everyone</a:t>
            </a:r>
          </a:p>
          <a:p>
            <a:pPr lvl="1"/>
            <a:r>
              <a:rPr lang="en-AU" dirty="0" smtClean="0"/>
              <a:t>Everyone records their initial </a:t>
            </a:r>
            <a:r>
              <a:rPr lang="en-AU" i="1" dirty="0" smtClean="0"/>
              <a:t>v</a:t>
            </a:r>
            <a:endParaRPr lang="en-AU" dirty="0" smtClean="0"/>
          </a:p>
          <a:p>
            <a:r>
              <a:rPr lang="en-AU" dirty="0" smtClean="0"/>
              <a:t>Round 1: Every process sends </a:t>
            </a:r>
            <a:r>
              <a:rPr lang="en-AU" i="1" dirty="0" smtClean="0"/>
              <a:t>v</a:t>
            </a:r>
            <a:r>
              <a:rPr lang="en-AU" dirty="0" smtClean="0"/>
              <a:t> to every other process</a:t>
            </a:r>
          </a:p>
          <a:p>
            <a:pPr lvl="1"/>
            <a:r>
              <a:rPr lang="en-AU" dirty="0" smtClean="0"/>
              <a:t>“G says </a:t>
            </a:r>
            <a:r>
              <a:rPr lang="en-AU" i="1" dirty="0" smtClean="0"/>
              <a:t>attack”  (or G says retreat)</a:t>
            </a:r>
          </a:p>
          <a:p>
            <a:r>
              <a:rPr lang="en-AU" dirty="0" smtClean="0"/>
              <a:t>Round 2: Every process tells every other process what they heard in Round 1</a:t>
            </a:r>
          </a:p>
          <a:p>
            <a:pPr lvl="1"/>
            <a:r>
              <a:rPr lang="en-AU" dirty="0" smtClean="0"/>
              <a:t>“A says G says </a:t>
            </a:r>
            <a:r>
              <a:rPr lang="en-AU" i="1" dirty="0" smtClean="0"/>
              <a:t>attack; </a:t>
            </a:r>
            <a:r>
              <a:rPr lang="en-AU" dirty="0" smtClean="0"/>
              <a:t>B says G says </a:t>
            </a:r>
            <a:r>
              <a:rPr lang="en-AU" i="1" dirty="0" smtClean="0"/>
              <a:t>retreat</a:t>
            </a:r>
            <a:r>
              <a:rPr lang="en-AU" dirty="0" smtClean="0"/>
              <a:t>…”</a:t>
            </a:r>
          </a:p>
          <a:p>
            <a:r>
              <a:rPr lang="en-AU" dirty="0" smtClean="0"/>
              <a:t>Round 3,4, … </a:t>
            </a:r>
            <a:r>
              <a:rPr lang="en-AU" i="1" dirty="0" smtClean="0"/>
              <a:t>t+1</a:t>
            </a:r>
            <a:r>
              <a:rPr lang="en-AU" dirty="0" smtClean="0"/>
              <a:t>: Every process sends to every other process everything they learnt last round</a:t>
            </a:r>
          </a:p>
          <a:p>
            <a:pPr lvl="1"/>
            <a:r>
              <a:rPr lang="en-AU" dirty="0" smtClean="0"/>
              <a:t>“A says C says F says D says G says </a:t>
            </a:r>
            <a:r>
              <a:rPr lang="en-AU" i="1" dirty="0" smtClean="0"/>
              <a:t>attack” </a:t>
            </a:r>
          </a:p>
          <a:p>
            <a:pPr lvl="1"/>
            <a:r>
              <a:rPr lang="en-AU" dirty="0" smtClean="0"/>
              <a:t>Don’t make loops: If a chain includes yourself, don’t propagate it (except G for its initial order)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Exponential Information Gathering (</a:t>
            </a:r>
            <a:r>
              <a:rPr lang="en-AU" dirty="0" err="1" smtClean="0"/>
              <a:t>EIGByz</a:t>
            </a:r>
            <a:r>
              <a:rPr lang="en-AU" dirty="0" smtClean="0"/>
              <a:t>) Algorithm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060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Consider all your longest chains</a:t>
            </a:r>
          </a:p>
          <a:p>
            <a:pPr lvl="1"/>
            <a:r>
              <a:rPr lang="en-AU" dirty="0" smtClean="0"/>
              <a:t>“</a:t>
            </a:r>
            <a:r>
              <a:rPr lang="en-AU" dirty="0"/>
              <a:t>A says C says F says D says G says </a:t>
            </a:r>
            <a:r>
              <a:rPr lang="en-AU" i="1" dirty="0" smtClean="0"/>
              <a:t>attack</a:t>
            </a:r>
            <a:r>
              <a:rPr lang="en-AU" dirty="0" smtClean="0"/>
              <a:t>“</a:t>
            </a:r>
          </a:p>
          <a:p>
            <a:pPr lvl="1"/>
            <a:r>
              <a:rPr lang="en-AU" dirty="0" smtClean="0"/>
              <a:t>You should have received each one from lots of sources</a:t>
            </a:r>
          </a:p>
          <a:p>
            <a:pPr lvl="2"/>
            <a:r>
              <a:rPr lang="en-AU" dirty="0" smtClean="0"/>
              <a:t>But maybe some lied, and you got some that said</a:t>
            </a:r>
          </a:p>
          <a:p>
            <a:pPr lvl="2"/>
            <a:r>
              <a:rPr lang="en-AU" dirty="0" smtClean="0"/>
              <a:t>“</a:t>
            </a:r>
            <a:r>
              <a:rPr lang="en-AU" dirty="0"/>
              <a:t>A says C says F says D says G says </a:t>
            </a:r>
            <a:r>
              <a:rPr lang="en-AU" i="1" dirty="0" smtClean="0"/>
              <a:t>retreat</a:t>
            </a:r>
            <a:r>
              <a:rPr lang="en-AU" dirty="0" smtClean="0"/>
              <a:t>“ </a:t>
            </a:r>
          </a:p>
          <a:p>
            <a:pPr lvl="1"/>
            <a:r>
              <a:rPr lang="en-AU" dirty="0" smtClean="0"/>
              <a:t>If there’s a strict majority* saying the same thing, accept and remember it</a:t>
            </a:r>
          </a:p>
          <a:p>
            <a:pPr lvl="2"/>
            <a:r>
              <a:rPr lang="en-AU" dirty="0" smtClean="0"/>
              <a:t>“</a:t>
            </a:r>
            <a:r>
              <a:rPr lang="en-AU" dirty="0"/>
              <a:t>A says C says F says D says G says </a:t>
            </a:r>
            <a:r>
              <a:rPr lang="en-AU" i="1" dirty="0"/>
              <a:t>attack</a:t>
            </a:r>
            <a:r>
              <a:rPr lang="en-AU" dirty="0" smtClean="0"/>
              <a:t>“</a:t>
            </a:r>
          </a:p>
          <a:p>
            <a:pPr lvl="1"/>
            <a:r>
              <a:rPr lang="en-AU" dirty="0" smtClean="0"/>
              <a:t>Otherwise NULL</a:t>
            </a:r>
          </a:p>
          <a:p>
            <a:r>
              <a:rPr lang="en-AU" dirty="0" smtClean="0"/>
              <a:t>Now iterate with the shorter chains</a:t>
            </a:r>
          </a:p>
          <a:p>
            <a:pPr lvl="1"/>
            <a:r>
              <a:rPr lang="en-AU" dirty="0" smtClean="0"/>
              <a:t>“</a:t>
            </a:r>
            <a:r>
              <a:rPr lang="en-AU" dirty="0"/>
              <a:t>C says F says D says G says </a:t>
            </a:r>
            <a:r>
              <a:rPr lang="en-AU" i="1" dirty="0" smtClean="0"/>
              <a:t>attack”, </a:t>
            </a:r>
            <a:r>
              <a:rPr lang="en-AU" dirty="0" smtClean="0"/>
              <a:t>according to</a:t>
            </a:r>
            <a:r>
              <a:rPr lang="en-AU" i="1" dirty="0" smtClean="0"/>
              <a:t> </a:t>
            </a:r>
            <a:r>
              <a:rPr lang="en-AU" dirty="0" smtClean="0"/>
              <a:t>A and also to…</a:t>
            </a:r>
          </a:p>
          <a:p>
            <a:r>
              <a:rPr lang="en-AU" dirty="0" smtClean="0"/>
              <a:t>Decide on whatever value you reach at the end</a:t>
            </a:r>
          </a:p>
          <a:p>
            <a:r>
              <a:rPr lang="en-AU" dirty="0" smtClean="0"/>
              <a:t>If you reach “null”, decide on a default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83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Consider all your longest chains</a:t>
            </a:r>
          </a:p>
          <a:p>
            <a:pPr lvl="1"/>
            <a:r>
              <a:rPr lang="en-AU" dirty="0" smtClean="0"/>
              <a:t>“</a:t>
            </a:r>
            <a:r>
              <a:rPr lang="en-AU" dirty="0"/>
              <a:t>A says C says F says D says G says </a:t>
            </a:r>
            <a:r>
              <a:rPr lang="en-AU" i="1" dirty="0" smtClean="0"/>
              <a:t>attack</a:t>
            </a:r>
            <a:r>
              <a:rPr lang="en-AU" dirty="0" smtClean="0"/>
              <a:t>“</a:t>
            </a:r>
          </a:p>
          <a:p>
            <a:pPr lvl="1"/>
            <a:r>
              <a:rPr lang="en-AU" dirty="0" smtClean="0"/>
              <a:t>You should have received each one from lots of sources</a:t>
            </a:r>
          </a:p>
          <a:p>
            <a:pPr lvl="2"/>
            <a:r>
              <a:rPr lang="en-AU" dirty="0" smtClean="0"/>
              <a:t>But maybe some lied, and you got some that said</a:t>
            </a:r>
          </a:p>
          <a:p>
            <a:pPr lvl="2"/>
            <a:r>
              <a:rPr lang="en-AU" dirty="0" smtClean="0"/>
              <a:t>“</a:t>
            </a:r>
            <a:r>
              <a:rPr lang="en-AU" dirty="0"/>
              <a:t>A says C says F says D says G says </a:t>
            </a:r>
            <a:r>
              <a:rPr lang="en-AU" i="1" dirty="0" smtClean="0"/>
              <a:t>retreat</a:t>
            </a:r>
            <a:r>
              <a:rPr lang="en-AU" dirty="0" smtClean="0"/>
              <a:t>“ </a:t>
            </a:r>
          </a:p>
          <a:p>
            <a:pPr lvl="1"/>
            <a:r>
              <a:rPr lang="en-AU" dirty="0" smtClean="0"/>
              <a:t>If there’s a strict majority* saying the same thing, accept and remember it</a:t>
            </a:r>
          </a:p>
          <a:p>
            <a:pPr lvl="2"/>
            <a:r>
              <a:rPr lang="en-AU" dirty="0" smtClean="0"/>
              <a:t>“</a:t>
            </a:r>
            <a:r>
              <a:rPr lang="en-AU" dirty="0"/>
              <a:t>A says C says F says D says G says </a:t>
            </a:r>
            <a:r>
              <a:rPr lang="en-AU" i="1" dirty="0"/>
              <a:t>attack</a:t>
            </a:r>
            <a:r>
              <a:rPr lang="en-AU" dirty="0" smtClean="0"/>
              <a:t>“</a:t>
            </a:r>
          </a:p>
          <a:p>
            <a:r>
              <a:rPr lang="en-AU" dirty="0" smtClean="0">
                <a:solidFill>
                  <a:schemeClr val="accent1"/>
                </a:solidFill>
              </a:rPr>
              <a:t>All the other honest participants must reach the same conclusion</a:t>
            </a:r>
          </a:p>
          <a:p>
            <a:pPr lvl="1"/>
            <a:r>
              <a:rPr lang="en-AU" dirty="0" smtClean="0">
                <a:solidFill>
                  <a:schemeClr val="accent1"/>
                </a:solidFill>
              </a:rPr>
              <a:t>This is where we use </a:t>
            </a:r>
            <a:r>
              <a:rPr lang="en-AU" i="1" dirty="0" smtClean="0">
                <a:solidFill>
                  <a:schemeClr val="accent1"/>
                </a:solidFill>
              </a:rPr>
              <a:t>n ≥ 3t + 1</a:t>
            </a:r>
            <a:endParaRPr lang="en-AU" i="1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81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Byzantine Agreement</a:t>
            </a:r>
          </a:p>
          <a:p>
            <a:pPr lvl="1"/>
            <a:r>
              <a:rPr lang="en-AU" dirty="0" smtClean="0"/>
              <a:t>Setup &amp; Agreement definition</a:t>
            </a:r>
          </a:p>
          <a:p>
            <a:pPr lvl="1"/>
            <a:r>
              <a:rPr lang="en-AU" dirty="0"/>
              <a:t>Lower Bound Theorems </a:t>
            </a:r>
            <a:endParaRPr lang="en-AU" dirty="0" smtClean="0"/>
          </a:p>
          <a:p>
            <a:pPr lvl="1"/>
            <a:r>
              <a:rPr lang="en-AU" dirty="0" smtClean="0"/>
              <a:t>Intuition</a:t>
            </a:r>
          </a:p>
          <a:p>
            <a:pPr lvl="1"/>
            <a:r>
              <a:rPr lang="en-AU" dirty="0" smtClean="0"/>
              <a:t>Solution</a:t>
            </a:r>
          </a:p>
          <a:p>
            <a:r>
              <a:rPr lang="en-AU" dirty="0" smtClean="0">
                <a:solidFill>
                  <a:schemeClr val="accent1"/>
                </a:solidFill>
              </a:rPr>
              <a:t>Authenticated Byzantine Agreement</a:t>
            </a:r>
          </a:p>
          <a:p>
            <a:pPr lvl="1"/>
            <a:r>
              <a:rPr lang="en-AU" dirty="0" smtClean="0"/>
              <a:t>Setup &amp; definitions</a:t>
            </a:r>
          </a:p>
          <a:p>
            <a:pPr lvl="1"/>
            <a:r>
              <a:rPr lang="en-AU" dirty="0"/>
              <a:t>Lower Bound Theorems </a:t>
            </a:r>
            <a:endParaRPr lang="en-AU" dirty="0" smtClean="0"/>
          </a:p>
          <a:p>
            <a:pPr lvl="1"/>
            <a:r>
              <a:rPr lang="en-AU" dirty="0" smtClean="0"/>
              <a:t>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56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Use digital signatures on each message</a:t>
            </a:r>
          </a:p>
          <a:p>
            <a:pPr lvl="1"/>
            <a:r>
              <a:rPr lang="en-AU" dirty="0" smtClean="0"/>
              <a:t>Assume everyone knows a valid public key for everyone else</a:t>
            </a:r>
          </a:p>
          <a:p>
            <a:r>
              <a:rPr lang="en-AU" dirty="0" smtClean="0"/>
              <a:t>A dishonest general can still send different initial values</a:t>
            </a:r>
          </a:p>
          <a:p>
            <a:r>
              <a:rPr lang="en-AU" dirty="0" smtClean="0"/>
              <a:t>A dishonest process</a:t>
            </a:r>
          </a:p>
          <a:p>
            <a:pPr lvl="1"/>
            <a:r>
              <a:rPr lang="en-AU" dirty="0" smtClean="0"/>
              <a:t>Can stop</a:t>
            </a:r>
          </a:p>
          <a:p>
            <a:pPr lvl="1"/>
            <a:r>
              <a:rPr lang="en-AU" dirty="0" smtClean="0"/>
              <a:t>Can </a:t>
            </a:r>
            <a:r>
              <a:rPr lang="en-AU" i="1" dirty="0" smtClean="0"/>
              <a:t>not</a:t>
            </a:r>
            <a:r>
              <a:rPr lang="en-AU" dirty="0" smtClean="0"/>
              <a:t> lie about what it has received</a:t>
            </a:r>
          </a:p>
          <a:p>
            <a:pPr lvl="2"/>
            <a:r>
              <a:rPr lang="en-AU" dirty="0" smtClean="0"/>
              <a:t>Because it can’t generate a valid digital signature on someone else’s message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Authenticated Byzantine Agreement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92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Agreement: No two honest processes decide on different values</a:t>
            </a:r>
          </a:p>
          <a:p>
            <a:r>
              <a:rPr lang="en-AU" dirty="0" smtClean="0"/>
              <a:t>Validity: If the General sends all processes exactly one validly-signed value </a:t>
            </a:r>
            <a:r>
              <a:rPr lang="en-AU" i="1" dirty="0" smtClean="0"/>
              <a:t>v,</a:t>
            </a:r>
            <a:r>
              <a:rPr lang="en-AU" dirty="0" smtClean="0"/>
              <a:t> then </a:t>
            </a:r>
            <a:r>
              <a:rPr lang="en-AU" i="1" dirty="0" smtClean="0"/>
              <a:t>v</a:t>
            </a:r>
            <a:r>
              <a:rPr lang="en-AU" dirty="0" smtClean="0"/>
              <a:t> is the only possible decision value for an honest process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 with Authentication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55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Agreement in the possible presence of </a:t>
            </a:r>
            <a:r>
              <a:rPr lang="en-AU" i="1" dirty="0" smtClean="0"/>
              <a:t>f</a:t>
            </a:r>
            <a:r>
              <a:rPr lang="en-AU" dirty="0" smtClean="0"/>
              <a:t> failures requires </a:t>
            </a:r>
            <a:r>
              <a:rPr lang="en-AU" i="1" dirty="0" smtClean="0"/>
              <a:t>f+1 </a:t>
            </a:r>
            <a:r>
              <a:rPr lang="en-AU" dirty="0" smtClean="0"/>
              <a:t>rounds of communication</a:t>
            </a:r>
          </a:p>
          <a:p>
            <a:pPr lvl="1"/>
            <a:r>
              <a:rPr lang="en-AU" dirty="0" smtClean="0"/>
              <a:t>Not counting the General’s initial order</a:t>
            </a:r>
          </a:p>
          <a:p>
            <a:r>
              <a:rPr lang="en-AU" dirty="0" smtClean="0"/>
              <a:t>With authentication, we can tolerate any number of faults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Theorems for authenticated agreement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09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r>
              <a:rPr lang="en-AU" dirty="0" smtClean="0"/>
              <a:t>Round 0: General sends some </a:t>
            </a:r>
            <a:r>
              <a:rPr lang="en-AU" dirty="0" smtClean="0">
                <a:solidFill>
                  <a:schemeClr val="accent1"/>
                </a:solidFill>
              </a:rPr>
              <a:t>signed</a:t>
            </a:r>
            <a:r>
              <a:rPr lang="en-AU" dirty="0" smtClean="0"/>
              <a:t> </a:t>
            </a:r>
            <a:r>
              <a:rPr lang="en-AU" i="1" dirty="0" smtClean="0"/>
              <a:t>v </a:t>
            </a:r>
            <a:r>
              <a:rPr lang="en-AU" i="1" dirty="0" smtClean="0"/>
              <a:t>to everyone</a:t>
            </a:r>
          </a:p>
          <a:p>
            <a:pPr lvl="1"/>
            <a:r>
              <a:rPr lang="en-AU" dirty="0" smtClean="0"/>
              <a:t>Everyone records their initial </a:t>
            </a:r>
            <a:r>
              <a:rPr lang="en-AU" i="1" dirty="0" smtClean="0"/>
              <a:t>v</a:t>
            </a:r>
            <a:endParaRPr lang="en-AU" dirty="0" smtClean="0"/>
          </a:p>
          <a:p>
            <a:r>
              <a:rPr lang="en-AU" dirty="0" smtClean="0"/>
              <a:t>Round </a:t>
            </a:r>
            <a:r>
              <a:rPr lang="en-AU" dirty="0" smtClean="0"/>
              <a:t>r, r=1,2,…,t+1: </a:t>
            </a:r>
            <a:r>
              <a:rPr lang="en-AU" dirty="0" smtClean="0"/>
              <a:t>Every process sends to every other process everything they learnt last round</a:t>
            </a:r>
          </a:p>
          <a:p>
            <a:pPr lvl="1"/>
            <a:r>
              <a:rPr lang="en-AU" dirty="0" smtClean="0"/>
              <a:t>“A </a:t>
            </a:r>
            <a:r>
              <a:rPr lang="en-AU" dirty="0" smtClean="0">
                <a:solidFill>
                  <a:schemeClr val="accent1"/>
                </a:solidFill>
              </a:rPr>
              <a:t>signs</a:t>
            </a:r>
            <a:r>
              <a:rPr lang="en-AU" dirty="0" smtClean="0"/>
              <a:t> </a:t>
            </a:r>
            <a:r>
              <a:rPr lang="en-AU" dirty="0" smtClean="0"/>
              <a:t>C </a:t>
            </a:r>
            <a:r>
              <a:rPr lang="en-AU" dirty="0">
                <a:solidFill>
                  <a:schemeClr val="accent1"/>
                </a:solidFill>
              </a:rPr>
              <a:t>signs </a:t>
            </a:r>
            <a:r>
              <a:rPr lang="en-AU" dirty="0" smtClean="0"/>
              <a:t>F </a:t>
            </a:r>
            <a:r>
              <a:rPr lang="en-AU" dirty="0">
                <a:solidFill>
                  <a:schemeClr val="accent1"/>
                </a:solidFill>
              </a:rPr>
              <a:t>signs </a:t>
            </a:r>
            <a:r>
              <a:rPr lang="en-AU" dirty="0" smtClean="0"/>
              <a:t>D </a:t>
            </a:r>
            <a:r>
              <a:rPr lang="en-AU" dirty="0">
                <a:solidFill>
                  <a:schemeClr val="accent1"/>
                </a:solidFill>
              </a:rPr>
              <a:t>signs </a:t>
            </a:r>
            <a:r>
              <a:rPr lang="en-AU" dirty="0" smtClean="0"/>
              <a:t>G </a:t>
            </a:r>
            <a:r>
              <a:rPr lang="en-AU" dirty="0">
                <a:solidFill>
                  <a:schemeClr val="accent1"/>
                </a:solidFill>
              </a:rPr>
              <a:t>signs </a:t>
            </a:r>
            <a:r>
              <a:rPr lang="en-AU" i="1" dirty="0" smtClean="0"/>
              <a:t>attack</a:t>
            </a:r>
            <a:r>
              <a:rPr lang="en-AU" i="1" dirty="0" smtClean="0"/>
              <a:t>” </a:t>
            </a:r>
          </a:p>
          <a:p>
            <a:pPr lvl="1"/>
            <a:r>
              <a:rPr lang="en-AU" dirty="0" smtClean="0"/>
              <a:t>Check all sigs in the chain</a:t>
            </a:r>
          </a:p>
          <a:p>
            <a:pPr lvl="1"/>
            <a:r>
              <a:rPr lang="en-AU" dirty="0" smtClean="0"/>
              <a:t>Accept only properly-signed chains of length r in round r</a:t>
            </a:r>
          </a:p>
          <a:p>
            <a:pPr lvl="1"/>
            <a:r>
              <a:rPr lang="en-AU" dirty="0" smtClean="0"/>
              <a:t>(Don’t </a:t>
            </a:r>
            <a:r>
              <a:rPr lang="en-AU" dirty="0" smtClean="0"/>
              <a:t>make </a:t>
            </a:r>
            <a:r>
              <a:rPr lang="en-AU" dirty="0" smtClean="0"/>
              <a:t>loops)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Algorithm</a:t>
            </a:r>
            <a:r>
              <a:rPr lang="en-AU" dirty="0"/>
              <a:t> </a:t>
            </a:r>
            <a:r>
              <a:rPr lang="en-AU" dirty="0" smtClean="0"/>
              <a:t>for Authenticated Byzantine Agreement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813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If you’ve received only one properly-signed order </a:t>
            </a:r>
            <a:r>
              <a:rPr lang="en-AU" i="1" dirty="0" smtClean="0"/>
              <a:t>v</a:t>
            </a:r>
            <a:r>
              <a:rPr lang="en-AU" dirty="0" smtClean="0"/>
              <a:t>, decide on that</a:t>
            </a:r>
          </a:p>
          <a:p>
            <a:r>
              <a:rPr lang="en-AU" dirty="0" smtClean="0"/>
              <a:t>Otherwise, decide on a default value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55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Byzantine Agreement</a:t>
            </a:r>
          </a:p>
          <a:p>
            <a:pPr lvl="1"/>
            <a:r>
              <a:rPr lang="en-AU" dirty="0" smtClean="0"/>
              <a:t>Setup &amp; Agreement definition</a:t>
            </a:r>
          </a:p>
          <a:p>
            <a:pPr lvl="1"/>
            <a:r>
              <a:rPr lang="en-AU" dirty="0"/>
              <a:t>Lower Bound Theorems </a:t>
            </a:r>
            <a:endParaRPr lang="en-AU" dirty="0" smtClean="0"/>
          </a:p>
          <a:p>
            <a:pPr lvl="1"/>
            <a:r>
              <a:rPr lang="en-AU" dirty="0" smtClean="0"/>
              <a:t>Intuition</a:t>
            </a:r>
          </a:p>
          <a:p>
            <a:pPr lvl="1"/>
            <a:r>
              <a:rPr lang="en-AU" dirty="0" smtClean="0"/>
              <a:t>Solution</a:t>
            </a:r>
          </a:p>
          <a:p>
            <a:r>
              <a:rPr lang="en-AU" dirty="0" smtClean="0"/>
              <a:t>Authenticated Byzantine Agreement</a:t>
            </a:r>
          </a:p>
          <a:p>
            <a:pPr lvl="1"/>
            <a:r>
              <a:rPr lang="en-AU" dirty="0" smtClean="0"/>
              <a:t>Setup / definitions</a:t>
            </a:r>
          </a:p>
          <a:p>
            <a:pPr lvl="1"/>
            <a:r>
              <a:rPr lang="en-AU" dirty="0"/>
              <a:t>Lower Bound Theorems </a:t>
            </a:r>
            <a:endParaRPr lang="en-AU" dirty="0" smtClean="0"/>
          </a:p>
          <a:p>
            <a:pPr lvl="1"/>
            <a:r>
              <a:rPr lang="en-AU" dirty="0" smtClean="0"/>
              <a:t>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52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Why does it still take t+1 rounds? </a:t>
            </a:r>
          </a:p>
          <a:p>
            <a:r>
              <a:rPr lang="en-AU" dirty="0" smtClean="0"/>
              <a:t>Because </a:t>
            </a:r>
            <a:r>
              <a:rPr lang="en-AU" dirty="0"/>
              <a:t>that’s how long it takes to propagate the information that the general cheated, given </a:t>
            </a:r>
            <a:r>
              <a:rPr lang="en-AU" dirty="0" smtClean="0"/>
              <a:t>t </a:t>
            </a:r>
            <a:r>
              <a:rPr lang="en-AU" dirty="0"/>
              <a:t>conspirators who try to keep the information to themselves.</a:t>
            </a:r>
          </a:p>
          <a:p>
            <a:r>
              <a:rPr lang="en-AU" dirty="0" smtClean="0"/>
              <a:t>We can prevent them from lying, but we can’t make them talk</a:t>
            </a:r>
          </a:p>
          <a:p>
            <a:r>
              <a:rPr lang="en-AU" dirty="0" smtClean="0"/>
              <a:t>In </a:t>
            </a:r>
            <a:r>
              <a:rPr lang="en-AU" i="1" dirty="0" smtClean="0"/>
              <a:t>t+1</a:t>
            </a:r>
            <a:r>
              <a:rPr lang="en-AU" dirty="0" smtClean="0"/>
              <a:t> rounds, at least one honest participant must find out and tell all the others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Lower bound : intuition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65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We’ll show how a symmetric-key version of authentication (called HMACs) can be used to design an efficient, practical algorithm</a:t>
            </a:r>
          </a:p>
          <a:p>
            <a:r>
              <a:rPr lang="en-AU" dirty="0" smtClean="0"/>
              <a:t>(Castro and </a:t>
            </a:r>
            <a:r>
              <a:rPr lang="en-AU" dirty="0" err="1" smtClean="0"/>
              <a:t>Liskov</a:t>
            </a:r>
            <a:r>
              <a:rPr lang="en-AU" dirty="0" smtClean="0"/>
              <a:t>, “Practical Byzantine Fault tolerance and Proactive Recovery”)</a:t>
            </a:r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time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9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Communication is</a:t>
            </a:r>
          </a:p>
          <a:p>
            <a:pPr lvl="1"/>
            <a:r>
              <a:rPr lang="en-AU" dirty="0" smtClean="0"/>
              <a:t>Point-to-point and complete</a:t>
            </a:r>
          </a:p>
          <a:p>
            <a:pPr lvl="2"/>
            <a:r>
              <a:rPr lang="en-AU" dirty="0" smtClean="0"/>
              <a:t>Any two processes can communicate</a:t>
            </a:r>
          </a:p>
          <a:p>
            <a:pPr lvl="2"/>
            <a:r>
              <a:rPr lang="en-AU" dirty="0" smtClean="0"/>
              <a:t>You can’t hear what other processes are saying to each other</a:t>
            </a:r>
          </a:p>
          <a:p>
            <a:pPr lvl="1"/>
            <a:r>
              <a:rPr lang="en-AU" dirty="0" smtClean="0"/>
              <a:t>Synchronous</a:t>
            </a:r>
          </a:p>
          <a:p>
            <a:pPr lvl="2"/>
            <a:r>
              <a:rPr lang="en-AU" dirty="0" smtClean="0"/>
              <a:t>We proceed in rounds</a:t>
            </a:r>
          </a:p>
          <a:p>
            <a:pPr lvl="2"/>
            <a:r>
              <a:rPr lang="en-AU" dirty="0" smtClean="0"/>
              <a:t>You must send your message in this round before you’ve received what others send you this round</a:t>
            </a:r>
          </a:p>
          <a:p>
            <a:pPr lvl="2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2269"/>
            <a:ext cx="8229600" cy="1143000"/>
          </a:xfrm>
        </p:spPr>
        <p:txBody>
          <a:bodyPr/>
          <a:lstStyle/>
          <a:p>
            <a:r>
              <a:rPr lang="en-AU" dirty="0" smtClean="0"/>
              <a:t>Setup: communication</a:t>
            </a:r>
            <a:endParaRPr lang="en-AU" dirty="0"/>
          </a:p>
        </p:txBody>
      </p:sp>
      <p:sp>
        <p:nvSpPr>
          <p:cNvPr id="4" name="Oval 3"/>
          <p:cNvSpPr/>
          <p:nvPr/>
        </p:nvSpPr>
        <p:spPr>
          <a:xfrm>
            <a:off x="6732240" y="1340768"/>
            <a:ext cx="72008" cy="72008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6444208" y="1867490"/>
            <a:ext cx="72008" cy="72008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7668344" y="1484784"/>
            <a:ext cx="72008" cy="72008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6948264" y="2348880"/>
            <a:ext cx="72008" cy="72008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7494240" y="2102768"/>
            <a:ext cx="72008" cy="72008"/>
          </a:xfrm>
          <a:prstGeom prst="ellips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Connector 10"/>
          <p:cNvCxnSpPr>
            <a:stCxn id="4" idx="0"/>
            <a:endCxn id="7" idx="5"/>
          </p:cNvCxnSpPr>
          <p:nvPr/>
        </p:nvCxnSpPr>
        <p:spPr>
          <a:xfrm>
            <a:off x="6768244" y="1340768"/>
            <a:ext cx="241483" cy="1069575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5" idx="6"/>
          </p:cNvCxnSpPr>
          <p:nvPr/>
        </p:nvCxnSpPr>
        <p:spPr>
          <a:xfrm flipH="1">
            <a:off x="6516216" y="1520788"/>
            <a:ext cx="1152128" cy="382706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6"/>
          </p:cNvCxnSpPr>
          <p:nvPr/>
        </p:nvCxnSpPr>
        <p:spPr>
          <a:xfrm flipH="1">
            <a:off x="7566248" y="1495329"/>
            <a:ext cx="138100" cy="643443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5" idx="5"/>
          </p:cNvCxnSpPr>
          <p:nvPr/>
        </p:nvCxnSpPr>
        <p:spPr>
          <a:xfrm flipH="1" flipV="1">
            <a:off x="6505671" y="1928953"/>
            <a:ext cx="1025294" cy="241118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0"/>
          </p:cNvCxnSpPr>
          <p:nvPr/>
        </p:nvCxnSpPr>
        <p:spPr>
          <a:xfrm flipH="1">
            <a:off x="6490698" y="1340768"/>
            <a:ext cx="277546" cy="562726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3"/>
          </p:cNvCxnSpPr>
          <p:nvPr/>
        </p:nvCxnSpPr>
        <p:spPr>
          <a:xfrm flipH="1">
            <a:off x="7008983" y="1546247"/>
            <a:ext cx="669906" cy="854019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" idx="6"/>
            <a:endCxn id="6" idx="6"/>
          </p:cNvCxnSpPr>
          <p:nvPr/>
        </p:nvCxnSpPr>
        <p:spPr>
          <a:xfrm>
            <a:off x="6804248" y="1376772"/>
            <a:ext cx="936104" cy="144016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5"/>
            <a:endCxn id="7" idx="6"/>
          </p:cNvCxnSpPr>
          <p:nvPr/>
        </p:nvCxnSpPr>
        <p:spPr>
          <a:xfrm flipH="1">
            <a:off x="7020272" y="2164231"/>
            <a:ext cx="535431" cy="220653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7"/>
            <a:endCxn id="4" idx="5"/>
          </p:cNvCxnSpPr>
          <p:nvPr/>
        </p:nvCxnSpPr>
        <p:spPr>
          <a:xfrm flipH="1" flipV="1">
            <a:off x="6793703" y="1402231"/>
            <a:ext cx="762000" cy="711082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" idx="5"/>
          </p:cNvCxnSpPr>
          <p:nvPr/>
        </p:nvCxnSpPr>
        <p:spPr>
          <a:xfrm flipH="1" flipV="1">
            <a:off x="6505671" y="1928953"/>
            <a:ext cx="473840" cy="471313"/>
          </a:xfrm>
          <a:prstGeom prst="line">
            <a:avLst/>
          </a:prstGeom>
          <a:ln w="9525">
            <a:solidFill>
              <a:schemeClr val="accent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004751" y="1540453"/>
            <a:ext cx="669906" cy="854019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03133" y="1386816"/>
            <a:ext cx="936104" cy="144016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6803133" y="1388053"/>
            <a:ext cx="762000" cy="711082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6515101" y="1914775"/>
            <a:ext cx="473840" cy="471313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511674" y="1517605"/>
            <a:ext cx="1152128" cy="382706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7561706" y="1492146"/>
            <a:ext cx="138100" cy="643443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7008983" y="1543064"/>
            <a:ext cx="669906" cy="854019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804248" y="1373589"/>
            <a:ext cx="936104" cy="144016"/>
          </a:xfrm>
          <a:prstGeom prst="line">
            <a:avLst/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7566087" y="1504071"/>
            <a:ext cx="138100" cy="643443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6469667" y="1928953"/>
            <a:ext cx="1025294" cy="241118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489136" y="1357861"/>
            <a:ext cx="277546" cy="562726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793703" y="1376772"/>
            <a:ext cx="936104" cy="144016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6508474" y="1921743"/>
            <a:ext cx="473840" cy="471313"/>
          </a:xfrm>
          <a:prstGeom prst="line">
            <a:avLst/>
          </a:prstGeom>
          <a:ln w="19050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3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Some processes are honest</a:t>
            </a:r>
          </a:p>
          <a:p>
            <a:pPr lvl="1"/>
            <a:r>
              <a:rPr lang="en-AU" dirty="0" smtClean="0"/>
              <a:t>They follow the protocol exactly</a:t>
            </a:r>
          </a:p>
          <a:p>
            <a:r>
              <a:rPr lang="en-AU" dirty="0" smtClean="0"/>
              <a:t>Others exhibit “Byzantine failures”</a:t>
            </a:r>
          </a:p>
          <a:p>
            <a:pPr lvl="1"/>
            <a:r>
              <a:rPr lang="en-AU" dirty="0" smtClean="0"/>
              <a:t>They can do whatever they like</a:t>
            </a:r>
          </a:p>
          <a:p>
            <a:pPr lvl="2"/>
            <a:r>
              <a:rPr lang="en-AU" dirty="0" smtClean="0"/>
              <a:t>Stop</a:t>
            </a:r>
          </a:p>
          <a:p>
            <a:pPr lvl="2"/>
            <a:r>
              <a:rPr lang="en-AU" dirty="0" smtClean="0"/>
              <a:t>Change their minds</a:t>
            </a:r>
          </a:p>
          <a:p>
            <a:pPr lvl="2"/>
            <a:r>
              <a:rPr lang="en-AU" dirty="0" smtClean="0"/>
              <a:t>Lie about what they’ve heard</a:t>
            </a:r>
          </a:p>
          <a:p>
            <a:pPr lvl="2"/>
            <a:r>
              <a:rPr lang="en-AU" dirty="0" smtClean="0"/>
              <a:t>Send different reports to different people</a:t>
            </a:r>
          </a:p>
          <a:p>
            <a:pPr lvl="2"/>
            <a:r>
              <a:rPr lang="en-AU" dirty="0" err="1" smtClean="0"/>
              <a:t>etc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Setup: processes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16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There’s a universe of possible values</a:t>
            </a:r>
          </a:p>
          <a:p>
            <a:pPr lvl="1"/>
            <a:r>
              <a:rPr lang="en-AU" dirty="0" smtClean="0"/>
              <a:t>We’ll use {0,1} (but it doesn’t really matter)</a:t>
            </a:r>
          </a:p>
          <a:p>
            <a:r>
              <a:rPr lang="en-AU" dirty="0" smtClean="0"/>
              <a:t>We’ll designate one special process called the General who sends out a value </a:t>
            </a:r>
            <a:r>
              <a:rPr lang="en-AU" i="1" dirty="0" smtClean="0"/>
              <a:t>v</a:t>
            </a:r>
            <a:r>
              <a:rPr lang="en-AU" dirty="0" smtClean="0"/>
              <a:t> to everyone</a:t>
            </a:r>
            <a:r>
              <a:rPr lang="en-AU" i="1" dirty="0" smtClean="0"/>
              <a:t>.</a:t>
            </a:r>
          </a:p>
          <a:p>
            <a:pPr lvl="1"/>
            <a:r>
              <a:rPr lang="en-AU" dirty="0" smtClean="0"/>
              <a:t>And then joins in the agreement process</a:t>
            </a:r>
          </a:p>
          <a:p>
            <a:r>
              <a:rPr lang="en-AU" dirty="0" smtClean="0"/>
              <a:t>If the general is honest, he sends the same </a:t>
            </a:r>
            <a:r>
              <a:rPr lang="en-AU" i="1" dirty="0" smtClean="0"/>
              <a:t>v </a:t>
            </a:r>
            <a:r>
              <a:rPr lang="en-AU" dirty="0" smtClean="0"/>
              <a:t>to everyone.</a:t>
            </a:r>
          </a:p>
          <a:p>
            <a:r>
              <a:rPr lang="en-AU" dirty="0" smtClean="0"/>
              <a:t>Not all formulations of Byzantine Agreement use a General: you could also think of </a:t>
            </a:r>
            <a:r>
              <a:rPr lang="en-AU" i="1" dirty="0" smtClean="0"/>
              <a:t>v</a:t>
            </a:r>
            <a:r>
              <a:rPr lang="en-AU" dirty="0" smtClean="0"/>
              <a:t> as coming from independent sensors </a:t>
            </a:r>
            <a:r>
              <a:rPr lang="en-AU" dirty="0" err="1" smtClean="0"/>
              <a:t>etc</a:t>
            </a:r>
            <a:endParaRPr lang="en-AU" dirty="0" smtClean="0"/>
          </a:p>
          <a:p>
            <a:pPr lvl="1"/>
            <a:r>
              <a:rPr lang="en-AU" dirty="0" smtClean="0"/>
              <a:t>It’s just a convenient way of thinking about whether the initial data is inconsistent, or whether it’s consistent but people lie about it</a:t>
            </a:r>
          </a:p>
          <a:p>
            <a:pPr lvl="1"/>
            <a:r>
              <a:rPr lang="en-AU" dirty="0" smtClean="0"/>
              <a:t>Unfortunately there’s an off-by-one discrepancy between different descriptions in the literature as a result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Setup: the General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95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Agreement: No two honest processes decide on different values</a:t>
            </a:r>
          </a:p>
          <a:p>
            <a:r>
              <a:rPr lang="en-AU" dirty="0" smtClean="0"/>
              <a:t>Validity: If the general is honest, then all honest processes decide on the value he sends</a:t>
            </a:r>
          </a:p>
          <a:p>
            <a:r>
              <a:rPr lang="en-AU" dirty="0" smtClean="0"/>
              <a:t>Termination: All honest processes eventually decide</a:t>
            </a:r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Agreement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3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/>
          <a:lstStyle/>
          <a:p>
            <a:r>
              <a:rPr lang="en-AU" dirty="0" smtClean="0"/>
              <a:t>L2 sees the same messages</a:t>
            </a:r>
            <a:endParaRPr lang="en-AU" dirty="0"/>
          </a:p>
          <a:p>
            <a:pPr lvl="1"/>
            <a:r>
              <a:rPr lang="en-AU" dirty="0" smtClean="0"/>
              <a:t>Whether it’s L1 or G who cheats</a:t>
            </a:r>
          </a:p>
          <a:p>
            <a:r>
              <a:rPr lang="en-AU" dirty="0" smtClean="0"/>
              <a:t>So how can L2 decide what to do?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It’s hard to identify the traitor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861048"/>
            <a:ext cx="382905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28800"/>
            <a:ext cx="38290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Try to design a successful protocol</a:t>
            </a:r>
          </a:p>
          <a:p>
            <a:r>
              <a:rPr lang="en-AU" dirty="0" smtClean="0"/>
              <a:t>A general and 3 other processes (4 in total)</a:t>
            </a:r>
          </a:p>
          <a:p>
            <a:pPr lvl="1"/>
            <a:r>
              <a:rPr lang="en-AU" dirty="0"/>
              <a:t>Tolerate </a:t>
            </a:r>
            <a:r>
              <a:rPr lang="en-AU" dirty="0" smtClean="0"/>
              <a:t>one </a:t>
            </a:r>
            <a:r>
              <a:rPr lang="en-AU" dirty="0"/>
              <a:t>traitor</a:t>
            </a:r>
          </a:p>
          <a:p>
            <a:pPr lvl="1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Exercise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61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r>
              <a:rPr lang="en-AU" dirty="0" smtClean="0"/>
              <a:t>Agreement in the possible presence of </a:t>
            </a:r>
            <a:r>
              <a:rPr lang="en-AU" i="1" dirty="0" smtClean="0"/>
              <a:t>t </a:t>
            </a:r>
            <a:r>
              <a:rPr lang="en-AU" dirty="0" smtClean="0"/>
              <a:t>traitors requires </a:t>
            </a:r>
          </a:p>
          <a:p>
            <a:pPr lvl="1"/>
            <a:r>
              <a:rPr lang="en-AU" i="1" dirty="0" smtClean="0"/>
              <a:t>t+1 </a:t>
            </a:r>
            <a:r>
              <a:rPr lang="en-AU" dirty="0" smtClean="0"/>
              <a:t>rounds of communication</a:t>
            </a:r>
          </a:p>
          <a:p>
            <a:pPr lvl="2"/>
            <a:r>
              <a:rPr lang="en-AU" dirty="0" smtClean="0"/>
              <a:t>Not counting the General’s initial order</a:t>
            </a:r>
          </a:p>
          <a:p>
            <a:pPr lvl="1"/>
            <a:r>
              <a:rPr lang="en-AU" dirty="0" smtClean="0"/>
              <a:t>And 3</a:t>
            </a:r>
            <a:r>
              <a:rPr lang="en-AU" i="1" dirty="0" smtClean="0"/>
              <a:t>t + 1</a:t>
            </a:r>
            <a:r>
              <a:rPr lang="en-AU" dirty="0" smtClean="0"/>
              <a:t> participants in total.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r>
              <a:rPr lang="en-AU" sz="1800" dirty="0" smtClean="0"/>
              <a:t>For rigorous proofs (non-examinable) see </a:t>
            </a:r>
          </a:p>
          <a:p>
            <a:pPr lvl="1"/>
            <a:r>
              <a:rPr lang="en-AU" sz="1600" dirty="0" smtClean="0"/>
              <a:t>Nancy Lynch “Distributed Algorithms” </a:t>
            </a:r>
            <a:r>
              <a:rPr lang="en-AU" sz="1600" dirty="0" err="1" smtClean="0"/>
              <a:t>Ch</a:t>
            </a:r>
            <a:r>
              <a:rPr lang="en-AU" sz="1600" dirty="0" smtClean="0"/>
              <a:t> 6.</a:t>
            </a:r>
          </a:p>
          <a:p>
            <a:pPr lvl="1"/>
            <a:r>
              <a:rPr lang="en-AU" sz="1600" dirty="0" smtClean="0"/>
              <a:t>(Morgan Kaufmann ‘96)</a:t>
            </a:r>
            <a:endParaRPr lang="en-AU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Lower Bound Theorems </a:t>
            </a:r>
            <a:r>
              <a:rPr lang="en-AU" dirty="0" smtClean="0"/>
              <a:t>for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Byzantine Agreement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36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389</TotalTime>
  <Words>1365</Words>
  <Application>Microsoft Office PowerPoint</Application>
  <PresentationFormat>On-screen Show (4:3)</PresentationFormat>
  <Paragraphs>161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Concourse</vt:lpstr>
      <vt:lpstr>Byzantine Agreement</vt:lpstr>
      <vt:lpstr>Plan</vt:lpstr>
      <vt:lpstr>Setup: communication</vt:lpstr>
      <vt:lpstr>Setup: processes</vt:lpstr>
      <vt:lpstr>Setup: the General</vt:lpstr>
      <vt:lpstr>Agreement</vt:lpstr>
      <vt:lpstr>It’s hard to identify the traitor</vt:lpstr>
      <vt:lpstr>Exercise</vt:lpstr>
      <vt:lpstr>Lower Bound Theorems for  Byzantine Agreement</vt:lpstr>
      <vt:lpstr>Intuition</vt:lpstr>
      <vt:lpstr>The Exponential Information Gathering (EIGByz) Algorithm</vt:lpstr>
      <vt:lpstr>Deciding</vt:lpstr>
      <vt:lpstr>Deciding</vt:lpstr>
      <vt:lpstr>Plan</vt:lpstr>
      <vt:lpstr>Authenticated Byzantine Agreement</vt:lpstr>
      <vt:lpstr>Agreement with Authentication</vt:lpstr>
      <vt:lpstr>Theorems for authenticated agreement</vt:lpstr>
      <vt:lpstr>Algorithm for Authenticated Byzantine Agreement</vt:lpstr>
      <vt:lpstr>Deciding</vt:lpstr>
      <vt:lpstr>Lower bound : intuition</vt:lpstr>
      <vt:lpstr>Next time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Byzantine Agreement</dc:title>
  <dc:creator>Vanessa Teague</dc:creator>
  <cp:lastModifiedBy>Vanessa Teague</cp:lastModifiedBy>
  <cp:revision>26</cp:revision>
  <dcterms:created xsi:type="dcterms:W3CDTF">2015-04-24T04:22:30Z</dcterms:created>
  <dcterms:modified xsi:type="dcterms:W3CDTF">2015-04-28T05:01:00Z</dcterms:modified>
</cp:coreProperties>
</file>