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71" r:id="rId2"/>
    <p:sldId id="272" r:id="rId3"/>
    <p:sldId id="287" r:id="rId4"/>
    <p:sldId id="279" r:id="rId5"/>
    <p:sldId id="292" r:id="rId6"/>
    <p:sldId id="256" r:id="rId7"/>
    <p:sldId id="259" r:id="rId8"/>
    <p:sldId id="290" r:id="rId9"/>
    <p:sldId id="288" r:id="rId10"/>
    <p:sldId id="258" r:id="rId11"/>
    <p:sldId id="260" r:id="rId12"/>
    <p:sldId id="263" r:id="rId13"/>
    <p:sldId id="262" r:id="rId14"/>
    <p:sldId id="286" r:id="rId15"/>
    <p:sldId id="264" r:id="rId16"/>
    <p:sldId id="284" r:id="rId17"/>
    <p:sldId id="294" r:id="rId18"/>
    <p:sldId id="295" r:id="rId19"/>
    <p:sldId id="300" r:id="rId20"/>
    <p:sldId id="296" r:id="rId21"/>
    <p:sldId id="297" r:id="rId22"/>
    <p:sldId id="298" r:id="rId23"/>
    <p:sldId id="299" r:id="rId24"/>
    <p:sldId id="28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84" autoAdjust="0"/>
    <p:restoredTop sz="79894" autoAdjust="0"/>
  </p:normalViewPr>
  <p:slideViewPr>
    <p:cSldViewPr>
      <p:cViewPr>
        <p:scale>
          <a:sx n="79" d="100"/>
          <a:sy n="79" d="100"/>
        </p:scale>
        <p:origin x="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64A95-9E2B-4529-A034-0899D565A2DF}" type="datetimeFigureOut">
              <a:rPr lang="en-AU" smtClean="0"/>
              <a:pPr/>
              <a:t>17/03/2015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40818-BFDD-495E-B5B3-CA10B62EA4EB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1936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wa.unimelb.edu.au/OWA/redir.aspx?C=dMbgVp4swkeRyMAySAvsGcgIwqSiO9EI3T7tJGjUckWNLDrgANJAJeU3SqWS1lyoyCdfQ60qrTU.&amp;URL=http://lyrics.wikia.com/MC_Plus%2B:Alice_And_Bob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dirty="0" smtClean="0">
                <a:effectLst/>
                <a:hlinkClick r:id="rId3"/>
              </a:rPr>
              <a:t>http://lyrics.wikia.com/MC_Plus%2B:Alice_And_Bob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40818-BFDD-495E-B5B3-CA10B62EA4EB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108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Shift to Parr’s slides, </a:t>
            </a:r>
            <a:r>
              <a:rPr lang="en-AU" dirty="0" err="1" smtClean="0"/>
              <a:t>ch</a:t>
            </a:r>
            <a:r>
              <a:rPr lang="en-AU" dirty="0" smtClean="0"/>
              <a:t> 10 p. 12.  Check students have read background.</a:t>
            </a:r>
          </a:p>
          <a:p>
            <a:r>
              <a:rPr lang="en-AU" dirty="0" smtClean="0"/>
              <a:t>If not, show Parr’s slides, </a:t>
            </a:r>
            <a:r>
              <a:rPr lang="en-AU" dirty="0" err="1" smtClean="0"/>
              <a:t>ch</a:t>
            </a:r>
            <a:r>
              <a:rPr lang="en-AU" dirty="0" smtClean="0"/>
              <a:t> 1</a:t>
            </a:r>
            <a:r>
              <a:rPr lang="en-AU" baseline="0" dirty="0" smtClean="0"/>
              <a:t> p. 25.</a:t>
            </a:r>
          </a:p>
          <a:p>
            <a:r>
              <a:rPr lang="en-AU" baseline="0" dirty="0" smtClean="0"/>
              <a:t>Review RSA structure, Parr’s slides, </a:t>
            </a:r>
            <a:r>
              <a:rPr lang="en-AU" baseline="0" dirty="0" err="1" smtClean="0"/>
              <a:t>ch</a:t>
            </a:r>
            <a:r>
              <a:rPr lang="en-AU" baseline="0" dirty="0" smtClean="0"/>
              <a:t> 7 p. 5-8.  Get them to compute </a:t>
            </a:r>
            <a:r>
              <a:rPr lang="en-AU" baseline="0" dirty="0" err="1" smtClean="0"/>
              <a:t>sth</a:t>
            </a:r>
            <a:r>
              <a:rPr lang="en-AU" baseline="0" dirty="0" smtClean="0"/>
              <a:t>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40818-BFDD-495E-B5B3-CA10B62EA4EB}" type="slidenum">
              <a:rPr lang="en-AU" smtClean="0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1096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 smtClean="0"/>
              <a:t>Nb</a:t>
            </a:r>
            <a:r>
              <a:rPr lang="en-AU" dirty="0" smtClean="0"/>
              <a:t> collision</a:t>
            </a:r>
            <a:r>
              <a:rPr lang="en-AU" baseline="0" dirty="0" smtClean="0"/>
              <a:t>s aren’t absent; they’re just hard to find.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D0783-3E64-410D-9760-53FFDD3C52AD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760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Ask what goes</a:t>
            </a:r>
            <a:r>
              <a:rPr lang="en-AU" baseline="0" dirty="0" smtClean="0"/>
              <a:t> wrong. 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D0783-3E64-410D-9760-53FFDD3C52AD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735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Ask what goes</a:t>
            </a:r>
            <a:r>
              <a:rPr lang="en-AU" baseline="0" dirty="0" smtClean="0"/>
              <a:t> wrong.  Find a real ex.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D0783-3E64-410D-9760-53FFDD3C52AD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735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e.g.</a:t>
            </a:r>
            <a:r>
              <a:rPr lang="en-AU" baseline="0" dirty="0" smtClean="0"/>
              <a:t> Flame http://blogs.technet.com/b/srd/archive/2012/06/06/more-information-about-the-digital-certificates-used-to-sign-the-flame-malware.aspx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D0783-3E64-410D-9760-53FFDD3C52AD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1043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E3FC-FF9C-4D5B-8B5D-CFE3A8F9443C}" type="datetimeFigureOut">
              <a:rPr lang="en-AU" smtClean="0"/>
              <a:pPr/>
              <a:t>17/03/2015</a:t>
            </a:fld>
            <a:endParaRPr lang="en-A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4AA0-CA71-4ECB-BB19-1C0F53906F5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E3FC-FF9C-4D5B-8B5D-CFE3A8F9443C}" type="datetimeFigureOut">
              <a:rPr lang="en-AU" smtClean="0"/>
              <a:pPr/>
              <a:t>17/03/2015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4AA0-CA71-4ECB-BB19-1C0F53906F5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E3FC-FF9C-4D5B-8B5D-CFE3A8F9443C}" type="datetimeFigureOut">
              <a:rPr lang="en-AU" smtClean="0"/>
              <a:pPr/>
              <a:t>17/03/2015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4AA0-CA71-4ECB-BB19-1C0F53906F5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E3FC-FF9C-4D5B-8B5D-CFE3A8F9443C}" type="datetimeFigureOut">
              <a:rPr lang="en-AU" smtClean="0"/>
              <a:pPr/>
              <a:t>17/03/2015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4AA0-CA71-4ECB-BB19-1C0F53906F5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E3FC-FF9C-4D5B-8B5D-CFE3A8F9443C}" type="datetimeFigureOut">
              <a:rPr lang="en-AU" smtClean="0"/>
              <a:pPr/>
              <a:t>17/03/2015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4AA0-CA71-4ECB-BB19-1C0F53906F5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E3FC-FF9C-4D5B-8B5D-CFE3A8F9443C}" type="datetimeFigureOut">
              <a:rPr lang="en-AU" smtClean="0"/>
              <a:pPr/>
              <a:t>17/03/2015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4AA0-CA71-4ECB-BB19-1C0F53906F5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E3FC-FF9C-4D5B-8B5D-CFE3A8F9443C}" type="datetimeFigureOut">
              <a:rPr lang="en-AU" smtClean="0"/>
              <a:pPr/>
              <a:t>17/03/2015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4AA0-CA71-4ECB-BB19-1C0F53906F5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E3FC-FF9C-4D5B-8B5D-CFE3A8F9443C}" type="datetimeFigureOut">
              <a:rPr lang="en-AU" smtClean="0"/>
              <a:pPr/>
              <a:t>17/03/2015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4AA0-CA71-4ECB-BB19-1C0F53906F5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E3FC-FF9C-4D5B-8B5D-CFE3A8F9443C}" type="datetimeFigureOut">
              <a:rPr lang="en-AU" smtClean="0"/>
              <a:pPr/>
              <a:t>17/03/2015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4AA0-CA71-4ECB-BB19-1C0F53906F5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E3FC-FF9C-4D5B-8B5D-CFE3A8F9443C}" type="datetimeFigureOut">
              <a:rPr lang="en-AU" smtClean="0"/>
              <a:pPr/>
              <a:t>17/03/2015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4AA0-CA71-4ECB-BB19-1C0F53906F5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E3FC-FF9C-4D5B-8B5D-CFE3A8F9443C}" type="datetimeFigureOut">
              <a:rPr lang="en-AU" smtClean="0"/>
              <a:pPr/>
              <a:t>17/03/2015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CFE4AA0-CA71-4ECB-BB19-1C0F53906F5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E05E3FC-FF9C-4D5B-8B5D-CFE3A8F9443C}" type="datetimeFigureOut">
              <a:rPr lang="en-AU" smtClean="0"/>
              <a:pPr/>
              <a:t>17/03/2015</a:t>
            </a:fld>
            <a:endParaRPr lang="en-A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CFE4AA0-CA71-4ECB-BB19-1C0F53906F5D}" type="slidenum">
              <a:rPr lang="en-AU" smtClean="0"/>
              <a:pPr/>
              <a:t>‹#›</a:t>
            </a:fld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 (Very short) </a:t>
            </a:r>
            <a:br>
              <a:rPr lang="en-AU" dirty="0" smtClean="0"/>
            </a:br>
            <a:r>
              <a:rPr lang="en-AU" dirty="0" smtClean="0"/>
              <a:t>Intro to Cryptography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228536"/>
            <a:ext cx="8136576" cy="1752600"/>
          </a:xfrm>
        </p:spPr>
        <p:txBody>
          <a:bodyPr>
            <a:normAutofit/>
          </a:bodyPr>
          <a:lstStyle/>
          <a:p>
            <a:r>
              <a:rPr lang="en-AU" dirty="0" smtClean="0"/>
              <a:t>Using maths </a:t>
            </a:r>
            <a:r>
              <a:rPr lang="en-AU" dirty="0" smtClean="0"/>
              <a:t>to keep </a:t>
            </a:r>
            <a:r>
              <a:rPr lang="en-AU" dirty="0" smtClean="0"/>
              <a:t>secrets and protect data integrity</a:t>
            </a:r>
            <a:endParaRPr lang="en-AU" dirty="0" smtClean="0"/>
          </a:p>
          <a:p>
            <a:r>
              <a:rPr lang="en-AU" dirty="0" smtClean="0"/>
              <a:t>Vanessa Teague, </a:t>
            </a:r>
            <a:r>
              <a:rPr lang="en-AU" dirty="0" smtClean="0"/>
              <a:t>March 2015</a:t>
            </a:r>
            <a:endParaRPr lang="en-AU" dirty="0" smtClean="0"/>
          </a:p>
          <a:p>
            <a:r>
              <a:rPr lang="en-AU" dirty="0" smtClean="0"/>
              <a:t>vjteague@unimelb.edu.au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Public-key cryptography</a:t>
            </a:r>
            <a:br>
              <a:rPr lang="en-AU" dirty="0" smtClean="0"/>
            </a:br>
            <a:r>
              <a:rPr lang="en-AU" dirty="0" smtClean="0"/>
              <a:t>Or how to send secret messages to people you haven’t met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The receiver generates two keys: </a:t>
            </a:r>
          </a:p>
          <a:p>
            <a:pPr lvl="1"/>
            <a:r>
              <a:rPr lang="en-AU" dirty="0" smtClean="0"/>
              <a:t>a public key </a:t>
            </a:r>
            <a:r>
              <a:rPr lang="en-AU" dirty="0" smtClean="0">
                <a:solidFill>
                  <a:schemeClr val="accent1"/>
                </a:solidFill>
              </a:rPr>
              <a:t>e</a:t>
            </a:r>
            <a:r>
              <a:rPr lang="en-AU" dirty="0" smtClean="0"/>
              <a:t> (for encrypting), and</a:t>
            </a:r>
          </a:p>
          <a:p>
            <a:pPr lvl="1"/>
            <a:r>
              <a:rPr lang="en-AU" dirty="0" smtClean="0"/>
              <a:t>a private key </a:t>
            </a:r>
            <a:r>
              <a:rPr lang="en-AU" dirty="0" smtClean="0">
                <a:solidFill>
                  <a:schemeClr val="accent1"/>
                </a:solidFill>
              </a:rPr>
              <a:t>d</a:t>
            </a:r>
            <a:r>
              <a:rPr lang="en-AU" dirty="0" smtClean="0"/>
              <a:t> (for decrypting)</a:t>
            </a:r>
            <a:endParaRPr lang="en-AU" baseline="-25000" dirty="0" smtClean="0"/>
          </a:p>
          <a:p>
            <a:r>
              <a:rPr lang="en-AU" dirty="0" smtClean="0"/>
              <a:t>She publicises the public key </a:t>
            </a:r>
            <a:r>
              <a:rPr lang="en-AU" dirty="0" smtClean="0">
                <a:solidFill>
                  <a:schemeClr val="accent1"/>
                </a:solidFill>
              </a:rPr>
              <a:t>e</a:t>
            </a:r>
          </a:p>
          <a:p>
            <a:pPr lvl="1"/>
            <a:r>
              <a:rPr lang="en-AU" dirty="0" smtClean="0"/>
              <a:t>People use this for encrypting messages</a:t>
            </a:r>
          </a:p>
          <a:p>
            <a:r>
              <a:rPr lang="en-AU" dirty="0" smtClean="0"/>
              <a:t>She keeps the private key </a:t>
            </a:r>
            <a:r>
              <a:rPr lang="en-AU" dirty="0" smtClean="0">
                <a:solidFill>
                  <a:schemeClr val="accent1"/>
                </a:solidFill>
              </a:rPr>
              <a:t>d</a:t>
            </a:r>
            <a:r>
              <a:rPr lang="en-AU" dirty="0" smtClean="0"/>
              <a:t> secret </a:t>
            </a:r>
          </a:p>
          <a:p>
            <a:pPr lvl="1"/>
            <a:r>
              <a:rPr lang="en-AU" dirty="0" smtClean="0"/>
              <a:t>She uses this for decrypting messages</a:t>
            </a:r>
          </a:p>
          <a:p>
            <a:r>
              <a:rPr lang="en-AU" dirty="0" smtClean="0">
                <a:solidFill>
                  <a:schemeClr val="accent1"/>
                </a:solidFill>
              </a:rPr>
              <a:t>No need to “meet” to share a secret!  Publish the public key as widely as you like, and anyone can send you a private message!</a:t>
            </a:r>
            <a:endParaRPr lang="en-AU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Picture of public-key cryptography	</a:t>
            </a:r>
            <a:endParaRPr lang="en-AU" dirty="0"/>
          </a:p>
        </p:txBody>
      </p:sp>
      <p:pic>
        <p:nvPicPr>
          <p:cNvPr id="4" name="Content Placeholder 3" descr="open_lock_clip_art_2345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5500" y="3717032"/>
            <a:ext cx="998822" cy="1179165"/>
          </a:xfrm>
        </p:spPr>
      </p:pic>
      <p:pic>
        <p:nvPicPr>
          <p:cNvPr id="5" name="Picture 4" descr="12279751991093908258rg1024_key_svg_m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08304" y="4005064"/>
            <a:ext cx="1152128" cy="1057385"/>
          </a:xfrm>
          <a:prstGeom prst="rect">
            <a:avLst/>
          </a:prstGeom>
          <a:solidFill>
            <a:srgbClr val="FFCC00"/>
          </a:solidFill>
        </p:spPr>
      </p:pic>
      <p:cxnSp>
        <p:nvCxnSpPr>
          <p:cNvPr id="6" name="Straight Arrow Connector 5"/>
          <p:cNvCxnSpPr/>
          <p:nvPr/>
        </p:nvCxnSpPr>
        <p:spPr>
          <a:xfrm flipV="1">
            <a:off x="467544" y="3501008"/>
            <a:ext cx="7488832" cy="7200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padlock_box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4941168"/>
            <a:ext cx="1560575" cy="1728192"/>
          </a:xfrm>
          <a:prstGeom prst="rect">
            <a:avLst/>
          </a:prstGeom>
        </p:spPr>
      </p:pic>
      <p:pic>
        <p:nvPicPr>
          <p:cNvPr id="9" name="Picture 8" descr="padlock_box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7864" y="2204864"/>
            <a:ext cx="1560575" cy="1728192"/>
          </a:xfrm>
          <a:prstGeom prst="rect">
            <a:avLst/>
          </a:prstGeom>
        </p:spPr>
      </p:pic>
      <p:pic>
        <p:nvPicPr>
          <p:cNvPr id="7" name="Picture 6" descr="12236155211606767678djmx1_cadenas_3_svg_m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27984" y="2852936"/>
            <a:ext cx="365951" cy="5119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19168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Sender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7380312" y="1844824"/>
            <a:ext cx="10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Receiver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3347864" y="321297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RSA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395536" y="594928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RSA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3779912" y="6021288"/>
            <a:ext cx="5053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 matching orange colour is supposed to show </a:t>
            </a:r>
          </a:p>
          <a:p>
            <a:r>
              <a:rPr lang="en-AU" dirty="0" smtClean="0"/>
              <a:t>that this key goes with this padlock. 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that good for?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Lots of people sending to the same receiver</a:t>
            </a:r>
          </a:p>
          <a:p>
            <a:r>
              <a:rPr lang="en-AU" dirty="0" smtClean="0"/>
              <a:t>e.g. in electronic voting, everyone sends their vote to the Electoral Commission</a:t>
            </a:r>
          </a:p>
          <a:p>
            <a:pPr lvl="1"/>
            <a:r>
              <a:rPr lang="en-AU" dirty="0" smtClean="0"/>
              <a:t>Encrypted with the Commission’s public key</a:t>
            </a:r>
          </a:p>
          <a:p>
            <a:endParaRPr lang="en-AU" dirty="0" smtClean="0"/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else is that good for?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Exchanging a secret key for secret-key cryptography</a:t>
            </a:r>
          </a:p>
          <a:p>
            <a:pPr lvl="1"/>
            <a:r>
              <a:rPr lang="en-AU" dirty="0" smtClean="0"/>
              <a:t>The sender </a:t>
            </a:r>
          </a:p>
          <a:p>
            <a:pPr lvl="2"/>
            <a:r>
              <a:rPr lang="en-AU" dirty="0" smtClean="0"/>
              <a:t>generates a secret key,</a:t>
            </a:r>
          </a:p>
          <a:p>
            <a:pPr lvl="2"/>
            <a:r>
              <a:rPr lang="en-AU" dirty="0" smtClean="0"/>
              <a:t>encrypts a message with the secret key, </a:t>
            </a:r>
          </a:p>
          <a:p>
            <a:pPr lvl="2"/>
            <a:r>
              <a:rPr lang="en-AU" dirty="0" smtClean="0"/>
              <a:t>encrypts the secret key with the receiver’s public key, and </a:t>
            </a:r>
          </a:p>
          <a:p>
            <a:pPr lvl="2"/>
            <a:r>
              <a:rPr lang="en-AU" dirty="0" smtClean="0"/>
              <a:t>sends the encrypted message and the encrypted key.</a:t>
            </a:r>
          </a:p>
          <a:p>
            <a:pPr lvl="1"/>
            <a:r>
              <a:rPr lang="en-AU" dirty="0" smtClean="0"/>
              <a:t>The receiver</a:t>
            </a:r>
          </a:p>
          <a:p>
            <a:pPr lvl="2"/>
            <a:r>
              <a:rPr lang="en-AU" dirty="0" smtClean="0"/>
              <a:t>Uses her private key to decrypt the secret key</a:t>
            </a:r>
          </a:p>
          <a:p>
            <a:pPr lvl="2"/>
            <a:r>
              <a:rPr lang="en-AU" dirty="0" smtClean="0"/>
              <a:t>Uses the secret key to decrypt the message</a:t>
            </a:r>
          </a:p>
          <a:p>
            <a:r>
              <a:rPr lang="en-AU" dirty="0" smtClean="0"/>
              <a:t>This is (almost but not quite) how SSL/TLS works, when you get a comforting little lock at the bottom of your screen before you send your credit card number</a:t>
            </a:r>
          </a:p>
          <a:p>
            <a:r>
              <a:rPr lang="en-AU" dirty="0" smtClean="0">
                <a:solidFill>
                  <a:schemeClr val="accent1"/>
                </a:solidFill>
              </a:rPr>
              <a:t>Exercise: </a:t>
            </a:r>
            <a:r>
              <a:rPr lang="en-AU" dirty="0" smtClean="0"/>
              <a:t>draw a picture of this protocol, using boxes, padlocks and keys</a:t>
            </a:r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note about randomness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16832"/>
            <a:ext cx="8280920" cy="4608512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If you don’t use good randomness, you’re doomed.</a:t>
            </a:r>
          </a:p>
          <a:p>
            <a:r>
              <a:rPr lang="en-AU" dirty="0" smtClean="0"/>
              <a:t>The attacker guesses your key (or your per-message random padding, e.g. in OAEP), and decrypts all your messages</a:t>
            </a:r>
          </a:p>
          <a:p>
            <a:r>
              <a:rPr lang="en-AU" dirty="0" smtClean="0"/>
              <a:t>Many practical attacks on real systems are as simple as this</a:t>
            </a:r>
          </a:p>
          <a:p>
            <a:pPr lvl="1"/>
            <a:r>
              <a:rPr lang="en-AU" dirty="0" smtClean="0"/>
              <a:t>E.g. Norwegian Internet voting (’13),</a:t>
            </a:r>
          </a:p>
          <a:p>
            <a:pPr lvl="1"/>
            <a:r>
              <a:rPr lang="en-AU" dirty="0" smtClean="0"/>
              <a:t>the NSA’s weakening of </a:t>
            </a:r>
            <a:r>
              <a:rPr lang="en-AU" dirty="0" err="1" smtClean="0"/>
              <a:t>Dual_EC_DRBG</a:t>
            </a:r>
            <a:endParaRPr lang="en-AU" dirty="0" smtClean="0"/>
          </a:p>
          <a:p>
            <a:r>
              <a:rPr lang="en-AU" dirty="0" smtClean="0"/>
              <a:t>In the examples, I’ve used a random generator that relies on the operating system’s randomness source</a:t>
            </a:r>
          </a:p>
          <a:p>
            <a:pPr lvl="1"/>
            <a:r>
              <a:rPr lang="en-AU" dirty="0" smtClean="0"/>
              <a:t>It might be OK, or it might not.</a:t>
            </a:r>
          </a:p>
          <a:p>
            <a:pPr lvl="1"/>
            <a:r>
              <a:rPr lang="en-AU" dirty="0" smtClean="0"/>
              <a:t>You’d need to check carefully on the particular system you were using.</a:t>
            </a:r>
          </a:p>
          <a:p>
            <a:pPr lvl="1"/>
            <a:r>
              <a:rPr lang="en-AU" dirty="0"/>
              <a:t>http://xkcd.com/221/</a:t>
            </a:r>
          </a:p>
        </p:txBody>
      </p:sp>
    </p:spTree>
    <p:extLst>
      <p:ext uri="{BB962C8B-B14F-4D97-AF65-F5344CB8AC3E}">
        <p14:creationId xmlns:p14="http://schemas.microsoft.com/office/powerpoint/2010/main" val="3887018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Chapter 2:</a:t>
            </a:r>
            <a:br>
              <a:rPr lang="en-AU" dirty="0" smtClean="0"/>
            </a:br>
            <a:r>
              <a:rPr lang="en-AU" dirty="0" smtClean="0"/>
              <a:t>Digital Signatures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228536"/>
            <a:ext cx="8424936" cy="1752600"/>
          </a:xfrm>
        </p:spPr>
        <p:txBody>
          <a:bodyPr/>
          <a:lstStyle/>
          <a:p>
            <a:r>
              <a:rPr lang="en-AU" dirty="0" smtClean="0"/>
              <a:t>Or how to check who sent the message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What’s a digital signature?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mathematical link between a particular message and a particular public key.</a:t>
            </a:r>
          </a:p>
          <a:p>
            <a:pPr lvl="1"/>
            <a:r>
              <a:rPr lang="en-AU" dirty="0" smtClean="0">
                <a:solidFill>
                  <a:schemeClr val="accent1"/>
                </a:solidFill>
              </a:rPr>
              <a:t>Signature = Sign(message, </a:t>
            </a:r>
            <a:r>
              <a:rPr lang="en-AU" dirty="0" err="1" smtClean="0">
                <a:solidFill>
                  <a:schemeClr val="accent1"/>
                </a:solidFill>
              </a:rPr>
              <a:t>private_key</a:t>
            </a:r>
            <a:r>
              <a:rPr lang="en-AU" dirty="0" smtClean="0">
                <a:solidFill>
                  <a:schemeClr val="accent1"/>
                </a:solidFill>
              </a:rPr>
              <a:t>) </a:t>
            </a:r>
          </a:p>
          <a:p>
            <a:pPr lvl="2"/>
            <a:r>
              <a:rPr lang="en-AU" dirty="0" smtClean="0"/>
              <a:t>A string of bits that Alice appends to her message</a:t>
            </a:r>
          </a:p>
          <a:p>
            <a:pPr lvl="1"/>
            <a:r>
              <a:rPr lang="en-AU" dirty="0" smtClean="0">
                <a:solidFill>
                  <a:schemeClr val="accent1"/>
                </a:solidFill>
              </a:rPr>
              <a:t>Verify(message, signature, public key)</a:t>
            </a:r>
          </a:p>
          <a:p>
            <a:pPr lvl="2"/>
            <a:r>
              <a:rPr lang="en-AU" dirty="0" smtClean="0"/>
              <a:t>Allows Bob to check that Alice’s public key was used to sign</a:t>
            </a:r>
          </a:p>
          <a:p>
            <a:r>
              <a:rPr lang="en-AU" dirty="0" smtClean="0"/>
              <a:t>Without Alice’s public key, you can’t forge/modify/sign a different message: if you try, verification will </a:t>
            </a:r>
            <a:r>
              <a:rPr lang="en-AU" dirty="0" smtClean="0"/>
              <a:t>fail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008839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What’s a digital signature?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A mathematical link between a particular message and a particular public key.</a:t>
            </a:r>
          </a:p>
          <a:p>
            <a:pPr lvl="1"/>
            <a:r>
              <a:rPr lang="en-AU" dirty="0" smtClean="0">
                <a:solidFill>
                  <a:schemeClr val="accent1"/>
                </a:solidFill>
              </a:rPr>
              <a:t>Signature = Sign(message, </a:t>
            </a:r>
            <a:r>
              <a:rPr lang="en-AU" dirty="0" err="1" smtClean="0">
                <a:solidFill>
                  <a:schemeClr val="accent1"/>
                </a:solidFill>
              </a:rPr>
              <a:t>private_key</a:t>
            </a:r>
            <a:r>
              <a:rPr lang="en-AU" dirty="0" smtClean="0">
                <a:solidFill>
                  <a:schemeClr val="accent1"/>
                </a:solidFill>
              </a:rPr>
              <a:t>) </a:t>
            </a:r>
          </a:p>
          <a:p>
            <a:pPr lvl="2"/>
            <a:r>
              <a:rPr lang="en-AU" dirty="0" smtClean="0"/>
              <a:t>A string of bits that Alice appends to her message</a:t>
            </a:r>
          </a:p>
          <a:p>
            <a:pPr lvl="1"/>
            <a:r>
              <a:rPr lang="en-AU" dirty="0" smtClean="0">
                <a:solidFill>
                  <a:schemeClr val="accent1"/>
                </a:solidFill>
              </a:rPr>
              <a:t>Verify(message, signature, public key)</a:t>
            </a:r>
          </a:p>
          <a:p>
            <a:pPr lvl="2"/>
            <a:r>
              <a:rPr lang="en-AU" dirty="0" smtClean="0"/>
              <a:t>Allows Bob to check (using Alice’s public key) that Alice’s private key was used to sign</a:t>
            </a:r>
          </a:p>
          <a:p>
            <a:r>
              <a:rPr lang="en-AU" dirty="0" smtClean="0"/>
              <a:t>Without Alice’s private key, you can’t forge/modify/sign a different message: if you try, verification will fail</a:t>
            </a:r>
          </a:p>
          <a:p>
            <a:r>
              <a:rPr lang="en-AU" dirty="0"/>
              <a:t>Common examples: RSA, DSA</a:t>
            </a:r>
          </a:p>
        </p:txBody>
      </p:sp>
    </p:spTree>
    <p:extLst>
      <p:ext uri="{BB962C8B-B14F-4D97-AF65-F5344CB8AC3E}">
        <p14:creationId xmlns:p14="http://schemas.microsoft.com/office/powerpoint/2010/main" val="603956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Digital signatures: more details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Most digital signature algorithms (e.g. RSA, DSA) hash a message before signing</a:t>
            </a:r>
          </a:p>
          <a:p>
            <a:r>
              <a:rPr lang="en-AU" dirty="0" smtClean="0"/>
              <a:t>A hash algorithm takes a (possibly long) message, and produces a fixed-length digest (at least 160 bits)</a:t>
            </a:r>
          </a:p>
          <a:p>
            <a:r>
              <a:rPr lang="en-AU" dirty="0" smtClean="0">
                <a:solidFill>
                  <a:schemeClr val="accent1"/>
                </a:solidFill>
              </a:rPr>
              <a:t>For crypto hashes, it should be infeasible to find two messages that hash to the same digest (this is called a “collision”)</a:t>
            </a:r>
          </a:p>
          <a:p>
            <a:r>
              <a:rPr lang="en-AU" dirty="0" smtClean="0"/>
              <a:t>Ex: think about the hashing you studied in algorithms classes, e.g. H(m) = m *a + b mod c.  Does that satisfy this </a:t>
            </a:r>
            <a:r>
              <a:rPr lang="en-AU" dirty="0" err="1" smtClean="0"/>
              <a:t>def</a:t>
            </a:r>
            <a:r>
              <a:rPr lang="en-AU" dirty="0" smtClean="0"/>
              <a:t>? </a:t>
            </a:r>
          </a:p>
          <a:p>
            <a:r>
              <a:rPr lang="en-AU" dirty="0" smtClean="0"/>
              <a:t>Common </a:t>
            </a:r>
            <a:r>
              <a:rPr lang="en-AU" dirty="0" smtClean="0"/>
              <a:t>good examples: SHA256</a:t>
            </a:r>
            <a:r>
              <a:rPr lang="en-AU" dirty="0" smtClean="0"/>
              <a:t>, </a:t>
            </a:r>
            <a:r>
              <a:rPr lang="en-AU" dirty="0" smtClean="0"/>
              <a:t>SHA512</a:t>
            </a:r>
          </a:p>
          <a:p>
            <a:r>
              <a:rPr lang="en-AU" dirty="0" smtClean="0"/>
              <a:t>Older/no longer secure examples: MD5, SHA-1.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072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15" y="284363"/>
            <a:ext cx="8229600" cy="1143000"/>
          </a:xfrm>
        </p:spPr>
        <p:txBody>
          <a:bodyPr/>
          <a:lstStyle/>
          <a:p>
            <a:r>
              <a:rPr lang="en-AU" dirty="0" smtClean="0"/>
              <a:t>A picture of </a:t>
            </a:r>
            <a:r>
              <a:rPr lang="en-AU" dirty="0" smtClean="0"/>
              <a:t>RSA hash </a:t>
            </a:r>
            <a:r>
              <a:rPr lang="en-AU" dirty="0" smtClean="0"/>
              <a:t>&amp; </a:t>
            </a:r>
            <a:r>
              <a:rPr lang="en-AU" dirty="0" smtClean="0"/>
              <a:t>sign (1)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25625"/>
            <a:ext cx="2904306" cy="2510102"/>
          </a:xfrm>
        </p:spPr>
        <p:txBody>
          <a:bodyPr>
            <a:normAutofit/>
          </a:bodyPr>
          <a:lstStyle/>
          <a:p>
            <a:r>
              <a:rPr lang="en-AU" dirty="0" smtClean="0"/>
              <a:t>Ex: If </a:t>
            </a:r>
            <a:r>
              <a:rPr lang="en-AU" dirty="0" smtClean="0"/>
              <a:t>you use plain RSA and a “hash”, that’s easy to invert, what </a:t>
            </a:r>
            <a:r>
              <a:rPr lang="en-AU" dirty="0" smtClean="0"/>
              <a:t>can </a:t>
            </a:r>
            <a:r>
              <a:rPr lang="en-AU" dirty="0" smtClean="0"/>
              <a:t>an attacker do?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3371850" y="1491192"/>
            <a:ext cx="4629149" cy="668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(long) message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4733922" y="3666860"/>
            <a:ext cx="1904998" cy="668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Fixed-length </a:t>
            </a:r>
            <a:r>
              <a:rPr lang="en-AU" dirty="0" smtClean="0"/>
              <a:t>digest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4182256" y="2564206"/>
            <a:ext cx="3192905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Cryptographic Hash Function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4733920" y="4775867"/>
            <a:ext cx="1904998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Signing </a:t>
            </a:r>
            <a:r>
              <a:rPr lang="en-AU" dirty="0" err="1" smtClean="0"/>
              <a:t>Alg</a:t>
            </a:r>
            <a:r>
              <a:rPr lang="en-AU" dirty="0" smtClean="0"/>
              <a:t> (RSA)  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4733920" y="5885790"/>
            <a:ext cx="1904998" cy="668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Signature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7048494" y="4742664"/>
            <a:ext cx="1904998" cy="668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Private Key</a:t>
            </a:r>
            <a:endParaRPr lang="en-AU" dirty="0"/>
          </a:p>
        </p:txBody>
      </p:sp>
      <p:sp>
        <p:nvSpPr>
          <p:cNvPr id="10" name="Down Arrow 9"/>
          <p:cNvSpPr/>
          <p:nvPr/>
        </p:nvSpPr>
        <p:spPr>
          <a:xfrm>
            <a:off x="5587999" y="2015067"/>
            <a:ext cx="355601" cy="549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Down Arrow 10"/>
          <p:cNvSpPr/>
          <p:nvPr/>
        </p:nvSpPr>
        <p:spPr>
          <a:xfrm>
            <a:off x="5587999" y="5452996"/>
            <a:ext cx="355601" cy="549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Down Arrow 11"/>
          <p:cNvSpPr/>
          <p:nvPr/>
        </p:nvSpPr>
        <p:spPr>
          <a:xfrm>
            <a:off x="5626099" y="4335727"/>
            <a:ext cx="355601" cy="431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Down Arrow 12"/>
          <p:cNvSpPr/>
          <p:nvPr/>
        </p:nvSpPr>
        <p:spPr>
          <a:xfrm>
            <a:off x="5613400" y="3217526"/>
            <a:ext cx="355601" cy="549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ight Arrow 13"/>
          <p:cNvSpPr/>
          <p:nvPr/>
        </p:nvSpPr>
        <p:spPr>
          <a:xfrm rot="10800000">
            <a:off x="6638918" y="4842411"/>
            <a:ext cx="482600" cy="469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4207446" y="2564206"/>
            <a:ext cx="3192905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Easily-reversed </a:t>
            </a:r>
            <a:r>
              <a:rPr lang="en-AU" dirty="0" smtClean="0"/>
              <a:t>Hash Function</a:t>
            </a:r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7053697" y="4754466"/>
            <a:ext cx="1904998" cy="668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Public </a:t>
            </a:r>
            <a:r>
              <a:rPr lang="en-AU" dirty="0" smtClean="0"/>
              <a:t>Key</a:t>
            </a:r>
            <a:endParaRPr lang="en-AU" dirty="0"/>
          </a:p>
        </p:txBody>
      </p:sp>
      <p:sp>
        <p:nvSpPr>
          <p:cNvPr id="17" name="Down Arrow 16"/>
          <p:cNvSpPr/>
          <p:nvPr/>
        </p:nvSpPr>
        <p:spPr>
          <a:xfrm flipV="1">
            <a:off x="5593202" y="2015067"/>
            <a:ext cx="355601" cy="5356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Down Arrow 17"/>
          <p:cNvSpPr/>
          <p:nvPr/>
        </p:nvSpPr>
        <p:spPr>
          <a:xfrm flipV="1">
            <a:off x="5585848" y="5420212"/>
            <a:ext cx="355601" cy="6223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Down Arrow 18"/>
          <p:cNvSpPr/>
          <p:nvPr/>
        </p:nvSpPr>
        <p:spPr>
          <a:xfrm flipV="1">
            <a:off x="5618603" y="4246887"/>
            <a:ext cx="355601" cy="4497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Down Arrow 19"/>
          <p:cNvSpPr/>
          <p:nvPr/>
        </p:nvSpPr>
        <p:spPr>
          <a:xfrm flipV="1">
            <a:off x="5594015" y="3163730"/>
            <a:ext cx="355601" cy="5572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ight Arrow 20"/>
          <p:cNvSpPr/>
          <p:nvPr/>
        </p:nvSpPr>
        <p:spPr>
          <a:xfrm rot="10800000">
            <a:off x="6638921" y="4842409"/>
            <a:ext cx="482597" cy="469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67544" y="4264712"/>
            <a:ext cx="2904306" cy="25101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err="1" smtClean="0"/>
              <a:t>Ans</a:t>
            </a:r>
            <a:r>
              <a:rPr lang="en-AU" dirty="0" smtClean="0"/>
              <a:t>: Start with a signature and work backwards, using the public key to compute the digest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325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Short bio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I did my bachelor’s degree here at </a:t>
            </a:r>
            <a:r>
              <a:rPr lang="en-AU" dirty="0" err="1" smtClean="0"/>
              <a:t>UniMelb</a:t>
            </a:r>
            <a:r>
              <a:rPr lang="en-AU" dirty="0" smtClean="0"/>
              <a:t> (in maths and CS)</a:t>
            </a:r>
          </a:p>
          <a:p>
            <a:r>
              <a:rPr lang="en-AU" dirty="0" smtClean="0"/>
              <a:t>I did my PhD at Stanford Uni in California</a:t>
            </a:r>
          </a:p>
          <a:p>
            <a:r>
              <a:rPr lang="en-AU" dirty="0" smtClean="0"/>
              <a:t>I am interested in using cryptography for large complicated computations in which you don’t trust all the participants</a:t>
            </a:r>
          </a:p>
          <a:p>
            <a:r>
              <a:rPr lang="en-AU" dirty="0" smtClean="0"/>
              <a:t>My favourite research application is electronic elections</a:t>
            </a:r>
          </a:p>
          <a:p>
            <a:pPr lvl="1"/>
            <a:r>
              <a:rPr lang="en-AU" dirty="0" smtClean="0"/>
              <a:t>In which there’s a fair argument for not trusting anyone</a:t>
            </a:r>
          </a:p>
          <a:p>
            <a:r>
              <a:rPr lang="en-AU" dirty="0" smtClean="0"/>
              <a:t>I also waste a lot of time writing op </a:t>
            </a:r>
            <a:r>
              <a:rPr lang="en-AU" dirty="0" err="1" smtClean="0"/>
              <a:t>ed</a:t>
            </a:r>
            <a:r>
              <a:rPr lang="en-AU" dirty="0" smtClean="0"/>
              <a:t> pieces about how it </a:t>
            </a:r>
            <a:r>
              <a:rPr lang="en-AU" smtClean="0"/>
              <a:t>shouldn’t have been </a:t>
            </a:r>
            <a:r>
              <a:rPr lang="en-AU" dirty="0" smtClean="0"/>
              <a:t>done</a:t>
            </a:r>
          </a:p>
          <a:p>
            <a:pPr lvl="1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15" y="284363"/>
            <a:ext cx="8229600" cy="1143000"/>
          </a:xfrm>
        </p:spPr>
        <p:txBody>
          <a:bodyPr/>
          <a:lstStyle/>
          <a:p>
            <a:r>
              <a:rPr lang="en-AU" dirty="0" smtClean="0"/>
              <a:t>A picture of hash &amp; </a:t>
            </a:r>
            <a:r>
              <a:rPr lang="en-AU" dirty="0" smtClean="0"/>
              <a:t>sign (2)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2559050" cy="2510102"/>
          </a:xfrm>
        </p:spPr>
        <p:txBody>
          <a:bodyPr>
            <a:normAutofit/>
          </a:bodyPr>
          <a:lstStyle/>
          <a:p>
            <a:r>
              <a:rPr lang="en-AU" dirty="0" smtClean="0"/>
              <a:t>Ex: If the attacker finds a collision in the hash function, what can they do?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3371850" y="1491192"/>
            <a:ext cx="4629149" cy="668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(long) message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4733922" y="3666860"/>
            <a:ext cx="1904998" cy="668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Fixed-length digest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4182256" y="2564206"/>
            <a:ext cx="3192905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Cryptographic Hash Function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4733920" y="4775867"/>
            <a:ext cx="1904998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Signing </a:t>
            </a:r>
            <a:r>
              <a:rPr lang="en-AU" dirty="0" err="1" smtClean="0"/>
              <a:t>Alg</a:t>
            </a:r>
            <a:r>
              <a:rPr lang="en-AU" dirty="0" smtClean="0"/>
              <a:t>  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4733920" y="5885790"/>
            <a:ext cx="1904998" cy="668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Signature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7048494" y="4742664"/>
            <a:ext cx="1904998" cy="668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Private Key</a:t>
            </a:r>
            <a:endParaRPr lang="en-AU" dirty="0"/>
          </a:p>
        </p:txBody>
      </p:sp>
      <p:sp>
        <p:nvSpPr>
          <p:cNvPr id="10" name="Down Arrow 9"/>
          <p:cNvSpPr/>
          <p:nvPr/>
        </p:nvSpPr>
        <p:spPr>
          <a:xfrm>
            <a:off x="5587999" y="2015067"/>
            <a:ext cx="355601" cy="549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Down Arrow 10"/>
          <p:cNvSpPr/>
          <p:nvPr/>
        </p:nvSpPr>
        <p:spPr>
          <a:xfrm>
            <a:off x="5587999" y="5452996"/>
            <a:ext cx="355601" cy="549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Down Arrow 11"/>
          <p:cNvSpPr/>
          <p:nvPr/>
        </p:nvSpPr>
        <p:spPr>
          <a:xfrm>
            <a:off x="5626099" y="4218465"/>
            <a:ext cx="355601" cy="549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Down Arrow 12"/>
          <p:cNvSpPr/>
          <p:nvPr/>
        </p:nvSpPr>
        <p:spPr>
          <a:xfrm>
            <a:off x="5613400" y="3217526"/>
            <a:ext cx="355601" cy="549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ight Arrow 13"/>
          <p:cNvSpPr/>
          <p:nvPr/>
        </p:nvSpPr>
        <p:spPr>
          <a:xfrm rot="10800000">
            <a:off x="6638918" y="4842411"/>
            <a:ext cx="482600" cy="469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836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Hash function collisions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An adversary who finds collisions in the hash function can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461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765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If 2 messages hash to the same digest, they have the same </a:t>
            </a:r>
            <a:r>
              <a:rPr lang="en-AU" dirty="0" smtClean="0"/>
              <a:t>sig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4" y="1690688"/>
            <a:ext cx="7886700" cy="4351338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628651" y="1491192"/>
            <a:ext cx="3542363" cy="668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“I owe Vanessa $10”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1990722" y="3666860"/>
            <a:ext cx="1904998" cy="668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Digest D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1990721" y="4775867"/>
            <a:ext cx="1904998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Signing </a:t>
            </a:r>
            <a:r>
              <a:rPr lang="en-AU" dirty="0" err="1" smtClean="0"/>
              <a:t>Alg</a:t>
            </a:r>
            <a:r>
              <a:rPr lang="en-AU" dirty="0" smtClean="0"/>
              <a:t>  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1990721" y="5885790"/>
            <a:ext cx="1904998" cy="668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Signature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236096" y="4742664"/>
            <a:ext cx="1237104" cy="668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Private Key</a:t>
            </a:r>
            <a:endParaRPr lang="en-AU" dirty="0"/>
          </a:p>
        </p:txBody>
      </p:sp>
      <p:sp>
        <p:nvSpPr>
          <p:cNvPr id="10" name="Down Arrow 9"/>
          <p:cNvSpPr/>
          <p:nvPr/>
        </p:nvSpPr>
        <p:spPr>
          <a:xfrm>
            <a:off x="2844800" y="2015067"/>
            <a:ext cx="355601" cy="549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Down Arrow 10"/>
          <p:cNvSpPr/>
          <p:nvPr/>
        </p:nvSpPr>
        <p:spPr>
          <a:xfrm>
            <a:off x="2844800" y="5452996"/>
            <a:ext cx="355601" cy="549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Down Arrow 11"/>
          <p:cNvSpPr/>
          <p:nvPr/>
        </p:nvSpPr>
        <p:spPr>
          <a:xfrm>
            <a:off x="2882900" y="4218465"/>
            <a:ext cx="355601" cy="549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Down Arrow 12"/>
          <p:cNvSpPr/>
          <p:nvPr/>
        </p:nvSpPr>
        <p:spPr>
          <a:xfrm>
            <a:off x="2870200" y="3217526"/>
            <a:ext cx="355601" cy="549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ight Arrow 13"/>
          <p:cNvSpPr/>
          <p:nvPr/>
        </p:nvSpPr>
        <p:spPr>
          <a:xfrm>
            <a:off x="1473199" y="4842411"/>
            <a:ext cx="482600" cy="469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5441429" y="1491192"/>
            <a:ext cx="3566037" cy="668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“I owe Vanessa $1 000 000”</a:t>
            </a:r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5762616" y="3666860"/>
            <a:ext cx="1904998" cy="668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Same Digest D </a:t>
            </a:r>
            <a:endParaRPr lang="en-AU" dirty="0"/>
          </a:p>
        </p:txBody>
      </p:sp>
      <p:sp>
        <p:nvSpPr>
          <p:cNvPr id="17" name="Rectangle 16"/>
          <p:cNvSpPr/>
          <p:nvPr/>
        </p:nvSpPr>
        <p:spPr>
          <a:xfrm>
            <a:off x="5762616" y="2564206"/>
            <a:ext cx="2826749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Cryptographic Hash Function</a:t>
            </a:r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5762614" y="5885790"/>
            <a:ext cx="1904998" cy="668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Same signature</a:t>
            </a:r>
            <a:endParaRPr lang="en-AU" dirty="0"/>
          </a:p>
        </p:txBody>
      </p:sp>
      <p:sp>
        <p:nvSpPr>
          <p:cNvPr id="21" name="Down Arrow 20"/>
          <p:cNvSpPr/>
          <p:nvPr/>
        </p:nvSpPr>
        <p:spPr>
          <a:xfrm>
            <a:off x="6616693" y="2015067"/>
            <a:ext cx="355601" cy="549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Down Arrow 23"/>
          <p:cNvSpPr/>
          <p:nvPr/>
        </p:nvSpPr>
        <p:spPr>
          <a:xfrm>
            <a:off x="6642094" y="3217526"/>
            <a:ext cx="355601" cy="549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Down Arrow 25"/>
          <p:cNvSpPr/>
          <p:nvPr/>
        </p:nvSpPr>
        <p:spPr>
          <a:xfrm>
            <a:off x="6477000" y="4742663"/>
            <a:ext cx="342894" cy="984902"/>
          </a:xfrm>
          <a:prstGeom prst="downArrow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193254" y="2564206"/>
            <a:ext cx="2826749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Cryptographic Hash Function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050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OK, great, now everything is perfectly secure, right?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1. Only if the RSA parameters are properly generated (with strong randomness) to prevent forgery</a:t>
            </a:r>
          </a:p>
          <a:p>
            <a:pPr lvl="1"/>
            <a:r>
              <a:rPr lang="en-AU" dirty="0" smtClean="0"/>
              <a:t>See Alex’s talk tomorrow</a:t>
            </a:r>
          </a:p>
          <a:p>
            <a:r>
              <a:rPr lang="en-AU" dirty="0" smtClean="0"/>
              <a:t>2. A signature is only as good as your confidence you’ve got the right public key</a:t>
            </a:r>
          </a:p>
          <a:p>
            <a:pPr lvl="1"/>
            <a:r>
              <a:rPr lang="en-AU" dirty="0" smtClean="0"/>
              <a:t>So how do you find the right public key?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8946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Certificate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 smtClean="0"/>
              <a:t>A certificate is just a special kind of signed message, in which</a:t>
            </a:r>
          </a:p>
          <a:p>
            <a:pPr lvl="1"/>
            <a:r>
              <a:rPr lang="en-AU" dirty="0" smtClean="0"/>
              <a:t>The message says “XYZ is the public key of So-and-so”</a:t>
            </a:r>
          </a:p>
          <a:p>
            <a:pPr lvl="2"/>
            <a:r>
              <a:rPr lang="en-AU" dirty="0" smtClean="0"/>
              <a:t>With some other data, e.g. a date.</a:t>
            </a:r>
          </a:p>
          <a:p>
            <a:pPr lvl="1"/>
            <a:r>
              <a:rPr lang="en-AU" dirty="0" smtClean="0"/>
              <a:t>The signer is supposed to be someone (whose public key) you already know</a:t>
            </a:r>
          </a:p>
          <a:p>
            <a:pPr lvl="2"/>
            <a:r>
              <a:rPr lang="en-AU" dirty="0" smtClean="0"/>
              <a:t>A typical web browser has lots of certificate authorities’ public keys installed when it ships.</a:t>
            </a:r>
          </a:p>
          <a:p>
            <a:r>
              <a:rPr lang="en-AU" dirty="0" smtClean="0"/>
              <a:t>Sometimes they’re used in chains</a:t>
            </a:r>
          </a:p>
          <a:p>
            <a:pPr lvl="1"/>
            <a:r>
              <a:rPr lang="en-AU" dirty="0" smtClean="0"/>
              <a:t>When you know the beginning, and what to check the public key of the end</a:t>
            </a:r>
          </a:p>
          <a:p>
            <a:r>
              <a:rPr lang="en-AU" dirty="0" smtClean="0"/>
              <a:t>You can check them yourself</a:t>
            </a:r>
          </a:p>
          <a:p>
            <a:pPr lvl="1"/>
            <a:r>
              <a:rPr lang="en-AU" dirty="0" smtClean="0"/>
              <a:t>E.g. using the “examine certificate” option in Windows,</a:t>
            </a:r>
          </a:p>
          <a:p>
            <a:pPr lvl="1"/>
            <a:r>
              <a:rPr lang="en-AU" dirty="0" smtClean="0"/>
              <a:t>Or by using “</a:t>
            </a:r>
            <a:r>
              <a:rPr lang="en-AU" dirty="0" err="1" smtClean="0"/>
              <a:t>openssl</a:t>
            </a:r>
            <a:r>
              <a:rPr lang="en-AU" dirty="0" smtClean="0"/>
              <a:t> verify” on nutmeg/</a:t>
            </a:r>
            <a:r>
              <a:rPr lang="en-AU" dirty="0" err="1" smtClean="0"/>
              <a:t>dimefox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633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What’s crypto for anyway?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"</a:t>
            </a:r>
            <a:r>
              <a:rPr lang="en-AU" dirty="0"/>
              <a:t>Encryption </a:t>
            </a:r>
            <a:r>
              <a:rPr lang="en-AU" dirty="0" smtClean="0"/>
              <a:t>works.  </a:t>
            </a:r>
            <a:r>
              <a:rPr lang="en-AU" dirty="0" smtClean="0">
                <a:solidFill>
                  <a:schemeClr val="accent1"/>
                </a:solidFill>
              </a:rPr>
              <a:t>Properly </a:t>
            </a:r>
            <a:r>
              <a:rPr lang="en-AU" dirty="0">
                <a:solidFill>
                  <a:schemeClr val="accent1"/>
                </a:solidFill>
              </a:rPr>
              <a:t>implemented strong crypto </a:t>
            </a:r>
            <a:r>
              <a:rPr lang="en-AU" dirty="0"/>
              <a:t>systems are one of the few things that you can rely </a:t>
            </a:r>
            <a:r>
              <a:rPr lang="en-AU" dirty="0" smtClean="0"/>
              <a:t>on.  Unfortunately, endpoint </a:t>
            </a:r>
            <a:r>
              <a:rPr lang="en-AU" dirty="0"/>
              <a:t>security is so terrifically weak that NSA can frequently find ways around it</a:t>
            </a:r>
            <a:r>
              <a:rPr lang="en-AU" dirty="0" smtClean="0"/>
              <a:t>.” (Edward Snowden)</a:t>
            </a:r>
            <a:endParaRPr lang="en-AU" dirty="0"/>
          </a:p>
          <a:p>
            <a:r>
              <a:rPr lang="en-AU" dirty="0"/>
              <a:t>“Our job is to think evil and do good”  (The chief security officer at a big company you’ve heard of)</a:t>
            </a:r>
          </a:p>
          <a:p>
            <a:r>
              <a:rPr lang="en-AU" dirty="0" smtClean="0"/>
              <a:t>“I try to teach my students a malicious mindset” (A lecturer at a big university you’ve heard of.)</a:t>
            </a:r>
          </a:p>
          <a:p>
            <a:r>
              <a:rPr lang="en-AU" dirty="0" smtClean="0"/>
              <a:t>We’re trying to make something work (get the right answer, maintain privacy, etc.) </a:t>
            </a:r>
            <a:r>
              <a:rPr lang="en-AU" dirty="0" smtClean="0">
                <a:solidFill>
                  <a:schemeClr val="accent1"/>
                </a:solidFill>
              </a:rPr>
              <a:t>even when a powerful adversary is deliberately trying to break it.</a:t>
            </a:r>
            <a:endParaRPr lang="en-A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14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Short roadmap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Lecture 1 (today): </a:t>
            </a:r>
            <a:r>
              <a:rPr lang="en-AU" dirty="0" smtClean="0"/>
              <a:t>Intro to cryptographic building blocks</a:t>
            </a:r>
          </a:p>
          <a:p>
            <a:pPr lvl="1"/>
            <a:r>
              <a:rPr lang="en-AU" dirty="0" smtClean="0"/>
              <a:t>With an emphasis on digital signatures</a:t>
            </a:r>
          </a:p>
          <a:p>
            <a:pPr lvl="1"/>
            <a:r>
              <a:rPr lang="en-AU" dirty="0" smtClean="0"/>
              <a:t>Read ``</a:t>
            </a:r>
            <a:r>
              <a:rPr lang="en-AU" dirty="0"/>
              <a:t>Understanding Cryptography: A Textbook for Students and Practitioners'' by Christof Paar and Jan </a:t>
            </a:r>
            <a:r>
              <a:rPr lang="en-AU" dirty="0" err="1"/>
              <a:t>Pelzl</a:t>
            </a:r>
            <a:r>
              <a:rPr lang="en-AU" dirty="0"/>
              <a:t>.</a:t>
            </a:r>
            <a:r>
              <a:rPr lang="en-AU" dirty="0"/>
              <a:t> </a:t>
            </a:r>
            <a:br>
              <a:rPr lang="en-AU" dirty="0"/>
            </a:br>
            <a:r>
              <a:rPr lang="en-AU" dirty="0"/>
              <a:t>Before the first lecture please read </a:t>
            </a:r>
            <a:endParaRPr lang="en-AU" dirty="0" smtClean="0"/>
          </a:p>
          <a:p>
            <a:pPr lvl="2"/>
            <a:r>
              <a:rPr lang="en-AU" dirty="0" smtClean="0"/>
              <a:t> </a:t>
            </a:r>
            <a:r>
              <a:rPr lang="en-AU" dirty="0"/>
              <a:t>1.4.1 (p.13), on modular arithmetic, </a:t>
            </a:r>
            <a:r>
              <a:rPr lang="en-AU" dirty="0" smtClean="0"/>
              <a:t>and</a:t>
            </a:r>
          </a:p>
          <a:p>
            <a:pPr lvl="2"/>
            <a:r>
              <a:rPr lang="en-AU" dirty="0" smtClean="0"/>
              <a:t>7.2 </a:t>
            </a:r>
            <a:r>
              <a:rPr lang="en-AU" dirty="0"/>
              <a:t>(p. 174-5), introducing RSA</a:t>
            </a:r>
            <a:r>
              <a:rPr lang="en-AU" dirty="0" smtClean="0"/>
              <a:t>.</a:t>
            </a:r>
          </a:p>
          <a:p>
            <a:r>
              <a:rPr lang="en-AU" dirty="0" smtClean="0"/>
              <a:t>Lecture </a:t>
            </a:r>
            <a:r>
              <a:rPr lang="en-AU" dirty="0" smtClean="0"/>
              <a:t>2 (tomorrow): A gues</a:t>
            </a:r>
            <a:r>
              <a:rPr lang="en-AU" dirty="0" smtClean="0"/>
              <a:t>t lecture by Alex </a:t>
            </a:r>
            <a:r>
              <a:rPr lang="en-AU" dirty="0" err="1" smtClean="0"/>
              <a:t>Halderman</a:t>
            </a:r>
            <a:r>
              <a:rPr lang="en-AU" dirty="0" smtClean="0"/>
              <a:t>, U Michigan “</a:t>
            </a:r>
            <a:r>
              <a:rPr lang="en-US" dirty="0"/>
              <a:t>Empirical </a:t>
            </a:r>
            <a:r>
              <a:rPr lang="en-US" dirty="0" smtClean="0"/>
              <a:t>Crypto: Measuring </a:t>
            </a:r>
            <a:r>
              <a:rPr lang="en-US" dirty="0"/>
              <a:t>How Crypto is Used and Misused </a:t>
            </a:r>
            <a:r>
              <a:rPr lang="en-US" dirty="0" smtClean="0"/>
              <a:t>Online”</a:t>
            </a:r>
            <a:endParaRPr lang="en-AU" dirty="0" smtClean="0"/>
          </a:p>
          <a:p>
            <a:pPr lvl="2"/>
            <a:r>
              <a:rPr lang="en-AU" dirty="0" smtClean="0"/>
              <a:t>Some </a:t>
            </a:r>
            <a:r>
              <a:rPr lang="en-AU" dirty="0" smtClean="0"/>
              <a:t>serious, real </a:t>
            </a:r>
            <a:r>
              <a:rPr lang="en-AU" dirty="0" smtClean="0"/>
              <a:t>problems </a:t>
            </a:r>
            <a:endParaRPr lang="en-AU" dirty="0" smtClean="0"/>
          </a:p>
          <a:p>
            <a:pPr lvl="2"/>
            <a:r>
              <a:rPr lang="en-AU" dirty="0" err="1" smtClean="0"/>
              <a:t>Heartbleed</a:t>
            </a:r>
            <a:r>
              <a:rPr lang="en-AU" dirty="0"/>
              <a:t> </a:t>
            </a:r>
            <a:r>
              <a:rPr lang="en-AU" dirty="0" smtClean="0"/>
              <a:t>and other SSL/TLS vulnerabilities</a:t>
            </a:r>
          </a:p>
          <a:p>
            <a:r>
              <a:rPr lang="en-AU" dirty="0" smtClean="0"/>
              <a:t>This </a:t>
            </a:r>
            <a:r>
              <a:rPr lang="en-AU" dirty="0" smtClean="0"/>
              <a:t>is only the beginning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321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Because the attacker’s job is to find the attack you didn’t expect</a:t>
            </a:r>
          </a:p>
          <a:p>
            <a:r>
              <a:rPr lang="en-AU" dirty="0"/>
              <a:t>http://xkcd.com/538/</a:t>
            </a:r>
          </a:p>
        </p:txBody>
      </p:sp>
    </p:spTree>
    <p:extLst>
      <p:ext uri="{BB962C8B-B14F-4D97-AF65-F5344CB8AC3E}">
        <p14:creationId xmlns:p14="http://schemas.microsoft.com/office/powerpoint/2010/main" val="328231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Chapter 1:</a:t>
            </a:r>
            <a:br>
              <a:rPr lang="en-AU" dirty="0" smtClean="0"/>
            </a:br>
            <a:r>
              <a:rPr lang="en-AU" dirty="0" smtClean="0"/>
              <a:t>Encryption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228536"/>
            <a:ext cx="8424936" cy="1752600"/>
          </a:xfrm>
        </p:spPr>
        <p:txBody>
          <a:bodyPr/>
          <a:lstStyle/>
          <a:p>
            <a:r>
              <a:rPr lang="en-AU" dirty="0" smtClean="0"/>
              <a:t>Or how to send secret messages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What’s cryptography?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Sending messages that are secret from everyone but the intended recipient</a:t>
            </a:r>
          </a:p>
          <a:p>
            <a:r>
              <a:rPr lang="en-AU" dirty="0" smtClean="0"/>
              <a:t>The sender has to “hide” the message for sending, so nobody else can understand it</a:t>
            </a:r>
          </a:p>
          <a:p>
            <a:pPr lvl="1"/>
            <a:r>
              <a:rPr lang="en-AU" dirty="0" smtClean="0"/>
              <a:t>This is called </a:t>
            </a:r>
            <a:r>
              <a:rPr lang="en-AU" b="1" dirty="0" smtClean="0">
                <a:solidFill>
                  <a:schemeClr val="tx2"/>
                </a:solidFill>
              </a:rPr>
              <a:t>encrypting</a:t>
            </a:r>
          </a:p>
          <a:p>
            <a:r>
              <a:rPr lang="en-AU" dirty="0" smtClean="0"/>
              <a:t>The receiver has to “un-hide” and recover the message</a:t>
            </a:r>
          </a:p>
          <a:p>
            <a:pPr lvl="1"/>
            <a:r>
              <a:rPr lang="en-AU" dirty="0" smtClean="0"/>
              <a:t>This is called </a:t>
            </a:r>
            <a:r>
              <a:rPr lang="en-AU" b="1" dirty="0" smtClean="0">
                <a:solidFill>
                  <a:schemeClr val="tx2"/>
                </a:solidFill>
              </a:rPr>
              <a:t>decrypting</a:t>
            </a:r>
          </a:p>
          <a:p>
            <a:r>
              <a:rPr lang="en-AU" b="1" dirty="0" smtClean="0">
                <a:solidFill>
                  <a:schemeClr val="tx2"/>
                </a:solidFill>
              </a:rPr>
              <a:t>Public key cryptography is one of the greatest ideas in computer science ever</a:t>
            </a:r>
            <a:endParaRPr lang="en-AU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Before public-key cryptography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05888"/>
          </a:xfrm>
        </p:spPr>
        <p:txBody>
          <a:bodyPr/>
          <a:lstStyle/>
          <a:p>
            <a:r>
              <a:rPr lang="en-AU" dirty="0" smtClean="0"/>
              <a:t>There was </a:t>
            </a:r>
            <a:r>
              <a:rPr lang="en-AU" b="1" dirty="0" smtClean="0">
                <a:solidFill>
                  <a:schemeClr val="accent1"/>
                </a:solidFill>
              </a:rPr>
              <a:t>secret-key cryptography</a:t>
            </a:r>
          </a:p>
          <a:p>
            <a:r>
              <a:rPr lang="en-AU" dirty="0" smtClean="0"/>
              <a:t>Both the sender and the receiver had to agree on the secret key in advance</a:t>
            </a:r>
          </a:p>
          <a:p>
            <a:pPr lvl="1"/>
            <a:r>
              <a:rPr lang="en-AU" dirty="0" smtClean="0"/>
              <a:t>They had to “meet” somehow</a:t>
            </a:r>
          </a:p>
          <a:p>
            <a:r>
              <a:rPr lang="en-AU" dirty="0" smtClean="0"/>
              <a:t>Encrypting and decrypting used the same key</a:t>
            </a:r>
          </a:p>
          <a:p>
            <a:pPr lvl="1"/>
            <a:r>
              <a:rPr lang="en-AU" dirty="0" smtClean="0"/>
              <a:t>These are still used, e.g. AES</a:t>
            </a:r>
          </a:p>
          <a:p>
            <a:pPr lvl="1"/>
            <a:r>
              <a:rPr lang="en-AU" dirty="0" smtClean="0"/>
              <a:t>Choose a key from a huge set so it’s not feasible to guess</a:t>
            </a:r>
          </a:p>
        </p:txBody>
      </p:sp>
      <p:pic>
        <p:nvPicPr>
          <p:cNvPr id="4" name="Picture 3" descr="closed-che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5" y="5145659"/>
            <a:ext cx="2116665" cy="1728191"/>
          </a:xfrm>
          <a:prstGeom prst="rect">
            <a:avLst/>
          </a:prstGeom>
        </p:spPr>
      </p:pic>
      <p:pic>
        <p:nvPicPr>
          <p:cNvPr id="5" name="Picture 4" descr="12279751991093908258rg1024_key_svg_m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5523427"/>
            <a:ext cx="1152128" cy="1057385"/>
          </a:xfrm>
          <a:prstGeom prst="rect">
            <a:avLst/>
          </a:prstGeom>
          <a:solidFill>
            <a:schemeClr val="accent4"/>
          </a:solidFill>
        </p:spPr>
      </p:pic>
      <p:pic>
        <p:nvPicPr>
          <p:cNvPr id="6" name="Picture 5" descr="12279751991093908258rg1024_key_svg_m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96072" y="5373216"/>
            <a:ext cx="1152128" cy="1057385"/>
          </a:xfrm>
          <a:prstGeom prst="rect">
            <a:avLst/>
          </a:prstGeom>
          <a:solidFill>
            <a:schemeClr val="accent4"/>
          </a:solidFill>
        </p:spPr>
      </p:pic>
      <p:cxnSp>
        <p:nvCxnSpPr>
          <p:cNvPr id="8" name="Straight Arrow Connector 7"/>
          <p:cNvCxnSpPr/>
          <p:nvPr/>
        </p:nvCxnSpPr>
        <p:spPr>
          <a:xfrm flipV="1">
            <a:off x="635442" y="6597352"/>
            <a:ext cx="7488832" cy="7200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6860" y="51885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Sender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7740352" y="5008381"/>
            <a:ext cx="10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Receiver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36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There are a lot of details here that we don’t have time to cover</a:t>
            </a:r>
          </a:p>
          <a:p>
            <a:r>
              <a:rPr lang="en-AU" dirty="0" smtClean="0"/>
              <a:t>For example, the “initial value” (IV)</a:t>
            </a:r>
          </a:p>
          <a:p>
            <a:pPr lvl="1"/>
            <a:r>
              <a:rPr lang="en-AU" dirty="0" smtClean="0"/>
              <a:t>See some </a:t>
            </a:r>
            <a:r>
              <a:rPr lang="en-AU" dirty="0"/>
              <a:t>nice pictures at </a:t>
            </a:r>
            <a:r>
              <a:rPr lang="en-AU" u="sng" dirty="0">
                <a:solidFill>
                  <a:schemeClr val="accent1"/>
                </a:solidFill>
              </a:rPr>
              <a:t>http://</a:t>
            </a:r>
            <a:r>
              <a:rPr lang="en-AU" u="sng" dirty="0" smtClean="0">
                <a:solidFill>
                  <a:schemeClr val="accent1"/>
                </a:solidFill>
              </a:rPr>
              <a:t>en.wikipedia.org/wiki/Block_cipher_mode_of_operation</a:t>
            </a:r>
          </a:p>
          <a:p>
            <a:pPr marL="393192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3090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703</TotalTime>
  <Words>1519</Words>
  <Application>Microsoft Office PowerPoint</Application>
  <PresentationFormat>On-screen Show (4:3)</PresentationFormat>
  <Paragraphs>177</Paragraphs>
  <Slides>24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 (Very short)  Intro to Cryptography</vt:lpstr>
      <vt:lpstr>Short bio</vt:lpstr>
      <vt:lpstr>What’s crypto for anyway?</vt:lpstr>
      <vt:lpstr>Short roadmap</vt:lpstr>
      <vt:lpstr>PowerPoint Presentation</vt:lpstr>
      <vt:lpstr>Chapter 1: Encryption</vt:lpstr>
      <vt:lpstr>What’s cryptography?</vt:lpstr>
      <vt:lpstr>Before public-key cryptography</vt:lpstr>
      <vt:lpstr>PowerPoint Presentation</vt:lpstr>
      <vt:lpstr>Public-key cryptography Or how to send secret messages to people you haven’t met</vt:lpstr>
      <vt:lpstr>Picture of public-key cryptography </vt:lpstr>
      <vt:lpstr>What is that good for?</vt:lpstr>
      <vt:lpstr>What else is that good for?</vt:lpstr>
      <vt:lpstr>A note about randomness</vt:lpstr>
      <vt:lpstr>Chapter 2: Digital Signatures</vt:lpstr>
      <vt:lpstr>What’s a digital signature?</vt:lpstr>
      <vt:lpstr>What’s a digital signature?</vt:lpstr>
      <vt:lpstr>Digital signatures: more details</vt:lpstr>
      <vt:lpstr>A picture of RSA hash &amp; sign (1)</vt:lpstr>
      <vt:lpstr>A picture of hash &amp; sign (2)</vt:lpstr>
      <vt:lpstr>Hash function collisions</vt:lpstr>
      <vt:lpstr>If 2 messages hash to the same digest, they have the same sig</vt:lpstr>
      <vt:lpstr>OK, great, now everything is perfectly secure, right?</vt:lpstr>
      <vt:lpstr>Certificate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Key cryptography</dc:title>
  <dc:creator>Vanessa</dc:creator>
  <cp:lastModifiedBy>Vanessa Teague</cp:lastModifiedBy>
  <cp:revision>111</cp:revision>
  <dcterms:created xsi:type="dcterms:W3CDTF">2011-11-14T23:38:48Z</dcterms:created>
  <dcterms:modified xsi:type="dcterms:W3CDTF">2015-03-17T00:14:03Z</dcterms:modified>
</cp:coreProperties>
</file>